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4.xml" ContentType="application/vnd.openxmlformats-officedocument.theme+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5.xml" ContentType="application/vnd.openxmlformats-officedocument.theme+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style1.xml" ContentType="application/vnd.ms-office.chartstyle+xml"/>
  <Override PartName="/ppt/charts/colors1.xml" ContentType="application/vnd.ms-office.chartcolorstyle+xml"/>
  <Override PartName="/ppt/charts/chart4.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9.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10.xml" ContentType="application/vnd.openxmlformats-officedocument.drawingml.chart+xml"/>
  <Override PartName="/ppt/charts/style4.xml" ContentType="application/vnd.ms-office.chartstyle+xml"/>
  <Override PartName="/ppt/charts/colors4.xml" ContentType="application/vnd.ms-office.chartcolorstyle+xml"/>
  <Override PartName="/ppt/charts/chart11.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15.xml" ContentType="application/vnd.openxmlformats-officedocument.presentationml.notesSlide+xml"/>
  <Override PartName="/ppt/charts/chart14.xml" ContentType="application/vnd.openxmlformats-officedocument.drawingml.chart+xml"/>
  <Override PartName="/ppt/charts/style7.xml" ContentType="application/vnd.ms-office.chartstyle+xml"/>
  <Override PartName="/ppt/charts/colors7.xml" ContentType="application/vnd.ms-office.chartcolorstyle+xml"/>
  <Override PartName="/ppt/charts/chart15.xml" ContentType="application/vnd.openxmlformats-officedocument.drawingml.chart+xml"/>
  <Override PartName="/ppt/notesSlides/notesSlide16.xml" ContentType="application/vnd.openxmlformats-officedocument.presentationml.notesSlide+xml"/>
  <Override PartName="/ppt/charts/chart16.xml" ContentType="application/vnd.openxmlformats-officedocument.drawingml.chart+xml"/>
  <Override PartName="/ppt/charts/style8.xml" ContentType="application/vnd.ms-office.chartstyle+xml"/>
  <Override PartName="/ppt/charts/colors8.xml" ContentType="application/vnd.ms-office.chartcolorstyle+xml"/>
  <Override PartName="/ppt/charts/chart17.xml" ContentType="application/vnd.openxmlformats-officedocument.drawingml.chart+xml"/>
  <Override PartName="/ppt/notesSlides/notesSlide17.xml" ContentType="application/vnd.openxmlformats-officedocument.presentationml.notesSlide+xml"/>
  <Override PartName="/ppt/charts/chart18.xml" ContentType="application/vnd.openxmlformats-officedocument.drawingml.chart+xml"/>
  <Override PartName="/ppt/charts/style9.xml" ContentType="application/vnd.ms-office.chartstyle+xml"/>
  <Override PartName="/ppt/charts/colors9.xml" ContentType="application/vnd.ms-office.chartcolorstyle+xml"/>
  <Override PartName="/ppt/charts/chart19.xml" ContentType="application/vnd.openxmlformats-officedocument.drawingml.chart+xml"/>
  <Override PartName="/ppt/charts/chart20.xml" ContentType="application/vnd.openxmlformats-officedocument.drawingml.chart+xml"/>
  <Override PartName="/ppt/notesSlides/notesSlide18.xml" ContentType="application/vnd.openxmlformats-officedocument.presentationml.notesSlide+xml"/>
  <Override PartName="/ppt/charts/chart21.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9.xml" ContentType="application/vnd.openxmlformats-officedocument.presentationml.notesSlide+xml"/>
  <Override PartName="/ppt/charts/chart22.xml" ContentType="application/vnd.openxmlformats-officedocument.drawingml.chart+xml"/>
  <Override PartName="/ppt/charts/style11.xml" ContentType="application/vnd.ms-office.chartstyle+xml"/>
  <Override PartName="/ppt/charts/colors11.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7" r:id="rId1"/>
    <p:sldMasterId id="2147483786" r:id="rId2"/>
    <p:sldMasterId id="2147483980" r:id="rId3"/>
    <p:sldMasterId id="2147483988" r:id="rId4"/>
    <p:sldMasterId id="2147483993" r:id="rId5"/>
    <p:sldMasterId id="2147483998" r:id="rId6"/>
  </p:sldMasterIdLst>
  <p:notesMasterIdLst>
    <p:notesMasterId r:id="rId82"/>
  </p:notesMasterIdLst>
  <p:handoutMasterIdLst>
    <p:handoutMasterId r:id="rId83"/>
  </p:handoutMasterIdLst>
  <p:sldIdLst>
    <p:sldId id="390" r:id="rId7"/>
    <p:sldId id="421" r:id="rId8"/>
    <p:sldId id="422" r:id="rId9"/>
    <p:sldId id="389" r:id="rId10"/>
    <p:sldId id="346" r:id="rId11"/>
    <p:sldId id="347" r:id="rId12"/>
    <p:sldId id="424" r:id="rId13"/>
    <p:sldId id="425" r:id="rId14"/>
    <p:sldId id="426" r:id="rId15"/>
    <p:sldId id="432" r:id="rId16"/>
    <p:sldId id="392" r:id="rId17"/>
    <p:sldId id="393" r:id="rId18"/>
    <p:sldId id="369" r:id="rId19"/>
    <p:sldId id="431" r:id="rId20"/>
    <p:sldId id="423" r:id="rId21"/>
    <p:sldId id="473" r:id="rId22"/>
    <p:sldId id="397" r:id="rId23"/>
    <p:sldId id="396" r:id="rId24"/>
    <p:sldId id="395" r:id="rId25"/>
    <p:sldId id="398" r:id="rId26"/>
    <p:sldId id="401" r:id="rId27"/>
    <p:sldId id="404" r:id="rId28"/>
    <p:sldId id="403" r:id="rId29"/>
    <p:sldId id="402" r:id="rId30"/>
    <p:sldId id="427" r:id="rId31"/>
    <p:sldId id="406" r:id="rId32"/>
    <p:sldId id="408" r:id="rId33"/>
    <p:sldId id="409" r:id="rId34"/>
    <p:sldId id="410" r:id="rId35"/>
    <p:sldId id="407" r:id="rId36"/>
    <p:sldId id="429" r:id="rId37"/>
    <p:sldId id="412" r:id="rId38"/>
    <p:sldId id="413" r:id="rId39"/>
    <p:sldId id="415" r:id="rId40"/>
    <p:sldId id="416" r:id="rId41"/>
    <p:sldId id="417" r:id="rId42"/>
    <p:sldId id="437" r:id="rId43"/>
    <p:sldId id="418" r:id="rId44"/>
    <p:sldId id="419" r:id="rId45"/>
    <p:sldId id="436" r:id="rId46"/>
    <p:sldId id="434" r:id="rId47"/>
    <p:sldId id="435" r:id="rId48"/>
    <p:sldId id="267" r:id="rId49"/>
    <p:sldId id="438" r:id="rId50"/>
    <p:sldId id="439" r:id="rId51"/>
    <p:sldId id="440" r:id="rId52"/>
    <p:sldId id="441" r:id="rId53"/>
    <p:sldId id="442" r:id="rId54"/>
    <p:sldId id="443" r:id="rId55"/>
    <p:sldId id="444" r:id="rId56"/>
    <p:sldId id="445" r:id="rId57"/>
    <p:sldId id="446" r:id="rId58"/>
    <p:sldId id="447" r:id="rId59"/>
    <p:sldId id="448" r:id="rId60"/>
    <p:sldId id="449" r:id="rId61"/>
    <p:sldId id="450" r:id="rId62"/>
    <p:sldId id="451" r:id="rId63"/>
    <p:sldId id="452" r:id="rId64"/>
    <p:sldId id="453" r:id="rId65"/>
    <p:sldId id="454" r:id="rId66"/>
    <p:sldId id="455" r:id="rId67"/>
    <p:sldId id="456" r:id="rId68"/>
    <p:sldId id="458" r:id="rId69"/>
    <p:sldId id="459" r:id="rId70"/>
    <p:sldId id="460" r:id="rId71"/>
    <p:sldId id="461" r:id="rId72"/>
    <p:sldId id="462" r:id="rId73"/>
    <p:sldId id="464" r:id="rId74"/>
    <p:sldId id="465" r:id="rId75"/>
    <p:sldId id="466" r:id="rId76"/>
    <p:sldId id="467" r:id="rId77"/>
    <p:sldId id="472" r:id="rId78"/>
    <p:sldId id="469" r:id="rId79"/>
    <p:sldId id="468" r:id="rId80"/>
    <p:sldId id="471" r:id="rId81"/>
  </p:sldIdLst>
  <p:sldSz cx="9144000" cy="6858000" type="screen4x3"/>
  <p:notesSz cx="6797675" cy="9926638"/>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491">
          <p15:clr>
            <a:srgbClr val="A4A3A4"/>
          </p15:clr>
        </p15:guide>
        <p15:guide id="2" pos="4608">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3095B4"/>
    <a:srgbClr val="532E60"/>
    <a:srgbClr val="4B294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793D81CF-94F2-401A-BA57-92F5A7B2D0C5}" styleName="Medium Style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327F97BB-C833-4FB7-BDE5-3F7075034690}" styleName="Themed Style 2 - Accent 5">
    <a:tblBg>
      <a:fillRef idx="3">
        <a:schemeClr val="accent5"/>
      </a:fillRef>
      <a:effectRef idx="3">
        <a:schemeClr val="accent5"/>
      </a:effectRef>
    </a:tblBg>
    <a:wholeTbl>
      <a:tcTxStyle>
        <a:fontRef idx="minor">
          <a:scrgbClr r="0" g="0" b="0"/>
        </a:fontRef>
        <a:schemeClr val="lt1"/>
      </a:tcTxStyle>
      <a:tcStyle>
        <a:tcBdr>
          <a:left>
            <a:lnRef idx="1">
              <a:schemeClr val="accent5">
                <a:tint val="50000"/>
              </a:schemeClr>
            </a:lnRef>
          </a:left>
          <a:right>
            <a:lnRef idx="1">
              <a:schemeClr val="accent5">
                <a:tint val="50000"/>
              </a:schemeClr>
            </a:lnRef>
          </a:right>
          <a:top>
            <a:lnRef idx="1">
              <a:schemeClr val="accent5">
                <a:tint val="50000"/>
              </a:schemeClr>
            </a:lnRef>
          </a:top>
          <a:bottom>
            <a:lnRef idx="1">
              <a:schemeClr val="accent5">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361" autoAdjust="0"/>
    <p:restoredTop sz="99484" autoAdjust="0"/>
  </p:normalViewPr>
  <p:slideViewPr>
    <p:cSldViewPr snapToGrid="0">
      <p:cViewPr varScale="1">
        <p:scale>
          <a:sx n="79" d="100"/>
          <a:sy n="79" d="100"/>
        </p:scale>
        <p:origin x="936" y="78"/>
      </p:cViewPr>
      <p:guideLst>
        <p:guide orient="horz" pos="491"/>
        <p:guide pos="4608"/>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1308"/>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slide" Target="slides/slide33.xml"/><Relationship Id="rId21" Type="http://schemas.openxmlformats.org/officeDocument/2006/relationships/slide" Target="slides/slide15.xml"/><Relationship Id="rId34" Type="http://schemas.openxmlformats.org/officeDocument/2006/relationships/slide" Target="slides/slide28.xml"/><Relationship Id="rId42" Type="http://schemas.openxmlformats.org/officeDocument/2006/relationships/slide" Target="slides/slide36.xml"/><Relationship Id="rId47" Type="http://schemas.openxmlformats.org/officeDocument/2006/relationships/slide" Target="slides/slide41.xml"/><Relationship Id="rId50" Type="http://schemas.openxmlformats.org/officeDocument/2006/relationships/slide" Target="slides/slide44.xml"/><Relationship Id="rId55" Type="http://schemas.openxmlformats.org/officeDocument/2006/relationships/slide" Target="slides/slide49.xml"/><Relationship Id="rId63" Type="http://schemas.openxmlformats.org/officeDocument/2006/relationships/slide" Target="slides/slide57.xml"/><Relationship Id="rId68" Type="http://schemas.openxmlformats.org/officeDocument/2006/relationships/slide" Target="slides/slide62.xml"/><Relationship Id="rId76" Type="http://schemas.openxmlformats.org/officeDocument/2006/relationships/slide" Target="slides/slide70.xml"/><Relationship Id="rId84" Type="http://schemas.openxmlformats.org/officeDocument/2006/relationships/presProps" Target="presProps.xml"/><Relationship Id="rId7" Type="http://schemas.openxmlformats.org/officeDocument/2006/relationships/slide" Target="slides/slide1.xml"/><Relationship Id="rId71" Type="http://schemas.openxmlformats.org/officeDocument/2006/relationships/slide" Target="slides/slide65.xml"/><Relationship Id="rId2" Type="http://schemas.openxmlformats.org/officeDocument/2006/relationships/slideMaster" Target="slideMasters/slideMaster2.xml"/><Relationship Id="rId16" Type="http://schemas.openxmlformats.org/officeDocument/2006/relationships/slide" Target="slides/slide10.xml"/><Relationship Id="rId29" Type="http://schemas.openxmlformats.org/officeDocument/2006/relationships/slide" Target="slides/slide2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slide" Target="slides/slide31.xml"/><Relationship Id="rId40" Type="http://schemas.openxmlformats.org/officeDocument/2006/relationships/slide" Target="slides/slide34.xml"/><Relationship Id="rId45" Type="http://schemas.openxmlformats.org/officeDocument/2006/relationships/slide" Target="slides/slide39.xml"/><Relationship Id="rId53" Type="http://schemas.openxmlformats.org/officeDocument/2006/relationships/slide" Target="slides/slide47.xml"/><Relationship Id="rId58" Type="http://schemas.openxmlformats.org/officeDocument/2006/relationships/slide" Target="slides/slide52.xml"/><Relationship Id="rId66" Type="http://schemas.openxmlformats.org/officeDocument/2006/relationships/slide" Target="slides/slide60.xml"/><Relationship Id="rId74" Type="http://schemas.openxmlformats.org/officeDocument/2006/relationships/slide" Target="slides/slide68.xml"/><Relationship Id="rId79" Type="http://schemas.openxmlformats.org/officeDocument/2006/relationships/slide" Target="slides/slide73.xml"/><Relationship Id="rId87" Type="http://schemas.openxmlformats.org/officeDocument/2006/relationships/tableStyles" Target="tableStyles.xml"/><Relationship Id="rId5" Type="http://schemas.openxmlformats.org/officeDocument/2006/relationships/slideMaster" Target="slideMasters/slideMaster5.xml"/><Relationship Id="rId61" Type="http://schemas.openxmlformats.org/officeDocument/2006/relationships/slide" Target="slides/slide55.xml"/><Relationship Id="rId82" Type="http://schemas.openxmlformats.org/officeDocument/2006/relationships/notesMaster" Target="notesMasters/notesMaster1.xml"/><Relationship Id="rId19" Type="http://schemas.openxmlformats.org/officeDocument/2006/relationships/slide" Target="slides/slide13.xml"/><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43" Type="http://schemas.openxmlformats.org/officeDocument/2006/relationships/slide" Target="slides/slide37.xml"/><Relationship Id="rId48" Type="http://schemas.openxmlformats.org/officeDocument/2006/relationships/slide" Target="slides/slide42.xml"/><Relationship Id="rId56" Type="http://schemas.openxmlformats.org/officeDocument/2006/relationships/slide" Target="slides/slide50.xml"/><Relationship Id="rId64" Type="http://schemas.openxmlformats.org/officeDocument/2006/relationships/slide" Target="slides/slide58.xml"/><Relationship Id="rId69" Type="http://schemas.openxmlformats.org/officeDocument/2006/relationships/slide" Target="slides/slide63.xml"/><Relationship Id="rId77" Type="http://schemas.openxmlformats.org/officeDocument/2006/relationships/slide" Target="slides/slide71.xml"/><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slide" Target="slides/slide66.xml"/><Relationship Id="rId80" Type="http://schemas.openxmlformats.org/officeDocument/2006/relationships/slide" Target="slides/slide74.xml"/><Relationship Id="rId85"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slide" Target="slides/slide32.xml"/><Relationship Id="rId46" Type="http://schemas.openxmlformats.org/officeDocument/2006/relationships/slide" Target="slides/slide40.xml"/><Relationship Id="rId59" Type="http://schemas.openxmlformats.org/officeDocument/2006/relationships/slide" Target="slides/slide53.xml"/><Relationship Id="rId67" Type="http://schemas.openxmlformats.org/officeDocument/2006/relationships/slide" Target="slides/slide61.xml"/><Relationship Id="rId20" Type="http://schemas.openxmlformats.org/officeDocument/2006/relationships/slide" Target="slides/slide14.xml"/><Relationship Id="rId41" Type="http://schemas.openxmlformats.org/officeDocument/2006/relationships/slide" Target="slides/slide35.xml"/><Relationship Id="rId54" Type="http://schemas.openxmlformats.org/officeDocument/2006/relationships/slide" Target="slides/slide48.xml"/><Relationship Id="rId62" Type="http://schemas.openxmlformats.org/officeDocument/2006/relationships/slide" Target="slides/slide56.xml"/><Relationship Id="rId70" Type="http://schemas.openxmlformats.org/officeDocument/2006/relationships/slide" Target="slides/slide64.xml"/><Relationship Id="rId75" Type="http://schemas.openxmlformats.org/officeDocument/2006/relationships/slide" Target="slides/slide69.xml"/><Relationship Id="rId83"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slide" Target="slides/slide43.xml"/><Relationship Id="rId57" Type="http://schemas.openxmlformats.org/officeDocument/2006/relationships/slide" Target="slides/slide51.xml"/><Relationship Id="rId10" Type="http://schemas.openxmlformats.org/officeDocument/2006/relationships/slide" Target="slides/slide4.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slide" Target="slides/slide46.xml"/><Relationship Id="rId60" Type="http://schemas.openxmlformats.org/officeDocument/2006/relationships/slide" Target="slides/slide54.xml"/><Relationship Id="rId65" Type="http://schemas.openxmlformats.org/officeDocument/2006/relationships/slide" Target="slides/slide59.xml"/><Relationship Id="rId73" Type="http://schemas.openxmlformats.org/officeDocument/2006/relationships/slide" Target="slides/slide67.xml"/><Relationship Id="rId78" Type="http://schemas.openxmlformats.org/officeDocument/2006/relationships/slide" Target="slides/slide72.xml"/><Relationship Id="rId81" Type="http://schemas.openxmlformats.org/officeDocument/2006/relationships/slide" Target="slides/slide75.xml"/><Relationship Id="rId86"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4.xml"/><Relationship Id="rId1" Type="http://schemas.microsoft.com/office/2011/relationships/chartStyle" Target="style4.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5.xml"/><Relationship Id="rId1" Type="http://schemas.microsoft.com/office/2011/relationships/chartStyle" Target="style5.xml"/></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6.xml"/><Relationship Id="rId1" Type="http://schemas.microsoft.com/office/2011/relationships/chartStyle" Target="style6.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7.xml"/><Relationship Id="rId1" Type="http://schemas.microsoft.com/office/2011/relationships/chartStyle" Target="style7.xml"/></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8.xml"/><Relationship Id="rId1" Type="http://schemas.microsoft.com/office/2011/relationships/chartStyle" Target="style8.xml"/></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9.xml"/><Relationship Id="rId1" Type="http://schemas.microsoft.com/office/2011/relationships/chartStyle" Target="style9.xml"/></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0.xml"/><Relationship Id="rId1" Type="http://schemas.microsoft.com/office/2011/relationships/chartStyle" Target="style10.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11.xml"/><Relationship Id="rId1" Type="http://schemas.microsoft.com/office/2011/relationships/chartStyle" Target="style11.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1.xml"/><Relationship Id="rId1" Type="http://schemas.microsoft.com/office/2011/relationships/chartStyle" Target="style1.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2.xml"/><Relationship Id="rId1" Type="http://schemas.microsoft.com/office/2011/relationships/chartStyle" Target="style2.xml"/></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0"/>
    <c:plotArea>
      <c:layout/>
      <c:barChart>
        <c:barDir val="bar"/>
        <c:grouping val="stacked"/>
        <c:varyColors val="0"/>
        <c:ser>
          <c:idx val="0"/>
          <c:order val="0"/>
          <c:tx>
            <c:strRef>
              <c:f>Sheet1!$B$1</c:f>
              <c:strCache>
                <c:ptCount val="1"/>
                <c:pt idx="0">
                  <c:v>Column1</c:v>
                </c:pt>
              </c:strCache>
            </c:strRef>
          </c:tx>
          <c:spPr>
            <a:solidFill>
              <a:schemeClr val="tx2"/>
            </a:solidFill>
            <a:ln>
              <a:solidFill>
                <a:schemeClr val="tx1"/>
              </a:solidFill>
            </a:ln>
            <a:effectLst/>
          </c:spPr>
          <c:invertIfNegative val="0"/>
          <c:cat>
            <c:numRef>
              <c:f>Sheet1!$A$2:$A$7</c:f>
              <c:numCache>
                <c:formatCode>General</c:formatCode>
                <c:ptCount val="6"/>
              </c:numCache>
            </c:numRef>
          </c:cat>
          <c:val>
            <c:numRef>
              <c:f>Sheet1!$B$2:$B$7</c:f>
              <c:numCache>
                <c:formatCode>General</c:formatCode>
                <c:ptCount val="6"/>
                <c:pt idx="0">
                  <c:v>17</c:v>
                </c:pt>
                <c:pt idx="1">
                  <c:v>14</c:v>
                </c:pt>
                <c:pt idx="2">
                  <c:v>18</c:v>
                </c:pt>
                <c:pt idx="3">
                  <c:v>21</c:v>
                </c:pt>
                <c:pt idx="4">
                  <c:v>20</c:v>
                </c:pt>
                <c:pt idx="5">
                  <c:v>10</c:v>
                </c:pt>
              </c:numCache>
            </c:numRef>
          </c:val>
        </c:ser>
        <c:ser>
          <c:idx val="1"/>
          <c:order val="1"/>
          <c:tx>
            <c:strRef>
              <c:f>Sheet1!$C$1</c:f>
              <c:strCache>
                <c:ptCount val="1"/>
                <c:pt idx="0">
                  <c:v>Column2</c:v>
                </c:pt>
              </c:strCache>
            </c:strRef>
          </c:tx>
          <c:spPr>
            <a:solidFill>
              <a:schemeClr val="tx2">
                <a:lumMod val="20000"/>
                <a:lumOff val="80000"/>
              </a:schemeClr>
            </a:solidFill>
            <a:ln>
              <a:solidFill>
                <a:schemeClr val="tx1"/>
              </a:solidFill>
            </a:ln>
            <a:effectLst/>
          </c:spPr>
          <c:invertIfNegative val="0"/>
          <c:cat>
            <c:numRef>
              <c:f>Sheet1!$A$2:$A$7</c:f>
              <c:numCache>
                <c:formatCode>General</c:formatCode>
                <c:ptCount val="6"/>
              </c:numCache>
            </c:numRef>
          </c:cat>
          <c:val>
            <c:numRef>
              <c:f>Sheet1!$C$2:$C$7</c:f>
              <c:numCache>
                <c:formatCode>General</c:formatCode>
                <c:ptCount val="6"/>
                <c:pt idx="0">
                  <c:v>83</c:v>
                </c:pt>
                <c:pt idx="1">
                  <c:v>86</c:v>
                </c:pt>
                <c:pt idx="2">
                  <c:v>82</c:v>
                </c:pt>
                <c:pt idx="3">
                  <c:v>79</c:v>
                </c:pt>
                <c:pt idx="4">
                  <c:v>80</c:v>
                </c:pt>
                <c:pt idx="5">
                  <c:v>90</c:v>
                </c:pt>
              </c:numCache>
            </c:numRef>
          </c:val>
        </c:ser>
        <c:dLbls>
          <c:showLegendKey val="0"/>
          <c:showVal val="0"/>
          <c:showCatName val="0"/>
          <c:showSerName val="0"/>
          <c:showPercent val="0"/>
          <c:showBubbleSize val="0"/>
        </c:dLbls>
        <c:gapWidth val="30"/>
        <c:overlap val="100"/>
        <c:axId val="367532648"/>
        <c:axId val="367554992"/>
      </c:barChart>
      <c:catAx>
        <c:axId val="367532648"/>
        <c:scaling>
          <c:orientation val="minMax"/>
        </c:scaling>
        <c:delete val="1"/>
        <c:axPos val="l"/>
        <c:numFmt formatCode="General" sourceLinked="1"/>
        <c:majorTickMark val="none"/>
        <c:minorTickMark val="none"/>
        <c:tickLblPos val="none"/>
        <c:crossAx val="367554992"/>
        <c:crosses val="autoZero"/>
        <c:auto val="1"/>
        <c:lblAlgn val="ctr"/>
        <c:lblOffset val="100"/>
        <c:noMultiLvlLbl val="0"/>
      </c:catAx>
      <c:valAx>
        <c:axId val="367554992"/>
        <c:scaling>
          <c:orientation val="minMax"/>
          <c:max val="100"/>
          <c:min val="0"/>
        </c:scaling>
        <c:delete val="1"/>
        <c:axPos val="b"/>
        <c:numFmt formatCode="General" sourceLinked="1"/>
        <c:majorTickMark val="none"/>
        <c:minorTickMark val="none"/>
        <c:tickLblPos val="none"/>
        <c:crossAx val="3675326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Column1</c:v>
                </c:pt>
              </c:strCache>
            </c:strRef>
          </c:tx>
          <c:spPr>
            <a:solidFill>
              <a:schemeClr val="accent1"/>
            </a:solidFill>
            <a:ln>
              <a:solidFill>
                <a:schemeClr val="tx1"/>
              </a:solidFill>
            </a:ln>
            <a:effectLst/>
          </c:spPr>
          <c:invertIfNegative val="0"/>
          <c:dPt>
            <c:idx val="0"/>
            <c:invertIfNegative val="0"/>
            <c:bubble3D val="0"/>
            <c:spPr>
              <a:solidFill>
                <a:schemeClr val="bg2"/>
              </a:solidFill>
              <a:ln>
                <a:solidFill>
                  <a:schemeClr val="tx1"/>
                </a:solidFill>
              </a:ln>
              <a:effectLst/>
            </c:spPr>
          </c:dPt>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numCache>
            </c:numRef>
          </c:cat>
          <c:val>
            <c:numRef>
              <c:f>Sheet1!$B$2:$B$6</c:f>
              <c:numCache>
                <c:formatCode>0%</c:formatCode>
                <c:ptCount val="5"/>
                <c:pt idx="0">
                  <c:v>0.34</c:v>
                </c:pt>
                <c:pt idx="1">
                  <c:v>0.42</c:v>
                </c:pt>
                <c:pt idx="2">
                  <c:v>0.34</c:v>
                </c:pt>
                <c:pt idx="3">
                  <c:v>0.28000000000000003</c:v>
                </c:pt>
                <c:pt idx="4">
                  <c:v>0.28000000000000003</c:v>
                </c:pt>
              </c:numCache>
            </c:numRef>
          </c:val>
        </c:ser>
        <c:dLbls>
          <c:dLblPos val="outEnd"/>
          <c:showLegendKey val="0"/>
          <c:showVal val="1"/>
          <c:showCatName val="0"/>
          <c:showSerName val="0"/>
          <c:showPercent val="0"/>
          <c:showBubbleSize val="0"/>
        </c:dLbls>
        <c:gapWidth val="30"/>
        <c:axId val="413046688"/>
        <c:axId val="413038848"/>
      </c:barChart>
      <c:catAx>
        <c:axId val="413046688"/>
        <c:scaling>
          <c:orientation val="minMax"/>
        </c:scaling>
        <c:delete val="1"/>
        <c:axPos val="l"/>
        <c:numFmt formatCode="General" sourceLinked="1"/>
        <c:majorTickMark val="none"/>
        <c:minorTickMark val="none"/>
        <c:tickLblPos val="nextTo"/>
        <c:crossAx val="413038848"/>
        <c:crosses val="autoZero"/>
        <c:auto val="1"/>
        <c:lblAlgn val="ctr"/>
        <c:lblOffset val="100"/>
        <c:noMultiLvlLbl val="0"/>
      </c:catAx>
      <c:valAx>
        <c:axId val="413038848"/>
        <c:scaling>
          <c:orientation val="minMax"/>
          <c:max val="1"/>
        </c:scaling>
        <c:delete val="1"/>
        <c:axPos val="b"/>
        <c:numFmt formatCode="0%" sourceLinked="1"/>
        <c:majorTickMark val="none"/>
        <c:minorTickMark val="none"/>
        <c:tickLblPos val="nextTo"/>
        <c:crossAx val="413046688"/>
        <c:crosses val="autoZero"/>
        <c:crossBetween val="between"/>
      </c:valAx>
      <c:spPr>
        <a:noFill/>
        <a:ln>
          <a:noFill/>
        </a:ln>
        <a:effectLst/>
      </c:spPr>
    </c:plotArea>
    <c:plotVisOnly val="1"/>
    <c:dispBlanksAs val="gap"/>
    <c:showDLblsOverMax val="0"/>
  </c:chart>
  <c:spPr>
    <a:noFill/>
    <a:ln>
      <a:noFill/>
    </a:ln>
    <a:effectLst/>
  </c:spPr>
  <c:txPr>
    <a:bodyPr/>
    <a:lstStyle/>
    <a:p>
      <a:pPr>
        <a:defRPr sz="1200">
          <a:solidFill>
            <a:schemeClr val="bg1"/>
          </a:solidFill>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Column1</c:v>
                </c:pt>
              </c:strCache>
            </c:strRef>
          </c:tx>
          <c:spPr>
            <a:solidFill>
              <a:schemeClr val="accent6"/>
            </a:solidFill>
            <a:ln>
              <a:solidFill>
                <a:schemeClr val="tx1"/>
              </a:solidFill>
            </a:ln>
            <a:effectLst/>
          </c:spPr>
          <c:invertIfNegative val="0"/>
          <c:dLbls>
            <c:delete val="1"/>
          </c:dLbls>
          <c:cat>
            <c:numRef>
              <c:f>Sheet1!$A$2:$A$5</c:f>
              <c:numCache>
                <c:formatCode>General</c:formatCode>
                <c:ptCount val="4"/>
              </c:numCache>
            </c:numRef>
          </c:cat>
          <c:val>
            <c:numRef>
              <c:f>Sheet1!$B$2:$B$5</c:f>
              <c:numCache>
                <c:formatCode>General</c:formatCode>
                <c:ptCount val="4"/>
                <c:pt idx="0">
                  <c:v>-5.5</c:v>
                </c:pt>
                <c:pt idx="1">
                  <c:v>-8</c:v>
                </c:pt>
                <c:pt idx="2">
                  <c:v>-7.5</c:v>
                </c:pt>
                <c:pt idx="3">
                  <c:v>-7</c:v>
                </c:pt>
              </c:numCache>
            </c:numRef>
          </c:val>
        </c:ser>
        <c:ser>
          <c:idx val="1"/>
          <c:order val="1"/>
          <c:tx>
            <c:strRef>
              <c:f>Sheet1!$C$1</c:f>
              <c:strCache>
                <c:ptCount val="1"/>
                <c:pt idx="0">
                  <c:v>Column2</c:v>
                </c:pt>
              </c:strCache>
            </c:strRef>
          </c:tx>
          <c:spPr>
            <a:solidFill>
              <a:schemeClr val="bg2">
                <a:lumMod val="40000"/>
                <a:lumOff val="60000"/>
              </a:schemeClr>
            </a:solidFill>
            <a:ln>
              <a:solidFill>
                <a:schemeClr val="tx1"/>
              </a:solid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Sheet1!$A$2:$A$5</c:f>
              <c:numCache>
                <c:formatCode>General</c:formatCode>
                <c:ptCount val="4"/>
              </c:numCache>
            </c:numRef>
          </c:cat>
          <c:val>
            <c:numRef>
              <c:f>Sheet1!$C$2:$C$5</c:f>
              <c:numCache>
                <c:formatCode>General</c:formatCode>
                <c:ptCount val="4"/>
                <c:pt idx="0">
                  <c:v>-5</c:v>
                </c:pt>
                <c:pt idx="1">
                  <c:v>-6</c:v>
                </c:pt>
                <c:pt idx="2">
                  <c:v>-10</c:v>
                </c:pt>
                <c:pt idx="3">
                  <c:v>-11</c:v>
                </c:pt>
              </c:numCache>
            </c:numRef>
          </c:val>
        </c:ser>
        <c:ser>
          <c:idx val="2"/>
          <c:order val="2"/>
          <c:tx>
            <c:strRef>
              <c:f>Sheet1!$D$1</c:f>
              <c:strCache>
                <c:ptCount val="1"/>
                <c:pt idx="0">
                  <c:v>Column3</c:v>
                </c:pt>
              </c:strCache>
            </c:strRef>
          </c:tx>
          <c:spPr>
            <a:solidFill>
              <a:schemeClr val="bg2"/>
            </a:solidFill>
            <a:ln>
              <a:solidFill>
                <a:schemeClr val="tx1"/>
              </a:solid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Sheet1!$A$2:$A$5</c:f>
              <c:numCache>
                <c:formatCode>General</c:formatCode>
                <c:ptCount val="4"/>
              </c:numCache>
            </c:numRef>
          </c:cat>
          <c:val>
            <c:numRef>
              <c:f>Sheet1!$D$2:$D$5</c:f>
              <c:numCache>
                <c:formatCode>General</c:formatCode>
                <c:ptCount val="4"/>
                <c:pt idx="0">
                  <c:v>-10</c:v>
                </c:pt>
                <c:pt idx="1">
                  <c:v>-15</c:v>
                </c:pt>
                <c:pt idx="2">
                  <c:v>-20</c:v>
                </c:pt>
                <c:pt idx="3">
                  <c:v>-22</c:v>
                </c:pt>
              </c:numCache>
            </c:numRef>
          </c:val>
        </c:ser>
        <c:ser>
          <c:idx val="3"/>
          <c:order val="3"/>
          <c:tx>
            <c:strRef>
              <c:f>Sheet1!$E$1</c:f>
              <c:strCache>
                <c:ptCount val="1"/>
                <c:pt idx="0">
                  <c:v>Column4</c:v>
                </c:pt>
              </c:strCache>
            </c:strRef>
          </c:tx>
          <c:spPr>
            <a:solidFill>
              <a:schemeClr val="accent6"/>
            </a:solidFill>
            <a:ln>
              <a:solidFill>
                <a:schemeClr val="tx1"/>
              </a:solidFill>
            </a:ln>
            <a:effectLst/>
          </c:spPr>
          <c:invertIfNegative val="0"/>
          <c:dLbls>
            <c:delete val="1"/>
          </c:dLbls>
          <c:cat>
            <c:numRef>
              <c:f>Sheet1!$A$2:$A$5</c:f>
              <c:numCache>
                <c:formatCode>General</c:formatCode>
                <c:ptCount val="4"/>
              </c:numCache>
            </c:numRef>
          </c:cat>
          <c:val>
            <c:numRef>
              <c:f>Sheet1!$E$2:$E$5</c:f>
              <c:numCache>
                <c:formatCode>General</c:formatCode>
                <c:ptCount val="4"/>
                <c:pt idx="0">
                  <c:v>5.5</c:v>
                </c:pt>
                <c:pt idx="1">
                  <c:v>8</c:v>
                </c:pt>
                <c:pt idx="2">
                  <c:v>7.5</c:v>
                </c:pt>
                <c:pt idx="3">
                  <c:v>7</c:v>
                </c:pt>
              </c:numCache>
            </c:numRef>
          </c:val>
        </c:ser>
        <c:ser>
          <c:idx val="4"/>
          <c:order val="4"/>
          <c:tx>
            <c:strRef>
              <c:f>Sheet1!$F$1</c:f>
              <c:strCache>
                <c:ptCount val="1"/>
                <c:pt idx="0">
                  <c:v>Column5</c:v>
                </c:pt>
              </c:strCache>
            </c:strRef>
          </c:tx>
          <c:spPr>
            <a:solidFill>
              <a:schemeClr val="accent1">
                <a:lumMod val="60000"/>
                <a:lumOff val="40000"/>
              </a:schemeClr>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Sheet1!$A$2:$A$5</c:f>
              <c:numCache>
                <c:formatCode>General</c:formatCode>
                <c:ptCount val="4"/>
              </c:numCache>
            </c:numRef>
          </c:cat>
          <c:val>
            <c:numRef>
              <c:f>Sheet1!$F$2:$F$5</c:f>
              <c:numCache>
                <c:formatCode>General</c:formatCode>
                <c:ptCount val="4"/>
                <c:pt idx="0">
                  <c:v>15</c:v>
                </c:pt>
                <c:pt idx="1">
                  <c:v>11</c:v>
                </c:pt>
                <c:pt idx="2">
                  <c:v>20</c:v>
                </c:pt>
                <c:pt idx="3">
                  <c:v>16</c:v>
                </c:pt>
              </c:numCache>
            </c:numRef>
          </c:val>
        </c:ser>
        <c:ser>
          <c:idx val="5"/>
          <c:order val="5"/>
          <c:tx>
            <c:strRef>
              <c:f>Sheet1!$G$1</c:f>
              <c:strCache>
                <c:ptCount val="1"/>
                <c:pt idx="0">
                  <c:v>Column6</c:v>
                </c:pt>
              </c:strCache>
            </c:strRef>
          </c:tx>
          <c:spPr>
            <a:solidFill>
              <a:schemeClr val="accent1"/>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Sheet1!$A$2:$A$5</c:f>
              <c:numCache>
                <c:formatCode>General</c:formatCode>
                <c:ptCount val="4"/>
              </c:numCache>
            </c:numRef>
          </c:cat>
          <c:val>
            <c:numRef>
              <c:f>Sheet1!$G$2:$G$5</c:f>
              <c:numCache>
                <c:formatCode>General</c:formatCode>
                <c:ptCount val="4"/>
                <c:pt idx="0">
                  <c:v>58</c:v>
                </c:pt>
                <c:pt idx="1">
                  <c:v>48</c:v>
                </c:pt>
                <c:pt idx="2">
                  <c:v>34</c:v>
                </c:pt>
                <c:pt idx="3">
                  <c:v>36</c:v>
                </c:pt>
              </c:numCache>
            </c:numRef>
          </c:val>
        </c:ser>
        <c:dLbls>
          <c:dLblPos val="ctr"/>
          <c:showLegendKey val="0"/>
          <c:showVal val="1"/>
          <c:showCatName val="0"/>
          <c:showSerName val="0"/>
          <c:showPercent val="0"/>
          <c:showBubbleSize val="0"/>
        </c:dLbls>
        <c:gapWidth val="50"/>
        <c:overlap val="100"/>
        <c:axId val="413039632"/>
        <c:axId val="413040024"/>
      </c:barChart>
      <c:catAx>
        <c:axId val="413039632"/>
        <c:scaling>
          <c:orientation val="minMax"/>
        </c:scaling>
        <c:delete val="0"/>
        <c:axPos val="b"/>
        <c:numFmt formatCode="General" sourceLinked="1"/>
        <c:majorTickMark val="none"/>
        <c:minorTickMark val="none"/>
        <c:tickLblPos val="nextTo"/>
        <c:spPr>
          <a:noFill/>
          <a:ln w="9525" cap="flat" cmpd="sng" algn="ctr">
            <a:solidFill>
              <a:schemeClr val="bg1"/>
            </a:solidFill>
            <a:prstDash val="dash"/>
            <a:round/>
          </a:ln>
          <a:effectLst/>
        </c:spPr>
        <c:txPr>
          <a:bodyPr rot="-60000000" spcFirstLastPara="1" vertOverflow="ellipsis" vert="horz" wrap="square" anchor="ctr" anchorCtr="1"/>
          <a:lstStyle/>
          <a:p>
            <a:pPr>
              <a:defRPr sz="1400" b="0" i="0" u="none" strike="noStrike" kern="1200" baseline="0">
                <a:solidFill>
                  <a:schemeClr val="bg1"/>
                </a:solidFill>
                <a:latin typeface="+mn-lt"/>
                <a:ea typeface="+mn-ea"/>
                <a:cs typeface="+mn-cs"/>
              </a:defRPr>
            </a:pPr>
            <a:endParaRPr lang="en-US"/>
          </a:p>
        </c:txPr>
        <c:crossAx val="413040024"/>
        <c:crosses val="autoZero"/>
        <c:auto val="1"/>
        <c:lblAlgn val="ctr"/>
        <c:lblOffset val="100"/>
        <c:noMultiLvlLbl val="0"/>
      </c:catAx>
      <c:valAx>
        <c:axId val="413040024"/>
        <c:scaling>
          <c:orientation val="minMax"/>
          <c:max val="0.8"/>
          <c:min val="-0.8"/>
        </c:scaling>
        <c:delete val="1"/>
        <c:axPos val="l"/>
        <c:numFmt formatCode="0%" sourceLinked="1"/>
        <c:majorTickMark val="none"/>
        <c:minorTickMark val="none"/>
        <c:tickLblPos val="nextTo"/>
        <c:crossAx val="413039632"/>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bg1"/>
          </a:solidFill>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Column1</c:v>
                </c:pt>
              </c:strCache>
            </c:strRef>
          </c:tx>
          <c:spPr>
            <a:solidFill>
              <a:schemeClr val="accent1"/>
            </a:solidFill>
            <a:ln>
              <a:solidFill>
                <a:schemeClr val="tx1"/>
              </a:solidFill>
            </a:ln>
            <a:effectLst/>
          </c:spPr>
          <c:dPt>
            <c:idx val="0"/>
            <c:bubble3D val="0"/>
            <c:spPr>
              <a:solidFill>
                <a:schemeClr val="accent4"/>
              </a:solidFill>
              <a:ln>
                <a:solidFill>
                  <a:schemeClr val="tx1"/>
                </a:solidFill>
              </a:ln>
              <a:effectLst/>
            </c:spPr>
          </c:dPt>
          <c:dPt>
            <c:idx val="1"/>
            <c:bubble3D val="0"/>
            <c:spPr>
              <a:solidFill>
                <a:schemeClr val="accent4">
                  <a:lumMod val="75000"/>
                </a:schemeClr>
              </a:solidFill>
              <a:ln>
                <a:solidFill>
                  <a:schemeClr val="tx1"/>
                </a:solidFill>
              </a:ln>
              <a:effectLst/>
            </c:spPr>
          </c:dPt>
          <c:dPt>
            <c:idx val="2"/>
            <c:bubble3D val="0"/>
            <c:spPr>
              <a:solidFill>
                <a:schemeClr val="bg2"/>
              </a:solidFill>
              <a:ln>
                <a:solidFill>
                  <a:schemeClr val="tx1"/>
                </a:solidFill>
              </a:ln>
              <a:effectLst/>
            </c:spPr>
          </c:dPt>
          <c:dPt>
            <c:idx val="3"/>
            <c:bubble3D val="0"/>
            <c:spPr>
              <a:solidFill>
                <a:schemeClr val="tx2"/>
              </a:solidFill>
              <a:ln>
                <a:solidFill>
                  <a:schemeClr val="tx1"/>
                </a:solidFill>
              </a:ln>
              <a:effectLst/>
            </c:spPr>
          </c:dPt>
          <c:dPt>
            <c:idx val="5"/>
            <c:bubble3D val="0"/>
            <c:spPr>
              <a:solidFill>
                <a:schemeClr val="accent2"/>
              </a:solidFill>
              <a:ln>
                <a:solidFill>
                  <a:schemeClr val="tx1"/>
                </a:solidFill>
              </a:ln>
              <a:effectLst/>
            </c:spPr>
          </c:dPt>
          <c:dPt>
            <c:idx val="6"/>
            <c:bubble3D val="0"/>
            <c:spPr>
              <a:solidFill>
                <a:schemeClr val="accent5"/>
              </a:solidFill>
              <a:ln>
                <a:solidFill>
                  <a:schemeClr val="tx1"/>
                </a:solidFill>
              </a:ln>
              <a:effectLst/>
            </c:spPr>
          </c:dPt>
          <c:dLbls>
            <c:dLbl>
              <c:idx val="6"/>
              <c:layout>
                <c:manualLayout>
                  <c:x val="-1.0079701069400726E-2"/>
                  <c:y val="-7.072109530456476E-2"/>
                </c:manualLayout>
              </c:layout>
              <c:dLblPos val="bestFit"/>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numRef>
              <c:f>Sheet1!$A$2:$A$8</c:f>
              <c:numCache>
                <c:formatCode>General</c:formatCode>
                <c:ptCount val="7"/>
              </c:numCache>
            </c:numRef>
          </c:cat>
          <c:val>
            <c:numRef>
              <c:f>Sheet1!$B$2:$B$8</c:f>
              <c:numCache>
                <c:formatCode>General</c:formatCode>
                <c:ptCount val="7"/>
                <c:pt idx="0">
                  <c:v>24</c:v>
                </c:pt>
                <c:pt idx="1">
                  <c:v>2</c:v>
                </c:pt>
                <c:pt idx="2">
                  <c:v>2</c:v>
                </c:pt>
                <c:pt idx="3">
                  <c:v>3</c:v>
                </c:pt>
                <c:pt idx="5">
                  <c:v>2</c:v>
                </c:pt>
                <c:pt idx="6">
                  <c:v>67</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sz="1400">
          <a:solidFill>
            <a:schemeClr val="bg1"/>
          </a:solidFill>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Column1</c:v>
                </c:pt>
              </c:strCache>
            </c:strRef>
          </c:tx>
          <c:spPr>
            <a:solidFill>
              <a:schemeClr val="accent6"/>
            </a:solidFill>
            <a:ln>
              <a:solidFill>
                <a:schemeClr val="tx1"/>
              </a:solidFill>
            </a:ln>
            <a:effectLst/>
          </c:spPr>
          <c:invertIfNegative val="0"/>
          <c:dLbls>
            <c:delete val="1"/>
          </c:dLbls>
          <c:cat>
            <c:numRef>
              <c:f>Sheet1!$A$2:$A$4</c:f>
              <c:numCache>
                <c:formatCode>General</c:formatCode>
                <c:ptCount val="3"/>
              </c:numCache>
            </c:numRef>
          </c:cat>
          <c:val>
            <c:numRef>
              <c:f>Sheet1!$B$2:$B$4</c:f>
              <c:numCache>
                <c:formatCode>General</c:formatCode>
                <c:ptCount val="3"/>
                <c:pt idx="0">
                  <c:v>-2.5</c:v>
                </c:pt>
                <c:pt idx="1">
                  <c:v>-11</c:v>
                </c:pt>
                <c:pt idx="2">
                  <c:v>-5</c:v>
                </c:pt>
              </c:numCache>
            </c:numRef>
          </c:val>
        </c:ser>
        <c:ser>
          <c:idx val="1"/>
          <c:order val="1"/>
          <c:tx>
            <c:strRef>
              <c:f>Sheet1!$C$1</c:f>
              <c:strCache>
                <c:ptCount val="1"/>
                <c:pt idx="0">
                  <c:v>Column2</c:v>
                </c:pt>
              </c:strCache>
            </c:strRef>
          </c:tx>
          <c:spPr>
            <a:solidFill>
              <a:schemeClr val="bg2">
                <a:lumMod val="40000"/>
                <a:lumOff val="60000"/>
              </a:schemeClr>
            </a:solidFill>
            <a:ln>
              <a:solidFill>
                <a:schemeClr val="tx1"/>
              </a:solid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numCache>
            </c:numRef>
          </c:cat>
          <c:val>
            <c:numRef>
              <c:f>Sheet1!$C$2:$C$4</c:f>
              <c:numCache>
                <c:formatCode>General</c:formatCode>
                <c:ptCount val="3"/>
                <c:pt idx="0">
                  <c:v>-2</c:v>
                </c:pt>
                <c:pt idx="1">
                  <c:v>-6</c:v>
                </c:pt>
                <c:pt idx="2">
                  <c:v>-12</c:v>
                </c:pt>
              </c:numCache>
            </c:numRef>
          </c:val>
        </c:ser>
        <c:ser>
          <c:idx val="2"/>
          <c:order val="2"/>
          <c:tx>
            <c:strRef>
              <c:f>Sheet1!$D$1</c:f>
              <c:strCache>
                <c:ptCount val="1"/>
                <c:pt idx="0">
                  <c:v>Column3</c:v>
                </c:pt>
              </c:strCache>
            </c:strRef>
          </c:tx>
          <c:spPr>
            <a:solidFill>
              <a:schemeClr val="bg2"/>
            </a:solidFill>
            <a:ln>
              <a:solidFill>
                <a:schemeClr val="tx1"/>
              </a:solid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numCache>
            </c:numRef>
          </c:cat>
          <c:val>
            <c:numRef>
              <c:f>Sheet1!$D$2:$D$4</c:f>
              <c:numCache>
                <c:formatCode>General</c:formatCode>
                <c:ptCount val="3"/>
                <c:pt idx="0">
                  <c:v>-10</c:v>
                </c:pt>
                <c:pt idx="1">
                  <c:v>-14</c:v>
                </c:pt>
                <c:pt idx="2">
                  <c:v>-58</c:v>
                </c:pt>
              </c:numCache>
            </c:numRef>
          </c:val>
        </c:ser>
        <c:ser>
          <c:idx val="3"/>
          <c:order val="3"/>
          <c:tx>
            <c:strRef>
              <c:f>Sheet1!$E$1</c:f>
              <c:strCache>
                <c:ptCount val="1"/>
                <c:pt idx="0">
                  <c:v>Column4</c:v>
                </c:pt>
              </c:strCache>
            </c:strRef>
          </c:tx>
          <c:spPr>
            <a:solidFill>
              <a:schemeClr val="accent6"/>
            </a:solidFill>
            <a:ln>
              <a:solidFill>
                <a:schemeClr val="tx1"/>
              </a:solidFill>
            </a:ln>
            <a:effectLst/>
          </c:spPr>
          <c:invertIfNegative val="0"/>
          <c:dLbls>
            <c:delete val="1"/>
          </c:dLbls>
          <c:cat>
            <c:numRef>
              <c:f>Sheet1!$A$2:$A$4</c:f>
              <c:numCache>
                <c:formatCode>General</c:formatCode>
                <c:ptCount val="3"/>
              </c:numCache>
            </c:numRef>
          </c:cat>
          <c:val>
            <c:numRef>
              <c:f>Sheet1!$E$2:$E$4</c:f>
              <c:numCache>
                <c:formatCode>General</c:formatCode>
                <c:ptCount val="3"/>
                <c:pt idx="0">
                  <c:v>2.5</c:v>
                </c:pt>
                <c:pt idx="1">
                  <c:v>11</c:v>
                </c:pt>
                <c:pt idx="2">
                  <c:v>5</c:v>
                </c:pt>
              </c:numCache>
            </c:numRef>
          </c:val>
        </c:ser>
        <c:ser>
          <c:idx val="4"/>
          <c:order val="4"/>
          <c:tx>
            <c:strRef>
              <c:f>Sheet1!$F$1</c:f>
              <c:strCache>
                <c:ptCount val="1"/>
                <c:pt idx="0">
                  <c:v>Column5</c:v>
                </c:pt>
              </c:strCache>
            </c:strRef>
          </c:tx>
          <c:spPr>
            <a:solidFill>
              <a:schemeClr val="accent1">
                <a:lumMod val="60000"/>
                <a:lumOff val="40000"/>
              </a:schemeClr>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numCache>
            </c:numRef>
          </c:cat>
          <c:val>
            <c:numRef>
              <c:f>Sheet1!$F$2:$F$4</c:f>
              <c:numCache>
                <c:formatCode>General</c:formatCode>
                <c:ptCount val="3"/>
                <c:pt idx="0">
                  <c:v>14</c:v>
                </c:pt>
                <c:pt idx="1">
                  <c:v>19</c:v>
                </c:pt>
                <c:pt idx="2">
                  <c:v>6</c:v>
                </c:pt>
              </c:numCache>
            </c:numRef>
          </c:val>
        </c:ser>
        <c:ser>
          <c:idx val="5"/>
          <c:order val="5"/>
          <c:tx>
            <c:strRef>
              <c:f>Sheet1!$G$1</c:f>
              <c:strCache>
                <c:ptCount val="1"/>
                <c:pt idx="0">
                  <c:v>Column6</c:v>
                </c:pt>
              </c:strCache>
            </c:strRef>
          </c:tx>
          <c:spPr>
            <a:solidFill>
              <a:schemeClr val="accent1"/>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numCache>
            </c:numRef>
          </c:cat>
          <c:val>
            <c:numRef>
              <c:f>Sheet1!$G$2:$G$4</c:f>
              <c:numCache>
                <c:formatCode>General</c:formatCode>
                <c:ptCount val="3"/>
                <c:pt idx="0">
                  <c:v>68</c:v>
                </c:pt>
                <c:pt idx="1">
                  <c:v>37</c:v>
                </c:pt>
                <c:pt idx="2">
                  <c:v>14</c:v>
                </c:pt>
              </c:numCache>
            </c:numRef>
          </c:val>
        </c:ser>
        <c:dLbls>
          <c:dLblPos val="ctr"/>
          <c:showLegendKey val="0"/>
          <c:showVal val="1"/>
          <c:showCatName val="0"/>
          <c:showSerName val="0"/>
          <c:showPercent val="0"/>
          <c:showBubbleSize val="0"/>
        </c:dLbls>
        <c:gapWidth val="50"/>
        <c:overlap val="100"/>
        <c:axId val="413043552"/>
        <c:axId val="413043944"/>
      </c:barChart>
      <c:catAx>
        <c:axId val="413043552"/>
        <c:scaling>
          <c:orientation val="minMax"/>
        </c:scaling>
        <c:delete val="0"/>
        <c:axPos val="b"/>
        <c:numFmt formatCode="General" sourceLinked="1"/>
        <c:majorTickMark val="none"/>
        <c:minorTickMark val="none"/>
        <c:tickLblPos val="none"/>
        <c:spPr>
          <a:noFill/>
          <a:ln w="9525" cap="flat" cmpd="sng" algn="ctr">
            <a:solidFill>
              <a:schemeClr val="bg1"/>
            </a:solidFill>
            <a:prstDash val="dash"/>
            <a:round/>
          </a:ln>
          <a:effectLst/>
        </c:spPr>
        <c:txPr>
          <a:bodyPr rot="-60000000" spcFirstLastPara="1" vertOverflow="ellipsis" vert="horz" wrap="square" anchor="ctr" anchorCtr="1"/>
          <a:lstStyle/>
          <a:p>
            <a:pPr>
              <a:defRPr sz="1400" b="0" i="0" u="none" strike="noStrike" kern="1200" baseline="0">
                <a:solidFill>
                  <a:schemeClr val="bg1"/>
                </a:solidFill>
                <a:latin typeface="+mn-lt"/>
                <a:ea typeface="+mn-ea"/>
                <a:cs typeface="+mn-cs"/>
              </a:defRPr>
            </a:pPr>
            <a:endParaRPr lang="en-US"/>
          </a:p>
        </c:txPr>
        <c:crossAx val="413043944"/>
        <c:crosses val="autoZero"/>
        <c:auto val="1"/>
        <c:lblAlgn val="ctr"/>
        <c:lblOffset val="100"/>
        <c:noMultiLvlLbl val="0"/>
      </c:catAx>
      <c:valAx>
        <c:axId val="413043944"/>
        <c:scaling>
          <c:orientation val="minMax"/>
          <c:max val="1"/>
          <c:min val="-1"/>
        </c:scaling>
        <c:delete val="1"/>
        <c:axPos val="l"/>
        <c:numFmt formatCode="0%" sourceLinked="1"/>
        <c:majorTickMark val="out"/>
        <c:minorTickMark val="none"/>
        <c:tickLblPos val="nextTo"/>
        <c:crossAx val="413043552"/>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bg1"/>
          </a:solidFill>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Column1</c:v>
                </c:pt>
              </c:strCache>
            </c:strRef>
          </c:tx>
          <c:spPr>
            <a:solidFill>
              <a:schemeClr val="accent3"/>
            </a:solidFill>
            <a:ln>
              <a:solidFill>
                <a:schemeClr val="tx1"/>
              </a:solidFill>
            </a:ln>
            <a:effectLst/>
          </c:spPr>
          <c:invertIfNegative val="0"/>
          <c:dPt>
            <c:idx val="0"/>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Sheet1!$A$2:$A$3</c:f>
              <c:numCache>
                <c:formatCode>General</c:formatCode>
                <c:ptCount val="2"/>
              </c:numCache>
            </c:numRef>
          </c:cat>
          <c:val>
            <c:numRef>
              <c:f>Sheet1!$B$2:$B$3</c:f>
              <c:numCache>
                <c:formatCode>0%</c:formatCode>
                <c:ptCount val="2"/>
                <c:pt idx="0">
                  <c:v>0.74</c:v>
                </c:pt>
                <c:pt idx="1">
                  <c:v>0.83</c:v>
                </c:pt>
              </c:numCache>
            </c:numRef>
          </c:val>
        </c:ser>
        <c:dLbls>
          <c:dLblPos val="outEnd"/>
          <c:showLegendKey val="0"/>
          <c:showVal val="1"/>
          <c:showCatName val="0"/>
          <c:showSerName val="0"/>
          <c:showPercent val="0"/>
          <c:showBubbleSize val="0"/>
        </c:dLbls>
        <c:gapWidth val="30"/>
        <c:axId val="413041592"/>
        <c:axId val="413045120"/>
      </c:barChart>
      <c:catAx>
        <c:axId val="413041592"/>
        <c:scaling>
          <c:orientation val="minMax"/>
        </c:scaling>
        <c:delete val="1"/>
        <c:axPos val="l"/>
        <c:numFmt formatCode="General" sourceLinked="1"/>
        <c:majorTickMark val="none"/>
        <c:minorTickMark val="none"/>
        <c:tickLblPos val="nextTo"/>
        <c:crossAx val="413045120"/>
        <c:crosses val="autoZero"/>
        <c:auto val="1"/>
        <c:lblAlgn val="ctr"/>
        <c:lblOffset val="100"/>
        <c:noMultiLvlLbl val="0"/>
      </c:catAx>
      <c:valAx>
        <c:axId val="413045120"/>
        <c:scaling>
          <c:orientation val="minMax"/>
          <c:max val="1"/>
        </c:scaling>
        <c:delete val="1"/>
        <c:axPos val="b"/>
        <c:numFmt formatCode="0%" sourceLinked="1"/>
        <c:majorTickMark val="none"/>
        <c:minorTickMark val="none"/>
        <c:tickLblPos val="nextTo"/>
        <c:crossAx val="413041592"/>
        <c:crosses val="autoZero"/>
        <c:crossBetween val="between"/>
      </c:valAx>
      <c:spPr>
        <a:noFill/>
        <a:ln>
          <a:noFill/>
        </a:ln>
        <a:effectLst/>
      </c:spPr>
    </c:plotArea>
    <c:plotVisOnly val="1"/>
    <c:dispBlanksAs val="gap"/>
    <c:showDLblsOverMax val="0"/>
  </c:chart>
  <c:spPr>
    <a:noFill/>
    <a:ln>
      <a:noFill/>
    </a:ln>
    <a:effectLst/>
  </c:spPr>
  <c:txPr>
    <a:bodyPr/>
    <a:lstStyle/>
    <a:p>
      <a:pPr>
        <a:defRPr sz="1200">
          <a:solidFill>
            <a:schemeClr val="bg1"/>
          </a:solidFill>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Sheet1!$B$1</c:f>
              <c:strCache>
                <c:ptCount val="1"/>
                <c:pt idx="0">
                  <c:v>Sales</c:v>
                </c:pt>
              </c:strCache>
            </c:strRef>
          </c:tx>
          <c:spPr>
            <a:ln>
              <a:solidFill>
                <a:schemeClr val="tx1"/>
              </a:solidFill>
            </a:ln>
          </c:spPr>
          <c:dPt>
            <c:idx val="0"/>
            <c:bubble3D val="0"/>
            <c:spPr>
              <a:solidFill>
                <a:schemeClr val="accent1">
                  <a:shade val="76000"/>
                </a:schemeClr>
              </a:solidFill>
              <a:ln>
                <a:solidFill>
                  <a:schemeClr val="tx1"/>
                </a:solidFill>
              </a:ln>
              <a:effectLst/>
            </c:spPr>
          </c:dPt>
          <c:dPt>
            <c:idx val="1"/>
            <c:bubble3D val="0"/>
            <c:spPr>
              <a:solidFill>
                <a:schemeClr val="accent1">
                  <a:tint val="77000"/>
                </a:schemeClr>
              </a:solidFill>
              <a:ln>
                <a:solidFill>
                  <a:schemeClr val="tx1"/>
                </a:solidFill>
              </a:ln>
              <a:effectLst/>
            </c:spPr>
          </c:dPt>
          <c:cat>
            <c:strRef>
              <c:f>Sheet1!$A$2:$A$3</c:f>
              <c:strCache>
                <c:ptCount val="2"/>
                <c:pt idx="0">
                  <c:v>1st Qtr</c:v>
                </c:pt>
                <c:pt idx="1">
                  <c:v>2nd Qtr</c:v>
                </c:pt>
              </c:strCache>
            </c:strRef>
          </c:cat>
          <c:val>
            <c:numRef>
              <c:f>Sheet1!$B$2:$B$3</c:f>
              <c:numCache>
                <c:formatCode>General</c:formatCode>
                <c:ptCount val="2"/>
                <c:pt idx="0">
                  <c:v>69</c:v>
                </c:pt>
                <c:pt idx="1">
                  <c:v>31</c:v>
                </c:pt>
              </c:numCache>
            </c:numRef>
          </c:val>
        </c:ser>
        <c:dLbls>
          <c:showLegendKey val="0"/>
          <c:showVal val="0"/>
          <c:showCatName val="0"/>
          <c:showSerName val="0"/>
          <c:showPercent val="0"/>
          <c:showBubbleSize val="0"/>
          <c:showLeaderLines val="0"/>
        </c:dLbls>
        <c:firstSliceAng val="0"/>
        <c:holeSize val="60"/>
      </c:doughnutChart>
      <c:spPr>
        <a:noFill/>
        <a:ln>
          <a:noFill/>
        </a:ln>
        <a:effectLst/>
      </c:spPr>
    </c:plotArea>
    <c:plotVisOnly val="1"/>
    <c:dispBlanksAs val="zero"/>
    <c:showDLblsOverMax val="0"/>
  </c:chart>
  <c:spPr>
    <a:noFill/>
    <a:ln w="9525" cap="flat" cmpd="sng" algn="ctr">
      <a:noFill/>
      <a:prstDash val="solid"/>
    </a:ln>
    <a:effectLst/>
  </c:spPr>
  <c:txPr>
    <a:bodyPr/>
    <a:lstStyle/>
    <a:p>
      <a:pPr>
        <a:defRPr/>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Column1</c:v>
                </c:pt>
              </c:strCache>
            </c:strRef>
          </c:tx>
          <c:spPr>
            <a:solidFill>
              <a:schemeClr val="accent3"/>
            </a:solidFill>
            <a:ln>
              <a:solidFill>
                <a:schemeClr val="tx1"/>
              </a:solidFill>
            </a:ln>
            <a:effectLst/>
          </c:spPr>
          <c:invertIfNegative val="0"/>
          <c:dPt>
            <c:idx val="0"/>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Sheet1!$A$2:$A$3</c:f>
              <c:numCache>
                <c:formatCode>General</c:formatCode>
                <c:ptCount val="2"/>
              </c:numCache>
            </c:numRef>
          </c:cat>
          <c:val>
            <c:numRef>
              <c:f>Sheet1!$B$2:$B$3</c:f>
              <c:numCache>
                <c:formatCode>0%</c:formatCode>
                <c:ptCount val="2"/>
                <c:pt idx="0">
                  <c:v>0.53</c:v>
                </c:pt>
                <c:pt idx="1">
                  <c:v>0.56000000000000005</c:v>
                </c:pt>
              </c:numCache>
            </c:numRef>
          </c:val>
        </c:ser>
        <c:dLbls>
          <c:dLblPos val="outEnd"/>
          <c:showLegendKey val="0"/>
          <c:showVal val="1"/>
          <c:showCatName val="0"/>
          <c:showSerName val="0"/>
          <c:showPercent val="0"/>
          <c:showBubbleSize val="0"/>
        </c:dLbls>
        <c:gapWidth val="30"/>
        <c:axId val="413046296"/>
        <c:axId val="413047472"/>
      </c:barChart>
      <c:catAx>
        <c:axId val="413046296"/>
        <c:scaling>
          <c:orientation val="minMax"/>
        </c:scaling>
        <c:delete val="1"/>
        <c:axPos val="l"/>
        <c:numFmt formatCode="General" sourceLinked="1"/>
        <c:majorTickMark val="none"/>
        <c:minorTickMark val="none"/>
        <c:tickLblPos val="nextTo"/>
        <c:crossAx val="413047472"/>
        <c:crosses val="autoZero"/>
        <c:auto val="1"/>
        <c:lblAlgn val="ctr"/>
        <c:lblOffset val="100"/>
        <c:noMultiLvlLbl val="0"/>
      </c:catAx>
      <c:valAx>
        <c:axId val="413047472"/>
        <c:scaling>
          <c:orientation val="minMax"/>
          <c:max val="1"/>
        </c:scaling>
        <c:delete val="1"/>
        <c:axPos val="b"/>
        <c:numFmt formatCode="0%" sourceLinked="1"/>
        <c:majorTickMark val="none"/>
        <c:minorTickMark val="none"/>
        <c:tickLblPos val="nextTo"/>
        <c:crossAx val="413046296"/>
        <c:crosses val="autoZero"/>
        <c:crossBetween val="between"/>
      </c:valAx>
      <c:spPr>
        <a:noFill/>
        <a:ln>
          <a:noFill/>
        </a:ln>
        <a:effectLst/>
      </c:spPr>
    </c:plotArea>
    <c:plotVisOnly val="1"/>
    <c:dispBlanksAs val="gap"/>
    <c:showDLblsOverMax val="0"/>
  </c:chart>
  <c:spPr>
    <a:noFill/>
    <a:ln>
      <a:noFill/>
    </a:ln>
    <a:effectLst/>
  </c:spPr>
  <c:txPr>
    <a:bodyPr/>
    <a:lstStyle/>
    <a:p>
      <a:pPr>
        <a:defRPr sz="1200">
          <a:solidFill>
            <a:schemeClr val="bg1"/>
          </a:solidFill>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Sheet1!$B$1</c:f>
              <c:strCache>
                <c:ptCount val="1"/>
                <c:pt idx="0">
                  <c:v>Sales</c:v>
                </c:pt>
              </c:strCache>
            </c:strRef>
          </c:tx>
          <c:spPr>
            <a:ln>
              <a:solidFill>
                <a:schemeClr val="tx1"/>
              </a:solidFill>
            </a:ln>
          </c:spPr>
          <c:dPt>
            <c:idx val="0"/>
            <c:bubble3D val="0"/>
            <c:spPr>
              <a:solidFill>
                <a:schemeClr val="accent1">
                  <a:shade val="76000"/>
                </a:schemeClr>
              </a:solidFill>
              <a:ln>
                <a:solidFill>
                  <a:schemeClr val="tx1"/>
                </a:solidFill>
              </a:ln>
              <a:effectLst/>
            </c:spPr>
          </c:dPt>
          <c:dPt>
            <c:idx val="1"/>
            <c:bubble3D val="0"/>
            <c:spPr>
              <a:solidFill>
                <a:schemeClr val="accent1">
                  <a:tint val="77000"/>
                </a:schemeClr>
              </a:solidFill>
              <a:ln>
                <a:solidFill>
                  <a:schemeClr val="tx1"/>
                </a:solidFill>
              </a:ln>
              <a:effectLst/>
            </c:spPr>
          </c:dPt>
          <c:cat>
            <c:strRef>
              <c:f>Sheet1!$A$2:$A$3</c:f>
              <c:strCache>
                <c:ptCount val="2"/>
                <c:pt idx="0">
                  <c:v>1st Qtr</c:v>
                </c:pt>
                <c:pt idx="1">
                  <c:v>2nd Qtr</c:v>
                </c:pt>
              </c:strCache>
            </c:strRef>
          </c:cat>
          <c:val>
            <c:numRef>
              <c:f>Sheet1!$B$2:$B$3</c:f>
              <c:numCache>
                <c:formatCode>General</c:formatCode>
                <c:ptCount val="2"/>
                <c:pt idx="0">
                  <c:v>30</c:v>
                </c:pt>
                <c:pt idx="1">
                  <c:v>70</c:v>
                </c:pt>
              </c:numCache>
            </c:numRef>
          </c:val>
        </c:ser>
        <c:dLbls>
          <c:showLegendKey val="0"/>
          <c:showVal val="0"/>
          <c:showCatName val="0"/>
          <c:showSerName val="0"/>
          <c:showPercent val="0"/>
          <c:showBubbleSize val="0"/>
          <c:showLeaderLines val="0"/>
        </c:dLbls>
        <c:firstSliceAng val="0"/>
        <c:holeSize val="60"/>
      </c:doughnutChart>
      <c:spPr>
        <a:noFill/>
        <a:ln>
          <a:noFill/>
        </a:ln>
        <a:effectLst/>
      </c:spPr>
    </c:plotArea>
    <c:plotVisOnly val="1"/>
    <c:dispBlanksAs val="zero"/>
    <c:showDLblsOverMax val="0"/>
  </c:chart>
  <c:spPr>
    <a:noFill/>
    <a:ln w="9525" cap="flat" cmpd="sng" algn="ctr">
      <a:noFill/>
      <a:prstDash val="solid"/>
    </a:ln>
    <a:effectLst/>
  </c:spPr>
  <c:txPr>
    <a:bodyPr/>
    <a:lstStyle/>
    <a:p>
      <a:pPr>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Column1</c:v>
                </c:pt>
              </c:strCache>
            </c:strRef>
          </c:tx>
          <c:spPr>
            <a:solidFill>
              <a:schemeClr val="accent3"/>
            </a:solidFill>
            <a:ln>
              <a:solidFill>
                <a:schemeClr val="tx1"/>
              </a:solidFill>
            </a:ln>
            <a:effectLst/>
          </c:spPr>
          <c:invertIfNegative val="0"/>
          <c:dPt>
            <c:idx val="0"/>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Sheet1!$A$2:$A$3</c:f>
              <c:numCache>
                <c:formatCode>General</c:formatCode>
                <c:ptCount val="2"/>
              </c:numCache>
            </c:numRef>
          </c:cat>
          <c:val>
            <c:numRef>
              <c:f>Sheet1!$B$2:$B$3</c:f>
              <c:numCache>
                <c:formatCode>0%</c:formatCode>
                <c:ptCount val="2"/>
                <c:pt idx="0">
                  <c:v>0.2</c:v>
                </c:pt>
                <c:pt idx="1">
                  <c:v>0.2</c:v>
                </c:pt>
              </c:numCache>
            </c:numRef>
          </c:val>
        </c:ser>
        <c:dLbls>
          <c:dLblPos val="outEnd"/>
          <c:showLegendKey val="0"/>
          <c:showVal val="1"/>
          <c:showCatName val="0"/>
          <c:showSerName val="0"/>
          <c:showPercent val="0"/>
          <c:showBubbleSize val="0"/>
        </c:dLbls>
        <c:gapWidth val="30"/>
        <c:axId val="318935064"/>
        <c:axId val="318934672"/>
      </c:barChart>
      <c:catAx>
        <c:axId val="318935064"/>
        <c:scaling>
          <c:orientation val="minMax"/>
        </c:scaling>
        <c:delete val="1"/>
        <c:axPos val="l"/>
        <c:numFmt formatCode="General" sourceLinked="1"/>
        <c:majorTickMark val="none"/>
        <c:minorTickMark val="none"/>
        <c:tickLblPos val="nextTo"/>
        <c:crossAx val="318934672"/>
        <c:crosses val="autoZero"/>
        <c:auto val="1"/>
        <c:lblAlgn val="ctr"/>
        <c:lblOffset val="100"/>
        <c:noMultiLvlLbl val="0"/>
      </c:catAx>
      <c:valAx>
        <c:axId val="318934672"/>
        <c:scaling>
          <c:orientation val="minMax"/>
          <c:max val="1"/>
        </c:scaling>
        <c:delete val="1"/>
        <c:axPos val="b"/>
        <c:numFmt formatCode="0%" sourceLinked="1"/>
        <c:majorTickMark val="none"/>
        <c:minorTickMark val="none"/>
        <c:tickLblPos val="nextTo"/>
        <c:crossAx val="318935064"/>
        <c:crosses val="autoZero"/>
        <c:crossBetween val="between"/>
      </c:valAx>
      <c:spPr>
        <a:noFill/>
        <a:ln>
          <a:noFill/>
        </a:ln>
        <a:effectLst/>
      </c:spPr>
    </c:plotArea>
    <c:plotVisOnly val="1"/>
    <c:dispBlanksAs val="gap"/>
    <c:showDLblsOverMax val="0"/>
  </c:chart>
  <c:spPr>
    <a:noFill/>
    <a:ln>
      <a:noFill/>
    </a:ln>
    <a:effectLst/>
  </c:spPr>
  <c:txPr>
    <a:bodyPr/>
    <a:lstStyle/>
    <a:p>
      <a:pPr>
        <a:defRPr sz="1200">
          <a:solidFill>
            <a:schemeClr val="bg1"/>
          </a:solidFill>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Sheet1!$B$1</c:f>
              <c:strCache>
                <c:ptCount val="1"/>
                <c:pt idx="0">
                  <c:v>Sales</c:v>
                </c:pt>
              </c:strCache>
            </c:strRef>
          </c:tx>
          <c:spPr>
            <a:ln>
              <a:solidFill>
                <a:schemeClr val="tx1"/>
              </a:solidFill>
            </a:ln>
          </c:spPr>
          <c:dPt>
            <c:idx val="0"/>
            <c:bubble3D val="0"/>
            <c:spPr>
              <a:solidFill>
                <a:schemeClr val="accent1">
                  <a:shade val="76000"/>
                </a:schemeClr>
              </a:solidFill>
              <a:ln>
                <a:solidFill>
                  <a:schemeClr val="tx1"/>
                </a:solidFill>
              </a:ln>
              <a:effectLst/>
            </c:spPr>
          </c:dPt>
          <c:dPt>
            <c:idx val="1"/>
            <c:bubble3D val="0"/>
            <c:spPr>
              <a:solidFill>
                <a:schemeClr val="accent1">
                  <a:tint val="77000"/>
                </a:schemeClr>
              </a:solidFill>
              <a:ln>
                <a:solidFill>
                  <a:schemeClr val="tx1"/>
                </a:solidFill>
              </a:ln>
              <a:effectLst/>
            </c:spPr>
          </c:dPt>
          <c:cat>
            <c:strRef>
              <c:f>Sheet1!$A$2:$A$3</c:f>
              <c:strCache>
                <c:ptCount val="2"/>
                <c:pt idx="0">
                  <c:v>1st Qtr</c:v>
                </c:pt>
                <c:pt idx="1">
                  <c:v>2nd Qtr</c:v>
                </c:pt>
              </c:strCache>
            </c:strRef>
          </c:cat>
          <c:val>
            <c:numRef>
              <c:f>Sheet1!$B$2:$B$3</c:f>
              <c:numCache>
                <c:formatCode>General</c:formatCode>
                <c:ptCount val="2"/>
                <c:pt idx="0">
                  <c:v>13</c:v>
                </c:pt>
                <c:pt idx="1">
                  <c:v>87</c:v>
                </c:pt>
              </c:numCache>
            </c:numRef>
          </c:val>
        </c:ser>
        <c:dLbls>
          <c:showLegendKey val="0"/>
          <c:showVal val="0"/>
          <c:showCatName val="0"/>
          <c:showSerName val="0"/>
          <c:showPercent val="0"/>
          <c:showBubbleSize val="0"/>
          <c:showLeaderLines val="0"/>
        </c:dLbls>
        <c:firstSliceAng val="0"/>
        <c:holeSize val="60"/>
      </c:doughnutChart>
      <c:spPr>
        <a:noFill/>
        <a:ln>
          <a:noFill/>
        </a:ln>
        <a:effectLst/>
      </c:spPr>
    </c:plotArea>
    <c:plotVisOnly val="1"/>
    <c:dispBlanksAs val="zero"/>
    <c:showDLblsOverMax val="0"/>
  </c:chart>
  <c:spPr>
    <a:noFill/>
    <a:ln w="9525" cap="flat" cmpd="sng" algn="ctr">
      <a:noFill/>
      <a:prstDash val="solid"/>
    </a:ln>
    <a:effectLst/>
  </c:spPr>
  <c:txPr>
    <a:bodyPr/>
    <a:lstStyle/>
    <a:p>
      <a:pPr>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spPr>
            <a:solidFill>
              <a:schemeClr val="bg2"/>
            </a:solidFill>
            <a:ln>
              <a:noFill/>
            </a:ln>
            <a:effectLst/>
          </c:spPr>
          <c:dPt>
            <c:idx val="0"/>
            <c:bubble3D val="0"/>
            <c:spPr>
              <a:solidFill>
                <a:schemeClr val="accent5"/>
              </a:solidFill>
              <a:ln>
                <a:solidFill>
                  <a:schemeClr val="tx1"/>
                </a:solidFill>
              </a:ln>
              <a:effectLst/>
            </c:spPr>
          </c:dPt>
          <c:dPt>
            <c:idx val="1"/>
            <c:bubble3D val="0"/>
            <c:spPr>
              <a:solidFill>
                <a:schemeClr val="accent1"/>
              </a:solidFill>
              <a:ln>
                <a:solidFill>
                  <a:schemeClr val="tx1"/>
                </a:solidFill>
              </a:ln>
              <a:effectLst/>
            </c:spPr>
          </c:dPt>
          <c:dPt>
            <c:idx val="2"/>
            <c:bubble3D val="0"/>
            <c:spPr>
              <a:solidFill>
                <a:schemeClr val="accent4"/>
              </a:solidFill>
              <a:ln>
                <a:solidFill>
                  <a:schemeClr val="tx1"/>
                </a:solidFill>
              </a:ln>
              <a:effectLst/>
            </c:spPr>
          </c:dPt>
          <c:dPt>
            <c:idx val="3"/>
            <c:bubble3D val="0"/>
            <c:spPr>
              <a:solidFill>
                <a:schemeClr val="accent2"/>
              </a:solidFill>
              <a:ln>
                <a:solidFill>
                  <a:schemeClr val="tx1"/>
                </a:solidFill>
              </a:ln>
              <a:effectLst/>
            </c:spPr>
          </c:dPt>
          <c:dPt>
            <c:idx val="4"/>
            <c:bubble3D val="0"/>
            <c:spPr>
              <a:solidFill>
                <a:schemeClr val="bg2"/>
              </a:solidFill>
              <a:ln>
                <a:solidFill>
                  <a:schemeClr val="tx1"/>
                </a:solidFill>
              </a:ln>
              <a:effectLst/>
            </c:spPr>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val>
            <c:numRef>
              <c:f>Sheet1!$B$2:$F$2</c:f>
              <c:numCache>
                <c:formatCode>General</c:formatCode>
                <c:ptCount val="5"/>
                <c:pt idx="0">
                  <c:v>38</c:v>
                </c:pt>
                <c:pt idx="1">
                  <c:v>42</c:v>
                </c:pt>
                <c:pt idx="2">
                  <c:v>7</c:v>
                </c:pt>
                <c:pt idx="3">
                  <c:v>7</c:v>
                </c:pt>
                <c:pt idx="4">
                  <c:v>5</c:v>
                </c:pt>
              </c:numCache>
            </c:numRef>
          </c:val>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sz="1400">
          <a:solidFill>
            <a:schemeClr val="bg1"/>
          </a:solidFill>
        </a:defRPr>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Sheet1!$A$1</c:f>
              <c:strCache>
                <c:ptCount val="1"/>
                <c:pt idx="0">
                  <c:v> </c:v>
                </c:pt>
              </c:strCache>
            </c:strRef>
          </c:tx>
          <c:spPr>
            <a:solidFill>
              <a:schemeClr val="accent6"/>
            </a:solidFill>
            <a:ln>
              <a:solidFill>
                <a:schemeClr val="tx1"/>
              </a:solidFill>
            </a:ln>
            <a:effectLst/>
          </c:spPr>
          <c:invertIfNegative val="0"/>
          <c:dLbls>
            <c:delete val="1"/>
          </c:dLbls>
          <c:val>
            <c:numRef>
              <c:f>Sheet1!$A$2:$A$3</c:f>
              <c:numCache>
                <c:formatCode>General</c:formatCode>
                <c:ptCount val="2"/>
              </c:numCache>
            </c:numRef>
          </c:val>
        </c:ser>
        <c:ser>
          <c:idx val="1"/>
          <c:order val="1"/>
          <c:tx>
            <c:strRef>
              <c:f>Sheet1!$B$1</c:f>
              <c:strCache>
                <c:ptCount val="1"/>
                <c:pt idx="0">
                  <c:v>Column1</c:v>
                </c:pt>
              </c:strCache>
            </c:strRef>
          </c:tx>
          <c:spPr>
            <a:solidFill>
              <a:schemeClr val="accent4">
                <a:lumMod val="60000"/>
                <a:lumOff val="40000"/>
              </a:schemeClr>
            </a:solidFill>
            <a:ln>
              <a:solidFill>
                <a:schemeClr val="tx1"/>
              </a:solidFill>
            </a:ln>
            <a:effectLst/>
          </c:spPr>
          <c:invertIfNegative val="0"/>
          <c:dLbls>
            <c:delete val="1"/>
          </c:dLbls>
          <c:val>
            <c:numRef>
              <c:f>Sheet1!$B$2:$B$3</c:f>
              <c:numCache>
                <c:formatCode>General</c:formatCode>
                <c:ptCount val="2"/>
                <c:pt idx="0">
                  <c:v>-5</c:v>
                </c:pt>
                <c:pt idx="1">
                  <c:v>-7.5</c:v>
                </c:pt>
              </c:numCache>
            </c:numRef>
          </c:val>
        </c:ser>
        <c:ser>
          <c:idx val="2"/>
          <c:order val="2"/>
          <c:tx>
            <c:strRef>
              <c:f>Sheet1!$C$1</c:f>
              <c:strCache>
                <c:ptCount val="1"/>
                <c:pt idx="0">
                  <c:v>Column2</c:v>
                </c:pt>
              </c:strCache>
            </c:strRef>
          </c:tx>
          <c:spPr>
            <a:solidFill>
              <a:schemeClr val="bg2">
                <a:lumMod val="40000"/>
                <a:lumOff val="60000"/>
              </a:schemeClr>
            </a:solidFill>
            <a:ln>
              <a:solidFill>
                <a:schemeClr val="tx1"/>
              </a:solidFill>
            </a:ln>
            <a:effectLst/>
          </c:spPr>
          <c:invertIfNegative val="0"/>
          <c:dLbls>
            <c:dLbl>
              <c:idx val="0"/>
              <c:tx>
                <c:rich>
                  <a:bodyPr/>
                  <a:lstStyle/>
                  <a:p>
                    <a:r>
                      <a:rPr lang="en-US" smtClean="0"/>
                      <a:t>12</a:t>
                    </a:r>
                    <a:endParaRPr lang="en-US"/>
                  </a:p>
                </c:rich>
              </c:tx>
              <c:dLblPos val="ctr"/>
              <c:showLegendKey val="0"/>
              <c:showVal val="1"/>
              <c:showCatName val="0"/>
              <c:showSerName val="0"/>
              <c:showPercent val="0"/>
              <c:showBubbleSize val="0"/>
              <c:extLst>
                <c:ext xmlns:c15="http://schemas.microsoft.com/office/drawing/2012/chart" uri="{CE6537A1-D6FC-4f65-9D91-7224C49458BB}"/>
              </c:extLst>
            </c:dLbl>
            <c:dLbl>
              <c:idx val="1"/>
              <c:tx>
                <c:rich>
                  <a:bodyPr/>
                  <a:lstStyle/>
                  <a:p>
                    <a:r>
                      <a:rPr lang="en-US" smtClean="0"/>
                      <a:t>11</a:t>
                    </a:r>
                    <a:endParaRPr lang="en-US"/>
                  </a:p>
                </c:rich>
              </c:tx>
              <c:dLblPos val="ctr"/>
              <c:showLegendKey val="0"/>
              <c:showVal val="1"/>
              <c:showCatName val="0"/>
              <c:showSerName val="0"/>
              <c:showPercent val="0"/>
              <c:showBubbleSize val="0"/>
              <c:extLst>
                <c:ext xmlns:c15="http://schemas.microsoft.com/office/drawing/2012/chart" uri="{CE6537A1-D6FC-4f65-9D91-7224C49458BB}"/>
              </c:extLst>
            </c:dLbl>
            <c:spPr>
              <a:noFill/>
              <a:ln>
                <a:noFill/>
              </a:ln>
              <a:effectLst/>
            </c:sp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Sheet1!$C$2:$C$3</c:f>
              <c:numCache>
                <c:formatCode>General</c:formatCode>
                <c:ptCount val="2"/>
                <c:pt idx="0">
                  <c:v>-12</c:v>
                </c:pt>
                <c:pt idx="1">
                  <c:v>-11</c:v>
                </c:pt>
              </c:numCache>
            </c:numRef>
          </c:val>
        </c:ser>
        <c:ser>
          <c:idx val="3"/>
          <c:order val="3"/>
          <c:tx>
            <c:strRef>
              <c:f>Sheet1!$D$1</c:f>
              <c:strCache>
                <c:ptCount val="1"/>
                <c:pt idx="0">
                  <c:v>Column3</c:v>
                </c:pt>
              </c:strCache>
            </c:strRef>
          </c:tx>
          <c:spPr>
            <a:solidFill>
              <a:schemeClr val="bg2"/>
            </a:solidFill>
            <a:ln>
              <a:solidFill>
                <a:schemeClr val="tx1"/>
              </a:solidFill>
            </a:ln>
            <a:effectLst/>
          </c:spPr>
          <c:invertIfNegative val="0"/>
          <c:dLbls>
            <c:dLbl>
              <c:idx val="0"/>
              <c:tx>
                <c:rich>
                  <a:bodyPr/>
                  <a:lstStyle/>
                  <a:p>
                    <a:r>
                      <a:rPr lang="en-US" smtClean="0">
                        <a:solidFill>
                          <a:schemeClr val="tx1"/>
                        </a:solidFill>
                      </a:rPr>
                      <a:t>49</a:t>
                    </a:r>
                    <a:endParaRPr lang="en-US"/>
                  </a:p>
                </c:rich>
              </c:tx>
              <c:dLblPos val="ctr"/>
              <c:showLegendKey val="0"/>
              <c:showVal val="1"/>
              <c:showCatName val="0"/>
              <c:showSerName val="0"/>
              <c:showPercent val="0"/>
              <c:showBubbleSize val="0"/>
              <c:extLst>
                <c:ext xmlns:c15="http://schemas.microsoft.com/office/drawing/2012/chart" uri="{CE6537A1-D6FC-4f65-9D91-7224C49458BB}"/>
              </c:extLst>
            </c:dLbl>
            <c:dLbl>
              <c:idx val="1"/>
              <c:tx>
                <c:rich>
                  <a:bodyPr/>
                  <a:lstStyle/>
                  <a:p>
                    <a:r>
                      <a:rPr lang="en-US" smtClean="0">
                        <a:solidFill>
                          <a:schemeClr val="tx1"/>
                        </a:solidFill>
                      </a:rPr>
                      <a:t>39</a:t>
                    </a:r>
                    <a:endParaRPr lang="en-US"/>
                  </a:p>
                </c:rich>
              </c:tx>
              <c:dLblPos val="ct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a:solidFill>
                      <a:schemeClr val="tx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Sheet1!$D$2:$D$3</c:f>
              <c:numCache>
                <c:formatCode>General</c:formatCode>
                <c:ptCount val="2"/>
                <c:pt idx="0">
                  <c:v>-49</c:v>
                </c:pt>
                <c:pt idx="1">
                  <c:v>-39</c:v>
                </c:pt>
              </c:numCache>
            </c:numRef>
          </c:val>
        </c:ser>
        <c:ser>
          <c:idx val="4"/>
          <c:order val="4"/>
          <c:tx>
            <c:strRef>
              <c:f>Sheet1!$E$1</c:f>
              <c:strCache>
                <c:ptCount val="1"/>
                <c:pt idx="0">
                  <c:v>Column4</c:v>
                </c:pt>
              </c:strCache>
            </c:strRef>
          </c:tx>
          <c:spPr>
            <a:solidFill>
              <a:schemeClr val="accent4">
                <a:lumMod val="60000"/>
                <a:lumOff val="40000"/>
              </a:schemeClr>
            </a:solidFill>
            <a:ln>
              <a:solidFill>
                <a:schemeClr val="tx1"/>
              </a:solidFill>
            </a:ln>
            <a:effectLst/>
          </c:spPr>
          <c:invertIfNegative val="0"/>
          <c:dLbls>
            <c:delete val="1"/>
          </c:dLbls>
          <c:val>
            <c:numRef>
              <c:f>Sheet1!$E$2:$E$3</c:f>
              <c:numCache>
                <c:formatCode>General</c:formatCode>
                <c:ptCount val="2"/>
                <c:pt idx="0">
                  <c:v>5</c:v>
                </c:pt>
                <c:pt idx="1">
                  <c:v>7.5</c:v>
                </c:pt>
              </c:numCache>
            </c:numRef>
          </c:val>
        </c:ser>
        <c:ser>
          <c:idx val="5"/>
          <c:order val="5"/>
          <c:tx>
            <c:strRef>
              <c:f>Sheet1!$F$1</c:f>
              <c:strCache>
                <c:ptCount val="1"/>
                <c:pt idx="0">
                  <c:v>Column5</c:v>
                </c:pt>
              </c:strCache>
            </c:strRef>
          </c:tx>
          <c:spPr>
            <a:solidFill>
              <a:schemeClr val="accent1">
                <a:lumMod val="40000"/>
                <a:lumOff val="60000"/>
              </a:schemeClr>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Sheet1!$F$2:$F$3</c:f>
              <c:numCache>
                <c:formatCode>General</c:formatCode>
                <c:ptCount val="2"/>
                <c:pt idx="0">
                  <c:v>12</c:v>
                </c:pt>
                <c:pt idx="1">
                  <c:v>11</c:v>
                </c:pt>
              </c:numCache>
            </c:numRef>
          </c:val>
        </c:ser>
        <c:ser>
          <c:idx val="6"/>
          <c:order val="6"/>
          <c:tx>
            <c:strRef>
              <c:f>Sheet1!$G$1</c:f>
              <c:strCache>
                <c:ptCount val="1"/>
                <c:pt idx="0">
                  <c:v>Column6</c:v>
                </c:pt>
              </c:strCache>
            </c:strRef>
          </c:tx>
          <c:spPr>
            <a:solidFill>
              <a:schemeClr val="accent1"/>
            </a:solidFill>
          </c:spPr>
          <c:invertIfNegative val="0"/>
          <c:dLbls>
            <c:spPr>
              <a:noFill/>
              <a:ln>
                <a:noFill/>
              </a:ln>
              <a:effectLst/>
            </c:sp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Sheet1!$G$2:$G$3</c:f>
              <c:numCache>
                <c:formatCode>General</c:formatCode>
                <c:ptCount val="2"/>
                <c:pt idx="0">
                  <c:v>16</c:v>
                </c:pt>
                <c:pt idx="1">
                  <c:v>23</c:v>
                </c:pt>
              </c:numCache>
            </c:numRef>
          </c:val>
        </c:ser>
        <c:dLbls>
          <c:dLblPos val="ctr"/>
          <c:showLegendKey val="0"/>
          <c:showVal val="1"/>
          <c:showCatName val="0"/>
          <c:showSerName val="0"/>
          <c:showPercent val="0"/>
          <c:showBubbleSize val="0"/>
        </c:dLbls>
        <c:gapWidth val="50"/>
        <c:overlap val="100"/>
        <c:axId val="413027872"/>
        <c:axId val="413028264"/>
      </c:barChart>
      <c:catAx>
        <c:axId val="413027872"/>
        <c:scaling>
          <c:orientation val="minMax"/>
        </c:scaling>
        <c:delete val="0"/>
        <c:axPos val="b"/>
        <c:numFmt formatCode="General" sourceLinked="1"/>
        <c:majorTickMark val="none"/>
        <c:minorTickMark val="none"/>
        <c:tickLblPos val="none"/>
        <c:spPr>
          <a:noFill/>
          <a:ln w="9525" cap="flat" cmpd="sng" algn="ctr">
            <a:solidFill>
              <a:schemeClr val="bg1"/>
            </a:solidFill>
            <a:prstDash val="dash"/>
            <a:round/>
          </a:ln>
          <a:effectLst/>
        </c:spPr>
        <c:txPr>
          <a:bodyPr rot="-60000000" spcFirstLastPara="1" vertOverflow="ellipsis" vert="horz" wrap="square" anchor="ctr" anchorCtr="1"/>
          <a:lstStyle/>
          <a:p>
            <a:pPr>
              <a:defRPr sz="1400" b="0" i="0" u="none" strike="noStrike" kern="1200" baseline="0">
                <a:solidFill>
                  <a:schemeClr val="bg1"/>
                </a:solidFill>
                <a:latin typeface="+mn-lt"/>
                <a:ea typeface="+mn-ea"/>
                <a:cs typeface="+mn-cs"/>
              </a:defRPr>
            </a:pPr>
            <a:endParaRPr lang="en-US"/>
          </a:p>
        </c:txPr>
        <c:crossAx val="413028264"/>
        <c:crosses val="autoZero"/>
        <c:auto val="1"/>
        <c:lblAlgn val="ctr"/>
        <c:lblOffset val="100"/>
        <c:noMultiLvlLbl val="0"/>
      </c:catAx>
      <c:valAx>
        <c:axId val="413028264"/>
        <c:scaling>
          <c:orientation val="minMax"/>
          <c:max val="1"/>
          <c:min val="-1"/>
        </c:scaling>
        <c:delete val="1"/>
        <c:axPos val="l"/>
        <c:numFmt formatCode="0%" sourceLinked="1"/>
        <c:majorTickMark val="out"/>
        <c:minorTickMark val="none"/>
        <c:tickLblPos val="nextTo"/>
        <c:crossAx val="413027872"/>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bg1"/>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Column1</c:v>
                </c:pt>
              </c:strCache>
            </c:strRef>
          </c:tx>
          <c:spPr>
            <a:solidFill>
              <a:schemeClr val="accent3"/>
            </a:solidFill>
            <a:ln>
              <a:solidFill>
                <a:schemeClr val="tx1"/>
              </a:solidFill>
            </a:ln>
            <a:effectLst/>
          </c:spPr>
          <c:invertIfNegative val="0"/>
          <c:dPt>
            <c:idx val="0"/>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Sheet1!$A$2:$A$3</c:f>
              <c:numCache>
                <c:formatCode>General</c:formatCode>
                <c:ptCount val="2"/>
              </c:numCache>
            </c:numRef>
          </c:cat>
          <c:val>
            <c:numRef>
              <c:f>Sheet1!$B$2:$B$3</c:f>
              <c:numCache>
                <c:formatCode>0%</c:formatCode>
                <c:ptCount val="2"/>
                <c:pt idx="0">
                  <c:v>0.28000000000000003</c:v>
                </c:pt>
                <c:pt idx="1">
                  <c:v>0.28000000000000003</c:v>
                </c:pt>
              </c:numCache>
            </c:numRef>
          </c:val>
        </c:ser>
        <c:dLbls>
          <c:dLblPos val="outEnd"/>
          <c:showLegendKey val="0"/>
          <c:showVal val="1"/>
          <c:showCatName val="0"/>
          <c:showSerName val="0"/>
          <c:showPercent val="0"/>
          <c:showBubbleSize val="0"/>
        </c:dLbls>
        <c:gapWidth val="30"/>
        <c:axId val="413012584"/>
        <c:axId val="413012976"/>
      </c:barChart>
      <c:catAx>
        <c:axId val="413012584"/>
        <c:scaling>
          <c:orientation val="minMax"/>
        </c:scaling>
        <c:delete val="1"/>
        <c:axPos val="l"/>
        <c:numFmt formatCode="General" sourceLinked="1"/>
        <c:majorTickMark val="none"/>
        <c:minorTickMark val="none"/>
        <c:tickLblPos val="nextTo"/>
        <c:crossAx val="413012976"/>
        <c:crosses val="autoZero"/>
        <c:auto val="1"/>
        <c:lblAlgn val="ctr"/>
        <c:lblOffset val="100"/>
        <c:noMultiLvlLbl val="0"/>
      </c:catAx>
      <c:valAx>
        <c:axId val="413012976"/>
        <c:scaling>
          <c:orientation val="minMax"/>
          <c:max val="1"/>
        </c:scaling>
        <c:delete val="1"/>
        <c:axPos val="b"/>
        <c:numFmt formatCode="0%" sourceLinked="1"/>
        <c:majorTickMark val="none"/>
        <c:minorTickMark val="none"/>
        <c:tickLblPos val="nextTo"/>
        <c:crossAx val="413012584"/>
        <c:crosses val="autoZero"/>
        <c:crossBetween val="between"/>
      </c:valAx>
      <c:spPr>
        <a:noFill/>
        <a:ln>
          <a:noFill/>
        </a:ln>
        <a:effectLst/>
      </c:spPr>
    </c:plotArea>
    <c:plotVisOnly val="1"/>
    <c:dispBlanksAs val="gap"/>
    <c:showDLblsOverMax val="0"/>
  </c:chart>
  <c:spPr>
    <a:noFill/>
    <a:ln>
      <a:noFill/>
    </a:ln>
    <a:effectLst/>
  </c:spPr>
  <c:txPr>
    <a:bodyPr/>
    <a:lstStyle/>
    <a:p>
      <a:pPr>
        <a:defRPr sz="1200">
          <a:solidFill>
            <a:schemeClr val="bg1"/>
          </a:solidFill>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Column1</c:v>
                </c:pt>
              </c:strCache>
            </c:strRef>
          </c:tx>
          <c:spPr>
            <a:solidFill>
              <a:schemeClr val="accent3"/>
            </a:solidFill>
            <a:ln>
              <a:solidFill>
                <a:schemeClr val="tx1"/>
              </a:solidFill>
            </a:ln>
            <a:effectLst/>
          </c:spPr>
          <c:invertIfNegative val="0"/>
          <c:dPt>
            <c:idx val="0"/>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Sheet1!$A$2:$A$3</c:f>
              <c:numCache>
                <c:formatCode>General</c:formatCode>
                <c:ptCount val="2"/>
              </c:numCache>
            </c:numRef>
          </c:cat>
          <c:val>
            <c:numRef>
              <c:f>Sheet1!$B$2:$B$3</c:f>
              <c:numCache>
                <c:formatCode>0%</c:formatCode>
                <c:ptCount val="2"/>
                <c:pt idx="0">
                  <c:v>0.38</c:v>
                </c:pt>
                <c:pt idx="1">
                  <c:v>0.33</c:v>
                </c:pt>
              </c:numCache>
            </c:numRef>
          </c:val>
        </c:ser>
        <c:dLbls>
          <c:dLblPos val="outEnd"/>
          <c:showLegendKey val="0"/>
          <c:showVal val="1"/>
          <c:showCatName val="0"/>
          <c:showSerName val="0"/>
          <c:showPercent val="0"/>
          <c:showBubbleSize val="0"/>
        </c:dLbls>
        <c:gapWidth val="30"/>
        <c:axId val="318888024"/>
        <c:axId val="318887632"/>
      </c:barChart>
      <c:catAx>
        <c:axId val="318888024"/>
        <c:scaling>
          <c:orientation val="minMax"/>
        </c:scaling>
        <c:delete val="1"/>
        <c:axPos val="l"/>
        <c:numFmt formatCode="General" sourceLinked="1"/>
        <c:majorTickMark val="none"/>
        <c:minorTickMark val="none"/>
        <c:tickLblPos val="nextTo"/>
        <c:crossAx val="318887632"/>
        <c:crosses val="autoZero"/>
        <c:auto val="1"/>
        <c:lblAlgn val="ctr"/>
        <c:lblOffset val="100"/>
        <c:noMultiLvlLbl val="0"/>
      </c:catAx>
      <c:valAx>
        <c:axId val="318887632"/>
        <c:scaling>
          <c:orientation val="minMax"/>
          <c:max val="1"/>
        </c:scaling>
        <c:delete val="1"/>
        <c:axPos val="b"/>
        <c:numFmt formatCode="0%" sourceLinked="1"/>
        <c:majorTickMark val="none"/>
        <c:minorTickMark val="none"/>
        <c:tickLblPos val="nextTo"/>
        <c:crossAx val="318888024"/>
        <c:crosses val="autoZero"/>
        <c:crossBetween val="between"/>
      </c:valAx>
      <c:spPr>
        <a:noFill/>
        <a:ln>
          <a:noFill/>
        </a:ln>
        <a:effectLst/>
      </c:spPr>
    </c:plotArea>
    <c:plotVisOnly val="1"/>
    <c:dispBlanksAs val="gap"/>
    <c:showDLblsOverMax val="0"/>
  </c:chart>
  <c:spPr>
    <a:noFill/>
    <a:ln>
      <a:noFill/>
    </a:ln>
    <a:effectLst/>
  </c:spPr>
  <c:txPr>
    <a:bodyPr/>
    <a:lstStyle/>
    <a:p>
      <a:pPr>
        <a:defRPr sz="1200">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2">
                <a:lumMod val="60000"/>
                <a:lumOff val="40000"/>
              </a:schemeClr>
            </a:solidFill>
            <a:ln>
              <a:solidFill>
                <a:schemeClr val="tx1"/>
              </a:solidFill>
            </a:ln>
            <a:effectLst/>
          </c:spPr>
          <c:invertIfNegative val="0"/>
          <c:dLbls>
            <c:delete val="1"/>
          </c:dLbls>
          <c:cat>
            <c:strRef>
              <c:f>Sheet1!$A$2:$A$11</c:f>
              <c:strCache>
                <c:ptCount val="4"/>
                <c:pt idx="0">
                  <c:v>Category 1</c:v>
                </c:pt>
                <c:pt idx="1">
                  <c:v>Category 2</c:v>
                </c:pt>
                <c:pt idx="2">
                  <c:v>Category 3</c:v>
                </c:pt>
                <c:pt idx="3">
                  <c:v>Category 4</c:v>
                </c:pt>
              </c:strCache>
            </c:strRef>
          </c:cat>
          <c:val>
            <c:numRef>
              <c:f>Sheet1!$B$2:$B$11</c:f>
              <c:numCache>
                <c:formatCode>General</c:formatCode>
                <c:ptCount val="10"/>
                <c:pt idx="0">
                  <c:v>-10</c:v>
                </c:pt>
                <c:pt idx="1">
                  <c:v>-10</c:v>
                </c:pt>
                <c:pt idx="2">
                  <c:v>-7.5</c:v>
                </c:pt>
                <c:pt idx="3">
                  <c:v>-9.5</c:v>
                </c:pt>
                <c:pt idx="4">
                  <c:v>-17</c:v>
                </c:pt>
                <c:pt idx="5">
                  <c:v>-13</c:v>
                </c:pt>
                <c:pt idx="6">
                  <c:v>-12.5</c:v>
                </c:pt>
                <c:pt idx="7">
                  <c:v>-13</c:v>
                </c:pt>
                <c:pt idx="8">
                  <c:v>-10.5</c:v>
                </c:pt>
                <c:pt idx="9">
                  <c:v>-10</c:v>
                </c:pt>
              </c:numCache>
            </c:numRef>
          </c:val>
        </c:ser>
        <c:ser>
          <c:idx val="1"/>
          <c:order val="1"/>
          <c:tx>
            <c:strRef>
              <c:f>Sheet1!$C$1</c:f>
              <c:strCache>
                <c:ptCount val="1"/>
                <c:pt idx="0">
                  <c:v>Series 2</c:v>
                </c:pt>
              </c:strCache>
            </c:strRef>
          </c:tx>
          <c:spPr>
            <a:solidFill>
              <a:schemeClr val="bg2">
                <a:lumMod val="60000"/>
                <a:lumOff val="40000"/>
              </a:schemeClr>
            </a:solidFill>
            <a:ln>
              <a:solidFill>
                <a:schemeClr val="tx1"/>
              </a:solid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4"/>
                <c:pt idx="0">
                  <c:v>Category 1</c:v>
                </c:pt>
                <c:pt idx="1">
                  <c:v>Category 2</c:v>
                </c:pt>
                <c:pt idx="2">
                  <c:v>Category 3</c:v>
                </c:pt>
                <c:pt idx="3">
                  <c:v>Category 4</c:v>
                </c:pt>
              </c:strCache>
            </c:strRef>
          </c:cat>
          <c:val>
            <c:numRef>
              <c:f>Sheet1!$C$2:$C$11</c:f>
              <c:numCache>
                <c:formatCode>General</c:formatCode>
                <c:ptCount val="10"/>
                <c:pt idx="0">
                  <c:v>-26</c:v>
                </c:pt>
                <c:pt idx="1">
                  <c:v>-23</c:v>
                </c:pt>
                <c:pt idx="2">
                  <c:v>-17</c:v>
                </c:pt>
                <c:pt idx="3">
                  <c:v>-22</c:v>
                </c:pt>
                <c:pt idx="4">
                  <c:v>-15</c:v>
                </c:pt>
                <c:pt idx="5">
                  <c:v>-12</c:v>
                </c:pt>
                <c:pt idx="6">
                  <c:v>-10</c:v>
                </c:pt>
                <c:pt idx="7">
                  <c:v>-10</c:v>
                </c:pt>
                <c:pt idx="8">
                  <c:v>-6</c:v>
                </c:pt>
                <c:pt idx="9">
                  <c:v>-6</c:v>
                </c:pt>
              </c:numCache>
            </c:numRef>
          </c:val>
        </c:ser>
        <c:ser>
          <c:idx val="2"/>
          <c:order val="2"/>
          <c:tx>
            <c:strRef>
              <c:f>Sheet1!$D$1</c:f>
              <c:strCache>
                <c:ptCount val="1"/>
                <c:pt idx="0">
                  <c:v>Series 3</c:v>
                </c:pt>
              </c:strCache>
            </c:strRef>
          </c:tx>
          <c:spPr>
            <a:solidFill>
              <a:schemeClr val="bg2"/>
            </a:solidFill>
            <a:ln>
              <a:solidFill>
                <a:schemeClr val="tx1"/>
              </a:solid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4"/>
                <c:pt idx="0">
                  <c:v>Category 1</c:v>
                </c:pt>
                <c:pt idx="1">
                  <c:v>Category 2</c:v>
                </c:pt>
                <c:pt idx="2">
                  <c:v>Category 3</c:v>
                </c:pt>
                <c:pt idx="3">
                  <c:v>Category 4</c:v>
                </c:pt>
              </c:strCache>
            </c:strRef>
          </c:cat>
          <c:val>
            <c:numRef>
              <c:f>Sheet1!$D$2:$D$11</c:f>
              <c:numCache>
                <c:formatCode>General</c:formatCode>
                <c:ptCount val="10"/>
                <c:pt idx="0">
                  <c:v>-47</c:v>
                </c:pt>
                <c:pt idx="1">
                  <c:v>-26</c:v>
                </c:pt>
                <c:pt idx="2">
                  <c:v>-52</c:v>
                </c:pt>
                <c:pt idx="3">
                  <c:v>-41</c:v>
                </c:pt>
                <c:pt idx="4">
                  <c:v>-18</c:v>
                </c:pt>
                <c:pt idx="5">
                  <c:v>-14</c:v>
                </c:pt>
                <c:pt idx="6">
                  <c:v>-14</c:v>
                </c:pt>
                <c:pt idx="7">
                  <c:v>-14</c:v>
                </c:pt>
                <c:pt idx="8">
                  <c:v>-10</c:v>
                </c:pt>
                <c:pt idx="9">
                  <c:v>-5</c:v>
                </c:pt>
              </c:numCache>
            </c:numRef>
          </c:val>
        </c:ser>
        <c:ser>
          <c:idx val="3"/>
          <c:order val="3"/>
          <c:tx>
            <c:strRef>
              <c:f>Sheet1!$E$1</c:f>
              <c:strCache>
                <c:ptCount val="1"/>
                <c:pt idx="0">
                  <c:v>Series 4</c:v>
                </c:pt>
              </c:strCache>
            </c:strRef>
          </c:tx>
          <c:spPr>
            <a:solidFill>
              <a:schemeClr val="accent2">
                <a:lumMod val="60000"/>
                <a:lumOff val="40000"/>
              </a:schemeClr>
            </a:solidFill>
            <a:ln>
              <a:solidFill>
                <a:schemeClr val="tx1"/>
              </a:solidFill>
            </a:ln>
            <a:effectLst/>
          </c:spPr>
          <c:invertIfNegative val="0"/>
          <c:dLbls>
            <c:delete val="1"/>
          </c:dLbls>
          <c:cat>
            <c:strRef>
              <c:f>Sheet1!$A$2:$A$11</c:f>
              <c:strCache>
                <c:ptCount val="4"/>
                <c:pt idx="0">
                  <c:v>Category 1</c:v>
                </c:pt>
                <c:pt idx="1">
                  <c:v>Category 2</c:v>
                </c:pt>
                <c:pt idx="2">
                  <c:v>Category 3</c:v>
                </c:pt>
                <c:pt idx="3">
                  <c:v>Category 4</c:v>
                </c:pt>
              </c:strCache>
            </c:strRef>
          </c:cat>
          <c:val>
            <c:numRef>
              <c:f>Sheet1!$E$2:$E$11</c:f>
              <c:numCache>
                <c:formatCode>General</c:formatCode>
                <c:ptCount val="10"/>
                <c:pt idx="0">
                  <c:v>10</c:v>
                </c:pt>
                <c:pt idx="1">
                  <c:v>18</c:v>
                </c:pt>
                <c:pt idx="2">
                  <c:v>7.5</c:v>
                </c:pt>
                <c:pt idx="3">
                  <c:v>9.5</c:v>
                </c:pt>
                <c:pt idx="4">
                  <c:v>17</c:v>
                </c:pt>
                <c:pt idx="5">
                  <c:v>13</c:v>
                </c:pt>
                <c:pt idx="6">
                  <c:v>12.5</c:v>
                </c:pt>
                <c:pt idx="7">
                  <c:v>13</c:v>
                </c:pt>
                <c:pt idx="8">
                  <c:v>10.5</c:v>
                </c:pt>
                <c:pt idx="9">
                  <c:v>10</c:v>
                </c:pt>
              </c:numCache>
            </c:numRef>
          </c:val>
        </c:ser>
        <c:ser>
          <c:idx val="4"/>
          <c:order val="4"/>
          <c:tx>
            <c:strRef>
              <c:f>Sheet1!$F$1</c:f>
              <c:strCache>
                <c:ptCount val="1"/>
                <c:pt idx="0">
                  <c:v>Series 5</c:v>
                </c:pt>
              </c:strCache>
            </c:strRef>
          </c:tx>
          <c:spPr>
            <a:solidFill>
              <a:schemeClr val="accent1">
                <a:lumMod val="60000"/>
                <a:lumOff val="40000"/>
              </a:schemeClr>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4"/>
                <c:pt idx="0">
                  <c:v>Category 1</c:v>
                </c:pt>
                <c:pt idx="1">
                  <c:v>Category 2</c:v>
                </c:pt>
                <c:pt idx="2">
                  <c:v>Category 3</c:v>
                </c:pt>
                <c:pt idx="3">
                  <c:v>Category 4</c:v>
                </c:pt>
              </c:strCache>
            </c:strRef>
          </c:cat>
          <c:val>
            <c:numRef>
              <c:f>Sheet1!$F$2:$F$11</c:f>
              <c:numCache>
                <c:formatCode>General</c:formatCode>
                <c:ptCount val="10"/>
                <c:pt idx="0">
                  <c:v>4</c:v>
                </c:pt>
                <c:pt idx="1">
                  <c:v>9</c:v>
                </c:pt>
                <c:pt idx="2">
                  <c:v>7</c:v>
                </c:pt>
                <c:pt idx="3">
                  <c:v>6</c:v>
                </c:pt>
                <c:pt idx="4">
                  <c:v>17</c:v>
                </c:pt>
                <c:pt idx="5">
                  <c:v>25</c:v>
                </c:pt>
                <c:pt idx="6">
                  <c:v>26</c:v>
                </c:pt>
                <c:pt idx="7">
                  <c:v>26</c:v>
                </c:pt>
                <c:pt idx="8">
                  <c:v>25</c:v>
                </c:pt>
                <c:pt idx="9">
                  <c:v>33</c:v>
                </c:pt>
              </c:numCache>
            </c:numRef>
          </c:val>
        </c:ser>
        <c:ser>
          <c:idx val="5"/>
          <c:order val="5"/>
          <c:tx>
            <c:strRef>
              <c:f>Sheet1!$G$1</c:f>
              <c:strCache>
                <c:ptCount val="1"/>
                <c:pt idx="0">
                  <c:v>Series 6</c:v>
                </c:pt>
              </c:strCache>
            </c:strRef>
          </c:tx>
          <c:spPr>
            <a:solidFill>
              <a:schemeClr val="accent1"/>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4"/>
                <c:pt idx="0">
                  <c:v>Category 1</c:v>
                </c:pt>
                <c:pt idx="1">
                  <c:v>Category 2</c:v>
                </c:pt>
                <c:pt idx="2">
                  <c:v>Category 3</c:v>
                </c:pt>
                <c:pt idx="3">
                  <c:v>Category 4</c:v>
                </c:pt>
              </c:strCache>
            </c:strRef>
          </c:cat>
          <c:val>
            <c:numRef>
              <c:f>Sheet1!$G$2:$G$11</c:f>
              <c:numCache>
                <c:formatCode>General</c:formatCode>
                <c:ptCount val="10"/>
                <c:pt idx="0">
                  <c:v>3</c:v>
                </c:pt>
                <c:pt idx="1">
                  <c:v>5</c:v>
                </c:pt>
                <c:pt idx="2">
                  <c:v>9</c:v>
                </c:pt>
                <c:pt idx="3">
                  <c:v>10</c:v>
                </c:pt>
                <c:pt idx="4">
                  <c:v>14</c:v>
                </c:pt>
                <c:pt idx="5">
                  <c:v>22</c:v>
                </c:pt>
                <c:pt idx="6">
                  <c:v>19</c:v>
                </c:pt>
                <c:pt idx="7">
                  <c:v>23</c:v>
                </c:pt>
                <c:pt idx="8">
                  <c:v>37</c:v>
                </c:pt>
                <c:pt idx="9">
                  <c:v>36</c:v>
                </c:pt>
              </c:numCache>
            </c:numRef>
          </c:val>
        </c:ser>
        <c:dLbls>
          <c:dLblPos val="ctr"/>
          <c:showLegendKey val="0"/>
          <c:showVal val="1"/>
          <c:showCatName val="0"/>
          <c:showSerName val="0"/>
          <c:showPercent val="0"/>
          <c:showBubbleSize val="0"/>
        </c:dLbls>
        <c:gapWidth val="30"/>
        <c:overlap val="100"/>
        <c:axId val="332520008"/>
        <c:axId val="332519616"/>
      </c:barChart>
      <c:catAx>
        <c:axId val="332520008"/>
        <c:scaling>
          <c:orientation val="minMax"/>
        </c:scaling>
        <c:delete val="0"/>
        <c:axPos val="l"/>
        <c:numFmt formatCode="General" sourceLinked="1"/>
        <c:majorTickMark val="none"/>
        <c:minorTickMark val="none"/>
        <c:tickLblPos val="none"/>
        <c:spPr>
          <a:noFill/>
          <a:ln w="9525" cap="flat" cmpd="sng" algn="ctr">
            <a:solidFill>
              <a:schemeClr val="bg1"/>
            </a:solidFill>
            <a:prstDash val="dash"/>
            <a:round/>
          </a:ln>
          <a:effectLst/>
        </c:spPr>
        <c:txPr>
          <a:bodyPr rot="-60000000" spcFirstLastPara="1" vertOverflow="ellipsis" vert="horz" wrap="square" anchor="ctr" anchorCtr="1"/>
          <a:lstStyle/>
          <a:p>
            <a:pPr>
              <a:defRPr sz="1400" b="0" i="0" u="none" strike="noStrike" kern="1200" baseline="0">
                <a:solidFill>
                  <a:schemeClr val="bg1"/>
                </a:solidFill>
                <a:latin typeface="+mn-lt"/>
                <a:ea typeface="+mn-ea"/>
                <a:cs typeface="+mn-cs"/>
              </a:defRPr>
            </a:pPr>
            <a:endParaRPr lang="en-US"/>
          </a:p>
        </c:txPr>
        <c:crossAx val="332519616"/>
        <c:crosses val="autoZero"/>
        <c:auto val="1"/>
        <c:lblAlgn val="ctr"/>
        <c:lblOffset val="100"/>
        <c:noMultiLvlLbl val="0"/>
      </c:catAx>
      <c:valAx>
        <c:axId val="332519616"/>
        <c:scaling>
          <c:orientation val="minMax"/>
        </c:scaling>
        <c:delete val="1"/>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332520008"/>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bg1"/>
          </a:solidFill>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Column1</c:v>
                </c:pt>
              </c:strCache>
            </c:strRef>
          </c:tx>
          <c:spPr>
            <a:solidFill>
              <a:schemeClr val="accent6"/>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Sheet1!$A$2:$A$3</c:f>
              <c:numCache>
                <c:formatCode>General</c:formatCode>
                <c:ptCount val="2"/>
              </c:numCache>
            </c:numRef>
          </c:cat>
          <c:val>
            <c:numRef>
              <c:f>Sheet1!$B$2:$B$3</c:f>
              <c:numCache>
                <c:formatCode>General</c:formatCode>
                <c:ptCount val="2"/>
                <c:pt idx="0">
                  <c:v>12</c:v>
                </c:pt>
                <c:pt idx="1">
                  <c:v>8</c:v>
                </c:pt>
              </c:numCache>
            </c:numRef>
          </c:val>
        </c:ser>
        <c:ser>
          <c:idx val="1"/>
          <c:order val="1"/>
          <c:tx>
            <c:strRef>
              <c:f>Sheet1!$C$1</c:f>
              <c:strCache>
                <c:ptCount val="1"/>
                <c:pt idx="0">
                  <c:v>Column2</c:v>
                </c:pt>
              </c:strCache>
            </c:strRef>
          </c:tx>
          <c:spPr>
            <a:solidFill>
              <a:schemeClr val="bg2"/>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Sheet1!$A$2:$A$3</c:f>
              <c:numCache>
                <c:formatCode>General</c:formatCode>
                <c:ptCount val="2"/>
              </c:numCache>
            </c:numRef>
          </c:cat>
          <c:val>
            <c:numRef>
              <c:f>Sheet1!$C$2:$C$3</c:f>
              <c:numCache>
                <c:formatCode>General</c:formatCode>
                <c:ptCount val="2"/>
                <c:pt idx="0">
                  <c:v>52</c:v>
                </c:pt>
                <c:pt idx="1">
                  <c:v>55</c:v>
                </c:pt>
              </c:numCache>
            </c:numRef>
          </c:val>
        </c:ser>
        <c:ser>
          <c:idx val="2"/>
          <c:order val="2"/>
          <c:tx>
            <c:strRef>
              <c:f>Sheet1!$D$1</c:f>
              <c:strCache>
                <c:ptCount val="1"/>
                <c:pt idx="0">
                  <c:v>Column3</c:v>
                </c:pt>
              </c:strCache>
            </c:strRef>
          </c:tx>
          <c:spPr>
            <a:solidFill>
              <a:schemeClr val="accent1">
                <a:lumMod val="20000"/>
                <a:lumOff val="80000"/>
              </a:schemeClr>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Sheet1!$A$2:$A$3</c:f>
              <c:numCache>
                <c:formatCode>General</c:formatCode>
                <c:ptCount val="2"/>
              </c:numCache>
            </c:numRef>
          </c:cat>
          <c:val>
            <c:numRef>
              <c:f>Sheet1!$D$2:$D$3</c:f>
              <c:numCache>
                <c:formatCode>General</c:formatCode>
                <c:ptCount val="2"/>
                <c:pt idx="0">
                  <c:v>10</c:v>
                </c:pt>
                <c:pt idx="1">
                  <c:v>9</c:v>
                </c:pt>
              </c:numCache>
            </c:numRef>
          </c:val>
        </c:ser>
        <c:ser>
          <c:idx val="3"/>
          <c:order val="3"/>
          <c:tx>
            <c:strRef>
              <c:f>Sheet1!$E$1</c:f>
              <c:strCache>
                <c:ptCount val="1"/>
                <c:pt idx="0">
                  <c:v>Column4</c:v>
                </c:pt>
              </c:strCache>
            </c:strRef>
          </c:tx>
          <c:spPr>
            <a:solidFill>
              <a:schemeClr val="accent1">
                <a:lumMod val="40000"/>
                <a:lumOff val="60000"/>
              </a:schemeClr>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Sheet1!$A$2:$A$3</c:f>
              <c:numCache>
                <c:formatCode>General</c:formatCode>
                <c:ptCount val="2"/>
              </c:numCache>
            </c:numRef>
          </c:cat>
          <c:val>
            <c:numRef>
              <c:f>Sheet1!$E$2:$E$3</c:f>
              <c:numCache>
                <c:formatCode>General</c:formatCode>
                <c:ptCount val="2"/>
                <c:pt idx="0">
                  <c:v>17</c:v>
                </c:pt>
                <c:pt idx="1">
                  <c:v>14</c:v>
                </c:pt>
              </c:numCache>
            </c:numRef>
          </c:val>
        </c:ser>
        <c:ser>
          <c:idx val="4"/>
          <c:order val="4"/>
          <c:tx>
            <c:strRef>
              <c:f>Sheet1!$F$1</c:f>
              <c:strCache>
                <c:ptCount val="1"/>
                <c:pt idx="0">
                  <c:v>Column5</c:v>
                </c:pt>
              </c:strCache>
            </c:strRef>
          </c:tx>
          <c:spPr>
            <a:solidFill>
              <a:schemeClr val="accent1"/>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Sheet1!$A$2:$A$3</c:f>
              <c:numCache>
                <c:formatCode>General</c:formatCode>
                <c:ptCount val="2"/>
              </c:numCache>
            </c:numRef>
          </c:cat>
          <c:val>
            <c:numRef>
              <c:f>Sheet1!$F$2:$F$3</c:f>
              <c:numCache>
                <c:formatCode>General</c:formatCode>
                <c:ptCount val="2"/>
                <c:pt idx="0">
                  <c:v>9</c:v>
                </c:pt>
                <c:pt idx="1">
                  <c:v>14</c:v>
                </c:pt>
              </c:numCache>
            </c:numRef>
          </c:val>
        </c:ser>
        <c:dLbls>
          <c:dLblPos val="ctr"/>
          <c:showLegendKey val="0"/>
          <c:showVal val="1"/>
          <c:showCatName val="0"/>
          <c:showSerName val="0"/>
          <c:showPercent val="0"/>
          <c:showBubbleSize val="0"/>
        </c:dLbls>
        <c:gapWidth val="30"/>
        <c:overlap val="100"/>
        <c:axId val="332526672"/>
        <c:axId val="332527064"/>
      </c:barChart>
      <c:catAx>
        <c:axId val="332526672"/>
        <c:scaling>
          <c:orientation val="minMax"/>
        </c:scaling>
        <c:delete val="1"/>
        <c:axPos val="b"/>
        <c:numFmt formatCode="General" sourceLinked="1"/>
        <c:majorTickMark val="out"/>
        <c:minorTickMark val="none"/>
        <c:tickLblPos val="nextTo"/>
        <c:crossAx val="332527064"/>
        <c:crosses val="autoZero"/>
        <c:auto val="1"/>
        <c:lblAlgn val="ctr"/>
        <c:lblOffset val="100"/>
        <c:noMultiLvlLbl val="0"/>
      </c:catAx>
      <c:valAx>
        <c:axId val="332527064"/>
        <c:scaling>
          <c:orientation val="minMax"/>
          <c:max val="1"/>
        </c:scaling>
        <c:delete val="1"/>
        <c:axPos val="l"/>
        <c:numFmt formatCode="0%" sourceLinked="1"/>
        <c:majorTickMark val="out"/>
        <c:minorTickMark val="none"/>
        <c:tickLblPos val="nextTo"/>
        <c:crossAx val="332526672"/>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bg1"/>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2"/>
              </a:solidFill>
              <a:ln w="19050">
                <a:solidFill>
                  <a:schemeClr val="tx1"/>
                </a:solidFill>
              </a:ln>
              <a:effectLst/>
            </c:spPr>
          </c:dPt>
          <c:dPt>
            <c:idx val="2"/>
            <c:bubble3D val="0"/>
            <c:spPr>
              <a:solidFill>
                <a:schemeClr val="accent4"/>
              </a:solidFill>
              <a:ln w="19050">
                <a:solidFill>
                  <a:schemeClr val="lt1"/>
                </a:solidFill>
              </a:ln>
              <a:effectLst/>
            </c:spPr>
          </c:dPt>
          <c:dLbls>
            <c:dLbl>
              <c:idx val="1"/>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dLbl>
            <c:dLbl>
              <c:idx val="2"/>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1st Qtr</c:v>
                </c:pt>
                <c:pt idx="1">
                  <c:v>2nd Qtr</c:v>
                </c:pt>
                <c:pt idx="2">
                  <c:v>3rd Qtr</c:v>
                </c:pt>
              </c:strCache>
            </c:strRef>
          </c:cat>
          <c:val>
            <c:numRef>
              <c:f>Sheet1!$B$2:$B$4</c:f>
              <c:numCache>
                <c:formatCode>General</c:formatCode>
                <c:ptCount val="3"/>
                <c:pt idx="0">
                  <c:v>70</c:v>
                </c:pt>
                <c:pt idx="1">
                  <c:v>24</c:v>
                </c:pt>
                <c:pt idx="2">
                  <c:v>6</c:v>
                </c:pt>
              </c:numCache>
            </c:numRef>
          </c:val>
        </c:ser>
        <c:dLbls>
          <c:showLegendKey val="0"/>
          <c:showVal val="1"/>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sz="1400">
          <a:solidFill>
            <a:schemeClr val="bg1"/>
          </a:solidFill>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2"/>
              </a:solidFill>
              <a:ln w="19050">
                <a:solidFill>
                  <a:schemeClr val="tx1"/>
                </a:solidFill>
              </a:ln>
              <a:effectLst/>
            </c:spPr>
          </c:dPt>
          <c:dPt>
            <c:idx val="2"/>
            <c:bubble3D val="0"/>
            <c:spPr>
              <a:solidFill>
                <a:schemeClr val="accent4"/>
              </a:solidFill>
              <a:ln w="19050">
                <a:solidFill>
                  <a:schemeClr val="lt1"/>
                </a:solidFill>
              </a:ln>
              <a:effectLst/>
            </c:spPr>
          </c:dPt>
          <c:dLbls>
            <c:dLbl>
              <c:idx val="1"/>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dLbl>
            <c:dLbl>
              <c:idx val="2"/>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1st Qtr</c:v>
                </c:pt>
                <c:pt idx="1">
                  <c:v>2nd Qtr</c:v>
                </c:pt>
                <c:pt idx="2">
                  <c:v>3rd Qtr</c:v>
                </c:pt>
              </c:strCache>
            </c:strRef>
          </c:cat>
          <c:val>
            <c:numRef>
              <c:f>Sheet1!$B$2:$B$4</c:f>
              <c:numCache>
                <c:formatCode>General</c:formatCode>
                <c:ptCount val="3"/>
                <c:pt idx="0">
                  <c:v>52</c:v>
                </c:pt>
                <c:pt idx="1">
                  <c:v>37</c:v>
                </c:pt>
                <c:pt idx="2">
                  <c:v>11</c:v>
                </c:pt>
              </c:numCache>
            </c:numRef>
          </c:val>
        </c:ser>
        <c:dLbls>
          <c:showLegendKey val="0"/>
          <c:showVal val="1"/>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sz="1400">
          <a:solidFill>
            <a:schemeClr val="bg1"/>
          </a:solidFill>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2"/>
              </a:solidFill>
              <a:ln w="19050">
                <a:solidFill>
                  <a:schemeClr val="tx1"/>
                </a:solidFill>
              </a:ln>
              <a:effectLst/>
            </c:spPr>
          </c:dPt>
          <c:dPt>
            <c:idx val="2"/>
            <c:bubble3D val="0"/>
            <c:spPr>
              <a:solidFill>
                <a:schemeClr val="accent4"/>
              </a:solidFill>
              <a:ln w="19050">
                <a:solidFill>
                  <a:schemeClr val="lt1"/>
                </a:solidFill>
              </a:ln>
              <a:effectLst/>
            </c:spPr>
          </c:dPt>
          <c:dLbls>
            <c:dLbl>
              <c:idx val="1"/>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dLbl>
            <c:dLbl>
              <c:idx val="2"/>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1st Qtr</c:v>
                </c:pt>
                <c:pt idx="1">
                  <c:v>2nd Qtr</c:v>
                </c:pt>
                <c:pt idx="2">
                  <c:v>3rd Qtr</c:v>
                </c:pt>
              </c:strCache>
            </c:strRef>
          </c:cat>
          <c:val>
            <c:numRef>
              <c:f>Sheet1!$B$2:$B$4</c:f>
              <c:numCache>
                <c:formatCode>General</c:formatCode>
                <c:ptCount val="3"/>
                <c:pt idx="0">
                  <c:v>68</c:v>
                </c:pt>
                <c:pt idx="1">
                  <c:v>25</c:v>
                </c:pt>
                <c:pt idx="2">
                  <c:v>7</c:v>
                </c:pt>
              </c:numCache>
            </c:numRef>
          </c:val>
        </c:ser>
        <c:dLbls>
          <c:showLegendKey val="0"/>
          <c:showVal val="1"/>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sz="1400">
          <a:solidFill>
            <a:schemeClr val="bg1"/>
          </a:solidFill>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Column1</c:v>
                </c:pt>
              </c:strCache>
            </c:strRef>
          </c:tx>
          <c:spPr>
            <a:solidFill>
              <a:schemeClr val="accent6"/>
            </a:solidFill>
            <a:ln>
              <a:solidFill>
                <a:schemeClr val="tx1"/>
              </a:solidFill>
            </a:ln>
            <a:effectLst/>
          </c:spPr>
          <c:invertIfNegative val="0"/>
          <c:dLbls>
            <c:delete val="1"/>
          </c:dLbls>
          <c:cat>
            <c:numRef>
              <c:f>Sheet1!$A$2:$A$12</c:f>
              <c:numCache>
                <c:formatCode>General</c:formatCode>
                <c:ptCount val="11"/>
              </c:numCache>
            </c:numRef>
          </c:cat>
          <c:val>
            <c:numRef>
              <c:f>Sheet1!$B$2:$B$12</c:f>
              <c:numCache>
                <c:formatCode>General</c:formatCode>
                <c:ptCount val="11"/>
                <c:pt idx="0">
                  <c:v>-4</c:v>
                </c:pt>
                <c:pt idx="1">
                  <c:v>-3.3</c:v>
                </c:pt>
                <c:pt idx="3">
                  <c:v>-3.5</c:v>
                </c:pt>
                <c:pt idx="4">
                  <c:v>-4.5</c:v>
                </c:pt>
                <c:pt idx="6">
                  <c:v>-4</c:v>
                </c:pt>
                <c:pt idx="7">
                  <c:v>-6</c:v>
                </c:pt>
                <c:pt idx="9">
                  <c:v>-4</c:v>
                </c:pt>
                <c:pt idx="10">
                  <c:v>-4.5</c:v>
                </c:pt>
              </c:numCache>
            </c:numRef>
          </c:val>
        </c:ser>
        <c:ser>
          <c:idx val="1"/>
          <c:order val="1"/>
          <c:tx>
            <c:strRef>
              <c:f>Sheet1!$C$1</c:f>
              <c:strCache>
                <c:ptCount val="1"/>
                <c:pt idx="0">
                  <c:v>Column2</c:v>
                </c:pt>
              </c:strCache>
            </c:strRef>
          </c:tx>
          <c:spPr>
            <a:solidFill>
              <a:schemeClr val="bg2">
                <a:lumMod val="60000"/>
                <a:lumOff val="40000"/>
              </a:schemeClr>
            </a:solidFill>
            <a:ln>
              <a:solidFill>
                <a:schemeClr val="tx1"/>
              </a:solid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Sheet1!$A$2:$A$12</c:f>
              <c:numCache>
                <c:formatCode>General</c:formatCode>
                <c:ptCount val="11"/>
              </c:numCache>
            </c:numRef>
          </c:cat>
          <c:val>
            <c:numRef>
              <c:f>Sheet1!$C$2:$C$12</c:f>
              <c:numCache>
                <c:formatCode>General</c:formatCode>
                <c:ptCount val="11"/>
                <c:pt idx="0">
                  <c:v>-6</c:v>
                </c:pt>
                <c:pt idx="1">
                  <c:v>-3</c:v>
                </c:pt>
                <c:pt idx="3">
                  <c:v>-7</c:v>
                </c:pt>
                <c:pt idx="4">
                  <c:v>-7</c:v>
                </c:pt>
                <c:pt idx="6">
                  <c:v>-6</c:v>
                </c:pt>
                <c:pt idx="7">
                  <c:v>-5</c:v>
                </c:pt>
                <c:pt idx="9">
                  <c:v>-8</c:v>
                </c:pt>
                <c:pt idx="10">
                  <c:v>-9</c:v>
                </c:pt>
              </c:numCache>
            </c:numRef>
          </c:val>
        </c:ser>
        <c:ser>
          <c:idx val="2"/>
          <c:order val="2"/>
          <c:tx>
            <c:strRef>
              <c:f>Sheet1!$D$1</c:f>
              <c:strCache>
                <c:ptCount val="1"/>
                <c:pt idx="0">
                  <c:v>Column3</c:v>
                </c:pt>
              </c:strCache>
            </c:strRef>
          </c:tx>
          <c:spPr>
            <a:solidFill>
              <a:schemeClr val="bg2"/>
            </a:solidFill>
            <a:ln>
              <a:solidFill>
                <a:schemeClr val="tx1"/>
              </a:solid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Sheet1!$A$2:$A$12</c:f>
              <c:numCache>
                <c:formatCode>General</c:formatCode>
                <c:ptCount val="11"/>
              </c:numCache>
            </c:numRef>
          </c:cat>
          <c:val>
            <c:numRef>
              <c:f>Sheet1!$D$2:$D$12</c:f>
              <c:numCache>
                <c:formatCode>General</c:formatCode>
                <c:ptCount val="11"/>
                <c:pt idx="0">
                  <c:v>-14</c:v>
                </c:pt>
                <c:pt idx="1">
                  <c:v>-9</c:v>
                </c:pt>
                <c:pt idx="3">
                  <c:v>-18</c:v>
                </c:pt>
                <c:pt idx="4">
                  <c:v>-12</c:v>
                </c:pt>
                <c:pt idx="6">
                  <c:v>-12</c:v>
                </c:pt>
                <c:pt idx="7">
                  <c:v>-17</c:v>
                </c:pt>
                <c:pt idx="9">
                  <c:v>-61</c:v>
                </c:pt>
                <c:pt idx="10">
                  <c:v>-56</c:v>
                </c:pt>
              </c:numCache>
            </c:numRef>
          </c:val>
        </c:ser>
        <c:ser>
          <c:idx val="3"/>
          <c:order val="3"/>
          <c:tx>
            <c:strRef>
              <c:f>Sheet1!$E$1</c:f>
              <c:strCache>
                <c:ptCount val="1"/>
                <c:pt idx="0">
                  <c:v>Column4</c:v>
                </c:pt>
              </c:strCache>
            </c:strRef>
          </c:tx>
          <c:spPr>
            <a:solidFill>
              <a:schemeClr val="accent6"/>
            </a:solidFill>
            <a:ln>
              <a:solidFill>
                <a:schemeClr val="tx1"/>
              </a:solidFill>
            </a:ln>
            <a:effectLst/>
          </c:spPr>
          <c:invertIfNegative val="0"/>
          <c:dLbls>
            <c:delete val="1"/>
          </c:dLbls>
          <c:cat>
            <c:numRef>
              <c:f>Sheet1!$A$2:$A$12</c:f>
              <c:numCache>
                <c:formatCode>General</c:formatCode>
                <c:ptCount val="11"/>
              </c:numCache>
            </c:numRef>
          </c:cat>
          <c:val>
            <c:numRef>
              <c:f>Sheet1!$E$2:$E$12</c:f>
              <c:numCache>
                <c:formatCode>General</c:formatCode>
                <c:ptCount val="11"/>
                <c:pt idx="0">
                  <c:v>4</c:v>
                </c:pt>
                <c:pt idx="1">
                  <c:v>3.3</c:v>
                </c:pt>
                <c:pt idx="3">
                  <c:v>3.5</c:v>
                </c:pt>
                <c:pt idx="4">
                  <c:v>4.5</c:v>
                </c:pt>
                <c:pt idx="6">
                  <c:v>4</c:v>
                </c:pt>
                <c:pt idx="7">
                  <c:v>6</c:v>
                </c:pt>
                <c:pt idx="9">
                  <c:v>4</c:v>
                </c:pt>
                <c:pt idx="10">
                  <c:v>4.5</c:v>
                </c:pt>
              </c:numCache>
            </c:numRef>
          </c:val>
        </c:ser>
        <c:ser>
          <c:idx val="4"/>
          <c:order val="4"/>
          <c:tx>
            <c:strRef>
              <c:f>Sheet1!$F$1</c:f>
              <c:strCache>
                <c:ptCount val="1"/>
                <c:pt idx="0">
                  <c:v>Column5</c:v>
                </c:pt>
              </c:strCache>
            </c:strRef>
          </c:tx>
          <c:spPr>
            <a:solidFill>
              <a:schemeClr val="accent1">
                <a:lumMod val="60000"/>
                <a:lumOff val="40000"/>
              </a:schemeClr>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Sheet1!$A$2:$A$12</c:f>
              <c:numCache>
                <c:formatCode>General</c:formatCode>
                <c:ptCount val="11"/>
              </c:numCache>
            </c:numRef>
          </c:cat>
          <c:val>
            <c:numRef>
              <c:f>Sheet1!$F$2:$F$12</c:f>
              <c:numCache>
                <c:formatCode>General</c:formatCode>
                <c:ptCount val="11"/>
                <c:pt idx="0">
                  <c:v>15</c:v>
                </c:pt>
                <c:pt idx="1">
                  <c:v>10</c:v>
                </c:pt>
                <c:pt idx="3">
                  <c:v>7</c:v>
                </c:pt>
                <c:pt idx="4">
                  <c:v>11</c:v>
                </c:pt>
                <c:pt idx="6">
                  <c:v>12</c:v>
                </c:pt>
                <c:pt idx="7">
                  <c:v>14</c:v>
                </c:pt>
                <c:pt idx="9">
                  <c:v>6</c:v>
                </c:pt>
                <c:pt idx="10">
                  <c:v>5</c:v>
                </c:pt>
              </c:numCache>
            </c:numRef>
          </c:val>
        </c:ser>
        <c:ser>
          <c:idx val="5"/>
          <c:order val="5"/>
          <c:tx>
            <c:strRef>
              <c:f>Sheet1!$G$1</c:f>
              <c:strCache>
                <c:ptCount val="1"/>
                <c:pt idx="0">
                  <c:v>Column6</c:v>
                </c:pt>
              </c:strCache>
            </c:strRef>
          </c:tx>
          <c:spPr>
            <a:solidFill>
              <a:schemeClr val="accent1"/>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Sheet1!$A$2:$A$12</c:f>
              <c:numCache>
                <c:formatCode>General</c:formatCode>
                <c:ptCount val="11"/>
              </c:numCache>
            </c:numRef>
          </c:cat>
          <c:val>
            <c:numRef>
              <c:f>Sheet1!$G$2:$G$12</c:f>
              <c:numCache>
                <c:formatCode>General</c:formatCode>
                <c:ptCount val="11"/>
                <c:pt idx="0">
                  <c:v>55</c:v>
                </c:pt>
                <c:pt idx="1">
                  <c:v>70</c:v>
                </c:pt>
                <c:pt idx="3">
                  <c:v>60</c:v>
                </c:pt>
                <c:pt idx="4">
                  <c:v>61</c:v>
                </c:pt>
                <c:pt idx="6">
                  <c:v>59</c:v>
                </c:pt>
                <c:pt idx="7">
                  <c:v>51</c:v>
                </c:pt>
                <c:pt idx="9">
                  <c:v>14</c:v>
                </c:pt>
                <c:pt idx="10">
                  <c:v>19</c:v>
                </c:pt>
              </c:numCache>
            </c:numRef>
          </c:val>
        </c:ser>
        <c:dLbls>
          <c:dLblPos val="ctr"/>
          <c:showLegendKey val="0"/>
          <c:showVal val="1"/>
          <c:showCatName val="0"/>
          <c:showSerName val="0"/>
          <c:showPercent val="0"/>
          <c:showBubbleSize val="0"/>
        </c:dLbls>
        <c:gapWidth val="0"/>
        <c:overlap val="100"/>
        <c:axId val="377013960"/>
        <c:axId val="377014744"/>
      </c:barChart>
      <c:catAx>
        <c:axId val="377013960"/>
        <c:scaling>
          <c:orientation val="minMax"/>
        </c:scaling>
        <c:delete val="0"/>
        <c:axPos val="b"/>
        <c:numFmt formatCode="General" sourceLinked="1"/>
        <c:majorTickMark val="none"/>
        <c:minorTickMark val="none"/>
        <c:tickLblPos val="nextTo"/>
        <c:spPr>
          <a:noFill/>
          <a:ln w="9525" cap="flat" cmpd="sng" algn="ctr">
            <a:solidFill>
              <a:schemeClr val="bg1"/>
            </a:solidFill>
            <a:prstDash val="dash"/>
            <a:round/>
          </a:ln>
          <a:effectLst/>
        </c:spPr>
        <c:txPr>
          <a:bodyPr rot="-60000000" spcFirstLastPara="1" vertOverflow="ellipsis" vert="horz" wrap="square" anchor="ctr" anchorCtr="1"/>
          <a:lstStyle/>
          <a:p>
            <a:pPr>
              <a:defRPr sz="1400" b="0" i="0" u="none" strike="noStrike" kern="1200" baseline="0">
                <a:solidFill>
                  <a:schemeClr val="bg1"/>
                </a:solidFill>
                <a:latin typeface="+mn-lt"/>
                <a:ea typeface="+mn-ea"/>
                <a:cs typeface="+mn-cs"/>
              </a:defRPr>
            </a:pPr>
            <a:endParaRPr lang="en-US"/>
          </a:p>
        </c:txPr>
        <c:crossAx val="377014744"/>
        <c:crosses val="autoZero"/>
        <c:auto val="1"/>
        <c:lblAlgn val="ctr"/>
        <c:lblOffset val="100"/>
        <c:noMultiLvlLbl val="0"/>
      </c:catAx>
      <c:valAx>
        <c:axId val="377014744"/>
        <c:scaling>
          <c:orientation val="minMax"/>
          <c:min val="-1"/>
        </c:scaling>
        <c:delete val="1"/>
        <c:axPos val="l"/>
        <c:numFmt formatCode="0%" sourceLinked="1"/>
        <c:majorTickMark val="none"/>
        <c:minorTickMark val="none"/>
        <c:tickLblPos val="nextTo"/>
        <c:crossAx val="377013960"/>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bg1"/>
          </a:solidFill>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Column1</c:v>
                </c:pt>
              </c:strCache>
            </c:strRef>
          </c:tx>
          <c:spPr>
            <a:solidFill>
              <a:schemeClr val="accent6"/>
            </a:solidFill>
            <a:ln>
              <a:solidFill>
                <a:schemeClr val="tx1"/>
              </a:solidFill>
            </a:ln>
            <a:effectLst/>
          </c:spPr>
          <c:invertIfNegative val="0"/>
          <c:dLbls>
            <c:delete val="1"/>
          </c:dLbls>
          <c:cat>
            <c:numRef>
              <c:f>Sheet1!$A$2:$A$5</c:f>
              <c:numCache>
                <c:formatCode>General</c:formatCode>
                <c:ptCount val="4"/>
              </c:numCache>
            </c:numRef>
          </c:cat>
          <c:val>
            <c:numRef>
              <c:f>Sheet1!$B$2:$B$5</c:f>
              <c:numCache>
                <c:formatCode>General</c:formatCode>
                <c:ptCount val="4"/>
                <c:pt idx="0">
                  <c:v>-7.5</c:v>
                </c:pt>
                <c:pt idx="1">
                  <c:v>-8</c:v>
                </c:pt>
                <c:pt idx="2">
                  <c:v>-8</c:v>
                </c:pt>
              </c:numCache>
            </c:numRef>
          </c:val>
        </c:ser>
        <c:ser>
          <c:idx val="1"/>
          <c:order val="1"/>
          <c:tx>
            <c:strRef>
              <c:f>Sheet1!$C$1</c:f>
              <c:strCache>
                <c:ptCount val="1"/>
                <c:pt idx="0">
                  <c:v>Column2</c:v>
                </c:pt>
              </c:strCache>
            </c:strRef>
          </c:tx>
          <c:spPr>
            <a:solidFill>
              <a:schemeClr val="bg2">
                <a:lumMod val="40000"/>
                <a:lumOff val="60000"/>
              </a:schemeClr>
            </a:solidFill>
            <a:ln>
              <a:solidFill>
                <a:schemeClr val="tx1"/>
              </a:solid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Sheet1!$A$2:$A$5</c:f>
              <c:numCache>
                <c:formatCode>General</c:formatCode>
                <c:ptCount val="4"/>
              </c:numCache>
            </c:numRef>
          </c:cat>
          <c:val>
            <c:numRef>
              <c:f>Sheet1!$C$2:$C$5</c:f>
              <c:numCache>
                <c:formatCode>General</c:formatCode>
                <c:ptCount val="4"/>
                <c:pt idx="0">
                  <c:v>-7</c:v>
                </c:pt>
                <c:pt idx="1">
                  <c:v>-8</c:v>
                </c:pt>
                <c:pt idx="2">
                  <c:v>-12</c:v>
                </c:pt>
              </c:numCache>
            </c:numRef>
          </c:val>
        </c:ser>
        <c:ser>
          <c:idx val="2"/>
          <c:order val="2"/>
          <c:tx>
            <c:strRef>
              <c:f>Sheet1!$D$1</c:f>
              <c:strCache>
                <c:ptCount val="1"/>
                <c:pt idx="0">
                  <c:v>Column3</c:v>
                </c:pt>
              </c:strCache>
            </c:strRef>
          </c:tx>
          <c:spPr>
            <a:solidFill>
              <a:schemeClr val="bg2"/>
            </a:solidFill>
            <a:ln>
              <a:solidFill>
                <a:schemeClr val="tx1"/>
              </a:solid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Sheet1!$A$2:$A$5</c:f>
              <c:numCache>
                <c:formatCode>General</c:formatCode>
                <c:ptCount val="4"/>
              </c:numCache>
            </c:numRef>
          </c:cat>
          <c:val>
            <c:numRef>
              <c:f>Sheet1!$D$2:$D$5</c:f>
              <c:numCache>
                <c:formatCode>General</c:formatCode>
                <c:ptCount val="4"/>
                <c:pt idx="0">
                  <c:v>-10</c:v>
                </c:pt>
                <c:pt idx="1">
                  <c:v>-16</c:v>
                </c:pt>
                <c:pt idx="2">
                  <c:v>-42</c:v>
                </c:pt>
              </c:numCache>
            </c:numRef>
          </c:val>
        </c:ser>
        <c:ser>
          <c:idx val="3"/>
          <c:order val="3"/>
          <c:tx>
            <c:strRef>
              <c:f>Sheet1!$E$1</c:f>
              <c:strCache>
                <c:ptCount val="1"/>
                <c:pt idx="0">
                  <c:v>Column4</c:v>
                </c:pt>
              </c:strCache>
            </c:strRef>
          </c:tx>
          <c:spPr>
            <a:solidFill>
              <a:schemeClr val="accent6"/>
            </a:solidFill>
            <a:ln>
              <a:solidFill>
                <a:schemeClr val="tx1"/>
              </a:solidFill>
            </a:ln>
            <a:effectLst/>
          </c:spPr>
          <c:invertIfNegative val="0"/>
          <c:dLbls>
            <c:delete val="1"/>
          </c:dLbls>
          <c:cat>
            <c:numRef>
              <c:f>Sheet1!$A$2:$A$5</c:f>
              <c:numCache>
                <c:formatCode>General</c:formatCode>
                <c:ptCount val="4"/>
              </c:numCache>
            </c:numRef>
          </c:cat>
          <c:val>
            <c:numRef>
              <c:f>Sheet1!$E$2:$E$5</c:f>
              <c:numCache>
                <c:formatCode>General</c:formatCode>
                <c:ptCount val="4"/>
                <c:pt idx="0">
                  <c:v>7.5</c:v>
                </c:pt>
                <c:pt idx="1">
                  <c:v>8</c:v>
                </c:pt>
                <c:pt idx="2">
                  <c:v>8</c:v>
                </c:pt>
              </c:numCache>
            </c:numRef>
          </c:val>
        </c:ser>
        <c:ser>
          <c:idx val="4"/>
          <c:order val="4"/>
          <c:tx>
            <c:strRef>
              <c:f>Sheet1!$F$1</c:f>
              <c:strCache>
                <c:ptCount val="1"/>
                <c:pt idx="0">
                  <c:v>Column5</c:v>
                </c:pt>
              </c:strCache>
            </c:strRef>
          </c:tx>
          <c:spPr>
            <a:solidFill>
              <a:schemeClr val="accent1">
                <a:lumMod val="60000"/>
                <a:lumOff val="40000"/>
              </a:schemeClr>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Sheet1!$A$2:$A$5</c:f>
              <c:numCache>
                <c:formatCode>General</c:formatCode>
                <c:ptCount val="4"/>
              </c:numCache>
            </c:numRef>
          </c:cat>
          <c:val>
            <c:numRef>
              <c:f>Sheet1!$F$2:$F$5</c:f>
              <c:numCache>
                <c:formatCode>General</c:formatCode>
                <c:ptCount val="4"/>
                <c:pt idx="0">
                  <c:v>17</c:v>
                </c:pt>
                <c:pt idx="1">
                  <c:v>19</c:v>
                </c:pt>
                <c:pt idx="2">
                  <c:v>13</c:v>
                </c:pt>
              </c:numCache>
            </c:numRef>
          </c:val>
        </c:ser>
        <c:ser>
          <c:idx val="5"/>
          <c:order val="5"/>
          <c:tx>
            <c:strRef>
              <c:f>Sheet1!$G$1</c:f>
              <c:strCache>
                <c:ptCount val="1"/>
                <c:pt idx="0">
                  <c:v>Column6</c:v>
                </c:pt>
              </c:strCache>
            </c:strRef>
          </c:tx>
          <c:spPr>
            <a:solidFill>
              <a:schemeClr val="accent1"/>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Sheet1!$A$2:$A$5</c:f>
              <c:numCache>
                <c:formatCode>General</c:formatCode>
                <c:ptCount val="4"/>
              </c:numCache>
            </c:numRef>
          </c:cat>
          <c:val>
            <c:numRef>
              <c:f>Sheet1!$G$2:$G$5</c:f>
              <c:numCache>
                <c:formatCode>General</c:formatCode>
                <c:ptCount val="4"/>
                <c:pt idx="0">
                  <c:v>51</c:v>
                </c:pt>
                <c:pt idx="1">
                  <c:v>40</c:v>
                </c:pt>
                <c:pt idx="2">
                  <c:v>17</c:v>
                </c:pt>
              </c:numCache>
            </c:numRef>
          </c:val>
        </c:ser>
        <c:dLbls>
          <c:dLblPos val="ctr"/>
          <c:showLegendKey val="0"/>
          <c:showVal val="1"/>
          <c:showCatName val="0"/>
          <c:showSerName val="0"/>
          <c:showPercent val="0"/>
          <c:showBubbleSize val="0"/>
        </c:dLbls>
        <c:gapWidth val="50"/>
        <c:overlap val="100"/>
        <c:axId val="413050216"/>
        <c:axId val="413049432"/>
      </c:barChart>
      <c:catAx>
        <c:axId val="413050216"/>
        <c:scaling>
          <c:orientation val="minMax"/>
        </c:scaling>
        <c:delete val="0"/>
        <c:axPos val="b"/>
        <c:numFmt formatCode="General" sourceLinked="1"/>
        <c:majorTickMark val="none"/>
        <c:minorTickMark val="none"/>
        <c:tickLblPos val="nextTo"/>
        <c:spPr>
          <a:noFill/>
          <a:ln w="9525" cap="flat" cmpd="sng" algn="ctr">
            <a:solidFill>
              <a:schemeClr val="bg1"/>
            </a:solidFill>
            <a:prstDash val="dash"/>
            <a:round/>
          </a:ln>
          <a:effectLst/>
        </c:spPr>
        <c:txPr>
          <a:bodyPr rot="-60000000" spcFirstLastPara="1" vertOverflow="ellipsis" vert="horz" wrap="square" anchor="ctr" anchorCtr="1"/>
          <a:lstStyle/>
          <a:p>
            <a:pPr>
              <a:defRPr sz="1400" b="0" i="0" u="none" strike="noStrike" kern="1200" baseline="0">
                <a:solidFill>
                  <a:schemeClr val="bg1"/>
                </a:solidFill>
                <a:latin typeface="+mn-lt"/>
                <a:ea typeface="+mn-ea"/>
                <a:cs typeface="+mn-cs"/>
              </a:defRPr>
            </a:pPr>
            <a:endParaRPr lang="en-US"/>
          </a:p>
        </c:txPr>
        <c:crossAx val="413049432"/>
        <c:crosses val="autoZero"/>
        <c:auto val="1"/>
        <c:lblAlgn val="ctr"/>
        <c:lblOffset val="100"/>
        <c:noMultiLvlLbl val="0"/>
      </c:catAx>
      <c:valAx>
        <c:axId val="413049432"/>
        <c:scaling>
          <c:orientation val="minMax"/>
          <c:max val="0.8"/>
          <c:min val="-0.8"/>
        </c:scaling>
        <c:delete val="1"/>
        <c:axPos val="l"/>
        <c:numFmt formatCode="0%" sourceLinked="1"/>
        <c:majorTickMark val="none"/>
        <c:minorTickMark val="none"/>
        <c:tickLblPos val="nextTo"/>
        <c:crossAx val="413050216"/>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bg1"/>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6400" cy="496888"/>
          </a:xfrm>
          <a:prstGeom prst="rect">
            <a:avLst/>
          </a:prstGeom>
        </p:spPr>
        <p:txBody>
          <a:bodyPr vert="horz" lIns="91440" tIns="45720" rIns="91440" bIns="45720" rtlCol="0"/>
          <a:lstStyle>
            <a:lvl1pPr algn="l">
              <a:defRPr sz="1200"/>
            </a:lvl1pPr>
          </a:lstStyle>
          <a:p>
            <a:endParaRPr lang="en-IE" dirty="0"/>
          </a:p>
        </p:txBody>
      </p:sp>
      <p:sp>
        <p:nvSpPr>
          <p:cNvPr id="3" name="Date Placeholder 2"/>
          <p:cNvSpPr>
            <a:spLocks noGrp="1"/>
          </p:cNvSpPr>
          <p:nvPr>
            <p:ph type="dt" sz="quarter" idx="1"/>
          </p:nvPr>
        </p:nvSpPr>
        <p:spPr>
          <a:xfrm>
            <a:off x="3849688" y="0"/>
            <a:ext cx="2946400" cy="496888"/>
          </a:xfrm>
          <a:prstGeom prst="rect">
            <a:avLst/>
          </a:prstGeom>
        </p:spPr>
        <p:txBody>
          <a:bodyPr vert="horz" lIns="91440" tIns="45720" rIns="91440" bIns="45720" rtlCol="0"/>
          <a:lstStyle>
            <a:lvl1pPr algn="r">
              <a:defRPr sz="1200"/>
            </a:lvl1pPr>
          </a:lstStyle>
          <a:p>
            <a:fld id="{374A7553-CAD2-4349-A111-131712E819A4}" type="datetimeFigureOut">
              <a:rPr lang="en-IE" smtClean="0"/>
              <a:t>02/03/2016</a:t>
            </a:fld>
            <a:endParaRPr lang="en-IE" dirty="0"/>
          </a:p>
        </p:txBody>
      </p:sp>
      <p:sp>
        <p:nvSpPr>
          <p:cNvPr id="4" name="Footer Placeholder 3"/>
          <p:cNvSpPr>
            <a:spLocks noGrp="1"/>
          </p:cNvSpPr>
          <p:nvPr>
            <p:ph type="ftr" sz="quarter" idx="2"/>
          </p:nvPr>
        </p:nvSpPr>
        <p:spPr>
          <a:xfrm>
            <a:off x="0" y="9429750"/>
            <a:ext cx="2946400" cy="496888"/>
          </a:xfrm>
          <a:prstGeom prst="rect">
            <a:avLst/>
          </a:prstGeom>
        </p:spPr>
        <p:txBody>
          <a:bodyPr vert="horz" lIns="91440" tIns="45720" rIns="91440" bIns="45720" rtlCol="0" anchor="b"/>
          <a:lstStyle>
            <a:lvl1pPr algn="l">
              <a:defRPr sz="1200"/>
            </a:lvl1pPr>
          </a:lstStyle>
          <a:p>
            <a:endParaRPr lang="en-IE" dirty="0"/>
          </a:p>
        </p:txBody>
      </p:sp>
      <p:sp>
        <p:nvSpPr>
          <p:cNvPr id="5" name="Slide Number Placeholder 4"/>
          <p:cNvSpPr>
            <a:spLocks noGrp="1"/>
          </p:cNvSpPr>
          <p:nvPr>
            <p:ph type="sldNum" sz="quarter" idx="3"/>
          </p:nvPr>
        </p:nvSpPr>
        <p:spPr>
          <a:xfrm>
            <a:off x="3849688" y="9429750"/>
            <a:ext cx="2946400" cy="496888"/>
          </a:xfrm>
          <a:prstGeom prst="rect">
            <a:avLst/>
          </a:prstGeom>
        </p:spPr>
        <p:txBody>
          <a:bodyPr vert="horz" lIns="91440" tIns="45720" rIns="91440" bIns="45720" rtlCol="0" anchor="b"/>
          <a:lstStyle>
            <a:lvl1pPr algn="r">
              <a:defRPr sz="1200"/>
            </a:lvl1pPr>
          </a:lstStyle>
          <a:p>
            <a:fld id="{28C3A032-9EC3-4F85-BBCF-208FFFC78997}" type="slidenum">
              <a:rPr lang="en-IE" smtClean="0"/>
              <a:t>‹#›</a:t>
            </a:fld>
            <a:endParaRPr lang="en-IE" dirty="0"/>
          </a:p>
        </p:txBody>
      </p:sp>
    </p:spTree>
    <p:extLst>
      <p:ext uri="{BB962C8B-B14F-4D97-AF65-F5344CB8AC3E}">
        <p14:creationId xmlns:p14="http://schemas.microsoft.com/office/powerpoint/2010/main" val="101966932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5659" cy="496332"/>
          </a:xfrm>
          <a:prstGeom prst="rect">
            <a:avLst/>
          </a:prstGeom>
        </p:spPr>
        <p:txBody>
          <a:bodyPr vert="horz" lIns="91440" tIns="45720" rIns="91440" bIns="45720" rtlCol="0"/>
          <a:lstStyle>
            <a:lvl1pPr algn="l">
              <a:defRPr sz="1200"/>
            </a:lvl1pPr>
          </a:lstStyle>
          <a:p>
            <a:endParaRPr lang="en-IE" dirty="0"/>
          </a:p>
        </p:txBody>
      </p:sp>
      <p:sp>
        <p:nvSpPr>
          <p:cNvPr id="3" name="Date Placeholder 2"/>
          <p:cNvSpPr>
            <a:spLocks noGrp="1"/>
          </p:cNvSpPr>
          <p:nvPr>
            <p:ph type="dt" idx="1"/>
          </p:nvPr>
        </p:nvSpPr>
        <p:spPr>
          <a:xfrm>
            <a:off x="3850443" y="0"/>
            <a:ext cx="2945659" cy="496332"/>
          </a:xfrm>
          <a:prstGeom prst="rect">
            <a:avLst/>
          </a:prstGeom>
        </p:spPr>
        <p:txBody>
          <a:bodyPr vert="horz" lIns="91440" tIns="45720" rIns="91440" bIns="45720" rtlCol="0"/>
          <a:lstStyle>
            <a:lvl1pPr algn="r">
              <a:defRPr sz="1200"/>
            </a:lvl1pPr>
          </a:lstStyle>
          <a:p>
            <a:fld id="{8DB14B12-1324-4F38-AB70-390A5C10DCB7}" type="datetimeFigureOut">
              <a:rPr lang="en-US" smtClean="0"/>
              <a:pPr/>
              <a:t>3/2/2016</a:t>
            </a:fld>
            <a:endParaRPr lang="en-IE" dirty="0"/>
          </a:p>
        </p:txBody>
      </p:sp>
      <p:sp>
        <p:nvSpPr>
          <p:cNvPr id="4" name="Slide Image Placeholder 3"/>
          <p:cNvSpPr>
            <a:spLocks noGrp="1" noRot="1" noChangeAspect="1"/>
          </p:cNvSpPr>
          <p:nvPr>
            <p:ph type="sldImg" idx="2"/>
          </p:nvPr>
        </p:nvSpPr>
        <p:spPr>
          <a:xfrm>
            <a:off x="917575" y="744538"/>
            <a:ext cx="4962525" cy="3722687"/>
          </a:xfrm>
          <a:prstGeom prst="rect">
            <a:avLst/>
          </a:prstGeom>
          <a:noFill/>
          <a:ln w="12700">
            <a:solidFill>
              <a:prstClr val="black"/>
            </a:solidFill>
          </a:ln>
        </p:spPr>
        <p:txBody>
          <a:bodyPr vert="horz" lIns="91440" tIns="45720" rIns="91440" bIns="45720" rtlCol="0" anchor="ctr"/>
          <a:lstStyle/>
          <a:p>
            <a:endParaRPr lang="en-IE" dirty="0"/>
          </a:p>
        </p:txBody>
      </p:sp>
      <p:sp>
        <p:nvSpPr>
          <p:cNvPr id="5" name="Notes Placeholder 4"/>
          <p:cNvSpPr>
            <a:spLocks noGrp="1"/>
          </p:cNvSpPr>
          <p:nvPr>
            <p:ph type="body" sz="quarter" idx="3"/>
          </p:nvPr>
        </p:nvSpPr>
        <p:spPr>
          <a:xfrm>
            <a:off x="679768" y="4715153"/>
            <a:ext cx="5438140" cy="4466987"/>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E"/>
          </a:p>
        </p:txBody>
      </p:sp>
      <p:sp>
        <p:nvSpPr>
          <p:cNvPr id="6" name="Footer Placeholder 5"/>
          <p:cNvSpPr>
            <a:spLocks noGrp="1"/>
          </p:cNvSpPr>
          <p:nvPr>
            <p:ph type="ftr" sz="quarter" idx="4"/>
          </p:nvPr>
        </p:nvSpPr>
        <p:spPr>
          <a:xfrm>
            <a:off x="0" y="9428583"/>
            <a:ext cx="2945659" cy="496332"/>
          </a:xfrm>
          <a:prstGeom prst="rect">
            <a:avLst/>
          </a:prstGeom>
        </p:spPr>
        <p:txBody>
          <a:bodyPr vert="horz" lIns="91440" tIns="45720" rIns="91440" bIns="45720" rtlCol="0" anchor="b"/>
          <a:lstStyle>
            <a:lvl1pPr algn="l">
              <a:defRPr sz="1200"/>
            </a:lvl1pPr>
          </a:lstStyle>
          <a:p>
            <a:endParaRPr lang="en-IE" dirty="0"/>
          </a:p>
        </p:txBody>
      </p:sp>
      <p:sp>
        <p:nvSpPr>
          <p:cNvPr id="7" name="Slide Number Placeholder 6"/>
          <p:cNvSpPr>
            <a:spLocks noGrp="1"/>
          </p:cNvSpPr>
          <p:nvPr>
            <p:ph type="sldNum" sz="quarter" idx="5"/>
          </p:nvPr>
        </p:nvSpPr>
        <p:spPr>
          <a:xfrm>
            <a:off x="3850443" y="9428583"/>
            <a:ext cx="2945659" cy="496332"/>
          </a:xfrm>
          <a:prstGeom prst="rect">
            <a:avLst/>
          </a:prstGeom>
        </p:spPr>
        <p:txBody>
          <a:bodyPr vert="horz" lIns="91440" tIns="45720" rIns="91440" bIns="45720" rtlCol="0" anchor="b"/>
          <a:lstStyle>
            <a:lvl1pPr algn="r">
              <a:defRPr sz="1200"/>
            </a:lvl1pPr>
          </a:lstStyle>
          <a:p>
            <a:fld id="{7F3E650F-29B7-46CB-8C6A-8E1769DAC737}" type="slidenum">
              <a:rPr lang="en-IE" smtClean="0"/>
              <a:pPr/>
              <a:t>‹#›</a:t>
            </a:fld>
            <a:endParaRPr lang="en-IE" dirty="0"/>
          </a:p>
        </p:txBody>
      </p:sp>
    </p:spTree>
    <p:extLst>
      <p:ext uri="{BB962C8B-B14F-4D97-AF65-F5344CB8AC3E}">
        <p14:creationId xmlns:p14="http://schemas.microsoft.com/office/powerpoint/2010/main" val="123123319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IE" dirty="0"/>
          </a:p>
        </p:txBody>
      </p:sp>
      <p:sp>
        <p:nvSpPr>
          <p:cNvPr id="4" name="Slide Number Placeholder 3"/>
          <p:cNvSpPr>
            <a:spLocks noGrp="1"/>
          </p:cNvSpPr>
          <p:nvPr>
            <p:ph type="sldNum" sz="quarter" idx="10"/>
          </p:nvPr>
        </p:nvSpPr>
        <p:spPr/>
        <p:txBody>
          <a:bodyPr/>
          <a:lstStyle/>
          <a:p>
            <a:fld id="{7F3E650F-29B7-46CB-8C6A-8E1769DAC737}" type="slidenum">
              <a:rPr lang="en-IE" smtClean="0"/>
              <a:pPr/>
              <a:t>1</a:t>
            </a:fld>
            <a:endParaRPr lang="en-IE" dirty="0"/>
          </a:p>
        </p:txBody>
      </p:sp>
    </p:spTree>
    <p:extLst>
      <p:ext uri="{BB962C8B-B14F-4D97-AF65-F5344CB8AC3E}">
        <p14:creationId xmlns:p14="http://schemas.microsoft.com/office/powerpoint/2010/main" val="405986637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a:ln/>
        </p:spPr>
        <p:txBody>
          <a:bodyPr/>
          <a:lstStyle/>
          <a:p>
            <a:endParaRPr lang="en-IE" dirty="0" smtClean="0"/>
          </a:p>
        </p:txBody>
      </p:sp>
      <p:sp>
        <p:nvSpPr>
          <p:cNvPr id="66564" name="Slide Number Placeholder 3"/>
          <p:cNvSpPr>
            <a:spLocks noGrp="1"/>
          </p:cNvSpPr>
          <p:nvPr>
            <p:ph type="sldNum" sz="quarter" idx="5"/>
          </p:nvPr>
        </p:nvSpPr>
        <p:spPr>
          <a:noFill/>
        </p:spPr>
        <p:txBody>
          <a:bodyPr/>
          <a:lstStyle/>
          <a:p>
            <a:fld id="{C511823C-0624-4EE2-B08D-B317B62E8AC6}" type="slidenum">
              <a:rPr lang="en-GB" smtClean="0">
                <a:solidFill>
                  <a:prstClr val="black"/>
                </a:solidFill>
              </a:rPr>
              <a:pPr/>
              <a:t>24</a:t>
            </a:fld>
            <a:endParaRPr lang="en-GB" dirty="0" smtClean="0">
              <a:solidFill>
                <a:prstClr val="black"/>
              </a:solidFill>
            </a:endParaRPr>
          </a:p>
        </p:txBody>
      </p:sp>
    </p:spTree>
    <p:extLst>
      <p:ext uri="{BB962C8B-B14F-4D97-AF65-F5344CB8AC3E}">
        <p14:creationId xmlns:p14="http://schemas.microsoft.com/office/powerpoint/2010/main" val="346211096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a:ln/>
        </p:spPr>
        <p:txBody>
          <a:bodyPr/>
          <a:lstStyle/>
          <a:p>
            <a:endParaRPr lang="en-IE" dirty="0" smtClean="0"/>
          </a:p>
        </p:txBody>
      </p:sp>
      <p:sp>
        <p:nvSpPr>
          <p:cNvPr id="66564" name="Slide Number Placeholder 3"/>
          <p:cNvSpPr>
            <a:spLocks noGrp="1"/>
          </p:cNvSpPr>
          <p:nvPr>
            <p:ph type="sldNum" sz="quarter" idx="5"/>
          </p:nvPr>
        </p:nvSpPr>
        <p:spPr>
          <a:noFill/>
        </p:spPr>
        <p:txBody>
          <a:bodyPr/>
          <a:lstStyle/>
          <a:p>
            <a:fld id="{C511823C-0624-4EE2-B08D-B317B62E8AC6}" type="slidenum">
              <a:rPr lang="en-GB" smtClean="0">
                <a:solidFill>
                  <a:prstClr val="black"/>
                </a:solidFill>
              </a:rPr>
              <a:pPr/>
              <a:t>27</a:t>
            </a:fld>
            <a:endParaRPr lang="en-GB" dirty="0" smtClean="0">
              <a:solidFill>
                <a:prstClr val="black"/>
              </a:solidFill>
            </a:endParaRPr>
          </a:p>
        </p:txBody>
      </p:sp>
    </p:spTree>
    <p:extLst>
      <p:ext uri="{BB962C8B-B14F-4D97-AF65-F5344CB8AC3E}">
        <p14:creationId xmlns:p14="http://schemas.microsoft.com/office/powerpoint/2010/main" val="129857751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a:ln/>
        </p:spPr>
        <p:txBody>
          <a:bodyPr/>
          <a:lstStyle/>
          <a:p>
            <a:endParaRPr lang="en-IE" dirty="0" smtClean="0"/>
          </a:p>
        </p:txBody>
      </p:sp>
      <p:sp>
        <p:nvSpPr>
          <p:cNvPr id="66564" name="Slide Number Placeholder 3"/>
          <p:cNvSpPr>
            <a:spLocks noGrp="1"/>
          </p:cNvSpPr>
          <p:nvPr>
            <p:ph type="sldNum" sz="quarter" idx="5"/>
          </p:nvPr>
        </p:nvSpPr>
        <p:spPr>
          <a:noFill/>
        </p:spPr>
        <p:txBody>
          <a:bodyPr/>
          <a:lstStyle/>
          <a:p>
            <a:fld id="{C511823C-0624-4EE2-B08D-B317B62E8AC6}" type="slidenum">
              <a:rPr lang="en-GB" smtClean="0">
                <a:solidFill>
                  <a:prstClr val="black"/>
                </a:solidFill>
              </a:rPr>
              <a:pPr/>
              <a:t>28</a:t>
            </a:fld>
            <a:endParaRPr lang="en-GB" dirty="0" smtClean="0">
              <a:solidFill>
                <a:prstClr val="black"/>
              </a:solidFill>
            </a:endParaRPr>
          </a:p>
        </p:txBody>
      </p:sp>
    </p:spTree>
    <p:extLst>
      <p:ext uri="{BB962C8B-B14F-4D97-AF65-F5344CB8AC3E}">
        <p14:creationId xmlns:p14="http://schemas.microsoft.com/office/powerpoint/2010/main" val="390540868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a:ln/>
        </p:spPr>
        <p:txBody>
          <a:bodyPr/>
          <a:lstStyle/>
          <a:p>
            <a:endParaRPr lang="en-IE" dirty="0" smtClean="0"/>
          </a:p>
        </p:txBody>
      </p:sp>
      <p:sp>
        <p:nvSpPr>
          <p:cNvPr id="66564" name="Slide Number Placeholder 3"/>
          <p:cNvSpPr>
            <a:spLocks noGrp="1"/>
          </p:cNvSpPr>
          <p:nvPr>
            <p:ph type="sldNum" sz="quarter" idx="5"/>
          </p:nvPr>
        </p:nvSpPr>
        <p:spPr>
          <a:noFill/>
        </p:spPr>
        <p:txBody>
          <a:bodyPr/>
          <a:lstStyle/>
          <a:p>
            <a:fld id="{C511823C-0624-4EE2-B08D-B317B62E8AC6}" type="slidenum">
              <a:rPr lang="en-GB" smtClean="0">
                <a:solidFill>
                  <a:prstClr val="black"/>
                </a:solidFill>
              </a:rPr>
              <a:pPr/>
              <a:t>29</a:t>
            </a:fld>
            <a:endParaRPr lang="en-GB" dirty="0" smtClean="0">
              <a:solidFill>
                <a:prstClr val="black"/>
              </a:solidFill>
            </a:endParaRPr>
          </a:p>
        </p:txBody>
      </p:sp>
    </p:spTree>
    <p:extLst>
      <p:ext uri="{BB962C8B-B14F-4D97-AF65-F5344CB8AC3E}">
        <p14:creationId xmlns:p14="http://schemas.microsoft.com/office/powerpoint/2010/main" val="60686288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a:ln/>
        </p:spPr>
        <p:txBody>
          <a:bodyPr/>
          <a:lstStyle/>
          <a:p>
            <a:endParaRPr lang="en-IE" dirty="0" smtClean="0"/>
          </a:p>
        </p:txBody>
      </p:sp>
      <p:sp>
        <p:nvSpPr>
          <p:cNvPr id="66564" name="Slide Number Placeholder 3"/>
          <p:cNvSpPr>
            <a:spLocks noGrp="1"/>
          </p:cNvSpPr>
          <p:nvPr>
            <p:ph type="sldNum" sz="quarter" idx="5"/>
          </p:nvPr>
        </p:nvSpPr>
        <p:spPr>
          <a:noFill/>
        </p:spPr>
        <p:txBody>
          <a:bodyPr/>
          <a:lstStyle/>
          <a:p>
            <a:fld id="{C511823C-0624-4EE2-B08D-B317B62E8AC6}" type="slidenum">
              <a:rPr lang="en-GB" smtClean="0">
                <a:solidFill>
                  <a:prstClr val="black"/>
                </a:solidFill>
              </a:rPr>
              <a:pPr/>
              <a:t>30</a:t>
            </a:fld>
            <a:endParaRPr lang="en-GB" dirty="0" smtClean="0">
              <a:solidFill>
                <a:prstClr val="black"/>
              </a:solidFill>
            </a:endParaRPr>
          </a:p>
        </p:txBody>
      </p:sp>
    </p:spTree>
    <p:extLst>
      <p:ext uri="{BB962C8B-B14F-4D97-AF65-F5344CB8AC3E}">
        <p14:creationId xmlns:p14="http://schemas.microsoft.com/office/powerpoint/2010/main" val="78776391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a:ln/>
        </p:spPr>
        <p:txBody>
          <a:bodyPr/>
          <a:lstStyle/>
          <a:p>
            <a:endParaRPr lang="en-IE" dirty="0" smtClean="0"/>
          </a:p>
        </p:txBody>
      </p:sp>
      <p:sp>
        <p:nvSpPr>
          <p:cNvPr id="66564" name="Slide Number Placeholder 3"/>
          <p:cNvSpPr>
            <a:spLocks noGrp="1"/>
          </p:cNvSpPr>
          <p:nvPr>
            <p:ph type="sldNum" sz="quarter" idx="5"/>
          </p:nvPr>
        </p:nvSpPr>
        <p:spPr>
          <a:noFill/>
        </p:spPr>
        <p:txBody>
          <a:bodyPr/>
          <a:lstStyle/>
          <a:p>
            <a:fld id="{C511823C-0624-4EE2-B08D-B317B62E8AC6}" type="slidenum">
              <a:rPr lang="en-GB" smtClean="0">
                <a:solidFill>
                  <a:prstClr val="black"/>
                </a:solidFill>
              </a:rPr>
              <a:pPr/>
              <a:t>34</a:t>
            </a:fld>
            <a:endParaRPr lang="en-GB" dirty="0" smtClean="0">
              <a:solidFill>
                <a:prstClr val="black"/>
              </a:solidFill>
            </a:endParaRPr>
          </a:p>
        </p:txBody>
      </p:sp>
    </p:spTree>
    <p:extLst>
      <p:ext uri="{BB962C8B-B14F-4D97-AF65-F5344CB8AC3E}">
        <p14:creationId xmlns:p14="http://schemas.microsoft.com/office/powerpoint/2010/main" val="105327054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a:ln/>
        </p:spPr>
        <p:txBody>
          <a:bodyPr/>
          <a:lstStyle/>
          <a:p>
            <a:endParaRPr lang="en-IE" dirty="0" smtClean="0"/>
          </a:p>
        </p:txBody>
      </p:sp>
      <p:sp>
        <p:nvSpPr>
          <p:cNvPr id="66564" name="Slide Number Placeholder 3"/>
          <p:cNvSpPr>
            <a:spLocks noGrp="1"/>
          </p:cNvSpPr>
          <p:nvPr>
            <p:ph type="sldNum" sz="quarter" idx="5"/>
          </p:nvPr>
        </p:nvSpPr>
        <p:spPr>
          <a:noFill/>
        </p:spPr>
        <p:txBody>
          <a:bodyPr/>
          <a:lstStyle/>
          <a:p>
            <a:fld id="{C511823C-0624-4EE2-B08D-B317B62E8AC6}" type="slidenum">
              <a:rPr lang="en-GB" smtClean="0">
                <a:solidFill>
                  <a:prstClr val="black"/>
                </a:solidFill>
              </a:rPr>
              <a:pPr/>
              <a:t>35</a:t>
            </a:fld>
            <a:endParaRPr lang="en-GB" dirty="0" smtClean="0">
              <a:solidFill>
                <a:prstClr val="black"/>
              </a:solidFill>
            </a:endParaRPr>
          </a:p>
        </p:txBody>
      </p:sp>
    </p:spTree>
    <p:extLst>
      <p:ext uri="{BB962C8B-B14F-4D97-AF65-F5344CB8AC3E}">
        <p14:creationId xmlns:p14="http://schemas.microsoft.com/office/powerpoint/2010/main" val="274100155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a:ln/>
        </p:spPr>
        <p:txBody>
          <a:bodyPr/>
          <a:lstStyle/>
          <a:p>
            <a:endParaRPr lang="en-IE" dirty="0" smtClean="0"/>
          </a:p>
        </p:txBody>
      </p:sp>
      <p:sp>
        <p:nvSpPr>
          <p:cNvPr id="66564" name="Slide Number Placeholder 3"/>
          <p:cNvSpPr>
            <a:spLocks noGrp="1"/>
          </p:cNvSpPr>
          <p:nvPr>
            <p:ph type="sldNum" sz="quarter" idx="5"/>
          </p:nvPr>
        </p:nvSpPr>
        <p:spPr>
          <a:noFill/>
        </p:spPr>
        <p:txBody>
          <a:bodyPr/>
          <a:lstStyle/>
          <a:p>
            <a:fld id="{C511823C-0624-4EE2-B08D-B317B62E8AC6}" type="slidenum">
              <a:rPr lang="en-GB" smtClean="0">
                <a:solidFill>
                  <a:prstClr val="black"/>
                </a:solidFill>
              </a:rPr>
              <a:pPr/>
              <a:t>36</a:t>
            </a:fld>
            <a:endParaRPr lang="en-GB" dirty="0" smtClean="0">
              <a:solidFill>
                <a:prstClr val="black"/>
              </a:solidFill>
            </a:endParaRPr>
          </a:p>
        </p:txBody>
      </p:sp>
    </p:spTree>
    <p:extLst>
      <p:ext uri="{BB962C8B-B14F-4D97-AF65-F5344CB8AC3E}">
        <p14:creationId xmlns:p14="http://schemas.microsoft.com/office/powerpoint/2010/main" val="56238919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a:ln/>
        </p:spPr>
        <p:txBody>
          <a:bodyPr/>
          <a:lstStyle/>
          <a:p>
            <a:endParaRPr lang="en-IE" dirty="0" smtClean="0"/>
          </a:p>
        </p:txBody>
      </p:sp>
      <p:sp>
        <p:nvSpPr>
          <p:cNvPr id="66564" name="Slide Number Placeholder 3"/>
          <p:cNvSpPr>
            <a:spLocks noGrp="1"/>
          </p:cNvSpPr>
          <p:nvPr>
            <p:ph type="sldNum" sz="quarter" idx="5"/>
          </p:nvPr>
        </p:nvSpPr>
        <p:spPr>
          <a:noFill/>
        </p:spPr>
        <p:txBody>
          <a:bodyPr/>
          <a:lstStyle/>
          <a:p>
            <a:fld id="{C511823C-0624-4EE2-B08D-B317B62E8AC6}" type="slidenum">
              <a:rPr lang="en-GB" smtClean="0">
                <a:solidFill>
                  <a:prstClr val="black"/>
                </a:solidFill>
              </a:rPr>
              <a:pPr/>
              <a:t>38</a:t>
            </a:fld>
            <a:endParaRPr lang="en-GB" dirty="0" smtClean="0">
              <a:solidFill>
                <a:prstClr val="black"/>
              </a:solidFill>
            </a:endParaRPr>
          </a:p>
        </p:txBody>
      </p:sp>
    </p:spTree>
    <p:extLst>
      <p:ext uri="{BB962C8B-B14F-4D97-AF65-F5344CB8AC3E}">
        <p14:creationId xmlns:p14="http://schemas.microsoft.com/office/powerpoint/2010/main" val="123284557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a:ln/>
        </p:spPr>
        <p:txBody>
          <a:bodyPr/>
          <a:lstStyle/>
          <a:p>
            <a:endParaRPr lang="en-IE" dirty="0" smtClean="0"/>
          </a:p>
        </p:txBody>
      </p:sp>
      <p:sp>
        <p:nvSpPr>
          <p:cNvPr id="66564" name="Slide Number Placeholder 3"/>
          <p:cNvSpPr>
            <a:spLocks noGrp="1"/>
          </p:cNvSpPr>
          <p:nvPr>
            <p:ph type="sldNum" sz="quarter" idx="5"/>
          </p:nvPr>
        </p:nvSpPr>
        <p:spPr>
          <a:noFill/>
        </p:spPr>
        <p:txBody>
          <a:bodyPr/>
          <a:lstStyle/>
          <a:p>
            <a:fld id="{C511823C-0624-4EE2-B08D-B317B62E8AC6}" type="slidenum">
              <a:rPr lang="en-GB" smtClean="0">
                <a:solidFill>
                  <a:prstClr val="black"/>
                </a:solidFill>
              </a:rPr>
              <a:pPr/>
              <a:t>39</a:t>
            </a:fld>
            <a:endParaRPr lang="en-GB" dirty="0" smtClean="0">
              <a:solidFill>
                <a:prstClr val="black"/>
              </a:solidFill>
            </a:endParaRPr>
          </a:p>
        </p:txBody>
      </p:sp>
    </p:spTree>
    <p:extLst>
      <p:ext uri="{BB962C8B-B14F-4D97-AF65-F5344CB8AC3E}">
        <p14:creationId xmlns:p14="http://schemas.microsoft.com/office/powerpoint/2010/main" val="159928918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Slide Image Placeholder 1"/>
          <p:cNvSpPr>
            <a:spLocks noGrp="1" noRot="1" noChangeAspect="1" noTextEdit="1"/>
          </p:cNvSpPr>
          <p:nvPr>
            <p:ph type="sldImg"/>
          </p:nvPr>
        </p:nvSpPr>
        <p:spPr>
          <a:ln/>
        </p:spPr>
      </p:sp>
      <p:sp>
        <p:nvSpPr>
          <p:cNvPr id="44035" name="Notes Placeholder 2"/>
          <p:cNvSpPr>
            <a:spLocks noGrp="1"/>
          </p:cNvSpPr>
          <p:nvPr>
            <p:ph type="body" idx="1"/>
          </p:nvPr>
        </p:nvSpPr>
        <p:spPr>
          <a:noFill/>
          <a:ln/>
        </p:spPr>
        <p:txBody>
          <a:bodyPr/>
          <a:lstStyle/>
          <a:p>
            <a:endParaRPr lang="en-US" dirty="0" smtClean="0"/>
          </a:p>
        </p:txBody>
      </p:sp>
      <p:sp>
        <p:nvSpPr>
          <p:cNvPr id="44036" name="Slide Number Placeholder 3"/>
          <p:cNvSpPr>
            <a:spLocks noGrp="1"/>
          </p:cNvSpPr>
          <p:nvPr>
            <p:ph type="sldNum" sz="quarter" idx="5"/>
          </p:nvPr>
        </p:nvSpPr>
        <p:spPr>
          <a:noFill/>
        </p:spPr>
        <p:txBody>
          <a:bodyPr/>
          <a:lstStyle/>
          <a:p>
            <a:fld id="{381A11B9-11A5-4081-804B-FB38A392626B}" type="slidenum">
              <a:rPr lang="en-GB" smtClean="0">
                <a:solidFill>
                  <a:prstClr val="black"/>
                </a:solidFill>
              </a:rPr>
              <a:pPr/>
              <a:t>6</a:t>
            </a:fld>
            <a:endParaRPr lang="en-GB" dirty="0" smtClean="0">
              <a:solidFill>
                <a:prstClr val="black"/>
              </a:solidFill>
            </a:endParaRPr>
          </a:p>
        </p:txBody>
      </p:sp>
    </p:spTree>
    <p:extLst>
      <p:ext uri="{BB962C8B-B14F-4D97-AF65-F5344CB8AC3E}">
        <p14:creationId xmlns:p14="http://schemas.microsoft.com/office/powerpoint/2010/main" val="205695482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a:ln/>
        </p:spPr>
        <p:txBody>
          <a:bodyPr/>
          <a:lstStyle/>
          <a:p>
            <a:endParaRPr lang="en-IE" dirty="0" smtClean="0"/>
          </a:p>
        </p:txBody>
      </p:sp>
      <p:sp>
        <p:nvSpPr>
          <p:cNvPr id="66564" name="Slide Number Placeholder 3"/>
          <p:cNvSpPr>
            <a:spLocks noGrp="1"/>
          </p:cNvSpPr>
          <p:nvPr>
            <p:ph type="sldNum" sz="quarter" idx="5"/>
          </p:nvPr>
        </p:nvSpPr>
        <p:spPr>
          <a:noFill/>
        </p:spPr>
        <p:txBody>
          <a:bodyPr/>
          <a:lstStyle/>
          <a:p>
            <a:fld id="{C511823C-0624-4EE2-B08D-B317B62E8AC6}" type="slidenum">
              <a:rPr lang="en-GB" smtClean="0">
                <a:solidFill>
                  <a:prstClr val="black"/>
                </a:solidFill>
              </a:rPr>
              <a:pPr/>
              <a:t>13</a:t>
            </a:fld>
            <a:endParaRPr lang="en-GB" dirty="0" smtClean="0">
              <a:solidFill>
                <a:prstClr val="black"/>
              </a:solidFill>
            </a:endParaRPr>
          </a:p>
        </p:txBody>
      </p:sp>
    </p:spTree>
    <p:extLst>
      <p:ext uri="{BB962C8B-B14F-4D97-AF65-F5344CB8AC3E}">
        <p14:creationId xmlns:p14="http://schemas.microsoft.com/office/powerpoint/2010/main" val="326672252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a:ln/>
        </p:spPr>
        <p:txBody>
          <a:bodyPr/>
          <a:lstStyle/>
          <a:p>
            <a:endParaRPr lang="en-IE" dirty="0" smtClean="0"/>
          </a:p>
        </p:txBody>
      </p:sp>
      <p:sp>
        <p:nvSpPr>
          <p:cNvPr id="66564" name="Slide Number Placeholder 3"/>
          <p:cNvSpPr>
            <a:spLocks noGrp="1"/>
          </p:cNvSpPr>
          <p:nvPr>
            <p:ph type="sldNum" sz="quarter" idx="5"/>
          </p:nvPr>
        </p:nvSpPr>
        <p:spPr>
          <a:noFill/>
        </p:spPr>
        <p:txBody>
          <a:bodyPr/>
          <a:lstStyle/>
          <a:p>
            <a:fld id="{C511823C-0624-4EE2-B08D-B317B62E8AC6}" type="slidenum">
              <a:rPr lang="en-GB" smtClean="0">
                <a:solidFill>
                  <a:prstClr val="black"/>
                </a:solidFill>
              </a:rPr>
              <a:pPr/>
              <a:t>17</a:t>
            </a:fld>
            <a:endParaRPr lang="en-GB" dirty="0" smtClean="0">
              <a:solidFill>
                <a:prstClr val="black"/>
              </a:solidFill>
            </a:endParaRPr>
          </a:p>
        </p:txBody>
      </p:sp>
    </p:spTree>
    <p:extLst>
      <p:ext uri="{BB962C8B-B14F-4D97-AF65-F5344CB8AC3E}">
        <p14:creationId xmlns:p14="http://schemas.microsoft.com/office/powerpoint/2010/main" val="366042618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a:ln/>
        </p:spPr>
        <p:txBody>
          <a:bodyPr/>
          <a:lstStyle/>
          <a:p>
            <a:endParaRPr lang="en-IE" dirty="0" smtClean="0"/>
          </a:p>
        </p:txBody>
      </p:sp>
      <p:sp>
        <p:nvSpPr>
          <p:cNvPr id="66564" name="Slide Number Placeholder 3"/>
          <p:cNvSpPr>
            <a:spLocks noGrp="1"/>
          </p:cNvSpPr>
          <p:nvPr>
            <p:ph type="sldNum" sz="quarter" idx="5"/>
          </p:nvPr>
        </p:nvSpPr>
        <p:spPr>
          <a:noFill/>
        </p:spPr>
        <p:txBody>
          <a:bodyPr/>
          <a:lstStyle/>
          <a:p>
            <a:fld id="{C511823C-0624-4EE2-B08D-B317B62E8AC6}" type="slidenum">
              <a:rPr lang="en-GB" smtClean="0">
                <a:solidFill>
                  <a:prstClr val="black"/>
                </a:solidFill>
              </a:rPr>
              <a:pPr/>
              <a:t>18</a:t>
            </a:fld>
            <a:endParaRPr lang="en-GB" dirty="0" smtClean="0">
              <a:solidFill>
                <a:prstClr val="black"/>
              </a:solidFill>
            </a:endParaRPr>
          </a:p>
        </p:txBody>
      </p:sp>
    </p:spTree>
    <p:extLst>
      <p:ext uri="{BB962C8B-B14F-4D97-AF65-F5344CB8AC3E}">
        <p14:creationId xmlns:p14="http://schemas.microsoft.com/office/powerpoint/2010/main" val="402457632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a:ln/>
        </p:spPr>
        <p:txBody>
          <a:bodyPr/>
          <a:lstStyle/>
          <a:p>
            <a:endParaRPr lang="en-IE" dirty="0" smtClean="0"/>
          </a:p>
        </p:txBody>
      </p:sp>
      <p:sp>
        <p:nvSpPr>
          <p:cNvPr id="66564" name="Slide Number Placeholder 3"/>
          <p:cNvSpPr>
            <a:spLocks noGrp="1"/>
          </p:cNvSpPr>
          <p:nvPr>
            <p:ph type="sldNum" sz="quarter" idx="5"/>
          </p:nvPr>
        </p:nvSpPr>
        <p:spPr>
          <a:noFill/>
        </p:spPr>
        <p:txBody>
          <a:bodyPr/>
          <a:lstStyle/>
          <a:p>
            <a:fld id="{C511823C-0624-4EE2-B08D-B317B62E8AC6}" type="slidenum">
              <a:rPr lang="en-GB" smtClean="0">
                <a:solidFill>
                  <a:prstClr val="black"/>
                </a:solidFill>
              </a:rPr>
              <a:pPr/>
              <a:t>19</a:t>
            </a:fld>
            <a:endParaRPr lang="en-GB" dirty="0" smtClean="0">
              <a:solidFill>
                <a:prstClr val="black"/>
              </a:solidFill>
            </a:endParaRPr>
          </a:p>
        </p:txBody>
      </p:sp>
    </p:spTree>
    <p:extLst>
      <p:ext uri="{BB962C8B-B14F-4D97-AF65-F5344CB8AC3E}">
        <p14:creationId xmlns:p14="http://schemas.microsoft.com/office/powerpoint/2010/main" val="369735537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a:ln/>
        </p:spPr>
        <p:txBody>
          <a:bodyPr/>
          <a:lstStyle/>
          <a:p>
            <a:endParaRPr lang="en-IE" dirty="0" smtClean="0"/>
          </a:p>
        </p:txBody>
      </p:sp>
      <p:sp>
        <p:nvSpPr>
          <p:cNvPr id="66564" name="Slide Number Placeholder 3"/>
          <p:cNvSpPr>
            <a:spLocks noGrp="1"/>
          </p:cNvSpPr>
          <p:nvPr>
            <p:ph type="sldNum" sz="quarter" idx="5"/>
          </p:nvPr>
        </p:nvSpPr>
        <p:spPr>
          <a:noFill/>
        </p:spPr>
        <p:txBody>
          <a:bodyPr/>
          <a:lstStyle/>
          <a:p>
            <a:fld id="{C511823C-0624-4EE2-B08D-B317B62E8AC6}" type="slidenum">
              <a:rPr lang="en-GB" smtClean="0">
                <a:solidFill>
                  <a:prstClr val="black"/>
                </a:solidFill>
              </a:rPr>
              <a:pPr/>
              <a:t>20</a:t>
            </a:fld>
            <a:endParaRPr lang="en-GB" dirty="0" smtClean="0">
              <a:solidFill>
                <a:prstClr val="black"/>
              </a:solidFill>
            </a:endParaRPr>
          </a:p>
        </p:txBody>
      </p:sp>
    </p:spTree>
    <p:extLst>
      <p:ext uri="{BB962C8B-B14F-4D97-AF65-F5344CB8AC3E}">
        <p14:creationId xmlns:p14="http://schemas.microsoft.com/office/powerpoint/2010/main" val="93440626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a:ln/>
        </p:spPr>
        <p:txBody>
          <a:bodyPr/>
          <a:lstStyle/>
          <a:p>
            <a:endParaRPr lang="en-IE" dirty="0" smtClean="0"/>
          </a:p>
        </p:txBody>
      </p:sp>
      <p:sp>
        <p:nvSpPr>
          <p:cNvPr id="66564" name="Slide Number Placeholder 3"/>
          <p:cNvSpPr>
            <a:spLocks noGrp="1"/>
          </p:cNvSpPr>
          <p:nvPr>
            <p:ph type="sldNum" sz="quarter" idx="5"/>
          </p:nvPr>
        </p:nvSpPr>
        <p:spPr>
          <a:noFill/>
        </p:spPr>
        <p:txBody>
          <a:bodyPr/>
          <a:lstStyle/>
          <a:p>
            <a:fld id="{C511823C-0624-4EE2-B08D-B317B62E8AC6}" type="slidenum">
              <a:rPr lang="en-GB" smtClean="0">
                <a:solidFill>
                  <a:prstClr val="black"/>
                </a:solidFill>
              </a:rPr>
              <a:pPr/>
              <a:t>22</a:t>
            </a:fld>
            <a:endParaRPr lang="en-GB" dirty="0" smtClean="0">
              <a:solidFill>
                <a:prstClr val="black"/>
              </a:solidFill>
            </a:endParaRPr>
          </a:p>
        </p:txBody>
      </p:sp>
    </p:spTree>
    <p:extLst>
      <p:ext uri="{BB962C8B-B14F-4D97-AF65-F5344CB8AC3E}">
        <p14:creationId xmlns:p14="http://schemas.microsoft.com/office/powerpoint/2010/main" val="222208297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a:ln/>
        </p:spPr>
        <p:txBody>
          <a:bodyPr/>
          <a:lstStyle/>
          <a:p>
            <a:endParaRPr lang="en-IE" dirty="0" smtClean="0"/>
          </a:p>
        </p:txBody>
      </p:sp>
      <p:sp>
        <p:nvSpPr>
          <p:cNvPr id="66564" name="Slide Number Placeholder 3"/>
          <p:cNvSpPr>
            <a:spLocks noGrp="1"/>
          </p:cNvSpPr>
          <p:nvPr>
            <p:ph type="sldNum" sz="quarter" idx="5"/>
          </p:nvPr>
        </p:nvSpPr>
        <p:spPr>
          <a:noFill/>
        </p:spPr>
        <p:txBody>
          <a:bodyPr/>
          <a:lstStyle/>
          <a:p>
            <a:fld id="{C511823C-0624-4EE2-B08D-B317B62E8AC6}" type="slidenum">
              <a:rPr lang="en-GB" smtClean="0">
                <a:solidFill>
                  <a:prstClr val="black"/>
                </a:solidFill>
              </a:rPr>
              <a:pPr/>
              <a:t>23</a:t>
            </a:fld>
            <a:endParaRPr lang="en-GB" dirty="0" smtClean="0">
              <a:solidFill>
                <a:prstClr val="black"/>
              </a:solidFill>
            </a:endParaRPr>
          </a:p>
        </p:txBody>
      </p:sp>
    </p:spTree>
    <p:extLst>
      <p:ext uri="{BB962C8B-B14F-4D97-AF65-F5344CB8AC3E}">
        <p14:creationId xmlns:p14="http://schemas.microsoft.com/office/powerpoint/2010/main" val="195419166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5.jpeg"/><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5.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5.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5.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6.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6.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6.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6.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IE" dirty="0"/>
          </a:p>
        </p:txBody>
      </p:sp>
      <p:sp>
        <p:nvSpPr>
          <p:cNvPr id="4" name="Picture Placeholder 4"/>
          <p:cNvSpPr>
            <a:spLocks noGrp="1"/>
          </p:cNvSpPr>
          <p:nvPr>
            <p:ph type="pic" sz="quarter" idx="11"/>
          </p:nvPr>
        </p:nvSpPr>
        <p:spPr>
          <a:xfrm>
            <a:off x="1675685" y="1742918"/>
            <a:ext cx="2538626" cy="2538626"/>
          </a:xfrm>
          <a:prstGeom prst="ellipse">
            <a:avLst/>
          </a:prstGeom>
        </p:spPr>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22_Title and Content">
    <p:bg bwMode="ltGray">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08714" y="184666"/>
            <a:ext cx="3742115" cy="369332"/>
          </a:xfrm>
        </p:spPr>
        <p:txBody>
          <a:bodyPr wrap="none">
            <a:spAutoFit/>
          </a:bodyPr>
          <a:lstStyle>
            <a:lvl1pPr>
              <a:lnSpc>
                <a:spcPct val="100000"/>
              </a:lnSpc>
              <a:spcAft>
                <a:spcPts val="300"/>
              </a:spcAft>
              <a:defRPr sz="2400" b="1">
                <a:solidFill>
                  <a:schemeClr val="accent5"/>
                </a:solidFill>
              </a:defRPr>
            </a:lvl1pPr>
          </a:lstStyle>
          <a:p>
            <a:r>
              <a:rPr lang="en-US" dirty="0" smtClean="0"/>
              <a:t>Click to edit Master title style</a:t>
            </a:r>
            <a:endParaRPr lang="en-IE" dirty="0"/>
          </a:p>
        </p:txBody>
      </p:sp>
      <p:sp>
        <p:nvSpPr>
          <p:cNvPr id="6" name="Slide Number Placeholder 5"/>
          <p:cNvSpPr>
            <a:spLocks noGrp="1"/>
          </p:cNvSpPr>
          <p:nvPr>
            <p:ph type="sldNum" sz="quarter" idx="12"/>
          </p:nvPr>
        </p:nvSpPr>
        <p:spPr>
          <a:xfrm>
            <a:off x="8786842" y="6356350"/>
            <a:ext cx="357158" cy="365125"/>
          </a:xfrm>
          <a:prstGeom prst="rect">
            <a:avLst/>
          </a:prstGeom>
        </p:spPr>
        <p:txBody>
          <a:bodyPr/>
          <a:lstStyle>
            <a:lvl1pPr algn="l">
              <a:defRPr sz="900">
                <a:solidFill>
                  <a:schemeClr val="tx1"/>
                </a:solidFill>
              </a:defRPr>
            </a:lvl1pPr>
          </a:lstStyle>
          <a:p>
            <a:fld id="{6424AE28-B73E-4159-9CA3-861105877420}" type="slidenum">
              <a:rPr lang="en-IE" smtClean="0">
                <a:solidFill>
                  <a:srgbClr val="22505F"/>
                </a:solidFill>
              </a:rPr>
              <a:pPr/>
              <a:t>‹#›</a:t>
            </a:fld>
            <a:endParaRPr lang="en-IE" dirty="0">
              <a:solidFill>
                <a:srgbClr val="22505F"/>
              </a:solidFill>
            </a:endParaRPr>
          </a:p>
        </p:txBody>
      </p:sp>
      <p:sp>
        <p:nvSpPr>
          <p:cNvPr id="10" name="Text Placeholder 9"/>
          <p:cNvSpPr>
            <a:spLocks noGrp="1"/>
          </p:cNvSpPr>
          <p:nvPr>
            <p:ph type="body" sz="quarter" idx="13"/>
          </p:nvPr>
        </p:nvSpPr>
        <p:spPr>
          <a:xfrm>
            <a:off x="308714" y="581523"/>
            <a:ext cx="2197205" cy="215444"/>
          </a:xfrm>
          <a:prstGeom prst="rect">
            <a:avLst/>
          </a:prstGeom>
        </p:spPr>
        <p:txBody>
          <a:bodyPr wrap="none" lIns="0" tIns="0" rIns="0" bIns="0">
            <a:spAutoFit/>
          </a:bodyPr>
          <a:lstStyle>
            <a:lvl1pPr marL="0" indent="0" algn="l">
              <a:lnSpc>
                <a:spcPct val="100000"/>
              </a:lnSpc>
              <a:spcBef>
                <a:spcPts val="0"/>
              </a:spcBef>
              <a:buNone/>
              <a:defRPr sz="1400">
                <a:solidFill>
                  <a:schemeClr val="accent5"/>
                </a:solidFill>
              </a:defRPr>
            </a:lvl1pPr>
          </a:lstStyle>
          <a:p>
            <a:pPr lvl="0"/>
            <a:r>
              <a:rPr lang="en-US" dirty="0" smtClean="0"/>
              <a:t>Click to edit Master text styles</a:t>
            </a:r>
          </a:p>
        </p:txBody>
      </p:sp>
      <p:sp>
        <p:nvSpPr>
          <p:cNvPr id="12" name="Text Placeholder 11"/>
          <p:cNvSpPr>
            <a:spLocks noGrp="1"/>
          </p:cNvSpPr>
          <p:nvPr>
            <p:ph type="body" sz="quarter" idx="14"/>
          </p:nvPr>
        </p:nvSpPr>
        <p:spPr>
          <a:xfrm>
            <a:off x="576000" y="5850000"/>
            <a:ext cx="6480000" cy="256480"/>
          </a:xfrm>
          <a:prstGeom prst="rect">
            <a:avLst/>
          </a:prstGeom>
        </p:spPr>
        <p:txBody>
          <a:bodyPr lIns="0" tIns="0" rIns="0" bIns="0">
            <a:spAutoFit/>
          </a:bodyPr>
          <a:lstStyle>
            <a:lvl1pPr marL="0" indent="0">
              <a:lnSpc>
                <a:spcPts val="2000"/>
              </a:lnSpc>
              <a:spcBef>
                <a:spcPts val="0"/>
              </a:spcBef>
              <a:buNone/>
              <a:defRPr sz="1600" b="1">
                <a:solidFill>
                  <a:schemeClr val="tx1"/>
                </a:solidFill>
              </a:defRPr>
            </a:lvl1pPr>
          </a:lstStyle>
          <a:p>
            <a:pPr lvl="0"/>
            <a:r>
              <a:rPr lang="en-US" dirty="0" smtClean="0"/>
              <a:t>Click to edit Master text styles</a:t>
            </a:r>
          </a:p>
        </p:txBody>
      </p:sp>
    </p:spTree>
    <p:extLst>
      <p:ext uri="{BB962C8B-B14F-4D97-AF65-F5344CB8AC3E}">
        <p14:creationId xmlns:p14="http://schemas.microsoft.com/office/powerpoint/2010/main" val="315801176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3_Blank">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 name="Title 6"/>
          <p:cNvSpPr>
            <a:spLocks noGrp="1"/>
          </p:cNvSpPr>
          <p:nvPr>
            <p:ph type="title"/>
          </p:nvPr>
        </p:nvSpPr>
        <p:spPr>
          <a:xfrm>
            <a:off x="207509" y="269136"/>
            <a:ext cx="3742115" cy="369332"/>
          </a:xfrm>
        </p:spPr>
        <p:txBody>
          <a:bodyPr wrap="none" lIns="0" tIns="0" rIns="0" bIns="0">
            <a:spAutoFit/>
          </a:bodyPr>
          <a:lstStyle>
            <a:lvl1pPr>
              <a:lnSpc>
                <a:spcPct val="100000"/>
              </a:lnSpc>
              <a:defRPr sz="2400" b="1">
                <a:solidFill>
                  <a:schemeClr val="accent5"/>
                </a:solidFill>
              </a:defRPr>
            </a:lvl1pPr>
          </a:lstStyle>
          <a:p>
            <a:r>
              <a:rPr lang="en-US" dirty="0" smtClean="0"/>
              <a:t>Click to edit Master title style</a:t>
            </a:r>
            <a:endParaRPr lang="en-IE" dirty="0"/>
          </a:p>
        </p:txBody>
      </p:sp>
      <p:sp>
        <p:nvSpPr>
          <p:cNvPr id="9" name="Text Placeholder 8"/>
          <p:cNvSpPr>
            <a:spLocks noGrp="1"/>
          </p:cNvSpPr>
          <p:nvPr>
            <p:ph type="body" sz="quarter" idx="13"/>
          </p:nvPr>
        </p:nvSpPr>
        <p:spPr>
          <a:xfrm>
            <a:off x="576000" y="1129124"/>
            <a:ext cx="7107690" cy="738664"/>
          </a:xfrm>
          <a:prstGeom prst="rect">
            <a:avLst/>
          </a:prstGeom>
        </p:spPr>
        <p:txBody>
          <a:bodyPr wrap="square" lIns="0" tIns="0" rIns="0" bIns="0">
            <a:spAutoFit/>
          </a:bodyPr>
          <a:lstStyle>
            <a:lvl1pPr>
              <a:lnSpc>
                <a:spcPct val="100000"/>
              </a:lnSpc>
              <a:spcBef>
                <a:spcPts val="0"/>
              </a:spcBef>
              <a:buClr>
                <a:schemeClr val="tx2"/>
              </a:buClr>
              <a:buFont typeface="Calibri" pitchFamily="34" charset="0"/>
              <a:buChar char="/"/>
              <a:defRPr sz="1600">
                <a:solidFill>
                  <a:schemeClr val="tx1"/>
                </a:solidFill>
              </a:defRPr>
            </a:lvl1pPr>
            <a:lvl2pPr>
              <a:lnSpc>
                <a:spcPct val="100000"/>
              </a:lnSpc>
              <a:spcBef>
                <a:spcPts val="0"/>
              </a:spcBef>
              <a:buClr>
                <a:schemeClr val="tx2"/>
              </a:buClr>
              <a:buFont typeface="Calibri" pitchFamily="34" charset="0"/>
              <a:buChar char="»"/>
              <a:defRPr sz="1600">
                <a:solidFill>
                  <a:schemeClr val="tx1"/>
                </a:solidFill>
              </a:defRPr>
            </a:lvl2pPr>
            <a:lvl3pPr>
              <a:lnSpc>
                <a:spcPct val="100000"/>
              </a:lnSpc>
              <a:spcBef>
                <a:spcPts val="0"/>
              </a:spcBef>
              <a:buClr>
                <a:schemeClr val="tx2"/>
              </a:buClr>
              <a:defRPr sz="1600">
                <a:solidFill>
                  <a:schemeClr val="tx1"/>
                </a:solidFill>
              </a:defRPr>
            </a:lvl3pPr>
          </a:lstStyle>
          <a:p>
            <a:pPr lvl="0"/>
            <a:r>
              <a:rPr lang="en-US" dirty="0" smtClean="0"/>
              <a:t>Click to edit Master text styles</a:t>
            </a:r>
          </a:p>
          <a:p>
            <a:pPr lvl="1"/>
            <a:r>
              <a:rPr lang="en-US" dirty="0" smtClean="0"/>
              <a:t>Second level</a:t>
            </a:r>
          </a:p>
          <a:p>
            <a:pPr lvl="2"/>
            <a:r>
              <a:rPr lang="en-US" dirty="0" smtClean="0"/>
              <a:t>Third level</a:t>
            </a:r>
          </a:p>
        </p:txBody>
      </p:sp>
      <p:pic>
        <p:nvPicPr>
          <p:cNvPr id="4" name="Picture 3" descr="New 2.jpg"/>
          <p:cNvPicPr>
            <a:picLocks noChangeAspect="1"/>
          </p:cNvPicPr>
          <p:nvPr userDrawn="1"/>
        </p:nvPicPr>
        <p:blipFill>
          <a:blip r:embed="rId3" cstate="email"/>
          <a:stretch>
            <a:fillRect/>
          </a:stretch>
        </p:blipFill>
        <p:spPr>
          <a:xfrm>
            <a:off x="7794063" y="113140"/>
            <a:ext cx="1152144" cy="1385316"/>
          </a:xfrm>
          <a:prstGeom prst="rect">
            <a:avLst/>
          </a:prstGeom>
        </p:spPr>
      </p:pic>
      <p:sp>
        <p:nvSpPr>
          <p:cNvPr id="5" name="Picture Placeholder 4"/>
          <p:cNvSpPr>
            <a:spLocks noGrp="1"/>
          </p:cNvSpPr>
          <p:nvPr>
            <p:ph type="pic" sz="quarter" idx="11"/>
          </p:nvPr>
        </p:nvSpPr>
        <p:spPr>
          <a:xfrm>
            <a:off x="8096492" y="435336"/>
            <a:ext cx="727142" cy="727142"/>
          </a:xfrm>
          <a:prstGeom prst="ellipse">
            <a:avLst/>
          </a:prstGeom>
        </p:spPr>
      </p:sp>
    </p:spTree>
    <p:extLst>
      <p:ext uri="{BB962C8B-B14F-4D97-AF65-F5344CB8AC3E}">
        <p14:creationId xmlns:p14="http://schemas.microsoft.com/office/powerpoint/2010/main" val="415591691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7_Blank">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 name="Title 6"/>
          <p:cNvSpPr>
            <a:spLocks noGrp="1"/>
          </p:cNvSpPr>
          <p:nvPr>
            <p:ph type="title"/>
          </p:nvPr>
        </p:nvSpPr>
        <p:spPr>
          <a:xfrm>
            <a:off x="316693" y="369332"/>
            <a:ext cx="3742115" cy="369332"/>
          </a:xfrm>
        </p:spPr>
        <p:txBody>
          <a:bodyPr wrap="none">
            <a:spAutoFit/>
          </a:bodyPr>
          <a:lstStyle>
            <a:lvl1pPr>
              <a:lnSpc>
                <a:spcPct val="100000"/>
              </a:lnSpc>
              <a:defRPr sz="2400">
                <a:solidFill>
                  <a:schemeClr val="accent5"/>
                </a:solidFill>
              </a:defRPr>
            </a:lvl1pPr>
          </a:lstStyle>
          <a:p>
            <a:r>
              <a:rPr lang="en-US" dirty="0" smtClean="0"/>
              <a:t>Click to edit Master title style</a:t>
            </a:r>
            <a:endParaRPr lang="en-IE" dirty="0"/>
          </a:p>
        </p:txBody>
      </p:sp>
      <p:sp>
        <p:nvSpPr>
          <p:cNvPr id="9" name="Text Placeholder 8"/>
          <p:cNvSpPr>
            <a:spLocks noGrp="1"/>
          </p:cNvSpPr>
          <p:nvPr>
            <p:ph type="body" sz="quarter" idx="13"/>
          </p:nvPr>
        </p:nvSpPr>
        <p:spPr>
          <a:xfrm>
            <a:off x="554132" y="1283964"/>
            <a:ext cx="8035737" cy="738664"/>
          </a:xfrm>
          <a:prstGeom prst="rect">
            <a:avLst/>
          </a:prstGeom>
        </p:spPr>
        <p:txBody>
          <a:bodyPr wrap="square" lIns="0" tIns="0" rIns="0" bIns="0">
            <a:spAutoFit/>
          </a:bodyPr>
          <a:lstStyle>
            <a:lvl1pPr>
              <a:spcBef>
                <a:spcPts val="0"/>
              </a:spcBef>
              <a:buClr>
                <a:schemeClr val="tx2"/>
              </a:buClr>
              <a:buFont typeface="Calibri" pitchFamily="34" charset="0"/>
              <a:buChar char="/"/>
              <a:defRPr sz="1600">
                <a:solidFill>
                  <a:schemeClr val="tx1"/>
                </a:solidFill>
              </a:defRPr>
            </a:lvl1pPr>
            <a:lvl2pPr>
              <a:spcBef>
                <a:spcPts val="0"/>
              </a:spcBef>
              <a:buClr>
                <a:schemeClr val="tx2"/>
              </a:buClr>
              <a:buFont typeface="Calibri" pitchFamily="34" charset="0"/>
              <a:buChar char="»"/>
              <a:defRPr sz="1600">
                <a:solidFill>
                  <a:schemeClr val="tx1"/>
                </a:solidFill>
              </a:defRPr>
            </a:lvl2pPr>
            <a:lvl3pPr>
              <a:spcBef>
                <a:spcPts val="0"/>
              </a:spcBef>
              <a:buClr>
                <a:schemeClr val="tx2"/>
              </a:buClr>
              <a:defRPr sz="1600">
                <a:solidFill>
                  <a:schemeClr val="tx1"/>
                </a:solidFill>
              </a:defRPr>
            </a:lvl3pPr>
          </a:lstStyle>
          <a:p>
            <a:pPr lvl="0"/>
            <a:r>
              <a:rPr lang="en-US" dirty="0" smtClean="0"/>
              <a:t>Click to edit Master text styles</a:t>
            </a:r>
          </a:p>
          <a:p>
            <a:pPr lvl="1"/>
            <a:r>
              <a:rPr lang="en-US" dirty="0" smtClean="0"/>
              <a:t>Second level</a:t>
            </a:r>
          </a:p>
          <a:p>
            <a:pPr lvl="2"/>
            <a:r>
              <a:rPr lang="en-US" dirty="0" smtClean="0"/>
              <a:t>Third level</a:t>
            </a:r>
          </a:p>
        </p:txBody>
      </p:sp>
    </p:spTree>
    <p:extLst>
      <p:ext uri="{BB962C8B-B14F-4D97-AF65-F5344CB8AC3E}">
        <p14:creationId xmlns:p14="http://schemas.microsoft.com/office/powerpoint/2010/main" val="323101034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Section Header">
    <p:bg bwMode="ltGray">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583165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_Title Slide">
    <p:bg bwMode="ltGray">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76000" y="4212000"/>
            <a:ext cx="4837664" cy="1470025"/>
          </a:xfrm>
        </p:spPr>
        <p:txBody>
          <a:bodyPr lIns="0" tIns="0" rIns="0" bIns="0">
            <a:normAutofit/>
          </a:bodyPr>
          <a:lstStyle>
            <a:lvl1pPr>
              <a:lnSpc>
                <a:spcPts val="4500"/>
              </a:lnSpc>
              <a:defRPr sz="4700">
                <a:solidFill>
                  <a:schemeClr val="tx1"/>
                </a:solidFill>
              </a:defRPr>
            </a:lvl1pPr>
          </a:lstStyle>
          <a:p>
            <a:r>
              <a:rPr lang="en-US" smtClean="0"/>
              <a:t>Click to edit Master title style</a:t>
            </a:r>
            <a:endParaRPr lang="en-IE" dirty="0"/>
          </a:p>
        </p:txBody>
      </p:sp>
      <p:sp>
        <p:nvSpPr>
          <p:cNvPr id="4" name="Date Placeholder 3"/>
          <p:cNvSpPr>
            <a:spLocks noGrp="1"/>
          </p:cNvSpPr>
          <p:nvPr>
            <p:ph type="dt" sz="half" idx="10"/>
          </p:nvPr>
        </p:nvSpPr>
        <p:spPr>
          <a:xfrm>
            <a:off x="576000" y="5843862"/>
            <a:ext cx="3584864" cy="365125"/>
          </a:xfrm>
          <a:prstGeom prst="rect">
            <a:avLst/>
          </a:prstGeom>
        </p:spPr>
        <p:txBody>
          <a:bodyPr lIns="0" tIns="0" rIns="0" bIns="0"/>
          <a:lstStyle>
            <a:lvl1pPr>
              <a:lnSpc>
                <a:spcPts val="1900"/>
              </a:lnSpc>
              <a:defRPr sz="1700">
                <a:solidFill>
                  <a:schemeClr val="accent2">
                    <a:lumMod val="60000"/>
                    <a:lumOff val="40000"/>
                  </a:schemeClr>
                </a:solidFill>
              </a:defRPr>
            </a:lvl1pPr>
          </a:lstStyle>
          <a:p>
            <a:r>
              <a:rPr lang="en-US" dirty="0" smtClean="0">
                <a:solidFill>
                  <a:srgbClr val="E37222">
                    <a:lumMod val="60000"/>
                    <a:lumOff val="40000"/>
                  </a:srgbClr>
                </a:solidFill>
              </a:rPr>
              <a:t>Date</a:t>
            </a:r>
          </a:p>
          <a:p>
            <a:r>
              <a:rPr lang="en-US" dirty="0" smtClean="0">
                <a:solidFill>
                  <a:srgbClr val="E37222">
                    <a:lumMod val="60000"/>
                    <a:lumOff val="40000"/>
                  </a:srgbClr>
                </a:solidFill>
              </a:rPr>
              <a:t>Date presented</a:t>
            </a:r>
            <a:endParaRPr lang="en-IE" dirty="0">
              <a:solidFill>
                <a:srgbClr val="E37222">
                  <a:lumMod val="60000"/>
                  <a:lumOff val="40000"/>
                </a:srgbClr>
              </a:solidFill>
            </a:endParaRPr>
          </a:p>
        </p:txBody>
      </p:sp>
      <p:sp>
        <p:nvSpPr>
          <p:cNvPr id="5" name="Picture Placeholder 4"/>
          <p:cNvSpPr>
            <a:spLocks noGrp="1"/>
          </p:cNvSpPr>
          <p:nvPr>
            <p:ph type="pic" sz="quarter" idx="11"/>
          </p:nvPr>
        </p:nvSpPr>
        <p:spPr>
          <a:xfrm>
            <a:off x="933407" y="1215793"/>
            <a:ext cx="1409071" cy="1409071"/>
          </a:xfrm>
          <a:prstGeom prst="ellipse">
            <a:avLst/>
          </a:prstGeom>
        </p:spPr>
      </p:sp>
    </p:spTree>
    <p:extLst>
      <p:ext uri="{BB962C8B-B14F-4D97-AF65-F5344CB8AC3E}">
        <p14:creationId xmlns:p14="http://schemas.microsoft.com/office/powerpoint/2010/main" val="144412512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_Title and Content">
    <p:bg bwMode="ltGray">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10240" y="156945"/>
            <a:ext cx="3742115" cy="369332"/>
          </a:xfrm>
        </p:spPr>
        <p:txBody>
          <a:bodyPr wrap="none" lIns="0" tIns="0" rIns="0" bIns="0">
            <a:spAutoFit/>
          </a:bodyPr>
          <a:lstStyle>
            <a:lvl1pPr>
              <a:lnSpc>
                <a:spcPct val="100000"/>
              </a:lnSpc>
              <a:spcAft>
                <a:spcPts val="300"/>
              </a:spcAft>
              <a:defRPr sz="2400" b="1">
                <a:solidFill>
                  <a:schemeClr val="accent5"/>
                </a:solidFill>
              </a:defRPr>
            </a:lvl1pPr>
          </a:lstStyle>
          <a:p>
            <a:r>
              <a:rPr lang="en-US" dirty="0" smtClean="0"/>
              <a:t>Click to edit Master title style</a:t>
            </a:r>
            <a:endParaRPr lang="en-IE" dirty="0"/>
          </a:p>
        </p:txBody>
      </p:sp>
      <p:sp>
        <p:nvSpPr>
          <p:cNvPr id="6" name="Slide Number Placeholder 5"/>
          <p:cNvSpPr>
            <a:spLocks noGrp="1"/>
          </p:cNvSpPr>
          <p:nvPr>
            <p:ph type="sldNum" sz="quarter" idx="12"/>
          </p:nvPr>
        </p:nvSpPr>
        <p:spPr>
          <a:xfrm>
            <a:off x="8786842" y="6356350"/>
            <a:ext cx="357158" cy="365125"/>
          </a:xfrm>
          <a:prstGeom prst="rect">
            <a:avLst/>
          </a:prstGeom>
        </p:spPr>
        <p:txBody>
          <a:bodyPr/>
          <a:lstStyle>
            <a:lvl1pPr algn="l">
              <a:defRPr sz="900">
                <a:solidFill>
                  <a:schemeClr val="tx1"/>
                </a:solidFill>
              </a:defRPr>
            </a:lvl1pPr>
          </a:lstStyle>
          <a:p>
            <a:fld id="{6424AE28-B73E-4159-9CA3-861105877420}" type="slidenum">
              <a:rPr lang="en-IE" smtClean="0">
                <a:solidFill>
                  <a:srgbClr val="22505F"/>
                </a:solidFill>
              </a:rPr>
              <a:pPr/>
              <a:t>‹#›</a:t>
            </a:fld>
            <a:endParaRPr lang="en-IE" dirty="0">
              <a:solidFill>
                <a:srgbClr val="22505F"/>
              </a:solidFill>
            </a:endParaRPr>
          </a:p>
        </p:txBody>
      </p:sp>
      <p:sp>
        <p:nvSpPr>
          <p:cNvPr id="10" name="Text Placeholder 9"/>
          <p:cNvSpPr>
            <a:spLocks noGrp="1"/>
          </p:cNvSpPr>
          <p:nvPr>
            <p:ph type="body" sz="quarter" idx="13"/>
          </p:nvPr>
        </p:nvSpPr>
        <p:spPr>
          <a:xfrm>
            <a:off x="210240" y="524714"/>
            <a:ext cx="2197205" cy="215444"/>
          </a:xfrm>
        </p:spPr>
        <p:txBody>
          <a:bodyPr wrap="none" lIns="0" tIns="0" rIns="0" bIns="0">
            <a:spAutoFit/>
          </a:bodyPr>
          <a:lstStyle>
            <a:lvl1pPr marL="0" indent="0" algn="l">
              <a:lnSpc>
                <a:spcPct val="100000"/>
              </a:lnSpc>
              <a:spcBef>
                <a:spcPts val="0"/>
              </a:spcBef>
              <a:buNone/>
              <a:defRPr sz="1400">
                <a:solidFill>
                  <a:schemeClr val="accent5"/>
                </a:solidFill>
              </a:defRPr>
            </a:lvl1pPr>
          </a:lstStyle>
          <a:p>
            <a:pPr lvl="0"/>
            <a:r>
              <a:rPr lang="en-US" smtClean="0"/>
              <a:t>Click to edit Master text styles</a:t>
            </a:r>
          </a:p>
        </p:txBody>
      </p:sp>
      <p:sp>
        <p:nvSpPr>
          <p:cNvPr id="12" name="Text Placeholder 11"/>
          <p:cNvSpPr>
            <a:spLocks noGrp="1"/>
          </p:cNvSpPr>
          <p:nvPr>
            <p:ph type="body" sz="quarter" idx="14"/>
          </p:nvPr>
        </p:nvSpPr>
        <p:spPr>
          <a:xfrm>
            <a:off x="576000" y="5850000"/>
            <a:ext cx="6480000" cy="256480"/>
          </a:xfrm>
        </p:spPr>
        <p:txBody>
          <a:bodyPr lIns="0" tIns="0" rIns="0" bIns="0">
            <a:spAutoFit/>
          </a:bodyPr>
          <a:lstStyle>
            <a:lvl1pPr marL="0" indent="0">
              <a:lnSpc>
                <a:spcPts val="2000"/>
              </a:lnSpc>
              <a:spcBef>
                <a:spcPts val="0"/>
              </a:spcBef>
              <a:buNone/>
              <a:defRPr sz="1600" b="1">
                <a:solidFill>
                  <a:schemeClr val="bg1"/>
                </a:solidFill>
              </a:defRPr>
            </a:lvl1pPr>
          </a:lstStyle>
          <a:p>
            <a:pPr lvl="0"/>
            <a:r>
              <a:rPr lang="en-US" dirty="0" smtClean="0"/>
              <a:t>Click to edit Master text styles</a:t>
            </a:r>
          </a:p>
        </p:txBody>
      </p:sp>
    </p:spTree>
    <p:extLst>
      <p:ext uri="{BB962C8B-B14F-4D97-AF65-F5344CB8AC3E}">
        <p14:creationId xmlns:p14="http://schemas.microsoft.com/office/powerpoint/2010/main" val="413999685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Blank">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 name="Title 6"/>
          <p:cNvSpPr>
            <a:spLocks noGrp="1"/>
          </p:cNvSpPr>
          <p:nvPr>
            <p:ph type="title"/>
          </p:nvPr>
        </p:nvSpPr>
        <p:spPr>
          <a:xfrm>
            <a:off x="576000" y="787331"/>
            <a:ext cx="3742115" cy="369332"/>
          </a:xfrm>
        </p:spPr>
        <p:txBody>
          <a:bodyPr wrap="none" lIns="0" tIns="0" rIns="0" bIns="0">
            <a:spAutoFit/>
          </a:bodyPr>
          <a:lstStyle>
            <a:lvl1pPr>
              <a:lnSpc>
                <a:spcPct val="100000"/>
              </a:lnSpc>
              <a:defRPr sz="2400" b="1">
                <a:solidFill>
                  <a:schemeClr val="accent5"/>
                </a:solidFill>
              </a:defRPr>
            </a:lvl1pPr>
          </a:lstStyle>
          <a:p>
            <a:r>
              <a:rPr lang="en-US" dirty="0" smtClean="0"/>
              <a:t>Click to edit Master title style</a:t>
            </a:r>
            <a:endParaRPr lang="en-IE" dirty="0"/>
          </a:p>
        </p:txBody>
      </p:sp>
    </p:spTree>
    <p:extLst>
      <p:ext uri="{BB962C8B-B14F-4D97-AF65-F5344CB8AC3E}">
        <p14:creationId xmlns:p14="http://schemas.microsoft.com/office/powerpoint/2010/main" val="134889122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Blank">
    <p:bg bwMode="ltGray">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 name="Title 6"/>
          <p:cNvSpPr>
            <a:spLocks noGrp="1"/>
          </p:cNvSpPr>
          <p:nvPr>
            <p:ph type="title"/>
          </p:nvPr>
        </p:nvSpPr>
        <p:spPr>
          <a:xfrm>
            <a:off x="287242" y="203132"/>
            <a:ext cx="3742115" cy="332399"/>
          </a:xfrm>
        </p:spPr>
        <p:txBody>
          <a:bodyPr wrap="none" lIns="0" tIns="0" rIns="0" bIns="0">
            <a:spAutoFit/>
          </a:bodyPr>
          <a:lstStyle>
            <a:lvl1pPr>
              <a:defRPr sz="2400" b="1">
                <a:solidFill>
                  <a:schemeClr val="accent5"/>
                </a:solidFill>
              </a:defRPr>
            </a:lvl1pPr>
          </a:lstStyle>
          <a:p>
            <a:r>
              <a:rPr lang="en-US" dirty="0" smtClean="0"/>
              <a:t>Click to edit Master title style</a:t>
            </a:r>
            <a:endParaRPr lang="en-IE" dirty="0"/>
          </a:p>
        </p:txBody>
      </p:sp>
      <p:sp>
        <p:nvSpPr>
          <p:cNvPr id="9" name="Text Placeholder 8"/>
          <p:cNvSpPr>
            <a:spLocks noGrp="1"/>
          </p:cNvSpPr>
          <p:nvPr>
            <p:ph type="body" sz="quarter" idx="13"/>
          </p:nvPr>
        </p:nvSpPr>
        <p:spPr>
          <a:xfrm>
            <a:off x="648189" y="1017474"/>
            <a:ext cx="8182990" cy="738664"/>
          </a:xfrm>
          <a:prstGeom prst="rect">
            <a:avLst/>
          </a:prstGeom>
        </p:spPr>
        <p:txBody>
          <a:bodyPr wrap="square" lIns="0" tIns="0" rIns="0" bIns="0">
            <a:spAutoFit/>
          </a:bodyPr>
          <a:lstStyle>
            <a:lvl1pPr>
              <a:lnSpc>
                <a:spcPct val="100000"/>
              </a:lnSpc>
              <a:spcBef>
                <a:spcPts val="0"/>
              </a:spcBef>
              <a:buClr>
                <a:schemeClr val="bg2"/>
              </a:buClr>
              <a:buFont typeface="Calibri" pitchFamily="34" charset="0"/>
              <a:buChar char="/"/>
              <a:defRPr sz="1600">
                <a:solidFill>
                  <a:schemeClr val="bg1"/>
                </a:solidFill>
              </a:defRPr>
            </a:lvl1pPr>
            <a:lvl2pPr>
              <a:lnSpc>
                <a:spcPct val="100000"/>
              </a:lnSpc>
              <a:spcBef>
                <a:spcPts val="0"/>
              </a:spcBef>
              <a:buClr>
                <a:schemeClr val="bg2"/>
              </a:buClr>
              <a:buFont typeface="Calibri" pitchFamily="34" charset="0"/>
              <a:buChar char="»"/>
              <a:defRPr sz="1600">
                <a:solidFill>
                  <a:schemeClr val="bg1"/>
                </a:solidFill>
              </a:defRPr>
            </a:lvl2pPr>
            <a:lvl3pPr>
              <a:lnSpc>
                <a:spcPct val="100000"/>
              </a:lnSpc>
              <a:spcBef>
                <a:spcPts val="0"/>
              </a:spcBef>
              <a:buClr>
                <a:schemeClr val="bg2"/>
              </a:buClr>
              <a:defRPr sz="1600">
                <a:solidFill>
                  <a:schemeClr val="bg1"/>
                </a:solidFill>
              </a:defRPr>
            </a:lvl3pPr>
          </a:lstStyle>
          <a:p>
            <a:pPr lvl="0"/>
            <a:r>
              <a:rPr lang="en-US" dirty="0" smtClean="0"/>
              <a:t>Click to edit Master text styles</a:t>
            </a:r>
          </a:p>
          <a:p>
            <a:pPr lvl="1"/>
            <a:r>
              <a:rPr lang="en-US" dirty="0" smtClean="0"/>
              <a:t>Second level</a:t>
            </a:r>
          </a:p>
          <a:p>
            <a:pPr lvl="2"/>
            <a:r>
              <a:rPr lang="en-US" dirty="0" smtClean="0"/>
              <a:t>Third level</a:t>
            </a:r>
          </a:p>
        </p:txBody>
      </p:sp>
    </p:spTree>
    <p:extLst>
      <p:ext uri="{BB962C8B-B14F-4D97-AF65-F5344CB8AC3E}">
        <p14:creationId xmlns:p14="http://schemas.microsoft.com/office/powerpoint/2010/main" val="303763180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Title Slide">
    <p:bg bwMode="ltGray">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76000" y="4212000"/>
            <a:ext cx="4837664" cy="1470025"/>
          </a:xfrm>
        </p:spPr>
        <p:txBody>
          <a:bodyPr lIns="0" tIns="0" rIns="0" bIns="0">
            <a:normAutofit/>
          </a:bodyPr>
          <a:lstStyle>
            <a:lvl1pPr>
              <a:lnSpc>
                <a:spcPts val="4500"/>
              </a:lnSpc>
              <a:defRPr sz="4700">
                <a:solidFill>
                  <a:schemeClr val="tx1"/>
                </a:solidFill>
              </a:defRPr>
            </a:lvl1pPr>
          </a:lstStyle>
          <a:p>
            <a:r>
              <a:rPr lang="en-US" smtClean="0"/>
              <a:t>Click to edit Master title style</a:t>
            </a:r>
            <a:endParaRPr lang="en-IE" dirty="0"/>
          </a:p>
        </p:txBody>
      </p:sp>
      <p:sp>
        <p:nvSpPr>
          <p:cNvPr id="4" name="Date Placeholder 3"/>
          <p:cNvSpPr>
            <a:spLocks noGrp="1"/>
          </p:cNvSpPr>
          <p:nvPr>
            <p:ph type="dt" sz="half" idx="10"/>
          </p:nvPr>
        </p:nvSpPr>
        <p:spPr>
          <a:xfrm>
            <a:off x="576000" y="5843862"/>
            <a:ext cx="3584864" cy="365125"/>
          </a:xfrm>
          <a:prstGeom prst="rect">
            <a:avLst/>
          </a:prstGeom>
        </p:spPr>
        <p:txBody>
          <a:bodyPr lIns="0" tIns="0" rIns="0" bIns="0"/>
          <a:lstStyle>
            <a:lvl1pPr>
              <a:lnSpc>
                <a:spcPts val="1900"/>
              </a:lnSpc>
              <a:defRPr sz="1700">
                <a:solidFill>
                  <a:schemeClr val="accent2">
                    <a:lumMod val="60000"/>
                    <a:lumOff val="40000"/>
                  </a:schemeClr>
                </a:solidFill>
              </a:defRPr>
            </a:lvl1pPr>
          </a:lstStyle>
          <a:p>
            <a:r>
              <a:rPr lang="en-US" dirty="0" smtClean="0">
                <a:solidFill>
                  <a:srgbClr val="E37222">
                    <a:lumMod val="60000"/>
                    <a:lumOff val="40000"/>
                  </a:srgbClr>
                </a:solidFill>
              </a:rPr>
              <a:t>Date</a:t>
            </a:r>
          </a:p>
          <a:p>
            <a:r>
              <a:rPr lang="en-US" dirty="0" smtClean="0">
                <a:solidFill>
                  <a:srgbClr val="E37222">
                    <a:lumMod val="60000"/>
                    <a:lumOff val="40000"/>
                  </a:srgbClr>
                </a:solidFill>
              </a:rPr>
              <a:t>Date presented</a:t>
            </a:r>
            <a:endParaRPr lang="en-IE" dirty="0">
              <a:solidFill>
                <a:srgbClr val="E37222">
                  <a:lumMod val="60000"/>
                  <a:lumOff val="40000"/>
                </a:srgbClr>
              </a:solidFill>
            </a:endParaRPr>
          </a:p>
        </p:txBody>
      </p:sp>
      <p:sp>
        <p:nvSpPr>
          <p:cNvPr id="5" name="Picture Placeholder 4"/>
          <p:cNvSpPr>
            <a:spLocks noGrp="1"/>
          </p:cNvSpPr>
          <p:nvPr>
            <p:ph type="pic" sz="quarter" idx="11"/>
          </p:nvPr>
        </p:nvSpPr>
        <p:spPr>
          <a:xfrm>
            <a:off x="933407" y="1215793"/>
            <a:ext cx="1409071" cy="1409071"/>
          </a:xfrm>
          <a:prstGeom prst="ellipse">
            <a:avLst/>
          </a:prstGeom>
        </p:spPr>
      </p:sp>
    </p:spTree>
    <p:extLst>
      <p:ext uri="{BB962C8B-B14F-4D97-AF65-F5344CB8AC3E}">
        <p14:creationId xmlns:p14="http://schemas.microsoft.com/office/powerpoint/2010/main" val="229681587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_Title and Content">
    <p:bg bwMode="ltGray">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10240" y="156945"/>
            <a:ext cx="3742115" cy="369332"/>
          </a:xfrm>
        </p:spPr>
        <p:txBody>
          <a:bodyPr wrap="none" lIns="0" tIns="0" rIns="0" bIns="0">
            <a:spAutoFit/>
          </a:bodyPr>
          <a:lstStyle>
            <a:lvl1pPr>
              <a:lnSpc>
                <a:spcPct val="100000"/>
              </a:lnSpc>
              <a:spcAft>
                <a:spcPts val="300"/>
              </a:spcAft>
              <a:defRPr sz="2400" b="1">
                <a:solidFill>
                  <a:schemeClr val="accent5"/>
                </a:solidFill>
              </a:defRPr>
            </a:lvl1pPr>
          </a:lstStyle>
          <a:p>
            <a:r>
              <a:rPr lang="en-US" dirty="0" smtClean="0"/>
              <a:t>Click to edit Master title style</a:t>
            </a:r>
            <a:endParaRPr lang="en-IE" dirty="0"/>
          </a:p>
        </p:txBody>
      </p:sp>
      <p:sp>
        <p:nvSpPr>
          <p:cNvPr id="6" name="Slide Number Placeholder 5"/>
          <p:cNvSpPr>
            <a:spLocks noGrp="1"/>
          </p:cNvSpPr>
          <p:nvPr>
            <p:ph type="sldNum" sz="quarter" idx="12"/>
          </p:nvPr>
        </p:nvSpPr>
        <p:spPr>
          <a:xfrm>
            <a:off x="8786842" y="6356350"/>
            <a:ext cx="357158" cy="365125"/>
          </a:xfrm>
          <a:prstGeom prst="rect">
            <a:avLst/>
          </a:prstGeom>
        </p:spPr>
        <p:txBody>
          <a:bodyPr/>
          <a:lstStyle>
            <a:lvl1pPr algn="l">
              <a:defRPr sz="900">
                <a:solidFill>
                  <a:schemeClr val="tx1"/>
                </a:solidFill>
              </a:defRPr>
            </a:lvl1pPr>
          </a:lstStyle>
          <a:p>
            <a:fld id="{6424AE28-B73E-4159-9CA3-861105877420}" type="slidenum">
              <a:rPr lang="en-IE" smtClean="0">
                <a:solidFill>
                  <a:srgbClr val="22505F"/>
                </a:solidFill>
              </a:rPr>
              <a:pPr/>
              <a:t>‹#›</a:t>
            </a:fld>
            <a:endParaRPr lang="en-IE" dirty="0">
              <a:solidFill>
                <a:srgbClr val="22505F"/>
              </a:solidFill>
            </a:endParaRPr>
          </a:p>
        </p:txBody>
      </p:sp>
      <p:sp>
        <p:nvSpPr>
          <p:cNvPr id="10" name="Text Placeholder 9"/>
          <p:cNvSpPr>
            <a:spLocks noGrp="1"/>
          </p:cNvSpPr>
          <p:nvPr>
            <p:ph type="body" sz="quarter" idx="13"/>
          </p:nvPr>
        </p:nvSpPr>
        <p:spPr>
          <a:xfrm>
            <a:off x="210240" y="524714"/>
            <a:ext cx="2197205" cy="215444"/>
          </a:xfrm>
        </p:spPr>
        <p:txBody>
          <a:bodyPr wrap="none" lIns="0" tIns="0" rIns="0" bIns="0">
            <a:spAutoFit/>
          </a:bodyPr>
          <a:lstStyle>
            <a:lvl1pPr marL="0" indent="0" algn="l">
              <a:lnSpc>
                <a:spcPct val="100000"/>
              </a:lnSpc>
              <a:spcBef>
                <a:spcPts val="0"/>
              </a:spcBef>
              <a:buNone/>
              <a:defRPr sz="1400">
                <a:solidFill>
                  <a:schemeClr val="accent5"/>
                </a:solidFill>
              </a:defRPr>
            </a:lvl1pPr>
          </a:lstStyle>
          <a:p>
            <a:pPr lvl="0"/>
            <a:r>
              <a:rPr lang="en-US" smtClean="0"/>
              <a:t>Click to edit Master text styles</a:t>
            </a:r>
          </a:p>
        </p:txBody>
      </p:sp>
      <p:sp>
        <p:nvSpPr>
          <p:cNvPr id="12" name="Text Placeholder 11"/>
          <p:cNvSpPr>
            <a:spLocks noGrp="1"/>
          </p:cNvSpPr>
          <p:nvPr>
            <p:ph type="body" sz="quarter" idx="14"/>
          </p:nvPr>
        </p:nvSpPr>
        <p:spPr>
          <a:xfrm>
            <a:off x="576000" y="5850000"/>
            <a:ext cx="6480000" cy="256480"/>
          </a:xfrm>
        </p:spPr>
        <p:txBody>
          <a:bodyPr lIns="0" tIns="0" rIns="0" bIns="0">
            <a:spAutoFit/>
          </a:bodyPr>
          <a:lstStyle>
            <a:lvl1pPr marL="0" indent="0">
              <a:lnSpc>
                <a:spcPts val="2000"/>
              </a:lnSpc>
              <a:spcBef>
                <a:spcPts val="0"/>
              </a:spcBef>
              <a:buNone/>
              <a:defRPr sz="1600" b="1">
                <a:solidFill>
                  <a:schemeClr val="bg1"/>
                </a:solidFill>
              </a:defRPr>
            </a:lvl1pPr>
          </a:lstStyle>
          <a:p>
            <a:pPr lvl="0"/>
            <a:r>
              <a:rPr lang="en-US" dirty="0" smtClean="0"/>
              <a:t>Click to edit Master text styles</a:t>
            </a:r>
          </a:p>
        </p:txBody>
      </p:sp>
    </p:spTree>
    <p:extLst>
      <p:ext uri="{BB962C8B-B14F-4D97-AF65-F5344CB8AC3E}">
        <p14:creationId xmlns:p14="http://schemas.microsoft.com/office/powerpoint/2010/main" val="290680943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1_Blank">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6_Blank">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 name="Title 6"/>
          <p:cNvSpPr>
            <a:spLocks noGrp="1"/>
          </p:cNvSpPr>
          <p:nvPr>
            <p:ph type="title"/>
          </p:nvPr>
        </p:nvSpPr>
        <p:spPr>
          <a:xfrm>
            <a:off x="576000" y="787331"/>
            <a:ext cx="3742115" cy="369332"/>
          </a:xfrm>
        </p:spPr>
        <p:txBody>
          <a:bodyPr wrap="none" lIns="0" tIns="0" rIns="0" bIns="0">
            <a:spAutoFit/>
          </a:bodyPr>
          <a:lstStyle>
            <a:lvl1pPr>
              <a:lnSpc>
                <a:spcPct val="100000"/>
              </a:lnSpc>
              <a:defRPr sz="2400" b="1">
                <a:solidFill>
                  <a:schemeClr val="accent5"/>
                </a:solidFill>
              </a:defRPr>
            </a:lvl1pPr>
          </a:lstStyle>
          <a:p>
            <a:r>
              <a:rPr lang="en-US" dirty="0" smtClean="0"/>
              <a:t>Click to edit Master title style</a:t>
            </a:r>
            <a:endParaRPr lang="en-IE" dirty="0"/>
          </a:p>
        </p:txBody>
      </p:sp>
    </p:spTree>
    <p:extLst>
      <p:ext uri="{BB962C8B-B14F-4D97-AF65-F5344CB8AC3E}">
        <p14:creationId xmlns:p14="http://schemas.microsoft.com/office/powerpoint/2010/main" val="3015482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7_Blank">
    <p:bg bwMode="ltGray">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 name="Title 6"/>
          <p:cNvSpPr>
            <a:spLocks noGrp="1"/>
          </p:cNvSpPr>
          <p:nvPr>
            <p:ph type="title"/>
          </p:nvPr>
        </p:nvSpPr>
        <p:spPr>
          <a:xfrm>
            <a:off x="287242" y="203132"/>
            <a:ext cx="3742115" cy="332399"/>
          </a:xfrm>
        </p:spPr>
        <p:txBody>
          <a:bodyPr wrap="none" lIns="0" tIns="0" rIns="0" bIns="0">
            <a:spAutoFit/>
          </a:bodyPr>
          <a:lstStyle>
            <a:lvl1pPr>
              <a:defRPr sz="2400" b="1">
                <a:solidFill>
                  <a:schemeClr val="accent5"/>
                </a:solidFill>
              </a:defRPr>
            </a:lvl1pPr>
          </a:lstStyle>
          <a:p>
            <a:r>
              <a:rPr lang="en-US" dirty="0" smtClean="0"/>
              <a:t>Click to edit Master title style</a:t>
            </a:r>
            <a:endParaRPr lang="en-IE" dirty="0"/>
          </a:p>
        </p:txBody>
      </p:sp>
      <p:sp>
        <p:nvSpPr>
          <p:cNvPr id="9" name="Text Placeholder 8"/>
          <p:cNvSpPr>
            <a:spLocks noGrp="1"/>
          </p:cNvSpPr>
          <p:nvPr>
            <p:ph type="body" sz="quarter" idx="13"/>
          </p:nvPr>
        </p:nvSpPr>
        <p:spPr>
          <a:xfrm>
            <a:off x="648189" y="1017474"/>
            <a:ext cx="8182990" cy="738664"/>
          </a:xfrm>
          <a:prstGeom prst="rect">
            <a:avLst/>
          </a:prstGeom>
        </p:spPr>
        <p:txBody>
          <a:bodyPr wrap="square" lIns="0" tIns="0" rIns="0" bIns="0">
            <a:spAutoFit/>
          </a:bodyPr>
          <a:lstStyle>
            <a:lvl1pPr>
              <a:lnSpc>
                <a:spcPct val="100000"/>
              </a:lnSpc>
              <a:spcBef>
                <a:spcPts val="0"/>
              </a:spcBef>
              <a:buClr>
                <a:schemeClr val="bg2"/>
              </a:buClr>
              <a:buFont typeface="Calibri" pitchFamily="34" charset="0"/>
              <a:buChar char="/"/>
              <a:defRPr sz="1600">
                <a:solidFill>
                  <a:schemeClr val="bg1"/>
                </a:solidFill>
              </a:defRPr>
            </a:lvl1pPr>
            <a:lvl2pPr>
              <a:lnSpc>
                <a:spcPct val="100000"/>
              </a:lnSpc>
              <a:spcBef>
                <a:spcPts val="0"/>
              </a:spcBef>
              <a:buClr>
                <a:schemeClr val="bg2"/>
              </a:buClr>
              <a:buFont typeface="Calibri" pitchFamily="34" charset="0"/>
              <a:buChar char="»"/>
              <a:defRPr sz="1600">
                <a:solidFill>
                  <a:schemeClr val="bg1"/>
                </a:solidFill>
              </a:defRPr>
            </a:lvl2pPr>
            <a:lvl3pPr>
              <a:lnSpc>
                <a:spcPct val="100000"/>
              </a:lnSpc>
              <a:spcBef>
                <a:spcPts val="0"/>
              </a:spcBef>
              <a:buClr>
                <a:schemeClr val="bg2"/>
              </a:buClr>
              <a:defRPr sz="1600">
                <a:solidFill>
                  <a:schemeClr val="bg1"/>
                </a:solidFill>
              </a:defRPr>
            </a:lvl3pPr>
          </a:lstStyle>
          <a:p>
            <a:pPr lvl="0"/>
            <a:r>
              <a:rPr lang="en-US" dirty="0" smtClean="0"/>
              <a:t>Click to edit Master text styles</a:t>
            </a:r>
          </a:p>
          <a:p>
            <a:pPr lvl="1"/>
            <a:r>
              <a:rPr lang="en-US" dirty="0" smtClean="0"/>
              <a:t>Second level</a:t>
            </a:r>
          </a:p>
          <a:p>
            <a:pPr lvl="2"/>
            <a:r>
              <a:rPr lang="en-US" dirty="0" smtClean="0"/>
              <a:t>Third level</a:t>
            </a:r>
          </a:p>
        </p:txBody>
      </p:sp>
    </p:spTree>
    <p:extLst>
      <p:ext uri="{BB962C8B-B14F-4D97-AF65-F5344CB8AC3E}">
        <p14:creationId xmlns:p14="http://schemas.microsoft.com/office/powerpoint/2010/main" val="408774776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_Title Slide">
    <p:bg bwMode="ltGray">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76000" y="4212000"/>
            <a:ext cx="4837664" cy="1470025"/>
          </a:xfrm>
        </p:spPr>
        <p:txBody>
          <a:bodyPr lIns="0" tIns="0" rIns="0" bIns="0">
            <a:normAutofit/>
          </a:bodyPr>
          <a:lstStyle>
            <a:lvl1pPr>
              <a:lnSpc>
                <a:spcPts val="4500"/>
              </a:lnSpc>
              <a:defRPr sz="4700">
                <a:solidFill>
                  <a:schemeClr val="tx1"/>
                </a:solidFill>
              </a:defRPr>
            </a:lvl1pPr>
          </a:lstStyle>
          <a:p>
            <a:r>
              <a:rPr lang="en-US" smtClean="0"/>
              <a:t>Click to edit Master title style</a:t>
            </a:r>
            <a:endParaRPr lang="en-IE" dirty="0"/>
          </a:p>
        </p:txBody>
      </p:sp>
      <p:sp>
        <p:nvSpPr>
          <p:cNvPr id="4" name="Date Placeholder 3"/>
          <p:cNvSpPr>
            <a:spLocks noGrp="1"/>
          </p:cNvSpPr>
          <p:nvPr>
            <p:ph type="dt" sz="half" idx="10"/>
          </p:nvPr>
        </p:nvSpPr>
        <p:spPr>
          <a:xfrm>
            <a:off x="576000" y="5843862"/>
            <a:ext cx="3584864" cy="365125"/>
          </a:xfrm>
          <a:prstGeom prst="rect">
            <a:avLst/>
          </a:prstGeom>
        </p:spPr>
        <p:txBody>
          <a:bodyPr lIns="0" tIns="0" rIns="0" bIns="0"/>
          <a:lstStyle>
            <a:lvl1pPr>
              <a:lnSpc>
                <a:spcPts val="1900"/>
              </a:lnSpc>
              <a:defRPr sz="1700">
                <a:solidFill>
                  <a:schemeClr val="accent2">
                    <a:lumMod val="60000"/>
                    <a:lumOff val="40000"/>
                  </a:schemeClr>
                </a:solidFill>
              </a:defRPr>
            </a:lvl1pPr>
          </a:lstStyle>
          <a:p>
            <a:r>
              <a:rPr lang="en-US" dirty="0" smtClean="0">
                <a:solidFill>
                  <a:srgbClr val="E37222">
                    <a:lumMod val="60000"/>
                    <a:lumOff val="40000"/>
                  </a:srgbClr>
                </a:solidFill>
              </a:rPr>
              <a:t>Date</a:t>
            </a:r>
          </a:p>
          <a:p>
            <a:r>
              <a:rPr lang="en-US" dirty="0" smtClean="0">
                <a:solidFill>
                  <a:srgbClr val="E37222">
                    <a:lumMod val="60000"/>
                    <a:lumOff val="40000"/>
                  </a:srgbClr>
                </a:solidFill>
              </a:rPr>
              <a:t>Date presented</a:t>
            </a:r>
            <a:endParaRPr lang="en-IE" dirty="0">
              <a:solidFill>
                <a:srgbClr val="E37222">
                  <a:lumMod val="60000"/>
                  <a:lumOff val="40000"/>
                </a:srgbClr>
              </a:solidFill>
            </a:endParaRPr>
          </a:p>
        </p:txBody>
      </p:sp>
      <p:sp>
        <p:nvSpPr>
          <p:cNvPr id="5" name="Picture Placeholder 4"/>
          <p:cNvSpPr>
            <a:spLocks noGrp="1"/>
          </p:cNvSpPr>
          <p:nvPr>
            <p:ph type="pic" sz="quarter" idx="11"/>
          </p:nvPr>
        </p:nvSpPr>
        <p:spPr>
          <a:xfrm>
            <a:off x="933407" y="1215793"/>
            <a:ext cx="1409071" cy="1409071"/>
          </a:xfrm>
          <a:prstGeom prst="ellipse">
            <a:avLst/>
          </a:prstGeom>
        </p:spPr>
      </p:sp>
    </p:spTree>
    <p:extLst>
      <p:ext uri="{BB962C8B-B14F-4D97-AF65-F5344CB8AC3E}">
        <p14:creationId xmlns:p14="http://schemas.microsoft.com/office/powerpoint/2010/main" val="32807964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4_Title and Content">
    <p:bg bwMode="ltGray">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10240" y="156945"/>
            <a:ext cx="3742115" cy="369332"/>
          </a:xfrm>
        </p:spPr>
        <p:txBody>
          <a:bodyPr wrap="none" lIns="0" tIns="0" rIns="0" bIns="0">
            <a:spAutoFit/>
          </a:bodyPr>
          <a:lstStyle>
            <a:lvl1pPr>
              <a:lnSpc>
                <a:spcPct val="100000"/>
              </a:lnSpc>
              <a:spcAft>
                <a:spcPts val="300"/>
              </a:spcAft>
              <a:defRPr sz="2400" b="1">
                <a:solidFill>
                  <a:schemeClr val="accent5"/>
                </a:solidFill>
              </a:defRPr>
            </a:lvl1pPr>
          </a:lstStyle>
          <a:p>
            <a:r>
              <a:rPr lang="en-US" dirty="0" smtClean="0"/>
              <a:t>Click to edit Master title style</a:t>
            </a:r>
            <a:endParaRPr lang="en-IE" dirty="0"/>
          </a:p>
        </p:txBody>
      </p:sp>
      <p:sp>
        <p:nvSpPr>
          <p:cNvPr id="6" name="Slide Number Placeholder 5"/>
          <p:cNvSpPr>
            <a:spLocks noGrp="1"/>
          </p:cNvSpPr>
          <p:nvPr>
            <p:ph type="sldNum" sz="quarter" idx="12"/>
          </p:nvPr>
        </p:nvSpPr>
        <p:spPr>
          <a:xfrm>
            <a:off x="8786842" y="6356350"/>
            <a:ext cx="357158" cy="365125"/>
          </a:xfrm>
          <a:prstGeom prst="rect">
            <a:avLst/>
          </a:prstGeom>
        </p:spPr>
        <p:txBody>
          <a:bodyPr/>
          <a:lstStyle>
            <a:lvl1pPr algn="l">
              <a:defRPr sz="900">
                <a:solidFill>
                  <a:schemeClr val="tx1"/>
                </a:solidFill>
              </a:defRPr>
            </a:lvl1pPr>
          </a:lstStyle>
          <a:p>
            <a:fld id="{6424AE28-B73E-4159-9CA3-861105877420}" type="slidenum">
              <a:rPr lang="en-IE" smtClean="0">
                <a:solidFill>
                  <a:srgbClr val="22505F"/>
                </a:solidFill>
              </a:rPr>
              <a:pPr/>
              <a:t>‹#›</a:t>
            </a:fld>
            <a:endParaRPr lang="en-IE" dirty="0">
              <a:solidFill>
                <a:srgbClr val="22505F"/>
              </a:solidFill>
            </a:endParaRPr>
          </a:p>
        </p:txBody>
      </p:sp>
      <p:sp>
        <p:nvSpPr>
          <p:cNvPr id="10" name="Text Placeholder 9"/>
          <p:cNvSpPr>
            <a:spLocks noGrp="1"/>
          </p:cNvSpPr>
          <p:nvPr>
            <p:ph type="body" sz="quarter" idx="13"/>
          </p:nvPr>
        </p:nvSpPr>
        <p:spPr>
          <a:xfrm>
            <a:off x="210240" y="524714"/>
            <a:ext cx="2197205" cy="215444"/>
          </a:xfrm>
        </p:spPr>
        <p:txBody>
          <a:bodyPr wrap="none" lIns="0" tIns="0" rIns="0" bIns="0">
            <a:spAutoFit/>
          </a:bodyPr>
          <a:lstStyle>
            <a:lvl1pPr marL="0" indent="0" algn="l">
              <a:lnSpc>
                <a:spcPct val="100000"/>
              </a:lnSpc>
              <a:spcBef>
                <a:spcPts val="0"/>
              </a:spcBef>
              <a:buNone/>
              <a:defRPr sz="1400">
                <a:solidFill>
                  <a:schemeClr val="accent5"/>
                </a:solidFill>
              </a:defRPr>
            </a:lvl1pPr>
          </a:lstStyle>
          <a:p>
            <a:pPr lvl="0"/>
            <a:r>
              <a:rPr lang="en-US" smtClean="0"/>
              <a:t>Click to edit Master text styles</a:t>
            </a:r>
          </a:p>
        </p:txBody>
      </p:sp>
      <p:sp>
        <p:nvSpPr>
          <p:cNvPr id="12" name="Text Placeholder 11"/>
          <p:cNvSpPr>
            <a:spLocks noGrp="1"/>
          </p:cNvSpPr>
          <p:nvPr>
            <p:ph type="body" sz="quarter" idx="14"/>
          </p:nvPr>
        </p:nvSpPr>
        <p:spPr>
          <a:xfrm>
            <a:off x="576000" y="5850000"/>
            <a:ext cx="6480000" cy="256480"/>
          </a:xfrm>
        </p:spPr>
        <p:txBody>
          <a:bodyPr lIns="0" tIns="0" rIns="0" bIns="0">
            <a:spAutoFit/>
          </a:bodyPr>
          <a:lstStyle>
            <a:lvl1pPr marL="0" indent="0">
              <a:lnSpc>
                <a:spcPts val="2000"/>
              </a:lnSpc>
              <a:spcBef>
                <a:spcPts val="0"/>
              </a:spcBef>
              <a:buNone/>
              <a:defRPr sz="1600" b="1">
                <a:solidFill>
                  <a:schemeClr val="bg1"/>
                </a:solidFill>
              </a:defRPr>
            </a:lvl1pPr>
          </a:lstStyle>
          <a:p>
            <a:pPr lvl="0"/>
            <a:r>
              <a:rPr lang="en-US" dirty="0" smtClean="0"/>
              <a:t>Click to edit Master text styles</a:t>
            </a:r>
          </a:p>
        </p:txBody>
      </p:sp>
    </p:spTree>
    <p:extLst>
      <p:ext uri="{BB962C8B-B14F-4D97-AF65-F5344CB8AC3E}">
        <p14:creationId xmlns:p14="http://schemas.microsoft.com/office/powerpoint/2010/main" val="17179891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6_Blank">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 name="Title 6"/>
          <p:cNvSpPr>
            <a:spLocks noGrp="1"/>
          </p:cNvSpPr>
          <p:nvPr>
            <p:ph type="title"/>
          </p:nvPr>
        </p:nvSpPr>
        <p:spPr>
          <a:xfrm>
            <a:off x="576000" y="787331"/>
            <a:ext cx="3742115" cy="369332"/>
          </a:xfrm>
        </p:spPr>
        <p:txBody>
          <a:bodyPr wrap="none" lIns="0" tIns="0" rIns="0" bIns="0">
            <a:spAutoFit/>
          </a:bodyPr>
          <a:lstStyle>
            <a:lvl1pPr>
              <a:lnSpc>
                <a:spcPct val="100000"/>
              </a:lnSpc>
              <a:defRPr sz="2400" b="1">
                <a:solidFill>
                  <a:schemeClr val="accent5"/>
                </a:solidFill>
              </a:defRPr>
            </a:lvl1pPr>
          </a:lstStyle>
          <a:p>
            <a:r>
              <a:rPr lang="en-US" dirty="0" smtClean="0"/>
              <a:t>Click to edit Master title style</a:t>
            </a:r>
            <a:endParaRPr lang="en-IE" dirty="0"/>
          </a:p>
        </p:txBody>
      </p:sp>
    </p:spTree>
    <p:extLst>
      <p:ext uri="{BB962C8B-B14F-4D97-AF65-F5344CB8AC3E}">
        <p14:creationId xmlns:p14="http://schemas.microsoft.com/office/powerpoint/2010/main" val="398080304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7_Blank">
    <p:bg bwMode="ltGray">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 name="Title 6"/>
          <p:cNvSpPr>
            <a:spLocks noGrp="1"/>
          </p:cNvSpPr>
          <p:nvPr>
            <p:ph type="title"/>
          </p:nvPr>
        </p:nvSpPr>
        <p:spPr>
          <a:xfrm>
            <a:off x="287242" y="203132"/>
            <a:ext cx="3742115" cy="332399"/>
          </a:xfrm>
        </p:spPr>
        <p:txBody>
          <a:bodyPr wrap="none" lIns="0" tIns="0" rIns="0" bIns="0">
            <a:spAutoFit/>
          </a:bodyPr>
          <a:lstStyle>
            <a:lvl1pPr>
              <a:defRPr sz="2400" b="1">
                <a:solidFill>
                  <a:schemeClr val="accent5"/>
                </a:solidFill>
              </a:defRPr>
            </a:lvl1pPr>
          </a:lstStyle>
          <a:p>
            <a:r>
              <a:rPr lang="en-US" dirty="0" smtClean="0"/>
              <a:t>Click to edit Master title style</a:t>
            </a:r>
            <a:endParaRPr lang="en-IE" dirty="0"/>
          </a:p>
        </p:txBody>
      </p:sp>
      <p:sp>
        <p:nvSpPr>
          <p:cNvPr id="9" name="Text Placeholder 8"/>
          <p:cNvSpPr>
            <a:spLocks noGrp="1"/>
          </p:cNvSpPr>
          <p:nvPr>
            <p:ph type="body" sz="quarter" idx="13"/>
          </p:nvPr>
        </p:nvSpPr>
        <p:spPr>
          <a:xfrm>
            <a:off x="648189" y="1017474"/>
            <a:ext cx="8182990" cy="738664"/>
          </a:xfrm>
          <a:prstGeom prst="rect">
            <a:avLst/>
          </a:prstGeom>
        </p:spPr>
        <p:txBody>
          <a:bodyPr wrap="square" lIns="0" tIns="0" rIns="0" bIns="0">
            <a:spAutoFit/>
          </a:bodyPr>
          <a:lstStyle>
            <a:lvl1pPr>
              <a:lnSpc>
                <a:spcPct val="100000"/>
              </a:lnSpc>
              <a:spcBef>
                <a:spcPts val="0"/>
              </a:spcBef>
              <a:buClr>
                <a:schemeClr val="bg2"/>
              </a:buClr>
              <a:buFont typeface="Calibri" pitchFamily="34" charset="0"/>
              <a:buChar char="/"/>
              <a:defRPr sz="1600">
                <a:solidFill>
                  <a:schemeClr val="bg1"/>
                </a:solidFill>
              </a:defRPr>
            </a:lvl1pPr>
            <a:lvl2pPr>
              <a:lnSpc>
                <a:spcPct val="100000"/>
              </a:lnSpc>
              <a:spcBef>
                <a:spcPts val="0"/>
              </a:spcBef>
              <a:buClr>
                <a:schemeClr val="bg2"/>
              </a:buClr>
              <a:buFont typeface="Calibri" pitchFamily="34" charset="0"/>
              <a:buChar char="»"/>
              <a:defRPr sz="1600">
                <a:solidFill>
                  <a:schemeClr val="bg1"/>
                </a:solidFill>
              </a:defRPr>
            </a:lvl2pPr>
            <a:lvl3pPr>
              <a:lnSpc>
                <a:spcPct val="100000"/>
              </a:lnSpc>
              <a:spcBef>
                <a:spcPts val="0"/>
              </a:spcBef>
              <a:buClr>
                <a:schemeClr val="bg2"/>
              </a:buClr>
              <a:defRPr sz="1600">
                <a:solidFill>
                  <a:schemeClr val="bg1"/>
                </a:solidFill>
              </a:defRPr>
            </a:lvl3pPr>
          </a:lstStyle>
          <a:p>
            <a:pPr lvl="0"/>
            <a:r>
              <a:rPr lang="en-US" dirty="0" smtClean="0"/>
              <a:t>Click to edit Master text styles</a:t>
            </a:r>
          </a:p>
          <a:p>
            <a:pPr lvl="1"/>
            <a:r>
              <a:rPr lang="en-US" dirty="0" smtClean="0"/>
              <a:t>Second level</a:t>
            </a:r>
          </a:p>
          <a:p>
            <a:pPr lvl="2"/>
            <a:r>
              <a:rPr lang="en-US" dirty="0" smtClean="0"/>
              <a:t>Third level</a:t>
            </a:r>
          </a:p>
        </p:txBody>
      </p:sp>
    </p:spTree>
    <p:extLst>
      <p:ext uri="{BB962C8B-B14F-4D97-AF65-F5344CB8AC3E}">
        <p14:creationId xmlns:p14="http://schemas.microsoft.com/office/powerpoint/2010/main" val="105294358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Title Slide">
    <p:bg bwMode="ltGray">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76000" y="4212000"/>
            <a:ext cx="4837664" cy="1470025"/>
          </a:xfrm>
        </p:spPr>
        <p:txBody>
          <a:bodyPr lIns="0" tIns="0" rIns="0" bIns="0">
            <a:normAutofit/>
          </a:bodyPr>
          <a:lstStyle>
            <a:lvl1pPr>
              <a:lnSpc>
                <a:spcPts val="4500"/>
              </a:lnSpc>
              <a:defRPr sz="4700">
                <a:solidFill>
                  <a:schemeClr val="tx1"/>
                </a:solidFill>
              </a:defRPr>
            </a:lvl1pPr>
          </a:lstStyle>
          <a:p>
            <a:r>
              <a:rPr lang="en-US" smtClean="0"/>
              <a:t>Click to edit Master title style</a:t>
            </a:r>
            <a:endParaRPr lang="en-IE" dirty="0"/>
          </a:p>
        </p:txBody>
      </p:sp>
      <p:sp>
        <p:nvSpPr>
          <p:cNvPr id="4" name="Date Placeholder 3"/>
          <p:cNvSpPr>
            <a:spLocks noGrp="1"/>
          </p:cNvSpPr>
          <p:nvPr>
            <p:ph type="dt" sz="half" idx="10"/>
          </p:nvPr>
        </p:nvSpPr>
        <p:spPr>
          <a:xfrm>
            <a:off x="576000" y="5843862"/>
            <a:ext cx="3584864" cy="365125"/>
          </a:xfrm>
          <a:prstGeom prst="rect">
            <a:avLst/>
          </a:prstGeom>
        </p:spPr>
        <p:txBody>
          <a:bodyPr lIns="0" tIns="0" rIns="0" bIns="0"/>
          <a:lstStyle>
            <a:lvl1pPr>
              <a:lnSpc>
                <a:spcPts val="1900"/>
              </a:lnSpc>
              <a:defRPr sz="1700">
                <a:solidFill>
                  <a:schemeClr val="accent2">
                    <a:lumMod val="60000"/>
                    <a:lumOff val="40000"/>
                  </a:schemeClr>
                </a:solidFill>
              </a:defRPr>
            </a:lvl1pPr>
          </a:lstStyle>
          <a:p>
            <a:r>
              <a:rPr lang="en-US" dirty="0" smtClean="0"/>
              <a:t>Date</a:t>
            </a:r>
          </a:p>
          <a:p>
            <a:r>
              <a:rPr lang="en-US" dirty="0" smtClean="0"/>
              <a:t>Date presented</a:t>
            </a:r>
            <a:endParaRPr lang="en-IE" dirty="0"/>
          </a:p>
        </p:txBody>
      </p:sp>
      <p:sp>
        <p:nvSpPr>
          <p:cNvPr id="5" name="Picture Placeholder 4"/>
          <p:cNvSpPr>
            <a:spLocks noGrp="1"/>
          </p:cNvSpPr>
          <p:nvPr>
            <p:ph type="pic" sz="quarter" idx="11"/>
          </p:nvPr>
        </p:nvSpPr>
        <p:spPr>
          <a:xfrm>
            <a:off x="933407" y="1215793"/>
            <a:ext cx="1409071" cy="1409071"/>
          </a:xfrm>
          <a:prstGeom prst="ellipse">
            <a:avLst/>
          </a:prstGeom>
        </p:spPr>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Title and Content">
    <p:bg bwMode="ltGray">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10240" y="156945"/>
            <a:ext cx="3742115" cy="369332"/>
          </a:xfrm>
        </p:spPr>
        <p:txBody>
          <a:bodyPr wrap="none" lIns="0" tIns="0" rIns="0" bIns="0">
            <a:spAutoFit/>
          </a:bodyPr>
          <a:lstStyle>
            <a:lvl1pPr>
              <a:lnSpc>
                <a:spcPct val="100000"/>
              </a:lnSpc>
              <a:spcAft>
                <a:spcPts val="300"/>
              </a:spcAft>
              <a:defRPr sz="2400" b="1">
                <a:solidFill>
                  <a:schemeClr val="accent5"/>
                </a:solidFill>
              </a:defRPr>
            </a:lvl1pPr>
          </a:lstStyle>
          <a:p>
            <a:r>
              <a:rPr lang="en-US" dirty="0" smtClean="0"/>
              <a:t>Click to edit Master title style</a:t>
            </a:r>
            <a:endParaRPr lang="en-IE" dirty="0"/>
          </a:p>
        </p:txBody>
      </p:sp>
      <p:sp>
        <p:nvSpPr>
          <p:cNvPr id="6" name="Slide Number Placeholder 5"/>
          <p:cNvSpPr>
            <a:spLocks noGrp="1"/>
          </p:cNvSpPr>
          <p:nvPr>
            <p:ph type="sldNum" sz="quarter" idx="12"/>
          </p:nvPr>
        </p:nvSpPr>
        <p:spPr>
          <a:xfrm>
            <a:off x="8786842" y="6356350"/>
            <a:ext cx="357158" cy="365125"/>
          </a:xfrm>
          <a:prstGeom prst="rect">
            <a:avLst/>
          </a:prstGeom>
        </p:spPr>
        <p:txBody>
          <a:bodyPr/>
          <a:lstStyle>
            <a:lvl1pPr algn="l">
              <a:defRPr sz="900">
                <a:solidFill>
                  <a:schemeClr val="tx1"/>
                </a:solidFill>
              </a:defRPr>
            </a:lvl1pPr>
          </a:lstStyle>
          <a:p>
            <a:fld id="{6424AE28-B73E-4159-9CA3-861105877420}" type="slidenum">
              <a:rPr lang="en-IE" smtClean="0">
                <a:solidFill>
                  <a:srgbClr val="22505F"/>
                </a:solidFill>
              </a:rPr>
              <a:pPr/>
              <a:t>‹#›</a:t>
            </a:fld>
            <a:endParaRPr lang="en-IE" dirty="0">
              <a:solidFill>
                <a:srgbClr val="22505F"/>
              </a:solidFill>
            </a:endParaRPr>
          </a:p>
        </p:txBody>
      </p:sp>
      <p:sp>
        <p:nvSpPr>
          <p:cNvPr id="10" name="Text Placeholder 9"/>
          <p:cNvSpPr>
            <a:spLocks noGrp="1"/>
          </p:cNvSpPr>
          <p:nvPr>
            <p:ph type="body" sz="quarter" idx="13"/>
          </p:nvPr>
        </p:nvSpPr>
        <p:spPr>
          <a:xfrm>
            <a:off x="210240" y="524714"/>
            <a:ext cx="2197205" cy="215444"/>
          </a:xfrm>
        </p:spPr>
        <p:txBody>
          <a:bodyPr wrap="none" lIns="0" tIns="0" rIns="0" bIns="0">
            <a:spAutoFit/>
          </a:bodyPr>
          <a:lstStyle>
            <a:lvl1pPr marL="0" indent="0" algn="l">
              <a:lnSpc>
                <a:spcPct val="100000"/>
              </a:lnSpc>
              <a:spcBef>
                <a:spcPts val="0"/>
              </a:spcBef>
              <a:buNone/>
              <a:defRPr sz="1400">
                <a:solidFill>
                  <a:schemeClr val="accent5"/>
                </a:solidFill>
              </a:defRPr>
            </a:lvl1pPr>
          </a:lstStyle>
          <a:p>
            <a:pPr lvl="0"/>
            <a:r>
              <a:rPr lang="en-US" smtClean="0"/>
              <a:t>Click to edit Master text styles</a:t>
            </a:r>
          </a:p>
        </p:txBody>
      </p:sp>
      <p:sp>
        <p:nvSpPr>
          <p:cNvPr id="12" name="Text Placeholder 11"/>
          <p:cNvSpPr>
            <a:spLocks noGrp="1"/>
          </p:cNvSpPr>
          <p:nvPr>
            <p:ph type="body" sz="quarter" idx="14"/>
          </p:nvPr>
        </p:nvSpPr>
        <p:spPr>
          <a:xfrm>
            <a:off x="576000" y="5850000"/>
            <a:ext cx="6480000" cy="256480"/>
          </a:xfrm>
        </p:spPr>
        <p:txBody>
          <a:bodyPr lIns="0" tIns="0" rIns="0" bIns="0">
            <a:spAutoFit/>
          </a:bodyPr>
          <a:lstStyle>
            <a:lvl1pPr marL="0" indent="0">
              <a:lnSpc>
                <a:spcPts val="2000"/>
              </a:lnSpc>
              <a:spcBef>
                <a:spcPts val="0"/>
              </a:spcBef>
              <a:buNone/>
              <a:defRPr sz="1600" b="1">
                <a:solidFill>
                  <a:schemeClr val="bg1"/>
                </a:solidFill>
              </a:defRPr>
            </a:lvl1pPr>
          </a:lstStyle>
          <a:p>
            <a:pPr lvl="0"/>
            <a:r>
              <a:rPr lang="en-US" dirty="0" smtClean="0"/>
              <a:t>Click to edit Master text styles</a:t>
            </a:r>
          </a:p>
        </p:txBody>
      </p:sp>
    </p:spTree>
    <p:extLst>
      <p:ext uri="{BB962C8B-B14F-4D97-AF65-F5344CB8AC3E}">
        <p14:creationId xmlns:p14="http://schemas.microsoft.com/office/powerpoint/2010/main" val="170882424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6_Blank">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 name="Title 6"/>
          <p:cNvSpPr>
            <a:spLocks noGrp="1"/>
          </p:cNvSpPr>
          <p:nvPr>
            <p:ph type="title"/>
          </p:nvPr>
        </p:nvSpPr>
        <p:spPr>
          <a:xfrm>
            <a:off x="576000" y="787331"/>
            <a:ext cx="3742115" cy="369332"/>
          </a:xfrm>
        </p:spPr>
        <p:txBody>
          <a:bodyPr wrap="none" lIns="0" tIns="0" rIns="0" bIns="0">
            <a:spAutoFit/>
          </a:bodyPr>
          <a:lstStyle>
            <a:lvl1pPr>
              <a:lnSpc>
                <a:spcPct val="100000"/>
              </a:lnSpc>
              <a:defRPr sz="2400" b="1">
                <a:solidFill>
                  <a:schemeClr val="accent5"/>
                </a:solidFill>
              </a:defRPr>
            </a:lvl1pPr>
          </a:lstStyle>
          <a:p>
            <a:r>
              <a:rPr lang="en-US" dirty="0" smtClean="0"/>
              <a:t>Click to edit Master title style</a:t>
            </a:r>
            <a:endParaRPr lang="en-IE" dirty="0"/>
          </a:p>
        </p:txBody>
      </p:sp>
    </p:spTree>
    <p:extLst>
      <p:ext uri="{BB962C8B-B14F-4D97-AF65-F5344CB8AC3E}">
        <p14:creationId xmlns:p14="http://schemas.microsoft.com/office/powerpoint/2010/main" val="251481166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7_Blank">
    <p:bg bwMode="ltGray">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 name="Title 6"/>
          <p:cNvSpPr>
            <a:spLocks noGrp="1"/>
          </p:cNvSpPr>
          <p:nvPr>
            <p:ph type="title"/>
          </p:nvPr>
        </p:nvSpPr>
        <p:spPr>
          <a:xfrm>
            <a:off x="287242" y="203132"/>
            <a:ext cx="3742115" cy="332399"/>
          </a:xfrm>
        </p:spPr>
        <p:txBody>
          <a:bodyPr wrap="none" lIns="0" tIns="0" rIns="0" bIns="0">
            <a:spAutoFit/>
          </a:bodyPr>
          <a:lstStyle>
            <a:lvl1pPr>
              <a:defRPr sz="2400" b="1">
                <a:solidFill>
                  <a:schemeClr val="accent5"/>
                </a:solidFill>
              </a:defRPr>
            </a:lvl1pPr>
          </a:lstStyle>
          <a:p>
            <a:r>
              <a:rPr lang="en-US" dirty="0" smtClean="0"/>
              <a:t>Click to edit Master title style</a:t>
            </a:r>
            <a:endParaRPr lang="en-IE" dirty="0"/>
          </a:p>
        </p:txBody>
      </p:sp>
      <p:sp>
        <p:nvSpPr>
          <p:cNvPr id="9" name="Text Placeholder 8"/>
          <p:cNvSpPr>
            <a:spLocks noGrp="1"/>
          </p:cNvSpPr>
          <p:nvPr>
            <p:ph type="body" sz="quarter" idx="13"/>
          </p:nvPr>
        </p:nvSpPr>
        <p:spPr>
          <a:xfrm>
            <a:off x="648189" y="1017474"/>
            <a:ext cx="8182990" cy="738664"/>
          </a:xfrm>
          <a:prstGeom prst="rect">
            <a:avLst/>
          </a:prstGeom>
        </p:spPr>
        <p:txBody>
          <a:bodyPr wrap="square" lIns="0" tIns="0" rIns="0" bIns="0">
            <a:spAutoFit/>
          </a:bodyPr>
          <a:lstStyle>
            <a:lvl1pPr>
              <a:lnSpc>
                <a:spcPct val="100000"/>
              </a:lnSpc>
              <a:spcBef>
                <a:spcPts val="0"/>
              </a:spcBef>
              <a:buClr>
                <a:schemeClr val="bg2"/>
              </a:buClr>
              <a:buFont typeface="Calibri" pitchFamily="34" charset="0"/>
              <a:buChar char="/"/>
              <a:defRPr sz="1600">
                <a:solidFill>
                  <a:schemeClr val="bg1"/>
                </a:solidFill>
              </a:defRPr>
            </a:lvl1pPr>
            <a:lvl2pPr>
              <a:lnSpc>
                <a:spcPct val="100000"/>
              </a:lnSpc>
              <a:spcBef>
                <a:spcPts val="0"/>
              </a:spcBef>
              <a:buClr>
                <a:schemeClr val="bg2"/>
              </a:buClr>
              <a:buFont typeface="Calibri" pitchFamily="34" charset="0"/>
              <a:buChar char="»"/>
              <a:defRPr sz="1600">
                <a:solidFill>
                  <a:schemeClr val="bg1"/>
                </a:solidFill>
              </a:defRPr>
            </a:lvl2pPr>
            <a:lvl3pPr>
              <a:lnSpc>
                <a:spcPct val="100000"/>
              </a:lnSpc>
              <a:spcBef>
                <a:spcPts val="0"/>
              </a:spcBef>
              <a:buClr>
                <a:schemeClr val="bg2"/>
              </a:buClr>
              <a:defRPr sz="1600">
                <a:solidFill>
                  <a:schemeClr val="bg1"/>
                </a:solidFill>
              </a:defRPr>
            </a:lvl3pPr>
          </a:lstStyle>
          <a:p>
            <a:pPr lvl="0"/>
            <a:r>
              <a:rPr lang="en-US" dirty="0" smtClean="0"/>
              <a:t>Click to edit Master text styles</a:t>
            </a:r>
          </a:p>
          <a:p>
            <a:pPr lvl="1"/>
            <a:r>
              <a:rPr lang="en-US" dirty="0" smtClean="0"/>
              <a:t>Second level</a:t>
            </a:r>
          </a:p>
          <a:p>
            <a:pPr lvl="2"/>
            <a:r>
              <a:rPr lang="en-US" dirty="0" smtClean="0"/>
              <a:t>Third level</a:t>
            </a:r>
          </a:p>
        </p:txBody>
      </p:sp>
    </p:spTree>
    <p:extLst>
      <p:ext uri="{BB962C8B-B14F-4D97-AF65-F5344CB8AC3E}">
        <p14:creationId xmlns:p14="http://schemas.microsoft.com/office/powerpoint/2010/main" val="40739294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2_Title Slide">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76000" y="4212000"/>
            <a:ext cx="4837664" cy="1470025"/>
          </a:xfrm>
        </p:spPr>
        <p:txBody>
          <a:bodyPr lIns="0" tIns="0" rIns="0" bIns="0">
            <a:normAutofit/>
          </a:bodyPr>
          <a:lstStyle>
            <a:lvl1pPr>
              <a:lnSpc>
                <a:spcPts val="4500"/>
              </a:lnSpc>
              <a:defRPr sz="4700">
                <a:solidFill>
                  <a:schemeClr val="bg1"/>
                </a:solidFill>
              </a:defRPr>
            </a:lvl1pPr>
          </a:lstStyle>
          <a:p>
            <a:r>
              <a:rPr lang="en-US" dirty="0" smtClean="0"/>
              <a:t>Click to edit Master title style</a:t>
            </a:r>
            <a:endParaRPr lang="en-IE" dirty="0"/>
          </a:p>
        </p:txBody>
      </p:sp>
      <p:sp>
        <p:nvSpPr>
          <p:cNvPr id="4" name="Date Placeholder 3"/>
          <p:cNvSpPr>
            <a:spLocks noGrp="1"/>
          </p:cNvSpPr>
          <p:nvPr>
            <p:ph type="dt" sz="half" idx="10"/>
          </p:nvPr>
        </p:nvSpPr>
        <p:spPr>
          <a:xfrm>
            <a:off x="576000" y="5843862"/>
            <a:ext cx="3584864" cy="365125"/>
          </a:xfrm>
          <a:prstGeom prst="rect">
            <a:avLst/>
          </a:prstGeom>
        </p:spPr>
        <p:txBody>
          <a:bodyPr lIns="0" tIns="0" rIns="0" bIns="0"/>
          <a:lstStyle>
            <a:lvl1pPr>
              <a:lnSpc>
                <a:spcPts val="1900"/>
              </a:lnSpc>
              <a:defRPr sz="1700">
                <a:solidFill>
                  <a:schemeClr val="accent2">
                    <a:lumMod val="60000"/>
                    <a:lumOff val="40000"/>
                  </a:schemeClr>
                </a:solidFill>
              </a:defRPr>
            </a:lvl1pPr>
          </a:lstStyle>
          <a:p>
            <a:endParaRPr lang="en-IE" dirty="0">
              <a:solidFill>
                <a:srgbClr val="E37222">
                  <a:lumMod val="60000"/>
                  <a:lumOff val="40000"/>
                </a:srgbClr>
              </a:solidFill>
            </a:endParaRPr>
          </a:p>
        </p:txBody>
      </p:sp>
      <p:sp>
        <p:nvSpPr>
          <p:cNvPr id="5" name="Picture Placeholder 4"/>
          <p:cNvSpPr>
            <a:spLocks noGrp="1"/>
          </p:cNvSpPr>
          <p:nvPr>
            <p:ph type="pic" sz="quarter" idx="11"/>
          </p:nvPr>
        </p:nvSpPr>
        <p:spPr>
          <a:xfrm>
            <a:off x="933407" y="1215793"/>
            <a:ext cx="1409071" cy="1409071"/>
          </a:xfrm>
          <a:prstGeom prst="ellipse">
            <a:avLst/>
          </a:prstGeom>
        </p:spPr>
      </p:sp>
    </p:spTree>
    <p:extLst>
      <p:ext uri="{BB962C8B-B14F-4D97-AF65-F5344CB8AC3E}">
        <p14:creationId xmlns:p14="http://schemas.microsoft.com/office/powerpoint/2010/main" val="38026478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20000" y="2405879"/>
            <a:ext cx="3321327" cy="1731243"/>
          </a:xfrm>
        </p:spPr>
        <p:txBody>
          <a:bodyPr anchor="ctr" anchorCtr="0">
            <a:spAutoFit/>
          </a:bodyPr>
          <a:lstStyle/>
          <a:p>
            <a:r>
              <a:rPr lang="en-US" dirty="0" smtClean="0"/>
              <a:t>Click to edit Master title style</a:t>
            </a:r>
            <a:endParaRPr lang="en-IE" dirty="0"/>
          </a:p>
        </p:txBody>
      </p:sp>
      <p:sp>
        <p:nvSpPr>
          <p:cNvPr id="4" name="Picture Placeholder 4"/>
          <p:cNvSpPr>
            <a:spLocks noGrp="1"/>
          </p:cNvSpPr>
          <p:nvPr>
            <p:ph type="pic" sz="quarter" idx="11"/>
          </p:nvPr>
        </p:nvSpPr>
        <p:spPr>
          <a:xfrm>
            <a:off x="1675685" y="1742918"/>
            <a:ext cx="2538626" cy="2538626"/>
          </a:xfrm>
          <a:prstGeom prst="ellipse">
            <a:avLst/>
          </a:prstGeom>
        </p:spPr>
      </p:sp>
    </p:spTree>
    <p:extLst>
      <p:ext uri="{BB962C8B-B14F-4D97-AF65-F5344CB8AC3E}">
        <p14:creationId xmlns:p14="http://schemas.microsoft.com/office/powerpoint/2010/main" val="80811011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Blank">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35482624"/>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image" Target="../media/image1.jpeg"/></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slideLayout" Target="../slideLayouts/slideLayout4.xml"/><Relationship Id="rId1" Type="http://schemas.openxmlformats.org/officeDocument/2006/relationships/slideLayout" Target="../slideLayouts/slideLayout3.xml"/><Relationship Id="rId5" Type="http://schemas.openxmlformats.org/officeDocument/2006/relationships/theme" Target="../theme/theme2.xml"/><Relationship Id="rId4" Type="http://schemas.openxmlformats.org/officeDocument/2006/relationships/slideLayout" Target="../slideLayouts/slideLayout6.xml"/></Relationships>
</file>

<file path=ppt/slideMasters/_rels/slideMaster3.xml.rels><?xml version="1.0" encoding="UTF-8" standalone="yes"?>
<Relationships xmlns="http://schemas.openxmlformats.org/package/2006/relationships"><Relationship Id="rId8" Type="http://schemas.openxmlformats.org/officeDocument/2006/relationships/theme" Target="../theme/theme3.xml"/><Relationship Id="rId3" Type="http://schemas.openxmlformats.org/officeDocument/2006/relationships/slideLayout" Target="../slideLayouts/slideLayout9.xml"/><Relationship Id="rId7" Type="http://schemas.openxmlformats.org/officeDocument/2006/relationships/slideLayout" Target="../slideLayouts/slideLayout13.xml"/><Relationship Id="rId2" Type="http://schemas.openxmlformats.org/officeDocument/2006/relationships/slideLayout" Target="../slideLayouts/slideLayout8.xml"/><Relationship Id="rId1" Type="http://schemas.openxmlformats.org/officeDocument/2006/relationships/slideLayout" Target="../slideLayouts/slideLayout7.xml"/><Relationship Id="rId6" Type="http://schemas.openxmlformats.org/officeDocument/2006/relationships/slideLayout" Target="../slideLayouts/slideLayout12.xml"/><Relationship Id="rId5" Type="http://schemas.openxmlformats.org/officeDocument/2006/relationships/slideLayout" Target="../slideLayouts/slideLayout11.xml"/><Relationship Id="rId4" Type="http://schemas.openxmlformats.org/officeDocument/2006/relationships/slideLayout" Target="../slideLayouts/slideLayout10.xml"/><Relationship Id="rId9" Type="http://schemas.openxmlformats.org/officeDocument/2006/relationships/image" Target="../media/image7.jpeg"/></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16.xml"/><Relationship Id="rId2" Type="http://schemas.openxmlformats.org/officeDocument/2006/relationships/slideLayout" Target="../slideLayouts/slideLayout15.xml"/><Relationship Id="rId1" Type="http://schemas.openxmlformats.org/officeDocument/2006/relationships/slideLayout" Target="../slideLayouts/slideLayout14.xml"/><Relationship Id="rId5" Type="http://schemas.openxmlformats.org/officeDocument/2006/relationships/theme" Target="../theme/theme4.xml"/><Relationship Id="rId4" Type="http://schemas.openxmlformats.org/officeDocument/2006/relationships/slideLayout" Target="../slideLayouts/slideLayout17.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20.xml"/><Relationship Id="rId2" Type="http://schemas.openxmlformats.org/officeDocument/2006/relationships/slideLayout" Target="../slideLayouts/slideLayout19.xml"/><Relationship Id="rId1" Type="http://schemas.openxmlformats.org/officeDocument/2006/relationships/slideLayout" Target="../slideLayouts/slideLayout18.xml"/><Relationship Id="rId5" Type="http://schemas.openxmlformats.org/officeDocument/2006/relationships/theme" Target="../theme/theme5.xml"/><Relationship Id="rId4" Type="http://schemas.openxmlformats.org/officeDocument/2006/relationships/slideLayout" Target="../slideLayouts/slideLayout21.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24.xml"/><Relationship Id="rId2" Type="http://schemas.openxmlformats.org/officeDocument/2006/relationships/slideLayout" Target="../slideLayouts/slideLayout23.xml"/><Relationship Id="rId1" Type="http://schemas.openxmlformats.org/officeDocument/2006/relationships/slideLayout" Target="../slideLayouts/slideLayout22.xml"/><Relationship Id="rId5" Type="http://schemas.openxmlformats.org/officeDocument/2006/relationships/theme" Target="../theme/theme6.xml"/><Relationship Id="rId4"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220000" y="2700000"/>
            <a:ext cx="3321327" cy="1143000"/>
          </a:xfrm>
          <a:prstGeom prst="rect">
            <a:avLst/>
          </a:prstGeom>
        </p:spPr>
        <p:txBody>
          <a:bodyPr vert="horz" lIns="0" tIns="0" rIns="0" bIns="0" rtlCol="0" anchor="t" anchorCtr="0">
            <a:noAutofit/>
          </a:bodyPr>
          <a:lstStyle/>
          <a:p>
            <a:r>
              <a:rPr lang="en-US" dirty="0" smtClean="0"/>
              <a:t>Click to edit Master title style</a:t>
            </a:r>
            <a:endParaRPr lang="en-IE" dirty="0"/>
          </a:p>
        </p:txBody>
      </p:sp>
    </p:spTree>
  </p:cSld>
  <p:clrMap bg1="lt1" tx1="dk1" bg2="lt2" tx2="dk2" accent1="accent1" accent2="accent2" accent3="accent3" accent4="accent4" accent5="accent5" accent6="accent6" hlink="hlink" folHlink="folHlink"/>
  <p:sldLayoutIdLst>
    <p:sldLayoutId id="2147483659" r:id="rId1"/>
    <p:sldLayoutId id="2147483665" r:id="rId2"/>
  </p:sldLayoutIdLst>
  <p:txStyles>
    <p:titleStyle>
      <a:lvl1pPr algn="l" defTabSz="914400" rtl="0" eaLnBrk="1" latinLnBrk="0" hangingPunct="1">
        <a:lnSpc>
          <a:spcPts val="4500"/>
        </a:lnSpc>
        <a:spcBef>
          <a:spcPct val="0"/>
        </a:spcBef>
        <a:buNone/>
        <a:defRPr sz="4700" b="1" kern="1200">
          <a:solidFill>
            <a:schemeClr val="bg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3">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smtClean="0"/>
              <a:t>Click to edit Master title style</a:t>
            </a:r>
            <a:endParaRPr lang="en-IE"/>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E"/>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5BBD71F6-B645-4471-BB0D-1127329D0878}" type="datetimeFigureOut">
              <a:rPr lang="en-IE" smtClean="0"/>
              <a:pPr/>
              <a:t>02/03/2016</a:t>
            </a:fld>
            <a:endParaRPr lang="en-IE" dirty="0"/>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IE" dirty="0"/>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FB1762DF-B448-4B56-9957-D3F00716F2B1}" type="slidenum">
              <a:rPr lang="en-IE" smtClean="0"/>
              <a:pPr/>
              <a:t>‹#›</a:t>
            </a:fld>
            <a:endParaRPr lang="en-IE" dirty="0"/>
          </a:p>
        </p:txBody>
      </p:sp>
    </p:spTree>
    <p:extLst>
      <p:ext uri="{BB962C8B-B14F-4D97-AF65-F5344CB8AC3E}">
        <p14:creationId xmlns:p14="http://schemas.microsoft.com/office/powerpoint/2010/main" val="4070027015"/>
      </p:ext>
    </p:extLst>
  </p:cSld>
  <p:clrMap bg1="dk1" tx1="lt1" bg2="dk2" tx2="lt2" accent1="accent1" accent2="accent2" accent3="accent3" accent4="accent4" accent5="accent5" accent6="accent6" hlink="hlink" folHlink="folHlink"/>
  <p:sldLayoutIdLst>
    <p:sldLayoutId id="2147483802" r:id="rId1"/>
    <p:sldLayoutId id="2147483811" r:id="rId2"/>
    <p:sldLayoutId id="2147483978" r:id="rId3"/>
    <p:sldLayoutId id="2147483979" r:id="rId4"/>
  </p:sldLayoutIdLst>
  <p:txStyles>
    <p:titleStyle>
      <a:lvl1pPr algn="l" defTabSz="685800" rtl="0" eaLnBrk="1" latinLnBrk="0" hangingPunct="1">
        <a:lnSpc>
          <a:spcPct val="90000"/>
        </a:lnSpc>
        <a:spcBef>
          <a:spcPct val="0"/>
        </a:spcBef>
        <a:buNone/>
        <a:defRPr sz="3300" kern="1200">
          <a:solidFill>
            <a:schemeClr val="tx2"/>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9"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220000" y="2700000"/>
            <a:ext cx="3321327" cy="1143000"/>
          </a:xfrm>
          <a:prstGeom prst="rect">
            <a:avLst/>
          </a:prstGeom>
        </p:spPr>
        <p:txBody>
          <a:bodyPr vert="horz" lIns="0" tIns="0" rIns="0" bIns="0" rtlCol="0" anchor="t" anchorCtr="0">
            <a:noAutofit/>
          </a:bodyPr>
          <a:lstStyle/>
          <a:p>
            <a:r>
              <a:rPr lang="en-US" dirty="0" smtClean="0"/>
              <a:t>Click to edit Master title style</a:t>
            </a:r>
            <a:endParaRPr lang="en-IE" dirty="0"/>
          </a:p>
        </p:txBody>
      </p:sp>
    </p:spTree>
    <p:extLst>
      <p:ext uri="{BB962C8B-B14F-4D97-AF65-F5344CB8AC3E}">
        <p14:creationId xmlns:p14="http://schemas.microsoft.com/office/powerpoint/2010/main" val="1497982078"/>
      </p:ext>
    </p:extLst>
  </p:cSld>
  <p:clrMap bg1="lt1" tx1="dk1" bg2="lt2" tx2="dk2" accent1="accent1" accent2="accent2" accent3="accent3" accent4="accent4" accent5="accent5" accent6="accent6" hlink="hlink" folHlink="folHlink"/>
  <p:sldLayoutIdLst>
    <p:sldLayoutId id="2147483981" r:id="rId1"/>
    <p:sldLayoutId id="2147483982" r:id="rId2"/>
    <p:sldLayoutId id="2147483983" r:id="rId3"/>
    <p:sldLayoutId id="2147483984" r:id="rId4"/>
    <p:sldLayoutId id="2147483985" r:id="rId5"/>
    <p:sldLayoutId id="2147483986" r:id="rId6"/>
    <p:sldLayoutId id="2147483987" r:id="rId7"/>
  </p:sldLayoutIdLst>
  <p:hf hdr="0" ftr="0" dt="0"/>
  <p:txStyles>
    <p:titleStyle>
      <a:lvl1pPr algn="l" defTabSz="914400" rtl="0" eaLnBrk="1" latinLnBrk="0" hangingPunct="1">
        <a:lnSpc>
          <a:spcPts val="4500"/>
        </a:lnSpc>
        <a:spcBef>
          <a:spcPct val="0"/>
        </a:spcBef>
        <a:buNone/>
        <a:defRPr sz="4700" b="1" kern="1200">
          <a:solidFill>
            <a:schemeClr val="bg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3">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smtClean="0"/>
              <a:t>Click to edit Master title style</a:t>
            </a:r>
            <a:endParaRPr lang="en-IE"/>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E"/>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5BBD71F6-B645-4471-BB0D-1127329D0878}" type="datetimeFigureOut">
              <a:rPr lang="en-IE" smtClean="0">
                <a:solidFill>
                  <a:srgbClr val="FFFFFF">
                    <a:tint val="75000"/>
                  </a:srgbClr>
                </a:solidFill>
              </a:rPr>
              <a:pPr/>
              <a:t>02/03/2016</a:t>
            </a:fld>
            <a:endParaRPr lang="en-IE" dirty="0">
              <a:solidFill>
                <a:srgbClr val="FFFFFF">
                  <a:tint val="75000"/>
                </a:srgb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IE" dirty="0">
              <a:solidFill>
                <a:srgbClr val="FFFFFF">
                  <a:tint val="75000"/>
                </a:srgb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FB1762DF-B448-4B56-9957-D3F00716F2B1}" type="slidenum">
              <a:rPr lang="en-IE" smtClean="0">
                <a:solidFill>
                  <a:srgbClr val="FFFFFF">
                    <a:tint val="75000"/>
                  </a:srgbClr>
                </a:solidFill>
              </a:rPr>
              <a:pPr/>
              <a:t>‹#›</a:t>
            </a:fld>
            <a:endParaRPr lang="en-IE" dirty="0">
              <a:solidFill>
                <a:srgbClr val="FFFFFF">
                  <a:tint val="75000"/>
                </a:srgbClr>
              </a:solidFill>
            </a:endParaRPr>
          </a:p>
        </p:txBody>
      </p:sp>
    </p:spTree>
    <p:extLst>
      <p:ext uri="{BB962C8B-B14F-4D97-AF65-F5344CB8AC3E}">
        <p14:creationId xmlns:p14="http://schemas.microsoft.com/office/powerpoint/2010/main" val="3365525071"/>
      </p:ext>
    </p:extLst>
  </p:cSld>
  <p:clrMap bg1="dk1" tx1="lt1" bg2="dk2" tx2="lt2" accent1="accent1" accent2="accent2" accent3="accent3" accent4="accent4" accent5="accent5" accent6="accent6" hlink="hlink" folHlink="folHlink"/>
  <p:sldLayoutIdLst>
    <p:sldLayoutId id="2147483989" r:id="rId1"/>
    <p:sldLayoutId id="2147483990" r:id="rId2"/>
    <p:sldLayoutId id="2147483991" r:id="rId3"/>
    <p:sldLayoutId id="2147483992" r:id="rId4"/>
  </p:sldLayoutIdLst>
  <p:txStyles>
    <p:titleStyle>
      <a:lvl1pPr algn="l" defTabSz="685800" rtl="0" eaLnBrk="1" latinLnBrk="0" hangingPunct="1">
        <a:lnSpc>
          <a:spcPct val="90000"/>
        </a:lnSpc>
        <a:spcBef>
          <a:spcPct val="0"/>
        </a:spcBef>
        <a:buNone/>
        <a:defRPr sz="3300" kern="1200">
          <a:solidFill>
            <a:schemeClr val="tx2"/>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3">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smtClean="0"/>
              <a:t>Click to edit Master title style</a:t>
            </a:r>
            <a:endParaRPr lang="en-IE"/>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E"/>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5BBD71F6-B645-4471-BB0D-1127329D0878}" type="datetimeFigureOut">
              <a:rPr lang="en-IE" smtClean="0">
                <a:solidFill>
                  <a:srgbClr val="FFFFFF">
                    <a:tint val="75000"/>
                  </a:srgbClr>
                </a:solidFill>
              </a:rPr>
              <a:pPr/>
              <a:t>02/03/2016</a:t>
            </a:fld>
            <a:endParaRPr lang="en-IE" dirty="0">
              <a:solidFill>
                <a:srgbClr val="FFFFFF">
                  <a:tint val="75000"/>
                </a:srgb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IE" dirty="0">
              <a:solidFill>
                <a:srgbClr val="FFFFFF">
                  <a:tint val="75000"/>
                </a:srgb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FB1762DF-B448-4B56-9957-D3F00716F2B1}" type="slidenum">
              <a:rPr lang="en-IE" smtClean="0">
                <a:solidFill>
                  <a:srgbClr val="FFFFFF">
                    <a:tint val="75000"/>
                  </a:srgbClr>
                </a:solidFill>
              </a:rPr>
              <a:pPr/>
              <a:t>‹#›</a:t>
            </a:fld>
            <a:endParaRPr lang="en-IE" dirty="0">
              <a:solidFill>
                <a:srgbClr val="FFFFFF">
                  <a:tint val="75000"/>
                </a:srgbClr>
              </a:solidFill>
            </a:endParaRPr>
          </a:p>
        </p:txBody>
      </p:sp>
    </p:spTree>
    <p:extLst>
      <p:ext uri="{BB962C8B-B14F-4D97-AF65-F5344CB8AC3E}">
        <p14:creationId xmlns:p14="http://schemas.microsoft.com/office/powerpoint/2010/main" val="2577302203"/>
      </p:ext>
    </p:extLst>
  </p:cSld>
  <p:clrMap bg1="dk1" tx1="lt1" bg2="dk2" tx2="lt2" accent1="accent1" accent2="accent2" accent3="accent3" accent4="accent4" accent5="accent5" accent6="accent6" hlink="hlink" folHlink="folHlink"/>
  <p:sldLayoutIdLst>
    <p:sldLayoutId id="2147483994" r:id="rId1"/>
    <p:sldLayoutId id="2147483995" r:id="rId2"/>
    <p:sldLayoutId id="2147483996" r:id="rId3"/>
    <p:sldLayoutId id="2147483997" r:id="rId4"/>
  </p:sldLayoutIdLst>
  <p:txStyles>
    <p:titleStyle>
      <a:lvl1pPr algn="l" defTabSz="685800" rtl="0" eaLnBrk="1" latinLnBrk="0" hangingPunct="1">
        <a:lnSpc>
          <a:spcPct val="90000"/>
        </a:lnSpc>
        <a:spcBef>
          <a:spcPct val="0"/>
        </a:spcBef>
        <a:buNone/>
        <a:defRPr sz="3300" kern="1200">
          <a:solidFill>
            <a:schemeClr val="tx2"/>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3">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smtClean="0"/>
              <a:t>Click to edit Master title style</a:t>
            </a:r>
            <a:endParaRPr lang="en-IE"/>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E"/>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5BBD71F6-B645-4471-BB0D-1127329D0878}" type="datetimeFigureOut">
              <a:rPr lang="en-IE" smtClean="0">
                <a:solidFill>
                  <a:srgbClr val="FFFFFF">
                    <a:tint val="75000"/>
                  </a:srgbClr>
                </a:solidFill>
              </a:rPr>
              <a:pPr/>
              <a:t>02/03/2016</a:t>
            </a:fld>
            <a:endParaRPr lang="en-IE" dirty="0">
              <a:solidFill>
                <a:srgbClr val="FFFFFF">
                  <a:tint val="75000"/>
                </a:srgb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IE" dirty="0">
              <a:solidFill>
                <a:srgbClr val="FFFFFF">
                  <a:tint val="75000"/>
                </a:srgb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FB1762DF-B448-4B56-9957-D3F00716F2B1}" type="slidenum">
              <a:rPr lang="en-IE" smtClean="0">
                <a:solidFill>
                  <a:srgbClr val="FFFFFF">
                    <a:tint val="75000"/>
                  </a:srgbClr>
                </a:solidFill>
              </a:rPr>
              <a:pPr/>
              <a:t>‹#›</a:t>
            </a:fld>
            <a:endParaRPr lang="en-IE" dirty="0">
              <a:solidFill>
                <a:srgbClr val="FFFFFF">
                  <a:tint val="75000"/>
                </a:srgbClr>
              </a:solidFill>
            </a:endParaRPr>
          </a:p>
        </p:txBody>
      </p:sp>
    </p:spTree>
    <p:extLst>
      <p:ext uri="{BB962C8B-B14F-4D97-AF65-F5344CB8AC3E}">
        <p14:creationId xmlns:p14="http://schemas.microsoft.com/office/powerpoint/2010/main" val="1335379821"/>
      </p:ext>
    </p:extLst>
  </p:cSld>
  <p:clrMap bg1="dk1" tx1="lt1" bg2="dk2" tx2="lt2" accent1="accent1" accent2="accent2" accent3="accent3" accent4="accent4" accent5="accent5" accent6="accent6" hlink="hlink" folHlink="folHlink"/>
  <p:sldLayoutIdLst>
    <p:sldLayoutId id="2147483999" r:id="rId1"/>
    <p:sldLayoutId id="2147484000" r:id="rId2"/>
    <p:sldLayoutId id="2147484001" r:id="rId3"/>
    <p:sldLayoutId id="2147484002" r:id="rId4"/>
  </p:sldLayoutIdLst>
  <p:txStyles>
    <p:titleStyle>
      <a:lvl1pPr algn="l" defTabSz="685800" rtl="0" eaLnBrk="1" latinLnBrk="0" hangingPunct="1">
        <a:lnSpc>
          <a:spcPct val="90000"/>
        </a:lnSpc>
        <a:spcBef>
          <a:spcPct val="0"/>
        </a:spcBef>
        <a:buNone/>
        <a:defRPr sz="3300" kern="1200">
          <a:solidFill>
            <a:schemeClr val="tx2"/>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3.xml"/><Relationship Id="rId1" Type="http://schemas.openxmlformats.org/officeDocument/2006/relationships/slideLayout" Target="../slideLayouts/slideLayout5.xml"/><Relationship Id="rId4" Type="http://schemas.openxmlformats.org/officeDocument/2006/relationships/image" Target="../media/image21.png"/></Relationships>
</file>

<file path=ppt/slides/_rels/slide14.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20.xml"/><Relationship Id="rId4" Type="http://schemas.openxmlformats.org/officeDocument/2006/relationships/chart" Target="../charts/chart7.xml"/></Relationships>
</file>

<file path=ppt/slides/_rels/slide1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4.xml"/><Relationship Id="rId1" Type="http://schemas.openxmlformats.org/officeDocument/2006/relationships/slideLayout" Target="../slideLayouts/slideLayout5.xml"/><Relationship Id="rId4" Type="http://schemas.openxmlformats.org/officeDocument/2006/relationships/image" Target="../media/image21.png"/></Relationships>
</file>

<file path=ppt/slides/_rels/slide1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5.xml"/><Relationship Id="rId1" Type="http://schemas.openxmlformats.org/officeDocument/2006/relationships/slideLayout" Target="../slideLayouts/slideLayout5.xml"/><Relationship Id="rId4" Type="http://schemas.openxmlformats.org/officeDocument/2006/relationships/image" Target="../media/image21.png"/></Relationships>
</file>

<file path=ppt/slides/_rels/slide19.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6.xml"/><Relationship Id="rId1" Type="http://schemas.openxmlformats.org/officeDocument/2006/relationships/slideLayout" Target="../slideLayouts/slideLayout5.xml"/><Relationship Id="rId4" Type="http://schemas.openxmlformats.org/officeDocument/2006/relationships/image" Target="../media/image21.png"/></Relationships>
</file>

<file path=ppt/slides/_rels/slide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7.xml"/><Relationship Id="rId1" Type="http://schemas.openxmlformats.org/officeDocument/2006/relationships/slideLayout" Target="../slideLayouts/slideLayout5.xml"/><Relationship Id="rId4" Type="http://schemas.openxmlformats.org/officeDocument/2006/relationships/image" Target="../media/image21.png"/></Relationships>
</file>

<file path=ppt/slides/_rels/slide21.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8.xml"/><Relationship Id="rId1" Type="http://schemas.openxmlformats.org/officeDocument/2006/relationships/slideLayout" Target="../slideLayouts/slideLayout5.xml"/><Relationship Id="rId4" Type="http://schemas.openxmlformats.org/officeDocument/2006/relationships/image" Target="../media/image21.png"/></Relationships>
</file>

<file path=ppt/slides/_rels/slide23.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openxmlformats.org/officeDocument/2006/relationships/image" Target="../media/image21.png"/></Relationships>
</file>

<file path=ppt/slides/_rels/slide24.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0.xml"/><Relationship Id="rId1" Type="http://schemas.openxmlformats.org/officeDocument/2006/relationships/slideLayout" Target="../slideLayouts/slideLayout5.xml"/><Relationship Id="rId5" Type="http://schemas.openxmlformats.org/officeDocument/2006/relationships/chart" Target="../charts/chart10.xml"/><Relationship Id="rId4" Type="http://schemas.openxmlformats.org/officeDocument/2006/relationships/image" Target="../media/image21.png"/></Relationships>
</file>

<file path=ppt/slides/_rels/slide2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1.xml"/><Relationship Id="rId1" Type="http://schemas.openxmlformats.org/officeDocument/2006/relationships/slideLayout" Target="../slideLayouts/slideLayout5.xml"/><Relationship Id="rId4" Type="http://schemas.openxmlformats.org/officeDocument/2006/relationships/image" Target="../media/image21.png"/></Relationships>
</file>

<file path=ppt/slides/_rels/slide2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2.xml"/><Relationship Id="rId1" Type="http://schemas.openxmlformats.org/officeDocument/2006/relationships/slideLayout" Target="../slideLayouts/slideLayout5.xml"/><Relationship Id="rId4" Type="http://schemas.openxmlformats.org/officeDocument/2006/relationships/image" Target="../media/image21.png"/></Relationships>
</file>

<file path=ppt/slides/_rels/slide29.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3.xml"/><Relationship Id="rId1" Type="http://schemas.openxmlformats.org/officeDocument/2006/relationships/slideLayout" Target="../slideLayouts/slideLayout5.xml"/><Relationship Id="rId4" Type="http://schemas.openxmlformats.org/officeDocument/2006/relationships/image" Target="../media/image21.png"/></Relationships>
</file>

<file path=ppt/slides/_rels/slide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4.xml"/><Relationship Id="rId1" Type="http://schemas.openxmlformats.org/officeDocument/2006/relationships/slideLayout" Target="../slideLayouts/slideLayout5.xml"/><Relationship Id="rId4" Type="http://schemas.openxmlformats.org/officeDocument/2006/relationships/image" Target="../media/image21.png"/></Relationships>
</file>

<file path=ppt/slides/_rels/slide3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5.xml"/><Relationship Id="rId1" Type="http://schemas.openxmlformats.org/officeDocument/2006/relationships/slideLayout" Target="../slideLayouts/slideLayout5.xml"/><Relationship Id="rId6" Type="http://schemas.openxmlformats.org/officeDocument/2006/relationships/chart" Target="../charts/chart15.xml"/><Relationship Id="rId5" Type="http://schemas.openxmlformats.org/officeDocument/2006/relationships/chart" Target="../charts/chart14.xml"/><Relationship Id="rId4" Type="http://schemas.openxmlformats.org/officeDocument/2006/relationships/image" Target="../media/image21.png"/></Relationships>
</file>

<file path=ppt/slides/_rels/slide35.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6.xml"/><Relationship Id="rId1" Type="http://schemas.openxmlformats.org/officeDocument/2006/relationships/slideLayout" Target="../slideLayouts/slideLayout5.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image" Target="../media/image21.png"/></Relationships>
</file>

<file path=ppt/slides/_rels/slide3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7.xml"/><Relationship Id="rId1" Type="http://schemas.openxmlformats.org/officeDocument/2006/relationships/slideLayout" Target="../slideLayouts/slideLayout5.xml"/><Relationship Id="rId6" Type="http://schemas.openxmlformats.org/officeDocument/2006/relationships/chart" Target="../charts/chart19.xml"/><Relationship Id="rId5" Type="http://schemas.openxmlformats.org/officeDocument/2006/relationships/chart" Target="../charts/chart18.xml"/><Relationship Id="rId4" Type="http://schemas.openxmlformats.org/officeDocument/2006/relationships/image" Target="../media/image21.png"/></Relationships>
</file>

<file path=ppt/slides/_rels/slide37.xml.rels><?xml version="1.0" encoding="UTF-8" standalone="yes"?>
<Relationships xmlns="http://schemas.openxmlformats.org/package/2006/relationships"><Relationship Id="rId2" Type="http://schemas.openxmlformats.org/officeDocument/2006/relationships/chart" Target="../charts/chart20.xm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8.xml"/><Relationship Id="rId1" Type="http://schemas.openxmlformats.org/officeDocument/2006/relationships/slideLayout" Target="../slideLayouts/slideLayout5.xml"/><Relationship Id="rId5" Type="http://schemas.openxmlformats.org/officeDocument/2006/relationships/chart" Target="../charts/chart21.xml"/><Relationship Id="rId4" Type="http://schemas.openxmlformats.org/officeDocument/2006/relationships/image" Target="../media/image21.png"/></Relationships>
</file>

<file path=ppt/slides/_rels/slide39.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9.xml"/><Relationship Id="rId1" Type="http://schemas.openxmlformats.org/officeDocument/2006/relationships/slideLayout" Target="../slideLayouts/slideLayout5.xml"/><Relationship Id="rId5" Type="http://schemas.openxmlformats.org/officeDocument/2006/relationships/chart" Target="../charts/chart22.xml"/><Relationship Id="rId4" Type="http://schemas.openxmlformats.org/officeDocument/2006/relationships/image" Target="../media/image21.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2.xml"/><Relationship Id="rId1" Type="http://schemas.openxmlformats.org/officeDocument/2006/relationships/slideLayout" Target="../slideLayouts/slideLayout5.xml"/><Relationship Id="rId5" Type="http://schemas.openxmlformats.org/officeDocument/2006/relationships/image" Target="../media/image18.png"/><Relationship Id="rId4" Type="http://schemas.openxmlformats.org/officeDocument/2006/relationships/chart" Target="../charts/char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Autofit/>
          </a:bodyPr>
          <a:lstStyle/>
          <a:p>
            <a:r>
              <a:rPr lang="en-IE" sz="3600" dirty="0" smtClean="0"/>
              <a:t>Public Attitudes Towards  Abortion in Ireland</a:t>
            </a:r>
            <a:endParaRPr lang="en-IE" sz="3600" dirty="0"/>
          </a:p>
        </p:txBody>
      </p:sp>
      <p:pic>
        <p:nvPicPr>
          <p:cNvPr id="5" name="Picture Placeholder 4"/>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a:xfrm>
            <a:off x="6767678" y="3839724"/>
            <a:ext cx="1764000" cy="1764000"/>
          </a:xfrm>
        </p:spPr>
      </p:pic>
    </p:spTree>
    <p:extLst>
      <p:ext uri="{BB962C8B-B14F-4D97-AF65-F5344CB8AC3E}">
        <p14:creationId xmlns:p14="http://schemas.microsoft.com/office/powerpoint/2010/main" val="264886593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188102" y="2030148"/>
            <a:ext cx="3775145" cy="1143000"/>
          </a:xfrm>
        </p:spPr>
        <p:txBody>
          <a:bodyPr/>
          <a:lstStyle/>
          <a:p>
            <a:r>
              <a:rPr lang="en-IE" dirty="0"/>
              <a:t>Understanding Of Various Issues With Abortion</a:t>
            </a:r>
          </a:p>
        </p:txBody>
      </p:sp>
      <p:pic>
        <p:nvPicPr>
          <p:cNvPr id="5" name="Picture Placeholder 4"/>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0321247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10240" y="156945"/>
            <a:ext cx="7204857" cy="369332"/>
          </a:xfrm>
        </p:spPr>
        <p:txBody>
          <a:bodyPr/>
          <a:lstStyle/>
          <a:p>
            <a:r>
              <a:rPr lang="en-IE" dirty="0" smtClean="0"/>
              <a:t>Most Trusted Sources When Deciding Stand On Abortion</a:t>
            </a:r>
            <a:endParaRPr lang="en-IE" dirty="0"/>
          </a:p>
        </p:txBody>
      </p:sp>
      <p:sp>
        <p:nvSpPr>
          <p:cNvPr id="5" name="Text Placeholder 4"/>
          <p:cNvSpPr>
            <a:spLocks noGrp="1"/>
          </p:cNvSpPr>
          <p:nvPr>
            <p:ph type="body" sz="quarter" idx="13"/>
          </p:nvPr>
        </p:nvSpPr>
        <p:spPr>
          <a:xfrm>
            <a:off x="210240" y="524714"/>
            <a:ext cx="2231380" cy="215444"/>
          </a:xfrm>
        </p:spPr>
        <p:txBody>
          <a:bodyPr/>
          <a:lstStyle/>
          <a:p>
            <a:r>
              <a:rPr lang="en-IE" dirty="0" smtClean="0">
                <a:solidFill>
                  <a:srgbClr val="532E60"/>
                </a:solidFill>
              </a:rPr>
              <a:t>(Base: All Adults 18+; n=1,004)</a:t>
            </a:r>
            <a:endParaRPr lang="en-IE" dirty="0"/>
          </a:p>
        </p:txBody>
      </p:sp>
      <p:sp>
        <p:nvSpPr>
          <p:cNvPr id="6" name="Text Placeholder 5"/>
          <p:cNvSpPr>
            <a:spLocks noGrp="1"/>
          </p:cNvSpPr>
          <p:nvPr>
            <p:ph type="body" sz="quarter" idx="14"/>
          </p:nvPr>
        </p:nvSpPr>
        <p:spPr>
          <a:xfrm>
            <a:off x="387257" y="5663734"/>
            <a:ext cx="6480000" cy="1025922"/>
          </a:xfrm>
        </p:spPr>
        <p:txBody>
          <a:bodyPr/>
          <a:lstStyle/>
          <a:p>
            <a:r>
              <a:rPr lang="en-IE" dirty="0" smtClean="0"/>
              <a:t>Medical processionals, and women who have had abortions are the most trusted sources of information when deciding on the subject of abortion. Anti-abortion groups and church leaders do not hold a high level of trust. Politicians are the least trusted source.</a:t>
            </a:r>
            <a:endParaRPr lang="en-IE" dirty="0"/>
          </a:p>
        </p:txBody>
      </p:sp>
      <p:graphicFrame>
        <p:nvGraphicFramePr>
          <p:cNvPr id="12" name="Chart 11"/>
          <p:cNvGraphicFramePr/>
          <p:nvPr>
            <p:extLst>
              <p:ext uri="{D42A27DB-BD31-4B8C-83A1-F6EECF244321}">
                <p14:modId xmlns:p14="http://schemas.microsoft.com/office/powerpoint/2010/main" val="1014815949"/>
              </p:ext>
            </p:extLst>
          </p:nvPr>
        </p:nvGraphicFramePr>
        <p:xfrm>
          <a:off x="2441620" y="1683536"/>
          <a:ext cx="6096000"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13" name="TextBox 12"/>
          <p:cNvSpPr txBox="1"/>
          <p:nvPr/>
        </p:nvSpPr>
        <p:spPr>
          <a:xfrm>
            <a:off x="5398249" y="1917734"/>
            <a:ext cx="182742" cy="215444"/>
          </a:xfrm>
          <a:prstGeom prst="rect">
            <a:avLst/>
          </a:prstGeom>
          <a:solidFill>
            <a:schemeClr val="accent2">
              <a:lumMod val="60000"/>
              <a:lumOff val="40000"/>
            </a:schemeClr>
          </a:solidFill>
        </p:spPr>
        <p:txBody>
          <a:bodyPr wrap="none" lIns="0" tIns="0" rIns="0" bIns="0" rtlCol="0">
            <a:spAutoFit/>
          </a:bodyPr>
          <a:lstStyle/>
          <a:p>
            <a:pPr algn="ctr"/>
            <a:r>
              <a:rPr lang="en-IE" sz="1400" dirty="0" smtClean="0">
                <a:solidFill>
                  <a:schemeClr val="bg1"/>
                </a:solidFill>
              </a:rPr>
              <a:t>20</a:t>
            </a:r>
            <a:endParaRPr lang="en-IE" sz="1400" dirty="0">
              <a:solidFill>
                <a:schemeClr val="bg1"/>
              </a:solidFill>
            </a:endParaRPr>
          </a:p>
        </p:txBody>
      </p:sp>
      <p:sp>
        <p:nvSpPr>
          <p:cNvPr id="14" name="TextBox 13"/>
          <p:cNvSpPr txBox="1"/>
          <p:nvPr/>
        </p:nvSpPr>
        <p:spPr>
          <a:xfrm>
            <a:off x="5398249" y="2293202"/>
            <a:ext cx="182742" cy="215444"/>
          </a:xfrm>
          <a:prstGeom prst="rect">
            <a:avLst/>
          </a:prstGeom>
          <a:solidFill>
            <a:schemeClr val="accent2">
              <a:lumMod val="60000"/>
              <a:lumOff val="40000"/>
            </a:schemeClr>
          </a:solidFill>
        </p:spPr>
        <p:txBody>
          <a:bodyPr wrap="none" lIns="0" tIns="0" rIns="0" bIns="0" rtlCol="0">
            <a:spAutoFit/>
          </a:bodyPr>
          <a:lstStyle/>
          <a:p>
            <a:pPr algn="ctr"/>
            <a:r>
              <a:rPr lang="en-IE" sz="1400" dirty="0" smtClean="0">
                <a:solidFill>
                  <a:schemeClr val="bg1"/>
                </a:solidFill>
              </a:rPr>
              <a:t>21</a:t>
            </a:r>
            <a:endParaRPr lang="en-IE" sz="1400" dirty="0">
              <a:solidFill>
                <a:schemeClr val="bg1"/>
              </a:solidFill>
            </a:endParaRPr>
          </a:p>
        </p:txBody>
      </p:sp>
      <p:sp>
        <p:nvSpPr>
          <p:cNvPr id="15" name="TextBox 14"/>
          <p:cNvSpPr txBox="1"/>
          <p:nvPr/>
        </p:nvSpPr>
        <p:spPr>
          <a:xfrm>
            <a:off x="5398249" y="2668670"/>
            <a:ext cx="182742" cy="215444"/>
          </a:xfrm>
          <a:prstGeom prst="rect">
            <a:avLst/>
          </a:prstGeom>
          <a:solidFill>
            <a:schemeClr val="accent2">
              <a:lumMod val="60000"/>
              <a:lumOff val="40000"/>
            </a:schemeClr>
          </a:solidFill>
        </p:spPr>
        <p:txBody>
          <a:bodyPr wrap="none" lIns="0" tIns="0" rIns="0" bIns="0" rtlCol="0">
            <a:spAutoFit/>
          </a:bodyPr>
          <a:lstStyle/>
          <a:p>
            <a:pPr algn="ctr"/>
            <a:r>
              <a:rPr lang="en-IE" sz="1400" dirty="0" smtClean="0">
                <a:solidFill>
                  <a:schemeClr val="bg1"/>
                </a:solidFill>
              </a:rPr>
              <a:t>26</a:t>
            </a:r>
            <a:endParaRPr lang="en-IE" sz="1400" dirty="0">
              <a:solidFill>
                <a:schemeClr val="bg1"/>
              </a:solidFill>
            </a:endParaRPr>
          </a:p>
        </p:txBody>
      </p:sp>
      <p:sp>
        <p:nvSpPr>
          <p:cNvPr id="16" name="TextBox 15"/>
          <p:cNvSpPr txBox="1"/>
          <p:nvPr/>
        </p:nvSpPr>
        <p:spPr>
          <a:xfrm>
            <a:off x="5398249" y="3044138"/>
            <a:ext cx="182742" cy="215444"/>
          </a:xfrm>
          <a:prstGeom prst="rect">
            <a:avLst/>
          </a:prstGeom>
          <a:solidFill>
            <a:schemeClr val="accent2">
              <a:lumMod val="60000"/>
              <a:lumOff val="40000"/>
            </a:schemeClr>
          </a:solidFill>
        </p:spPr>
        <p:txBody>
          <a:bodyPr wrap="none" lIns="0" tIns="0" rIns="0" bIns="0" rtlCol="0">
            <a:spAutoFit/>
          </a:bodyPr>
          <a:lstStyle/>
          <a:p>
            <a:pPr algn="ctr"/>
            <a:r>
              <a:rPr lang="en-IE" sz="1400" dirty="0" smtClean="0">
                <a:solidFill>
                  <a:schemeClr val="bg1"/>
                </a:solidFill>
              </a:rPr>
              <a:t>25</a:t>
            </a:r>
            <a:endParaRPr lang="en-IE" sz="1400" dirty="0">
              <a:solidFill>
                <a:schemeClr val="bg1"/>
              </a:solidFill>
            </a:endParaRPr>
          </a:p>
        </p:txBody>
      </p:sp>
      <p:sp>
        <p:nvSpPr>
          <p:cNvPr id="17" name="TextBox 16"/>
          <p:cNvSpPr txBox="1"/>
          <p:nvPr/>
        </p:nvSpPr>
        <p:spPr>
          <a:xfrm>
            <a:off x="5398249" y="3419606"/>
            <a:ext cx="182742" cy="215444"/>
          </a:xfrm>
          <a:prstGeom prst="rect">
            <a:avLst/>
          </a:prstGeom>
          <a:solidFill>
            <a:schemeClr val="accent2">
              <a:lumMod val="60000"/>
              <a:lumOff val="40000"/>
            </a:schemeClr>
          </a:solidFill>
        </p:spPr>
        <p:txBody>
          <a:bodyPr wrap="none" lIns="0" tIns="0" rIns="0" bIns="0" rtlCol="0">
            <a:spAutoFit/>
          </a:bodyPr>
          <a:lstStyle/>
          <a:p>
            <a:pPr algn="ctr"/>
            <a:r>
              <a:rPr lang="en-IE" sz="1400" dirty="0" smtClean="0">
                <a:solidFill>
                  <a:schemeClr val="bg1"/>
                </a:solidFill>
              </a:rPr>
              <a:t>26</a:t>
            </a:r>
            <a:endParaRPr lang="en-IE" sz="1400" dirty="0">
              <a:solidFill>
                <a:schemeClr val="bg1"/>
              </a:solidFill>
            </a:endParaRPr>
          </a:p>
        </p:txBody>
      </p:sp>
      <p:sp>
        <p:nvSpPr>
          <p:cNvPr id="18" name="TextBox 17"/>
          <p:cNvSpPr txBox="1"/>
          <p:nvPr/>
        </p:nvSpPr>
        <p:spPr>
          <a:xfrm>
            <a:off x="5398249" y="3795074"/>
            <a:ext cx="182742" cy="215444"/>
          </a:xfrm>
          <a:prstGeom prst="rect">
            <a:avLst/>
          </a:prstGeom>
          <a:solidFill>
            <a:schemeClr val="accent2">
              <a:lumMod val="60000"/>
              <a:lumOff val="40000"/>
            </a:schemeClr>
          </a:solidFill>
        </p:spPr>
        <p:txBody>
          <a:bodyPr wrap="none" lIns="0" tIns="0" rIns="0" bIns="0" rtlCol="0">
            <a:spAutoFit/>
          </a:bodyPr>
          <a:lstStyle/>
          <a:p>
            <a:pPr algn="ctr"/>
            <a:r>
              <a:rPr lang="en-IE" sz="1400" dirty="0" smtClean="0">
                <a:solidFill>
                  <a:schemeClr val="bg1"/>
                </a:solidFill>
              </a:rPr>
              <a:t>34</a:t>
            </a:r>
            <a:endParaRPr lang="en-IE" sz="1400" dirty="0">
              <a:solidFill>
                <a:schemeClr val="bg1"/>
              </a:solidFill>
            </a:endParaRPr>
          </a:p>
        </p:txBody>
      </p:sp>
      <p:sp>
        <p:nvSpPr>
          <p:cNvPr id="19" name="TextBox 18"/>
          <p:cNvSpPr txBox="1"/>
          <p:nvPr/>
        </p:nvSpPr>
        <p:spPr>
          <a:xfrm>
            <a:off x="5398249" y="4170542"/>
            <a:ext cx="182742" cy="215444"/>
          </a:xfrm>
          <a:prstGeom prst="rect">
            <a:avLst/>
          </a:prstGeom>
          <a:solidFill>
            <a:schemeClr val="accent2">
              <a:lumMod val="60000"/>
              <a:lumOff val="40000"/>
            </a:schemeClr>
          </a:solidFill>
        </p:spPr>
        <p:txBody>
          <a:bodyPr wrap="none" lIns="0" tIns="0" rIns="0" bIns="0" rtlCol="0">
            <a:spAutoFit/>
          </a:bodyPr>
          <a:lstStyle/>
          <a:p>
            <a:pPr algn="ctr"/>
            <a:r>
              <a:rPr lang="en-IE" sz="1400" dirty="0" smtClean="0">
                <a:solidFill>
                  <a:schemeClr val="bg1"/>
                </a:solidFill>
              </a:rPr>
              <a:t>19</a:t>
            </a:r>
            <a:endParaRPr lang="en-IE" sz="1400" dirty="0">
              <a:solidFill>
                <a:schemeClr val="bg1"/>
              </a:solidFill>
            </a:endParaRPr>
          </a:p>
        </p:txBody>
      </p:sp>
      <p:sp>
        <p:nvSpPr>
          <p:cNvPr id="20" name="TextBox 19"/>
          <p:cNvSpPr txBox="1"/>
          <p:nvPr/>
        </p:nvSpPr>
        <p:spPr>
          <a:xfrm>
            <a:off x="5398249" y="4546010"/>
            <a:ext cx="182742" cy="215444"/>
          </a:xfrm>
          <a:prstGeom prst="rect">
            <a:avLst/>
          </a:prstGeom>
          <a:solidFill>
            <a:schemeClr val="accent2">
              <a:lumMod val="60000"/>
              <a:lumOff val="40000"/>
            </a:schemeClr>
          </a:solidFill>
        </p:spPr>
        <p:txBody>
          <a:bodyPr wrap="none" lIns="0" tIns="0" rIns="0" bIns="0" rtlCol="0">
            <a:spAutoFit/>
          </a:bodyPr>
          <a:lstStyle/>
          <a:p>
            <a:pPr algn="ctr"/>
            <a:r>
              <a:rPr lang="en-IE" sz="1400" dirty="0" smtClean="0">
                <a:solidFill>
                  <a:schemeClr val="bg1"/>
                </a:solidFill>
              </a:rPr>
              <a:t>15</a:t>
            </a:r>
            <a:endParaRPr lang="en-IE" sz="1400" dirty="0">
              <a:solidFill>
                <a:schemeClr val="bg1"/>
              </a:solidFill>
            </a:endParaRPr>
          </a:p>
        </p:txBody>
      </p:sp>
      <p:sp>
        <p:nvSpPr>
          <p:cNvPr id="21" name="TextBox 20"/>
          <p:cNvSpPr txBox="1"/>
          <p:nvPr/>
        </p:nvSpPr>
        <p:spPr>
          <a:xfrm>
            <a:off x="5398249" y="4921478"/>
            <a:ext cx="182742" cy="215444"/>
          </a:xfrm>
          <a:prstGeom prst="rect">
            <a:avLst/>
          </a:prstGeom>
          <a:solidFill>
            <a:schemeClr val="accent2">
              <a:lumMod val="60000"/>
              <a:lumOff val="40000"/>
            </a:schemeClr>
          </a:solidFill>
        </p:spPr>
        <p:txBody>
          <a:bodyPr wrap="none" lIns="0" tIns="0" rIns="0" bIns="0" rtlCol="0">
            <a:spAutoFit/>
          </a:bodyPr>
          <a:lstStyle/>
          <a:p>
            <a:pPr algn="ctr"/>
            <a:r>
              <a:rPr lang="en-IE" sz="1400" dirty="0" smtClean="0">
                <a:solidFill>
                  <a:schemeClr val="bg1"/>
                </a:solidFill>
              </a:rPr>
              <a:t>36</a:t>
            </a:r>
            <a:endParaRPr lang="en-IE" sz="1400" dirty="0">
              <a:solidFill>
                <a:schemeClr val="bg1"/>
              </a:solidFill>
            </a:endParaRPr>
          </a:p>
        </p:txBody>
      </p:sp>
      <p:sp>
        <p:nvSpPr>
          <p:cNvPr id="22" name="TextBox 21"/>
          <p:cNvSpPr txBox="1"/>
          <p:nvPr/>
        </p:nvSpPr>
        <p:spPr>
          <a:xfrm>
            <a:off x="5398249" y="5296945"/>
            <a:ext cx="182742" cy="215444"/>
          </a:xfrm>
          <a:prstGeom prst="rect">
            <a:avLst/>
          </a:prstGeom>
          <a:solidFill>
            <a:schemeClr val="accent2">
              <a:lumMod val="60000"/>
              <a:lumOff val="40000"/>
            </a:schemeClr>
          </a:solidFill>
        </p:spPr>
        <p:txBody>
          <a:bodyPr wrap="none" lIns="0" tIns="0" rIns="0" bIns="0" rtlCol="0">
            <a:spAutoFit/>
          </a:bodyPr>
          <a:lstStyle/>
          <a:p>
            <a:pPr algn="ctr"/>
            <a:r>
              <a:rPr lang="en-IE" sz="1400" dirty="0" smtClean="0">
                <a:solidFill>
                  <a:schemeClr val="bg1"/>
                </a:solidFill>
              </a:rPr>
              <a:t>20</a:t>
            </a:r>
            <a:endParaRPr lang="en-IE" sz="1400" dirty="0">
              <a:solidFill>
                <a:schemeClr val="bg1"/>
              </a:solidFill>
            </a:endParaRPr>
          </a:p>
        </p:txBody>
      </p:sp>
      <p:graphicFrame>
        <p:nvGraphicFramePr>
          <p:cNvPr id="7" name="Table 6"/>
          <p:cNvGraphicFramePr>
            <a:graphicFrameLocks noGrp="1"/>
          </p:cNvGraphicFramePr>
          <p:nvPr>
            <p:extLst>
              <p:ext uri="{D42A27DB-BD31-4B8C-83A1-F6EECF244321}">
                <p14:modId xmlns:p14="http://schemas.microsoft.com/office/powerpoint/2010/main" val="1901739859"/>
              </p:ext>
            </p:extLst>
          </p:nvPr>
        </p:nvGraphicFramePr>
        <p:xfrm>
          <a:off x="0" y="1807536"/>
          <a:ext cx="2520000" cy="3816000"/>
        </p:xfrm>
        <a:graphic>
          <a:graphicData uri="http://schemas.openxmlformats.org/drawingml/2006/table">
            <a:tbl>
              <a:tblPr>
                <a:tableStyleId>{2D5ABB26-0587-4C30-8999-92F81FD0307C}</a:tableStyleId>
              </a:tblPr>
              <a:tblGrid>
                <a:gridCol w="2520000"/>
              </a:tblGrid>
              <a:tr h="381600">
                <a:tc>
                  <a:txBody>
                    <a:bodyPr/>
                    <a:lstStyle/>
                    <a:p>
                      <a:pPr algn="r" fontAlgn="b"/>
                      <a:r>
                        <a:rPr lang="en-IE" sz="1400" u="none" strike="noStrike" dirty="0">
                          <a:solidFill>
                            <a:schemeClr val="bg1"/>
                          </a:solidFill>
                          <a:effectLst/>
                        </a:rPr>
                        <a:t> Medical professionals</a:t>
                      </a:r>
                      <a:endParaRPr lang="en-IE" sz="1400" b="0" i="0" u="none" strike="noStrike" dirty="0">
                        <a:solidFill>
                          <a:schemeClr val="bg1"/>
                        </a:solidFill>
                        <a:effectLst/>
                        <a:latin typeface="Calibri" panose="020F0502020204030204" pitchFamily="34" charset="0"/>
                      </a:endParaRPr>
                    </a:p>
                  </a:txBody>
                  <a:tcPr marL="9525" marR="9525" marT="9525" marB="0" anchor="ctr"/>
                </a:tc>
              </a:tr>
              <a:tr h="381600">
                <a:tc>
                  <a:txBody>
                    <a:bodyPr/>
                    <a:lstStyle/>
                    <a:p>
                      <a:pPr algn="r" fontAlgn="b"/>
                      <a:r>
                        <a:rPr lang="en-IE" sz="1400" u="none" strike="noStrike" dirty="0">
                          <a:solidFill>
                            <a:schemeClr val="bg1"/>
                          </a:solidFill>
                          <a:effectLst/>
                        </a:rPr>
                        <a:t> Women who have had abortions</a:t>
                      </a:r>
                      <a:endParaRPr lang="en-IE" sz="1400" b="0" i="0" u="none" strike="noStrike" dirty="0">
                        <a:solidFill>
                          <a:schemeClr val="bg1"/>
                        </a:solidFill>
                        <a:effectLst/>
                        <a:latin typeface="Calibri" panose="020F0502020204030204" pitchFamily="34" charset="0"/>
                      </a:endParaRPr>
                    </a:p>
                  </a:txBody>
                  <a:tcPr marL="9525" marR="9525" marT="9525" marB="0" anchor="ctr"/>
                </a:tc>
              </a:tr>
              <a:tr h="381600">
                <a:tc>
                  <a:txBody>
                    <a:bodyPr/>
                    <a:lstStyle/>
                    <a:p>
                      <a:pPr algn="r" fontAlgn="b"/>
                      <a:r>
                        <a:rPr lang="en-IE" sz="1400" u="none" strike="noStrike" dirty="0">
                          <a:solidFill>
                            <a:schemeClr val="bg1"/>
                          </a:solidFill>
                          <a:effectLst/>
                        </a:rPr>
                        <a:t> Human rights groups</a:t>
                      </a:r>
                      <a:endParaRPr lang="en-IE" sz="1400" b="0" i="0" u="none" strike="noStrike" dirty="0">
                        <a:solidFill>
                          <a:schemeClr val="bg1"/>
                        </a:solidFill>
                        <a:effectLst/>
                        <a:latin typeface="Calibri" panose="020F0502020204030204" pitchFamily="34" charset="0"/>
                      </a:endParaRPr>
                    </a:p>
                  </a:txBody>
                  <a:tcPr marL="9525" marR="9525" marT="9525" marB="0" anchor="ctr"/>
                </a:tc>
              </a:tr>
              <a:tr h="381600">
                <a:tc>
                  <a:txBody>
                    <a:bodyPr/>
                    <a:lstStyle/>
                    <a:p>
                      <a:pPr algn="r" fontAlgn="b"/>
                      <a:r>
                        <a:rPr lang="en-IE" sz="1400" u="none" strike="noStrike" dirty="0">
                          <a:solidFill>
                            <a:schemeClr val="bg1"/>
                          </a:solidFill>
                          <a:effectLst/>
                        </a:rPr>
                        <a:t> Amnesty International</a:t>
                      </a:r>
                      <a:endParaRPr lang="en-IE" sz="1400" b="0" i="0" u="none" strike="noStrike" dirty="0">
                        <a:solidFill>
                          <a:schemeClr val="bg1"/>
                        </a:solidFill>
                        <a:effectLst/>
                        <a:latin typeface="Calibri" panose="020F0502020204030204" pitchFamily="34" charset="0"/>
                      </a:endParaRPr>
                    </a:p>
                  </a:txBody>
                  <a:tcPr marL="9525" marR="9525" marT="9525" marB="0" anchor="ctr"/>
                </a:tc>
              </a:tr>
              <a:tr h="381600">
                <a:tc>
                  <a:txBody>
                    <a:bodyPr/>
                    <a:lstStyle/>
                    <a:p>
                      <a:pPr algn="r" fontAlgn="b"/>
                      <a:r>
                        <a:rPr lang="en-IE" sz="1400" u="none" strike="noStrike" dirty="0">
                          <a:solidFill>
                            <a:schemeClr val="bg1"/>
                          </a:solidFill>
                          <a:effectLst/>
                        </a:rPr>
                        <a:t> Women's rights groups</a:t>
                      </a:r>
                      <a:endParaRPr lang="en-IE" sz="1400" b="0" i="0" u="none" strike="noStrike" dirty="0">
                        <a:solidFill>
                          <a:schemeClr val="bg1"/>
                        </a:solidFill>
                        <a:effectLst/>
                        <a:latin typeface="Calibri" panose="020F0502020204030204" pitchFamily="34" charset="0"/>
                      </a:endParaRPr>
                    </a:p>
                  </a:txBody>
                  <a:tcPr marL="9525" marR="9525" marT="9525" marB="0" anchor="ctr"/>
                </a:tc>
              </a:tr>
              <a:tr h="381600">
                <a:tc>
                  <a:txBody>
                    <a:bodyPr/>
                    <a:lstStyle/>
                    <a:p>
                      <a:pPr algn="r" fontAlgn="b"/>
                      <a:r>
                        <a:rPr lang="en-IE" sz="1400" u="none" strike="noStrike" dirty="0">
                          <a:solidFill>
                            <a:schemeClr val="bg1"/>
                          </a:solidFill>
                          <a:effectLst/>
                        </a:rPr>
                        <a:t> Legal professionals</a:t>
                      </a:r>
                      <a:endParaRPr lang="en-IE" sz="1400" b="0" i="0" u="none" strike="noStrike" dirty="0">
                        <a:solidFill>
                          <a:schemeClr val="bg1"/>
                        </a:solidFill>
                        <a:effectLst/>
                        <a:latin typeface="Calibri" panose="020F0502020204030204" pitchFamily="34" charset="0"/>
                      </a:endParaRPr>
                    </a:p>
                  </a:txBody>
                  <a:tcPr marL="9525" marR="9525" marT="9525" marB="0" anchor="ctr"/>
                </a:tc>
              </a:tr>
              <a:tr h="381600">
                <a:tc>
                  <a:txBody>
                    <a:bodyPr/>
                    <a:lstStyle/>
                    <a:p>
                      <a:pPr algn="r" fontAlgn="b"/>
                      <a:r>
                        <a:rPr lang="en-IE" sz="1400" u="none" strike="noStrike" dirty="0">
                          <a:solidFill>
                            <a:schemeClr val="bg1"/>
                          </a:solidFill>
                          <a:effectLst/>
                        </a:rPr>
                        <a:t> Anti-abortion groups</a:t>
                      </a:r>
                      <a:endParaRPr lang="en-IE" sz="1400" b="0" i="0" u="none" strike="noStrike" dirty="0">
                        <a:solidFill>
                          <a:schemeClr val="bg1"/>
                        </a:solidFill>
                        <a:effectLst/>
                        <a:latin typeface="Calibri" panose="020F0502020204030204" pitchFamily="34" charset="0"/>
                      </a:endParaRPr>
                    </a:p>
                  </a:txBody>
                  <a:tcPr marL="9525" marR="9525" marT="9525" marB="0" anchor="ctr"/>
                </a:tc>
              </a:tr>
              <a:tr h="381600">
                <a:tc>
                  <a:txBody>
                    <a:bodyPr/>
                    <a:lstStyle/>
                    <a:p>
                      <a:pPr algn="r" fontAlgn="b"/>
                      <a:r>
                        <a:rPr lang="en-IE" sz="1400" u="none" strike="noStrike" dirty="0">
                          <a:solidFill>
                            <a:schemeClr val="bg1"/>
                          </a:solidFill>
                          <a:effectLst/>
                        </a:rPr>
                        <a:t>  Church leaders</a:t>
                      </a:r>
                      <a:endParaRPr lang="en-IE" sz="1400" b="0" i="0" u="none" strike="noStrike" dirty="0">
                        <a:solidFill>
                          <a:schemeClr val="bg1"/>
                        </a:solidFill>
                        <a:effectLst/>
                        <a:latin typeface="Calibri" panose="020F0502020204030204" pitchFamily="34" charset="0"/>
                      </a:endParaRPr>
                    </a:p>
                  </a:txBody>
                  <a:tcPr marL="9525" marR="9525" marT="9525" marB="0" anchor="ctr"/>
                </a:tc>
              </a:tr>
              <a:tr h="381600">
                <a:tc>
                  <a:txBody>
                    <a:bodyPr/>
                    <a:lstStyle/>
                    <a:p>
                      <a:pPr algn="r" fontAlgn="b"/>
                      <a:r>
                        <a:rPr lang="en-IE" sz="1400" u="none" strike="noStrike" dirty="0">
                          <a:solidFill>
                            <a:schemeClr val="bg1"/>
                          </a:solidFill>
                          <a:effectLst/>
                        </a:rPr>
                        <a:t>  Media outlets</a:t>
                      </a:r>
                      <a:endParaRPr lang="en-IE" sz="1400" b="0" i="0" u="none" strike="noStrike" dirty="0">
                        <a:solidFill>
                          <a:schemeClr val="bg1"/>
                        </a:solidFill>
                        <a:effectLst/>
                        <a:latin typeface="Calibri" panose="020F0502020204030204" pitchFamily="34" charset="0"/>
                      </a:endParaRPr>
                    </a:p>
                  </a:txBody>
                  <a:tcPr marL="9525" marR="9525" marT="9525" marB="0" anchor="ctr"/>
                </a:tc>
              </a:tr>
              <a:tr h="381600">
                <a:tc>
                  <a:txBody>
                    <a:bodyPr/>
                    <a:lstStyle/>
                    <a:p>
                      <a:pPr algn="r" fontAlgn="b"/>
                      <a:r>
                        <a:rPr lang="en-IE" sz="1400" u="none" strike="noStrike" dirty="0">
                          <a:solidFill>
                            <a:schemeClr val="bg1"/>
                          </a:solidFill>
                          <a:effectLst/>
                        </a:rPr>
                        <a:t>  Politicians</a:t>
                      </a:r>
                      <a:endParaRPr lang="en-IE" sz="1400" b="0" i="0" u="none" strike="noStrike" dirty="0">
                        <a:solidFill>
                          <a:schemeClr val="bg1"/>
                        </a:solidFill>
                        <a:effectLst/>
                        <a:latin typeface="Calibri" panose="020F0502020204030204" pitchFamily="34" charset="0"/>
                      </a:endParaRPr>
                    </a:p>
                  </a:txBody>
                  <a:tcPr marL="9525" marR="9525" marT="9525" marB="0" anchor="ctr"/>
                </a:tc>
              </a:tr>
            </a:tbl>
          </a:graphicData>
        </a:graphic>
      </p:graphicFrame>
      <p:sp>
        <p:nvSpPr>
          <p:cNvPr id="23" name="TextBox 22"/>
          <p:cNvSpPr txBox="1"/>
          <p:nvPr/>
        </p:nvSpPr>
        <p:spPr>
          <a:xfrm>
            <a:off x="3812668" y="1234927"/>
            <a:ext cx="858888" cy="646331"/>
          </a:xfrm>
          <a:prstGeom prst="rect">
            <a:avLst/>
          </a:prstGeom>
          <a:noFill/>
        </p:spPr>
        <p:txBody>
          <a:bodyPr wrap="none" lIns="0" tIns="0" rIns="0" bIns="0" rtlCol="0" anchor="b" anchorCtr="1">
            <a:spAutoFit/>
          </a:bodyPr>
          <a:lstStyle/>
          <a:p>
            <a:pPr algn="ctr"/>
            <a:r>
              <a:rPr lang="en-IE" sz="1400" dirty="0" smtClean="0">
                <a:solidFill>
                  <a:schemeClr val="bg2"/>
                </a:solidFill>
              </a:rPr>
              <a:t>Do No Trust</a:t>
            </a:r>
          </a:p>
          <a:p>
            <a:pPr algn="ctr"/>
            <a:r>
              <a:rPr lang="en-IE" sz="1400" dirty="0" smtClean="0">
                <a:solidFill>
                  <a:schemeClr val="bg2"/>
                </a:solidFill>
              </a:rPr>
              <a:t>At All</a:t>
            </a:r>
          </a:p>
          <a:p>
            <a:pPr algn="ctr"/>
            <a:r>
              <a:rPr lang="en-IE" sz="1400" dirty="0" smtClean="0">
                <a:solidFill>
                  <a:schemeClr val="bg2"/>
                </a:solidFill>
              </a:rPr>
              <a:t>(1)</a:t>
            </a:r>
          </a:p>
        </p:txBody>
      </p:sp>
      <p:sp>
        <p:nvSpPr>
          <p:cNvPr id="24" name="TextBox 23"/>
          <p:cNvSpPr txBox="1"/>
          <p:nvPr/>
        </p:nvSpPr>
        <p:spPr>
          <a:xfrm>
            <a:off x="4919681" y="1665814"/>
            <a:ext cx="200376" cy="215444"/>
          </a:xfrm>
          <a:prstGeom prst="rect">
            <a:avLst/>
          </a:prstGeom>
          <a:noFill/>
        </p:spPr>
        <p:txBody>
          <a:bodyPr wrap="none" lIns="0" tIns="0" rIns="0" bIns="0" rtlCol="0" anchor="b" anchorCtr="1">
            <a:spAutoFit/>
          </a:bodyPr>
          <a:lstStyle/>
          <a:p>
            <a:pPr algn="ctr"/>
            <a:r>
              <a:rPr lang="en-IE" sz="1400" dirty="0" smtClean="0">
                <a:solidFill>
                  <a:schemeClr val="bg2"/>
                </a:solidFill>
              </a:rPr>
              <a:t>(2)</a:t>
            </a:r>
          </a:p>
        </p:txBody>
      </p:sp>
      <p:sp>
        <p:nvSpPr>
          <p:cNvPr id="25" name="TextBox 24"/>
          <p:cNvSpPr txBox="1"/>
          <p:nvPr/>
        </p:nvSpPr>
        <p:spPr>
          <a:xfrm>
            <a:off x="5389432" y="1665814"/>
            <a:ext cx="200376" cy="215444"/>
          </a:xfrm>
          <a:prstGeom prst="rect">
            <a:avLst/>
          </a:prstGeom>
          <a:noFill/>
        </p:spPr>
        <p:txBody>
          <a:bodyPr wrap="none" lIns="0" tIns="0" rIns="0" bIns="0" rtlCol="0" anchor="b" anchorCtr="1">
            <a:spAutoFit/>
          </a:bodyPr>
          <a:lstStyle/>
          <a:p>
            <a:pPr algn="ctr"/>
            <a:r>
              <a:rPr lang="en-IE" sz="1400" dirty="0" smtClean="0">
                <a:solidFill>
                  <a:schemeClr val="bg2"/>
                </a:solidFill>
              </a:rPr>
              <a:t>(3)</a:t>
            </a:r>
          </a:p>
        </p:txBody>
      </p:sp>
      <p:sp>
        <p:nvSpPr>
          <p:cNvPr id="26" name="TextBox 25"/>
          <p:cNvSpPr txBox="1"/>
          <p:nvPr/>
        </p:nvSpPr>
        <p:spPr>
          <a:xfrm>
            <a:off x="6169153" y="1665814"/>
            <a:ext cx="200376" cy="215444"/>
          </a:xfrm>
          <a:prstGeom prst="rect">
            <a:avLst/>
          </a:prstGeom>
          <a:noFill/>
        </p:spPr>
        <p:txBody>
          <a:bodyPr wrap="none" lIns="0" tIns="0" rIns="0" bIns="0" rtlCol="0" anchor="b" anchorCtr="1">
            <a:spAutoFit/>
          </a:bodyPr>
          <a:lstStyle/>
          <a:p>
            <a:pPr algn="ctr"/>
            <a:r>
              <a:rPr lang="en-IE" sz="1400" dirty="0" smtClean="0">
                <a:solidFill>
                  <a:schemeClr val="bg2"/>
                </a:solidFill>
              </a:rPr>
              <a:t>(4)</a:t>
            </a:r>
          </a:p>
        </p:txBody>
      </p:sp>
      <p:sp>
        <p:nvSpPr>
          <p:cNvPr id="27" name="TextBox 26"/>
          <p:cNvSpPr txBox="1"/>
          <p:nvPr/>
        </p:nvSpPr>
        <p:spPr>
          <a:xfrm>
            <a:off x="6867257" y="1234927"/>
            <a:ext cx="831446" cy="646331"/>
          </a:xfrm>
          <a:prstGeom prst="rect">
            <a:avLst/>
          </a:prstGeom>
          <a:noFill/>
        </p:spPr>
        <p:txBody>
          <a:bodyPr wrap="none" lIns="0" tIns="0" rIns="0" bIns="0" rtlCol="0" anchor="b" anchorCtr="1">
            <a:spAutoFit/>
          </a:bodyPr>
          <a:lstStyle/>
          <a:p>
            <a:pPr algn="ctr"/>
            <a:r>
              <a:rPr lang="en-IE" sz="1400" dirty="0" smtClean="0">
                <a:solidFill>
                  <a:schemeClr val="bg2"/>
                </a:solidFill>
              </a:rPr>
              <a:t>Trust</a:t>
            </a:r>
          </a:p>
          <a:p>
            <a:pPr algn="ctr"/>
            <a:r>
              <a:rPr lang="en-IE" sz="1400" dirty="0" smtClean="0">
                <a:solidFill>
                  <a:schemeClr val="bg2"/>
                </a:solidFill>
              </a:rPr>
              <a:t>Completely</a:t>
            </a:r>
          </a:p>
          <a:p>
            <a:pPr algn="ctr"/>
            <a:r>
              <a:rPr lang="en-IE" sz="1400" dirty="0" smtClean="0">
                <a:solidFill>
                  <a:schemeClr val="bg2"/>
                </a:solidFill>
              </a:rPr>
              <a:t>(5)</a:t>
            </a:r>
          </a:p>
        </p:txBody>
      </p:sp>
      <p:sp>
        <p:nvSpPr>
          <p:cNvPr id="28" name="TextBox 27"/>
          <p:cNvSpPr txBox="1"/>
          <p:nvPr/>
        </p:nvSpPr>
        <p:spPr>
          <a:xfrm>
            <a:off x="8173643" y="1234927"/>
            <a:ext cx="406843" cy="430887"/>
          </a:xfrm>
          <a:prstGeom prst="rect">
            <a:avLst/>
          </a:prstGeom>
          <a:noFill/>
        </p:spPr>
        <p:txBody>
          <a:bodyPr wrap="none" lIns="0" tIns="0" rIns="0" bIns="0" rtlCol="0" anchor="b" anchorCtr="1">
            <a:spAutoFit/>
          </a:bodyPr>
          <a:lstStyle/>
          <a:p>
            <a:pPr algn="ctr"/>
            <a:r>
              <a:rPr lang="en-IE" sz="1400" dirty="0" smtClean="0">
                <a:solidFill>
                  <a:schemeClr val="bg2"/>
                </a:solidFill>
              </a:rPr>
              <a:t>Don’t</a:t>
            </a:r>
          </a:p>
          <a:p>
            <a:pPr algn="ctr"/>
            <a:r>
              <a:rPr lang="en-IE" sz="1400" dirty="0" smtClean="0">
                <a:solidFill>
                  <a:schemeClr val="bg2"/>
                </a:solidFill>
              </a:rPr>
              <a:t>Know</a:t>
            </a:r>
          </a:p>
        </p:txBody>
      </p:sp>
      <p:graphicFrame>
        <p:nvGraphicFramePr>
          <p:cNvPr id="29" name="Table 28"/>
          <p:cNvGraphicFramePr>
            <a:graphicFrameLocks noGrp="1"/>
          </p:cNvGraphicFramePr>
          <p:nvPr>
            <p:extLst>
              <p:ext uri="{D42A27DB-BD31-4B8C-83A1-F6EECF244321}">
                <p14:modId xmlns:p14="http://schemas.microsoft.com/office/powerpoint/2010/main" val="2991985343"/>
              </p:ext>
            </p:extLst>
          </p:nvPr>
        </p:nvGraphicFramePr>
        <p:xfrm>
          <a:off x="8107064" y="1807536"/>
          <a:ext cx="540000" cy="3816000"/>
        </p:xfrm>
        <a:graphic>
          <a:graphicData uri="http://schemas.openxmlformats.org/drawingml/2006/table">
            <a:tbl>
              <a:tblPr>
                <a:tableStyleId>{2D5ABB26-0587-4C30-8999-92F81FD0307C}</a:tableStyleId>
              </a:tblPr>
              <a:tblGrid>
                <a:gridCol w="540000"/>
              </a:tblGrid>
              <a:tr h="381600">
                <a:tc>
                  <a:txBody>
                    <a:bodyPr/>
                    <a:lstStyle/>
                    <a:p>
                      <a:pPr algn="ctr" fontAlgn="b"/>
                      <a:r>
                        <a:rPr lang="en-IE" sz="1400" b="0" i="0" u="none" strike="noStrike" dirty="0" smtClean="0">
                          <a:solidFill>
                            <a:schemeClr val="bg1"/>
                          </a:solidFill>
                          <a:effectLst/>
                          <a:latin typeface="Calibri" panose="020F0502020204030204" pitchFamily="34" charset="0"/>
                        </a:rPr>
                        <a:t>*</a:t>
                      </a:r>
                      <a:endParaRPr lang="en-IE" sz="1400" b="0" i="0" u="none" strike="noStrike" dirty="0">
                        <a:solidFill>
                          <a:schemeClr val="bg1"/>
                        </a:solidFill>
                        <a:effectLst/>
                        <a:latin typeface="Calibri" panose="020F0502020204030204" pitchFamily="34" charset="0"/>
                      </a:endParaRPr>
                    </a:p>
                  </a:txBody>
                  <a:tcPr marL="9525" marR="9525" marT="9525" marB="0" anchor="b"/>
                </a:tc>
              </a:tr>
              <a:tr h="381600">
                <a:tc>
                  <a:txBody>
                    <a:bodyPr/>
                    <a:lstStyle/>
                    <a:p>
                      <a:pPr algn="ctr" fontAlgn="b"/>
                      <a:r>
                        <a:rPr lang="en-IE" sz="1400" b="0" i="0" u="none" strike="noStrike" dirty="0" smtClean="0">
                          <a:solidFill>
                            <a:schemeClr val="bg1"/>
                          </a:solidFill>
                          <a:effectLst/>
                          <a:latin typeface="Calibri" panose="020F0502020204030204" pitchFamily="34" charset="0"/>
                        </a:rPr>
                        <a:t>1</a:t>
                      </a:r>
                      <a:endParaRPr lang="en-IE" sz="1400" b="0" i="0" u="none" strike="noStrike" dirty="0">
                        <a:solidFill>
                          <a:schemeClr val="bg1"/>
                        </a:solidFill>
                        <a:effectLst/>
                        <a:latin typeface="Calibri" panose="020F0502020204030204" pitchFamily="34" charset="0"/>
                      </a:endParaRPr>
                    </a:p>
                  </a:txBody>
                  <a:tcPr marL="9525" marR="9525" marT="9525" marB="0" anchor="b"/>
                </a:tc>
              </a:tr>
              <a:tr h="381600">
                <a:tc>
                  <a:txBody>
                    <a:bodyPr/>
                    <a:lstStyle/>
                    <a:p>
                      <a:pPr algn="ctr" fontAlgn="b"/>
                      <a:r>
                        <a:rPr lang="en-IE" sz="1400" b="0" i="0" u="none" strike="noStrike" dirty="0" smtClean="0">
                          <a:solidFill>
                            <a:schemeClr val="bg1"/>
                          </a:solidFill>
                          <a:effectLst/>
                          <a:latin typeface="Calibri" panose="020F0502020204030204" pitchFamily="34" charset="0"/>
                        </a:rPr>
                        <a:t>1</a:t>
                      </a:r>
                      <a:endParaRPr lang="en-IE" sz="1400" b="0" i="0" u="none" strike="noStrike" dirty="0">
                        <a:solidFill>
                          <a:schemeClr val="bg1"/>
                        </a:solidFill>
                        <a:effectLst/>
                        <a:latin typeface="Calibri" panose="020F0502020204030204" pitchFamily="34" charset="0"/>
                      </a:endParaRPr>
                    </a:p>
                  </a:txBody>
                  <a:tcPr marL="9525" marR="9525" marT="9525" marB="0" anchor="b"/>
                </a:tc>
              </a:tr>
              <a:tr h="381600">
                <a:tc>
                  <a:txBody>
                    <a:bodyPr/>
                    <a:lstStyle/>
                    <a:p>
                      <a:pPr algn="ctr" fontAlgn="b"/>
                      <a:r>
                        <a:rPr lang="en-IE" sz="1400" b="0" i="0" u="none" strike="noStrike" dirty="0" smtClean="0">
                          <a:solidFill>
                            <a:schemeClr val="bg1"/>
                          </a:solidFill>
                          <a:effectLst/>
                          <a:latin typeface="Calibri" panose="020F0502020204030204" pitchFamily="34" charset="0"/>
                        </a:rPr>
                        <a:t>6</a:t>
                      </a:r>
                      <a:endParaRPr lang="en-IE" sz="1400" b="0" i="0" u="none" strike="noStrike" dirty="0">
                        <a:solidFill>
                          <a:schemeClr val="bg1"/>
                        </a:solidFill>
                        <a:effectLst/>
                        <a:latin typeface="Calibri" panose="020F0502020204030204" pitchFamily="34" charset="0"/>
                      </a:endParaRPr>
                    </a:p>
                  </a:txBody>
                  <a:tcPr marL="9525" marR="9525" marT="9525" marB="0" anchor="b"/>
                </a:tc>
              </a:tr>
              <a:tr h="381600">
                <a:tc>
                  <a:txBody>
                    <a:bodyPr/>
                    <a:lstStyle/>
                    <a:p>
                      <a:pPr algn="ctr" fontAlgn="b"/>
                      <a:r>
                        <a:rPr lang="en-IE" sz="1400" b="0" i="0" u="none" strike="noStrike" dirty="0" smtClean="0">
                          <a:solidFill>
                            <a:schemeClr val="bg1"/>
                          </a:solidFill>
                          <a:effectLst/>
                          <a:latin typeface="Calibri" panose="020F0502020204030204" pitchFamily="34" charset="0"/>
                        </a:rPr>
                        <a:t>1</a:t>
                      </a:r>
                      <a:endParaRPr lang="en-IE" sz="1400" b="0" i="0" u="none" strike="noStrike" dirty="0">
                        <a:solidFill>
                          <a:schemeClr val="bg1"/>
                        </a:solidFill>
                        <a:effectLst/>
                        <a:latin typeface="Calibri" panose="020F0502020204030204" pitchFamily="34" charset="0"/>
                      </a:endParaRPr>
                    </a:p>
                  </a:txBody>
                  <a:tcPr marL="9525" marR="9525" marT="9525" marB="0" anchor="b"/>
                </a:tc>
              </a:tr>
              <a:tr h="381600">
                <a:tc>
                  <a:txBody>
                    <a:bodyPr/>
                    <a:lstStyle/>
                    <a:p>
                      <a:pPr algn="ctr" fontAlgn="b"/>
                      <a:r>
                        <a:rPr lang="en-IE" sz="1400" b="0" i="0" u="none" strike="noStrike" dirty="0" smtClean="0">
                          <a:solidFill>
                            <a:schemeClr val="bg1"/>
                          </a:solidFill>
                          <a:effectLst/>
                          <a:latin typeface="Calibri" panose="020F0502020204030204" pitchFamily="34" charset="0"/>
                        </a:rPr>
                        <a:t>2</a:t>
                      </a:r>
                      <a:endParaRPr lang="en-IE" sz="1400" b="0" i="0" u="none" strike="noStrike" dirty="0">
                        <a:solidFill>
                          <a:schemeClr val="bg1"/>
                        </a:solidFill>
                        <a:effectLst/>
                        <a:latin typeface="Calibri" panose="020F0502020204030204" pitchFamily="34" charset="0"/>
                      </a:endParaRPr>
                    </a:p>
                  </a:txBody>
                  <a:tcPr marL="9525" marR="9525" marT="9525" marB="0" anchor="b"/>
                </a:tc>
              </a:tr>
              <a:tr h="381600">
                <a:tc>
                  <a:txBody>
                    <a:bodyPr/>
                    <a:lstStyle/>
                    <a:p>
                      <a:pPr algn="ctr" fontAlgn="b"/>
                      <a:r>
                        <a:rPr lang="en-IE" sz="1400" b="0" i="0" u="none" strike="noStrike" dirty="0" smtClean="0">
                          <a:solidFill>
                            <a:schemeClr val="bg1"/>
                          </a:solidFill>
                          <a:effectLst/>
                          <a:latin typeface="Calibri" panose="020F0502020204030204" pitchFamily="34" charset="0"/>
                        </a:rPr>
                        <a:t>2</a:t>
                      </a:r>
                      <a:endParaRPr lang="en-IE" sz="1400" b="0" i="0" u="none" strike="noStrike" dirty="0">
                        <a:solidFill>
                          <a:schemeClr val="bg1"/>
                        </a:solidFill>
                        <a:effectLst/>
                        <a:latin typeface="Calibri" panose="020F0502020204030204" pitchFamily="34" charset="0"/>
                      </a:endParaRPr>
                    </a:p>
                  </a:txBody>
                  <a:tcPr marL="9525" marR="9525" marT="9525" marB="0" anchor="b"/>
                </a:tc>
              </a:tr>
              <a:tr h="381600">
                <a:tc>
                  <a:txBody>
                    <a:bodyPr/>
                    <a:lstStyle/>
                    <a:p>
                      <a:pPr algn="ctr" fontAlgn="b"/>
                      <a:r>
                        <a:rPr lang="en-IE" sz="1400" b="0" i="0" u="none" strike="noStrike" dirty="0" smtClean="0">
                          <a:solidFill>
                            <a:schemeClr val="bg1"/>
                          </a:solidFill>
                          <a:effectLst/>
                          <a:latin typeface="Calibri" panose="020F0502020204030204" pitchFamily="34" charset="0"/>
                        </a:rPr>
                        <a:t>1</a:t>
                      </a:r>
                      <a:endParaRPr lang="en-IE" sz="1400" b="0" i="0" u="none" strike="noStrike" dirty="0">
                        <a:solidFill>
                          <a:schemeClr val="bg1"/>
                        </a:solidFill>
                        <a:effectLst/>
                        <a:latin typeface="Calibri" panose="020F0502020204030204" pitchFamily="34" charset="0"/>
                      </a:endParaRPr>
                    </a:p>
                  </a:txBody>
                  <a:tcPr marL="9525" marR="9525" marT="9525" marB="0" anchor="b"/>
                </a:tc>
              </a:tr>
              <a:tr h="381600">
                <a:tc>
                  <a:txBody>
                    <a:bodyPr/>
                    <a:lstStyle/>
                    <a:p>
                      <a:pPr algn="ctr" fontAlgn="b"/>
                      <a:r>
                        <a:rPr lang="en-IE" sz="1400" b="0" i="0" u="none" strike="noStrike" dirty="0" smtClean="0">
                          <a:solidFill>
                            <a:schemeClr val="bg1"/>
                          </a:solidFill>
                          <a:effectLst/>
                          <a:latin typeface="Calibri" panose="020F0502020204030204" pitchFamily="34" charset="0"/>
                        </a:rPr>
                        <a:t>1</a:t>
                      </a:r>
                      <a:endParaRPr lang="en-IE" sz="1400" b="0" i="0" u="none" strike="noStrike" dirty="0">
                        <a:solidFill>
                          <a:schemeClr val="bg1"/>
                        </a:solidFill>
                        <a:effectLst/>
                        <a:latin typeface="Calibri" panose="020F0502020204030204" pitchFamily="34" charset="0"/>
                      </a:endParaRPr>
                    </a:p>
                  </a:txBody>
                  <a:tcPr marL="9525" marR="9525" marT="9525" marB="0" anchor="b"/>
                </a:tc>
              </a:tr>
              <a:tr h="381600">
                <a:tc>
                  <a:txBody>
                    <a:bodyPr/>
                    <a:lstStyle/>
                    <a:p>
                      <a:pPr algn="ctr" fontAlgn="b"/>
                      <a:r>
                        <a:rPr lang="en-IE" sz="1400" b="0" i="0" u="none" strike="noStrike" dirty="0" smtClean="0">
                          <a:solidFill>
                            <a:schemeClr val="bg1"/>
                          </a:solidFill>
                          <a:effectLst/>
                          <a:latin typeface="Calibri" panose="020F0502020204030204" pitchFamily="34" charset="0"/>
                        </a:rPr>
                        <a:t>*</a:t>
                      </a:r>
                      <a:endParaRPr lang="en-IE" sz="1400" b="0" i="0" u="none" strike="noStrike" dirty="0">
                        <a:solidFill>
                          <a:schemeClr val="bg1"/>
                        </a:solidFill>
                        <a:effectLst/>
                        <a:latin typeface="Calibri" panose="020F0502020204030204" pitchFamily="34" charset="0"/>
                      </a:endParaRPr>
                    </a:p>
                  </a:txBody>
                  <a:tcPr marL="9525" marR="9525" marT="9525" marB="0" anchor="b"/>
                </a:tc>
              </a:tr>
            </a:tbl>
          </a:graphicData>
        </a:graphic>
      </p:graphicFrame>
      <p:sp>
        <p:nvSpPr>
          <p:cNvPr id="30" name="Text Box 3"/>
          <p:cNvSpPr txBox="1">
            <a:spLocks noChangeArrowheads="1"/>
          </p:cNvSpPr>
          <p:nvPr/>
        </p:nvSpPr>
        <p:spPr bwMode="auto">
          <a:xfrm>
            <a:off x="8705998" y="6278473"/>
            <a:ext cx="444352"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(Q.1)</a:t>
            </a:r>
            <a:endParaRPr lang="en-GB" sz="1000" i="1" dirty="0">
              <a:solidFill>
                <a:srgbClr val="22505F"/>
              </a:solidFill>
              <a:cs typeface="Calibri" pitchFamily="34" charset="0"/>
            </a:endParaRPr>
          </a:p>
        </p:txBody>
      </p:sp>
      <p:sp>
        <p:nvSpPr>
          <p:cNvPr id="31" name="Rectangle 30"/>
          <p:cNvSpPr/>
          <p:nvPr/>
        </p:nvSpPr>
        <p:spPr>
          <a:xfrm>
            <a:off x="1134000" y="723402"/>
            <a:ext cx="6876000" cy="430887"/>
          </a:xfrm>
          <a:prstGeom prst="rect">
            <a:avLst/>
          </a:prstGeom>
        </p:spPr>
        <p:style>
          <a:lnRef idx="1">
            <a:schemeClr val="accent6"/>
          </a:lnRef>
          <a:fillRef idx="2">
            <a:schemeClr val="accent6"/>
          </a:fillRef>
          <a:effectRef idx="1">
            <a:schemeClr val="accent6"/>
          </a:effectRef>
          <a:fontRef idx="minor">
            <a:schemeClr val="dk1"/>
          </a:fontRef>
        </p:style>
        <p:txBody>
          <a:bodyPr wrap="square">
            <a:spAutoFit/>
          </a:bodyPr>
          <a:lstStyle/>
          <a:p>
            <a:pPr marL="450215" indent="-450215">
              <a:spcAft>
                <a:spcPts val="0"/>
              </a:spcAft>
            </a:pPr>
            <a:r>
              <a:rPr lang="en-GB" sz="1100" b="1" dirty="0"/>
              <a:t>Q1.	</a:t>
            </a:r>
            <a:r>
              <a:rPr lang="en-GB" sz="1100" dirty="0"/>
              <a:t>To what extent, if at all do you trust each of the following sources of information when deciding your position on abortion?</a:t>
            </a:r>
            <a:r>
              <a:rPr lang="en-GB" sz="1100" b="1" dirty="0"/>
              <a:t>  </a:t>
            </a:r>
            <a:r>
              <a:rPr lang="en-GB" sz="1100" dirty="0"/>
              <a:t>Please use a scale of 1-5, where 1 is do not trust at all, and 5 is would trust completely.</a:t>
            </a:r>
            <a:r>
              <a:rPr lang="en-GB" sz="1100" b="1" dirty="0"/>
              <a:t> </a:t>
            </a:r>
            <a:endParaRPr lang="en-IE" sz="11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2491669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10240" y="156945"/>
            <a:ext cx="6736524" cy="369332"/>
          </a:xfrm>
        </p:spPr>
        <p:txBody>
          <a:bodyPr/>
          <a:lstStyle/>
          <a:p>
            <a:r>
              <a:rPr lang="en-IE" dirty="0" smtClean="0"/>
              <a:t>Awareness Of Criminalisation For Abortion In Ireland</a:t>
            </a:r>
            <a:endParaRPr lang="en-IE" dirty="0"/>
          </a:p>
        </p:txBody>
      </p:sp>
      <p:sp>
        <p:nvSpPr>
          <p:cNvPr id="5" name="Text Placeholder 4"/>
          <p:cNvSpPr>
            <a:spLocks noGrp="1"/>
          </p:cNvSpPr>
          <p:nvPr>
            <p:ph type="body" sz="quarter" idx="13"/>
          </p:nvPr>
        </p:nvSpPr>
        <p:spPr>
          <a:xfrm>
            <a:off x="210240" y="524714"/>
            <a:ext cx="2231380" cy="215444"/>
          </a:xfrm>
        </p:spPr>
        <p:txBody>
          <a:bodyPr/>
          <a:lstStyle/>
          <a:p>
            <a:r>
              <a:rPr lang="en-IE" dirty="0" smtClean="0">
                <a:solidFill>
                  <a:srgbClr val="532E60"/>
                </a:solidFill>
              </a:rPr>
              <a:t>(Base: All Adults 18+; n=1,004)</a:t>
            </a:r>
            <a:endParaRPr lang="en-IE" dirty="0"/>
          </a:p>
        </p:txBody>
      </p:sp>
      <p:sp>
        <p:nvSpPr>
          <p:cNvPr id="6" name="Text Placeholder 5"/>
          <p:cNvSpPr>
            <a:spLocks noGrp="1"/>
          </p:cNvSpPr>
          <p:nvPr>
            <p:ph type="body" sz="quarter" idx="14"/>
          </p:nvPr>
        </p:nvSpPr>
        <p:spPr>
          <a:xfrm>
            <a:off x="576000" y="5637340"/>
            <a:ext cx="6480000" cy="984885"/>
          </a:xfrm>
        </p:spPr>
        <p:txBody>
          <a:bodyPr/>
          <a:lstStyle/>
          <a:p>
            <a:pPr>
              <a:lnSpc>
                <a:spcPct val="100000"/>
              </a:lnSpc>
            </a:pPr>
            <a:r>
              <a:rPr lang="en-IE" dirty="0" smtClean="0"/>
              <a:t>There is a significant gap in awareness of the penalty of having an abortion in Ireland – more than half believe it is not a criminal offence. Just over  1 in 3 believe there is a penalty – however only 1 in 7 correctly identified the penalty as 14 years in prison.</a:t>
            </a:r>
            <a:endParaRPr lang="en-IE" dirty="0"/>
          </a:p>
        </p:txBody>
      </p:sp>
      <p:sp>
        <p:nvSpPr>
          <p:cNvPr id="30"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(Q.2)</a:t>
            </a:r>
            <a:endParaRPr lang="en-GB" sz="1000" i="1" dirty="0">
              <a:solidFill>
                <a:srgbClr val="22505F"/>
              </a:solidFill>
              <a:cs typeface="Calibri" pitchFamily="34" charset="0"/>
            </a:endParaRPr>
          </a:p>
        </p:txBody>
      </p:sp>
      <p:sp>
        <p:nvSpPr>
          <p:cNvPr id="31" name="Rectangle 30"/>
          <p:cNvSpPr/>
          <p:nvPr/>
        </p:nvSpPr>
        <p:spPr>
          <a:xfrm>
            <a:off x="210239" y="779135"/>
            <a:ext cx="7131337" cy="430887"/>
          </a:xfrm>
          <a:prstGeom prst="rect">
            <a:avLst/>
          </a:prstGeom>
        </p:spPr>
        <p:style>
          <a:lnRef idx="1">
            <a:schemeClr val="accent6"/>
          </a:lnRef>
          <a:fillRef idx="2">
            <a:schemeClr val="accent6"/>
          </a:fillRef>
          <a:effectRef idx="1">
            <a:schemeClr val="accent6"/>
          </a:effectRef>
          <a:fontRef idx="minor">
            <a:schemeClr val="dk1"/>
          </a:fontRef>
        </p:style>
        <p:txBody>
          <a:bodyPr wrap="square">
            <a:spAutoFit/>
          </a:bodyPr>
          <a:lstStyle/>
          <a:p>
            <a:pPr marL="450215" indent="-450215">
              <a:spcAft>
                <a:spcPts val="0"/>
              </a:spcAft>
            </a:pPr>
            <a:r>
              <a:rPr lang="en-GB" sz="1100" dirty="0"/>
              <a:t>Q.2	Which of the following do you think is the criminal penalty for a woman found to have had an abortion in Ireland when her life is not at risk?</a:t>
            </a:r>
            <a:endParaRPr lang="en-IE" sz="11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grpSp>
        <p:nvGrpSpPr>
          <p:cNvPr id="9" name="Group 8"/>
          <p:cNvGrpSpPr/>
          <p:nvPr/>
        </p:nvGrpSpPr>
        <p:grpSpPr>
          <a:xfrm>
            <a:off x="4044225" y="1497110"/>
            <a:ext cx="1760682" cy="430887"/>
            <a:chOff x="4044225" y="1497110"/>
            <a:chExt cx="1760682" cy="430887"/>
          </a:xfrm>
        </p:grpSpPr>
        <p:sp>
          <p:nvSpPr>
            <p:cNvPr id="3" name="TextBox 2"/>
            <p:cNvSpPr txBox="1"/>
            <p:nvPr/>
          </p:nvSpPr>
          <p:spPr>
            <a:xfrm>
              <a:off x="4044225" y="1497110"/>
              <a:ext cx="365485" cy="430887"/>
            </a:xfrm>
            <a:prstGeom prst="rect">
              <a:avLst/>
            </a:prstGeom>
            <a:noFill/>
          </p:spPr>
          <p:txBody>
            <a:bodyPr wrap="none" lIns="0" tIns="0" rIns="0" bIns="0" rtlCol="0" anchor="ctr" anchorCtr="0">
              <a:spAutoFit/>
            </a:bodyPr>
            <a:lstStyle/>
            <a:p>
              <a:pPr algn="ctr"/>
              <a:r>
                <a:rPr lang="en-IE" sz="1400" b="1" dirty="0" smtClean="0">
                  <a:solidFill>
                    <a:schemeClr val="bg1"/>
                  </a:solidFill>
                </a:rPr>
                <a:t>May</a:t>
              </a:r>
            </a:p>
            <a:p>
              <a:pPr algn="ctr"/>
              <a:r>
                <a:rPr lang="en-IE" sz="1400" b="1" dirty="0" smtClean="0">
                  <a:solidFill>
                    <a:schemeClr val="bg1"/>
                  </a:solidFill>
                </a:rPr>
                <a:t>2015</a:t>
              </a:r>
              <a:endParaRPr lang="en-IE" sz="1400" b="1" dirty="0">
                <a:solidFill>
                  <a:schemeClr val="bg1"/>
                </a:solidFill>
              </a:endParaRPr>
            </a:p>
          </p:txBody>
        </p:sp>
        <p:sp>
          <p:nvSpPr>
            <p:cNvPr id="33" name="TextBox 32"/>
            <p:cNvSpPr txBox="1"/>
            <p:nvPr/>
          </p:nvSpPr>
          <p:spPr>
            <a:xfrm>
              <a:off x="5439422" y="1497110"/>
              <a:ext cx="365485" cy="430887"/>
            </a:xfrm>
            <a:prstGeom prst="rect">
              <a:avLst/>
            </a:prstGeom>
            <a:noFill/>
          </p:spPr>
          <p:txBody>
            <a:bodyPr wrap="none" lIns="0" tIns="0" rIns="0" bIns="0" rtlCol="0" anchor="ctr" anchorCtr="0">
              <a:spAutoFit/>
            </a:bodyPr>
            <a:lstStyle/>
            <a:p>
              <a:pPr algn="ctr"/>
              <a:r>
                <a:rPr lang="en-IE" sz="1400" b="1" dirty="0" smtClean="0">
                  <a:solidFill>
                    <a:schemeClr val="bg1"/>
                  </a:solidFill>
                </a:rPr>
                <a:t>Feb</a:t>
              </a:r>
            </a:p>
            <a:p>
              <a:pPr algn="ctr"/>
              <a:r>
                <a:rPr lang="en-IE" sz="1400" b="1" dirty="0" smtClean="0">
                  <a:solidFill>
                    <a:schemeClr val="bg1"/>
                  </a:solidFill>
                </a:rPr>
                <a:t>2016</a:t>
              </a:r>
              <a:endParaRPr lang="en-IE" sz="1400" b="1" dirty="0">
                <a:solidFill>
                  <a:schemeClr val="bg1"/>
                </a:solidFill>
              </a:endParaRPr>
            </a:p>
          </p:txBody>
        </p:sp>
      </p:grpSp>
      <p:graphicFrame>
        <p:nvGraphicFramePr>
          <p:cNvPr id="35" name="Chart 34"/>
          <p:cNvGraphicFramePr/>
          <p:nvPr>
            <p:extLst>
              <p:ext uri="{D42A27DB-BD31-4B8C-83A1-F6EECF244321}">
                <p14:modId xmlns:p14="http://schemas.microsoft.com/office/powerpoint/2010/main" val="2983246544"/>
              </p:ext>
            </p:extLst>
          </p:nvPr>
        </p:nvGraphicFramePr>
        <p:xfrm>
          <a:off x="3353029" y="2132735"/>
          <a:ext cx="3143534" cy="3222767"/>
        </p:xfrm>
        <a:graphic>
          <a:graphicData uri="http://schemas.openxmlformats.org/drawingml/2006/chart">
            <c:chart xmlns:c="http://schemas.openxmlformats.org/drawingml/2006/chart" xmlns:r="http://schemas.openxmlformats.org/officeDocument/2006/relationships" r:id="rId2"/>
          </a:graphicData>
        </a:graphic>
      </p:graphicFrame>
      <p:sp>
        <p:nvSpPr>
          <p:cNvPr id="36" name="Rectangle 35"/>
          <p:cNvSpPr/>
          <p:nvPr/>
        </p:nvSpPr>
        <p:spPr>
          <a:xfrm>
            <a:off x="1073518" y="2318986"/>
            <a:ext cx="2459648" cy="215444"/>
          </a:xfrm>
          <a:prstGeom prst="rect">
            <a:avLst/>
          </a:prstGeom>
        </p:spPr>
        <p:txBody>
          <a:bodyPr wrap="none" lIns="0" tIns="0" rIns="0" bIns="0" anchor="ctr" anchorCtr="0">
            <a:spAutoFit/>
          </a:bodyPr>
          <a:lstStyle/>
          <a:p>
            <a:pPr algn="r"/>
            <a:r>
              <a:rPr lang="en-IE" sz="1400" dirty="0">
                <a:solidFill>
                  <a:schemeClr val="bg1"/>
                </a:solidFill>
              </a:rPr>
              <a:t> Prison sentence of up to 14 years</a:t>
            </a:r>
          </a:p>
        </p:txBody>
      </p:sp>
      <p:sp>
        <p:nvSpPr>
          <p:cNvPr id="37" name="Rectangle 36"/>
          <p:cNvSpPr/>
          <p:nvPr/>
        </p:nvSpPr>
        <p:spPr>
          <a:xfrm>
            <a:off x="1073518" y="2697238"/>
            <a:ext cx="2459648" cy="215444"/>
          </a:xfrm>
          <a:prstGeom prst="rect">
            <a:avLst/>
          </a:prstGeom>
        </p:spPr>
        <p:txBody>
          <a:bodyPr wrap="none" lIns="0" tIns="0" rIns="0" bIns="0" anchor="ctr" anchorCtr="0">
            <a:spAutoFit/>
          </a:bodyPr>
          <a:lstStyle/>
          <a:p>
            <a:pPr algn="r"/>
            <a:r>
              <a:rPr lang="en-IE" sz="1400" dirty="0">
                <a:solidFill>
                  <a:schemeClr val="bg1"/>
                </a:solidFill>
              </a:rPr>
              <a:t> Prison sentence of up to 5 years</a:t>
            </a:r>
          </a:p>
        </p:txBody>
      </p:sp>
      <p:sp>
        <p:nvSpPr>
          <p:cNvPr id="38" name="Rectangle 37"/>
          <p:cNvSpPr/>
          <p:nvPr/>
        </p:nvSpPr>
        <p:spPr>
          <a:xfrm>
            <a:off x="2031280" y="3044594"/>
            <a:ext cx="1501886" cy="215444"/>
          </a:xfrm>
          <a:prstGeom prst="rect">
            <a:avLst/>
          </a:prstGeom>
        </p:spPr>
        <p:txBody>
          <a:bodyPr wrap="none" lIns="0" tIns="0" rIns="0" bIns="0" anchor="ctr" anchorCtr="0">
            <a:spAutoFit/>
          </a:bodyPr>
          <a:lstStyle/>
          <a:p>
            <a:pPr algn="r"/>
            <a:r>
              <a:rPr lang="en-IE" sz="1400" dirty="0">
                <a:solidFill>
                  <a:schemeClr val="bg1"/>
                </a:solidFill>
              </a:rPr>
              <a:t> Fine of up to €1,000</a:t>
            </a:r>
          </a:p>
        </p:txBody>
      </p:sp>
      <p:sp>
        <p:nvSpPr>
          <p:cNvPr id="39" name="Rectangle 38"/>
          <p:cNvSpPr/>
          <p:nvPr/>
        </p:nvSpPr>
        <p:spPr>
          <a:xfrm>
            <a:off x="1073518" y="3953339"/>
            <a:ext cx="2459648" cy="215444"/>
          </a:xfrm>
          <a:prstGeom prst="rect">
            <a:avLst/>
          </a:prstGeom>
        </p:spPr>
        <p:txBody>
          <a:bodyPr wrap="none" lIns="0" tIns="0" rIns="0" bIns="0" anchor="ctr" anchorCtr="0">
            <a:spAutoFit/>
          </a:bodyPr>
          <a:lstStyle/>
          <a:p>
            <a:pPr algn="r"/>
            <a:r>
              <a:rPr lang="en-IE" sz="1400" dirty="0">
                <a:solidFill>
                  <a:schemeClr val="bg1"/>
                </a:solidFill>
              </a:rPr>
              <a:t> None - it is not a criminal offence</a:t>
            </a:r>
          </a:p>
        </p:txBody>
      </p:sp>
      <p:sp>
        <p:nvSpPr>
          <p:cNvPr id="40" name="Rectangle 39"/>
          <p:cNvSpPr/>
          <p:nvPr/>
        </p:nvSpPr>
        <p:spPr>
          <a:xfrm>
            <a:off x="2653823" y="4886151"/>
            <a:ext cx="879343" cy="215444"/>
          </a:xfrm>
          <a:prstGeom prst="rect">
            <a:avLst/>
          </a:prstGeom>
        </p:spPr>
        <p:txBody>
          <a:bodyPr wrap="none" lIns="0" tIns="0" rIns="0" bIns="0" anchor="ctr" anchorCtr="0">
            <a:spAutoFit/>
          </a:bodyPr>
          <a:lstStyle/>
          <a:p>
            <a:pPr algn="r"/>
            <a:r>
              <a:rPr lang="en-IE" sz="1400" dirty="0">
                <a:solidFill>
                  <a:schemeClr val="bg1"/>
                </a:solidFill>
              </a:rPr>
              <a:t> Don't know</a:t>
            </a:r>
          </a:p>
        </p:txBody>
      </p:sp>
      <p:sp>
        <p:nvSpPr>
          <p:cNvPr id="7" name="TextBox 6"/>
          <p:cNvSpPr txBox="1"/>
          <p:nvPr/>
        </p:nvSpPr>
        <p:spPr>
          <a:xfrm>
            <a:off x="4044458" y="1967225"/>
            <a:ext cx="332142" cy="338554"/>
          </a:xfrm>
          <a:prstGeom prst="rect">
            <a:avLst/>
          </a:prstGeom>
          <a:noFill/>
        </p:spPr>
        <p:txBody>
          <a:bodyPr wrap="none" rtlCol="0">
            <a:spAutoFit/>
          </a:bodyPr>
          <a:lstStyle/>
          <a:p>
            <a:r>
              <a:rPr lang="en-IE" sz="1600" dirty="0" smtClean="0">
                <a:solidFill>
                  <a:schemeClr val="bg1"/>
                </a:solidFill>
              </a:rPr>
              <a:t>%</a:t>
            </a:r>
            <a:endParaRPr lang="en-IE" sz="1600" dirty="0">
              <a:solidFill>
                <a:schemeClr val="bg1"/>
              </a:solidFill>
            </a:endParaRPr>
          </a:p>
        </p:txBody>
      </p:sp>
      <p:sp>
        <p:nvSpPr>
          <p:cNvPr id="21" name="TextBox 20"/>
          <p:cNvSpPr txBox="1"/>
          <p:nvPr/>
        </p:nvSpPr>
        <p:spPr>
          <a:xfrm>
            <a:off x="5472765" y="1980432"/>
            <a:ext cx="332142" cy="338554"/>
          </a:xfrm>
          <a:prstGeom prst="rect">
            <a:avLst/>
          </a:prstGeom>
          <a:noFill/>
        </p:spPr>
        <p:txBody>
          <a:bodyPr wrap="none" rtlCol="0">
            <a:spAutoFit/>
          </a:bodyPr>
          <a:lstStyle/>
          <a:p>
            <a:r>
              <a:rPr lang="en-IE" sz="1600" dirty="0" smtClean="0">
                <a:solidFill>
                  <a:schemeClr val="bg1"/>
                </a:solidFill>
              </a:rPr>
              <a:t>%</a:t>
            </a:r>
            <a:endParaRPr lang="en-IE" sz="1600" dirty="0">
              <a:solidFill>
                <a:schemeClr val="bg1"/>
              </a:solidFill>
            </a:endParaRPr>
          </a:p>
        </p:txBody>
      </p:sp>
      <p:sp>
        <p:nvSpPr>
          <p:cNvPr id="2" name="Right Brace 1"/>
          <p:cNvSpPr/>
          <p:nvPr/>
        </p:nvSpPr>
        <p:spPr>
          <a:xfrm>
            <a:off x="6235077" y="2461695"/>
            <a:ext cx="101600" cy="738815"/>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8" name="TextBox 7"/>
          <p:cNvSpPr txBox="1"/>
          <p:nvPr/>
        </p:nvSpPr>
        <p:spPr>
          <a:xfrm>
            <a:off x="6277403" y="2697238"/>
            <a:ext cx="452368" cy="276999"/>
          </a:xfrm>
          <a:prstGeom prst="rect">
            <a:avLst/>
          </a:prstGeom>
          <a:noFill/>
        </p:spPr>
        <p:txBody>
          <a:bodyPr wrap="none" rtlCol="0">
            <a:spAutoFit/>
          </a:bodyPr>
          <a:lstStyle/>
          <a:p>
            <a:r>
              <a:rPr lang="en-IE" sz="1200" dirty="0" smtClean="0">
                <a:solidFill>
                  <a:schemeClr val="bg1"/>
                </a:solidFill>
              </a:rPr>
              <a:t>37%</a:t>
            </a:r>
            <a:endParaRPr lang="en-IE" sz="1200" dirty="0">
              <a:solidFill>
                <a:schemeClr val="bg1"/>
              </a:solidFill>
            </a:endParaRPr>
          </a:p>
        </p:txBody>
      </p:sp>
      <p:sp>
        <p:nvSpPr>
          <p:cNvPr id="22" name="Right Brace 21"/>
          <p:cNvSpPr/>
          <p:nvPr/>
        </p:nvSpPr>
        <p:spPr>
          <a:xfrm>
            <a:off x="4758267" y="2439643"/>
            <a:ext cx="101600" cy="738815"/>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3" name="TextBox 22"/>
          <p:cNvSpPr txBox="1"/>
          <p:nvPr/>
        </p:nvSpPr>
        <p:spPr>
          <a:xfrm>
            <a:off x="4783659" y="2675186"/>
            <a:ext cx="452368" cy="276999"/>
          </a:xfrm>
          <a:prstGeom prst="rect">
            <a:avLst/>
          </a:prstGeom>
          <a:noFill/>
        </p:spPr>
        <p:txBody>
          <a:bodyPr wrap="none" rtlCol="0">
            <a:spAutoFit/>
          </a:bodyPr>
          <a:lstStyle/>
          <a:p>
            <a:r>
              <a:rPr lang="en-IE" sz="1200" dirty="0" smtClean="0">
                <a:solidFill>
                  <a:schemeClr val="bg1"/>
                </a:solidFill>
              </a:rPr>
              <a:t>36%</a:t>
            </a:r>
            <a:endParaRPr lang="en-IE" sz="1200" dirty="0">
              <a:solidFill>
                <a:schemeClr val="bg1"/>
              </a:solidFill>
            </a:endParaRPr>
          </a:p>
        </p:txBody>
      </p:sp>
    </p:spTree>
    <p:extLst>
      <p:ext uri="{BB962C8B-B14F-4D97-AF65-F5344CB8AC3E}">
        <p14:creationId xmlns:p14="http://schemas.microsoft.com/office/powerpoint/2010/main" val="7579498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Placeholder 34"/>
          <p:cNvSpPr>
            <a:spLocks noGrp="1"/>
          </p:cNvSpPr>
          <p:nvPr>
            <p:ph type="body" sz="quarter" idx="4294967295"/>
          </p:nvPr>
        </p:nvSpPr>
        <p:spPr>
          <a:xfrm>
            <a:off x="109209" y="733637"/>
            <a:ext cx="2231380" cy="193899"/>
          </a:xfrm>
        </p:spPr>
        <p:txBody>
          <a:bodyPr wrap="none" lIns="0" tIns="0" rIns="0" bIns="0">
            <a:spAutoFit/>
          </a:bodyPr>
          <a:lstStyle/>
          <a:p>
            <a:pPr marL="0" indent="0">
              <a:buNone/>
              <a:defRPr/>
            </a:pPr>
            <a:r>
              <a:rPr lang="en-IE" sz="1400" dirty="0" smtClean="0">
                <a:solidFill>
                  <a:schemeClr val="accent5"/>
                </a:solidFill>
              </a:rPr>
              <a:t>(Base: All Adults 18+; n=1,004)</a:t>
            </a:r>
            <a:endParaRPr lang="en-IE" sz="1400" dirty="0">
              <a:solidFill>
                <a:schemeClr val="accent5"/>
              </a:solidFill>
            </a:endParaRPr>
          </a:p>
        </p:txBody>
      </p:sp>
      <p:sp>
        <p:nvSpPr>
          <p:cNvPr id="26" name="TextBox 25"/>
          <p:cNvSpPr txBox="1"/>
          <p:nvPr/>
        </p:nvSpPr>
        <p:spPr>
          <a:xfrm>
            <a:off x="4104602" y="2209822"/>
            <a:ext cx="593111" cy="369332"/>
          </a:xfrm>
          <a:prstGeom prst="rect">
            <a:avLst/>
          </a:prstGeom>
          <a:noFill/>
        </p:spPr>
        <p:txBody>
          <a:bodyPr wrap="none" rtlCol="0">
            <a:spAutoFit/>
          </a:bodyPr>
          <a:lstStyle/>
          <a:p>
            <a:r>
              <a:rPr lang="en-GB" dirty="0" smtClean="0">
                <a:solidFill>
                  <a:schemeClr val="tx2"/>
                </a:solidFill>
                <a:cs typeface="Arial" pitchFamily="34" charset="0"/>
              </a:rPr>
              <a:t>Age </a:t>
            </a:r>
            <a:endParaRPr lang="en-US" dirty="0">
              <a:solidFill>
                <a:schemeClr val="tx2"/>
              </a:solidFill>
              <a:cs typeface="Arial" pitchFamily="34" charset="0"/>
            </a:endParaRPr>
          </a:p>
        </p:txBody>
      </p:sp>
      <p:sp>
        <p:nvSpPr>
          <p:cNvPr id="27" name="TextBox 26"/>
          <p:cNvSpPr txBox="1"/>
          <p:nvPr/>
        </p:nvSpPr>
        <p:spPr>
          <a:xfrm>
            <a:off x="7355100" y="2209822"/>
            <a:ext cx="826637" cy="369332"/>
          </a:xfrm>
          <a:prstGeom prst="rect">
            <a:avLst/>
          </a:prstGeom>
          <a:noFill/>
        </p:spPr>
        <p:txBody>
          <a:bodyPr wrap="none" rtlCol="0">
            <a:spAutoFit/>
          </a:bodyPr>
          <a:lstStyle/>
          <a:p>
            <a:r>
              <a:rPr lang="en-GB" dirty="0" smtClean="0">
                <a:solidFill>
                  <a:schemeClr val="tx2"/>
                </a:solidFill>
                <a:cs typeface="Arial" pitchFamily="34" charset="0"/>
              </a:rPr>
              <a:t>Region</a:t>
            </a:r>
            <a:endParaRPr lang="en-US" dirty="0">
              <a:solidFill>
                <a:schemeClr val="tx2"/>
              </a:solidFill>
              <a:cs typeface="Arial" pitchFamily="34" charset="0"/>
            </a:endParaRPr>
          </a:p>
        </p:txBody>
      </p:sp>
      <p:sp>
        <p:nvSpPr>
          <p:cNvPr id="100" name="Freeform 5"/>
          <p:cNvSpPr>
            <a:spLocks noChangeAspect="1" noEditPoints="1"/>
          </p:cNvSpPr>
          <p:nvPr/>
        </p:nvSpPr>
        <p:spPr bwMode="gray">
          <a:xfrm>
            <a:off x="3384336" y="27461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1" name="Freeform 5"/>
          <p:cNvSpPr>
            <a:spLocks noChangeAspect="1" noEditPoints="1"/>
          </p:cNvSpPr>
          <p:nvPr/>
        </p:nvSpPr>
        <p:spPr bwMode="gray">
          <a:xfrm>
            <a:off x="4978573" y="27461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2" name="Freeform 5"/>
          <p:cNvSpPr>
            <a:spLocks noChangeAspect="1" noEditPoints="1"/>
          </p:cNvSpPr>
          <p:nvPr/>
        </p:nvSpPr>
        <p:spPr bwMode="gray">
          <a:xfrm>
            <a:off x="3583618" y="27461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3" name="Freeform 5"/>
          <p:cNvSpPr>
            <a:spLocks noChangeAspect="1" noEditPoints="1"/>
          </p:cNvSpPr>
          <p:nvPr/>
        </p:nvSpPr>
        <p:spPr bwMode="gray">
          <a:xfrm>
            <a:off x="4380746" y="27461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4" name="Freeform 5"/>
          <p:cNvSpPr>
            <a:spLocks noChangeAspect="1" noEditPoints="1"/>
          </p:cNvSpPr>
          <p:nvPr/>
        </p:nvSpPr>
        <p:spPr bwMode="gray">
          <a:xfrm>
            <a:off x="4779291" y="27461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5" name="Freeform 5"/>
          <p:cNvSpPr>
            <a:spLocks noChangeAspect="1" noEditPoints="1"/>
          </p:cNvSpPr>
          <p:nvPr/>
        </p:nvSpPr>
        <p:spPr bwMode="gray">
          <a:xfrm>
            <a:off x="4181464" y="27461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20000">
                <a:schemeClr val="bg2"/>
              </a:gs>
              <a:gs pos="28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6" name="Freeform 5"/>
          <p:cNvSpPr>
            <a:spLocks noChangeAspect="1" noEditPoints="1"/>
          </p:cNvSpPr>
          <p:nvPr/>
        </p:nvSpPr>
        <p:spPr bwMode="gray">
          <a:xfrm>
            <a:off x="5177855" y="27461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7" name="Freeform 5"/>
          <p:cNvSpPr>
            <a:spLocks noChangeAspect="1" noEditPoints="1"/>
          </p:cNvSpPr>
          <p:nvPr/>
        </p:nvSpPr>
        <p:spPr bwMode="gray">
          <a:xfrm>
            <a:off x="3982182" y="27461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8" name="Freeform 5"/>
          <p:cNvSpPr>
            <a:spLocks noChangeAspect="1" noEditPoints="1"/>
          </p:cNvSpPr>
          <p:nvPr/>
        </p:nvSpPr>
        <p:spPr bwMode="gray">
          <a:xfrm>
            <a:off x="3782900" y="27461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9" name="Freeform 5"/>
          <p:cNvSpPr>
            <a:spLocks noChangeAspect="1" noEditPoints="1"/>
          </p:cNvSpPr>
          <p:nvPr/>
        </p:nvSpPr>
        <p:spPr bwMode="gray">
          <a:xfrm>
            <a:off x="4580028" y="2745959"/>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31" name="TextBox 30"/>
          <p:cNvSpPr txBox="1"/>
          <p:nvPr/>
        </p:nvSpPr>
        <p:spPr>
          <a:xfrm>
            <a:off x="2719529" y="2795271"/>
            <a:ext cx="604653" cy="307777"/>
          </a:xfrm>
          <a:prstGeom prst="rect">
            <a:avLst/>
          </a:prstGeom>
          <a:noFill/>
        </p:spPr>
        <p:txBody>
          <a:bodyPr wrap="none" rtlCol="0">
            <a:spAutoFit/>
          </a:bodyPr>
          <a:lstStyle/>
          <a:p>
            <a:r>
              <a:rPr lang="en-IE" sz="1400" dirty="0" smtClean="0">
                <a:solidFill>
                  <a:schemeClr val="bg1"/>
                </a:solidFill>
              </a:rPr>
              <a:t>18-24</a:t>
            </a:r>
            <a:endParaRPr lang="en-GB" sz="1400" dirty="0">
              <a:solidFill>
                <a:schemeClr val="bg1"/>
              </a:solidFill>
            </a:endParaRPr>
          </a:p>
        </p:txBody>
      </p:sp>
      <p:sp>
        <p:nvSpPr>
          <p:cNvPr id="32" name="TextBox 31"/>
          <p:cNvSpPr txBox="1"/>
          <p:nvPr/>
        </p:nvSpPr>
        <p:spPr>
          <a:xfrm>
            <a:off x="2719529" y="3272474"/>
            <a:ext cx="604653" cy="307777"/>
          </a:xfrm>
          <a:prstGeom prst="rect">
            <a:avLst/>
          </a:prstGeom>
          <a:noFill/>
        </p:spPr>
        <p:txBody>
          <a:bodyPr wrap="none" rtlCol="0">
            <a:spAutoFit/>
          </a:bodyPr>
          <a:lstStyle/>
          <a:p>
            <a:r>
              <a:rPr lang="en-IE" sz="1400" dirty="0" smtClean="0">
                <a:solidFill>
                  <a:schemeClr val="bg1"/>
                </a:solidFill>
              </a:rPr>
              <a:t>25-34</a:t>
            </a:r>
            <a:endParaRPr lang="en-GB" sz="1400" dirty="0">
              <a:solidFill>
                <a:schemeClr val="bg1"/>
              </a:solidFill>
            </a:endParaRPr>
          </a:p>
        </p:txBody>
      </p:sp>
      <p:sp>
        <p:nvSpPr>
          <p:cNvPr id="34" name="TextBox 33"/>
          <p:cNvSpPr txBox="1"/>
          <p:nvPr/>
        </p:nvSpPr>
        <p:spPr>
          <a:xfrm>
            <a:off x="2719529" y="3749677"/>
            <a:ext cx="604653" cy="307777"/>
          </a:xfrm>
          <a:prstGeom prst="rect">
            <a:avLst/>
          </a:prstGeom>
          <a:noFill/>
        </p:spPr>
        <p:txBody>
          <a:bodyPr wrap="none" rtlCol="0">
            <a:spAutoFit/>
          </a:bodyPr>
          <a:lstStyle/>
          <a:p>
            <a:r>
              <a:rPr lang="en-IE" sz="1400" dirty="0" smtClean="0">
                <a:solidFill>
                  <a:schemeClr val="bg1"/>
                </a:solidFill>
              </a:rPr>
              <a:t>35-44</a:t>
            </a:r>
            <a:endParaRPr lang="en-GB" sz="1400" dirty="0">
              <a:solidFill>
                <a:schemeClr val="bg1"/>
              </a:solidFill>
            </a:endParaRPr>
          </a:p>
        </p:txBody>
      </p:sp>
      <p:sp>
        <p:nvSpPr>
          <p:cNvPr id="36" name="TextBox 35"/>
          <p:cNvSpPr txBox="1"/>
          <p:nvPr/>
        </p:nvSpPr>
        <p:spPr>
          <a:xfrm>
            <a:off x="2719529" y="4226880"/>
            <a:ext cx="604653" cy="307777"/>
          </a:xfrm>
          <a:prstGeom prst="rect">
            <a:avLst/>
          </a:prstGeom>
          <a:noFill/>
        </p:spPr>
        <p:txBody>
          <a:bodyPr wrap="none" rtlCol="0">
            <a:spAutoFit/>
          </a:bodyPr>
          <a:lstStyle/>
          <a:p>
            <a:r>
              <a:rPr lang="en-IE" sz="1400" dirty="0" smtClean="0">
                <a:solidFill>
                  <a:schemeClr val="bg1"/>
                </a:solidFill>
              </a:rPr>
              <a:t>45-54</a:t>
            </a:r>
            <a:endParaRPr lang="en-GB" sz="1400" dirty="0">
              <a:solidFill>
                <a:schemeClr val="bg1"/>
              </a:solidFill>
            </a:endParaRPr>
          </a:p>
        </p:txBody>
      </p:sp>
      <p:sp>
        <p:nvSpPr>
          <p:cNvPr id="37" name="TextBox 36"/>
          <p:cNvSpPr txBox="1"/>
          <p:nvPr/>
        </p:nvSpPr>
        <p:spPr>
          <a:xfrm>
            <a:off x="2719529" y="4704083"/>
            <a:ext cx="604653" cy="307777"/>
          </a:xfrm>
          <a:prstGeom prst="rect">
            <a:avLst/>
          </a:prstGeom>
          <a:noFill/>
        </p:spPr>
        <p:txBody>
          <a:bodyPr wrap="none" rtlCol="0">
            <a:spAutoFit/>
          </a:bodyPr>
          <a:lstStyle/>
          <a:p>
            <a:r>
              <a:rPr lang="en-IE" sz="1400" dirty="0" smtClean="0">
                <a:solidFill>
                  <a:schemeClr val="bg1"/>
                </a:solidFill>
              </a:rPr>
              <a:t>55-64</a:t>
            </a:r>
            <a:endParaRPr lang="en-GB" sz="1400" dirty="0">
              <a:solidFill>
                <a:schemeClr val="bg1"/>
              </a:solidFill>
            </a:endParaRPr>
          </a:p>
        </p:txBody>
      </p:sp>
      <p:sp>
        <p:nvSpPr>
          <p:cNvPr id="38" name="TextBox 37"/>
          <p:cNvSpPr txBox="1"/>
          <p:nvPr/>
        </p:nvSpPr>
        <p:spPr>
          <a:xfrm>
            <a:off x="2867006" y="5182410"/>
            <a:ext cx="457176" cy="307777"/>
          </a:xfrm>
          <a:prstGeom prst="rect">
            <a:avLst/>
          </a:prstGeom>
          <a:noFill/>
        </p:spPr>
        <p:txBody>
          <a:bodyPr wrap="none" rtlCol="0">
            <a:spAutoFit/>
          </a:bodyPr>
          <a:lstStyle/>
          <a:p>
            <a:r>
              <a:rPr lang="en-IE" sz="1400" dirty="0" smtClean="0">
                <a:solidFill>
                  <a:schemeClr val="bg1"/>
                </a:solidFill>
              </a:rPr>
              <a:t>65+</a:t>
            </a:r>
            <a:endParaRPr lang="en-GB" sz="1400" dirty="0">
              <a:solidFill>
                <a:schemeClr val="bg1"/>
              </a:solidFill>
            </a:endParaRPr>
          </a:p>
        </p:txBody>
      </p:sp>
      <p:sp>
        <p:nvSpPr>
          <p:cNvPr id="90" name="Freeform 5"/>
          <p:cNvSpPr>
            <a:spLocks noChangeAspect="1" noEditPoints="1"/>
          </p:cNvSpPr>
          <p:nvPr/>
        </p:nvSpPr>
        <p:spPr bwMode="gray">
          <a:xfrm>
            <a:off x="338433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1" name="Freeform 5"/>
          <p:cNvSpPr>
            <a:spLocks noChangeAspect="1" noEditPoints="1"/>
          </p:cNvSpPr>
          <p:nvPr/>
        </p:nvSpPr>
        <p:spPr bwMode="gray">
          <a:xfrm>
            <a:off x="4181464"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2" name="Freeform 5"/>
          <p:cNvSpPr>
            <a:spLocks noChangeAspect="1" noEditPoints="1"/>
          </p:cNvSpPr>
          <p:nvPr/>
        </p:nvSpPr>
        <p:spPr bwMode="gray">
          <a:xfrm>
            <a:off x="358361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3" name="Freeform 5"/>
          <p:cNvSpPr>
            <a:spLocks noChangeAspect="1" noEditPoints="1"/>
          </p:cNvSpPr>
          <p:nvPr/>
        </p:nvSpPr>
        <p:spPr bwMode="gray">
          <a:xfrm>
            <a:off x="438074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4" name="Freeform 5"/>
          <p:cNvSpPr>
            <a:spLocks noChangeAspect="1" noEditPoints="1"/>
          </p:cNvSpPr>
          <p:nvPr/>
        </p:nvSpPr>
        <p:spPr bwMode="gray">
          <a:xfrm>
            <a:off x="4779310"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5" name="Freeform 5"/>
          <p:cNvSpPr>
            <a:spLocks noChangeAspect="1" noEditPoints="1"/>
          </p:cNvSpPr>
          <p:nvPr/>
        </p:nvSpPr>
        <p:spPr bwMode="gray">
          <a:xfrm>
            <a:off x="458002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20000">
                <a:schemeClr val="bg2"/>
              </a:gs>
              <a:gs pos="2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6" name="Freeform 5"/>
          <p:cNvSpPr>
            <a:spLocks noChangeAspect="1" noEditPoints="1"/>
          </p:cNvSpPr>
          <p:nvPr/>
        </p:nvSpPr>
        <p:spPr bwMode="gray">
          <a:xfrm>
            <a:off x="5177855"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7" name="Freeform 5"/>
          <p:cNvSpPr>
            <a:spLocks noChangeAspect="1" noEditPoints="1"/>
          </p:cNvSpPr>
          <p:nvPr/>
        </p:nvSpPr>
        <p:spPr bwMode="gray">
          <a:xfrm>
            <a:off x="3982182"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8" name="Freeform 5"/>
          <p:cNvSpPr>
            <a:spLocks noChangeAspect="1" noEditPoints="1"/>
          </p:cNvSpPr>
          <p:nvPr/>
        </p:nvSpPr>
        <p:spPr bwMode="gray">
          <a:xfrm>
            <a:off x="3782900"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9" name="Freeform 5"/>
          <p:cNvSpPr>
            <a:spLocks noChangeAspect="1" noEditPoints="1"/>
          </p:cNvSpPr>
          <p:nvPr/>
        </p:nvSpPr>
        <p:spPr bwMode="gray">
          <a:xfrm>
            <a:off x="4978592" y="417756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0" name="Freeform 5"/>
          <p:cNvSpPr>
            <a:spLocks noChangeAspect="1" noEditPoints="1"/>
          </p:cNvSpPr>
          <p:nvPr/>
        </p:nvSpPr>
        <p:spPr bwMode="gray">
          <a:xfrm>
            <a:off x="3384336"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2" name="Freeform 5"/>
          <p:cNvSpPr>
            <a:spLocks noChangeAspect="1" noEditPoints="1"/>
          </p:cNvSpPr>
          <p:nvPr/>
        </p:nvSpPr>
        <p:spPr bwMode="gray">
          <a:xfrm>
            <a:off x="3583618"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3" name="Freeform 5"/>
          <p:cNvSpPr>
            <a:spLocks noChangeAspect="1" noEditPoints="1"/>
          </p:cNvSpPr>
          <p:nvPr/>
        </p:nvSpPr>
        <p:spPr bwMode="gray">
          <a:xfrm>
            <a:off x="4380746"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4" name="Freeform 5"/>
          <p:cNvSpPr>
            <a:spLocks noChangeAspect="1" noEditPoints="1"/>
          </p:cNvSpPr>
          <p:nvPr/>
        </p:nvSpPr>
        <p:spPr bwMode="gray">
          <a:xfrm>
            <a:off x="4779291"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5" name="Freeform 5"/>
          <p:cNvSpPr>
            <a:spLocks noChangeAspect="1" noEditPoints="1"/>
          </p:cNvSpPr>
          <p:nvPr/>
        </p:nvSpPr>
        <p:spPr bwMode="gray">
          <a:xfrm>
            <a:off x="4978573"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6" name="Freeform 5"/>
          <p:cNvSpPr>
            <a:spLocks noChangeAspect="1" noEditPoints="1"/>
          </p:cNvSpPr>
          <p:nvPr/>
        </p:nvSpPr>
        <p:spPr bwMode="gray">
          <a:xfrm>
            <a:off x="5177855"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7" name="Freeform 5"/>
          <p:cNvSpPr>
            <a:spLocks noChangeAspect="1" noEditPoints="1"/>
          </p:cNvSpPr>
          <p:nvPr/>
        </p:nvSpPr>
        <p:spPr bwMode="gray">
          <a:xfrm>
            <a:off x="3982182"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8" name="Freeform 5"/>
          <p:cNvSpPr>
            <a:spLocks noChangeAspect="1" noEditPoints="1"/>
          </p:cNvSpPr>
          <p:nvPr/>
        </p:nvSpPr>
        <p:spPr bwMode="gray">
          <a:xfrm>
            <a:off x="3782900"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9" name="Freeform 5"/>
          <p:cNvSpPr>
            <a:spLocks noChangeAspect="1" noEditPoints="1"/>
          </p:cNvSpPr>
          <p:nvPr/>
        </p:nvSpPr>
        <p:spPr bwMode="gray">
          <a:xfrm>
            <a:off x="4580028" y="3223162"/>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0" name="Freeform 5"/>
          <p:cNvSpPr>
            <a:spLocks noChangeAspect="1" noEditPoints="1"/>
          </p:cNvSpPr>
          <p:nvPr/>
        </p:nvSpPr>
        <p:spPr bwMode="gray">
          <a:xfrm>
            <a:off x="33843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1" name="Freeform 5"/>
          <p:cNvSpPr>
            <a:spLocks noChangeAspect="1" noEditPoints="1"/>
          </p:cNvSpPr>
          <p:nvPr/>
        </p:nvSpPr>
        <p:spPr bwMode="gray">
          <a:xfrm>
            <a:off x="4181464"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2" name="Freeform 5"/>
          <p:cNvSpPr>
            <a:spLocks noChangeAspect="1" noEditPoints="1"/>
          </p:cNvSpPr>
          <p:nvPr/>
        </p:nvSpPr>
        <p:spPr bwMode="gray">
          <a:xfrm>
            <a:off x="3583618"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3" name="Freeform 5"/>
          <p:cNvSpPr>
            <a:spLocks noChangeAspect="1" noEditPoints="1"/>
          </p:cNvSpPr>
          <p:nvPr/>
        </p:nvSpPr>
        <p:spPr bwMode="gray">
          <a:xfrm>
            <a:off x="438074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4" name="Freeform 5"/>
          <p:cNvSpPr>
            <a:spLocks noChangeAspect="1" noEditPoints="1"/>
          </p:cNvSpPr>
          <p:nvPr/>
        </p:nvSpPr>
        <p:spPr bwMode="gray">
          <a:xfrm>
            <a:off x="4779291"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5" name="Freeform 5"/>
          <p:cNvSpPr>
            <a:spLocks noChangeAspect="1" noEditPoints="1"/>
          </p:cNvSpPr>
          <p:nvPr/>
        </p:nvSpPr>
        <p:spPr bwMode="gray">
          <a:xfrm>
            <a:off x="4978573"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6" name="Freeform 5"/>
          <p:cNvSpPr>
            <a:spLocks noChangeAspect="1" noEditPoints="1"/>
          </p:cNvSpPr>
          <p:nvPr/>
        </p:nvSpPr>
        <p:spPr bwMode="gray">
          <a:xfrm>
            <a:off x="5177855"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7" name="Freeform 5"/>
          <p:cNvSpPr>
            <a:spLocks noChangeAspect="1" noEditPoints="1"/>
          </p:cNvSpPr>
          <p:nvPr/>
        </p:nvSpPr>
        <p:spPr bwMode="gray">
          <a:xfrm>
            <a:off x="3982182"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8" name="Freeform 5"/>
          <p:cNvSpPr>
            <a:spLocks noChangeAspect="1" noEditPoints="1"/>
          </p:cNvSpPr>
          <p:nvPr/>
        </p:nvSpPr>
        <p:spPr bwMode="gray">
          <a:xfrm>
            <a:off x="3782900"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9" name="Freeform 5"/>
          <p:cNvSpPr>
            <a:spLocks noChangeAspect="1" noEditPoints="1"/>
          </p:cNvSpPr>
          <p:nvPr/>
        </p:nvSpPr>
        <p:spPr bwMode="gray">
          <a:xfrm>
            <a:off x="4580028" y="3700365"/>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0" name="Freeform 5"/>
          <p:cNvSpPr>
            <a:spLocks noChangeAspect="1" noEditPoints="1"/>
          </p:cNvSpPr>
          <p:nvPr/>
        </p:nvSpPr>
        <p:spPr bwMode="gray">
          <a:xfrm>
            <a:off x="33843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1" name="Freeform 5"/>
          <p:cNvSpPr>
            <a:spLocks noChangeAspect="1" noEditPoints="1"/>
          </p:cNvSpPr>
          <p:nvPr/>
        </p:nvSpPr>
        <p:spPr bwMode="gray">
          <a:xfrm>
            <a:off x="418145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2" name="Freeform 5"/>
          <p:cNvSpPr>
            <a:spLocks noChangeAspect="1" noEditPoints="1"/>
          </p:cNvSpPr>
          <p:nvPr/>
        </p:nvSpPr>
        <p:spPr bwMode="gray">
          <a:xfrm>
            <a:off x="35836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3" name="Freeform 5"/>
          <p:cNvSpPr>
            <a:spLocks noChangeAspect="1" noEditPoints="1"/>
          </p:cNvSpPr>
          <p:nvPr/>
        </p:nvSpPr>
        <p:spPr bwMode="gray">
          <a:xfrm>
            <a:off x="43807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4" name="Freeform 5"/>
          <p:cNvSpPr>
            <a:spLocks noChangeAspect="1" noEditPoints="1"/>
          </p:cNvSpPr>
          <p:nvPr/>
        </p:nvSpPr>
        <p:spPr bwMode="gray">
          <a:xfrm>
            <a:off x="47792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5" name="Freeform 5"/>
          <p:cNvSpPr>
            <a:spLocks noChangeAspect="1" noEditPoints="1"/>
          </p:cNvSpPr>
          <p:nvPr/>
        </p:nvSpPr>
        <p:spPr bwMode="gray">
          <a:xfrm>
            <a:off x="49785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6" name="Freeform 5"/>
          <p:cNvSpPr>
            <a:spLocks noChangeAspect="1" noEditPoints="1"/>
          </p:cNvSpPr>
          <p:nvPr/>
        </p:nvSpPr>
        <p:spPr bwMode="gray">
          <a:xfrm>
            <a:off x="5177855"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7" name="Freeform 5"/>
          <p:cNvSpPr>
            <a:spLocks noChangeAspect="1" noEditPoints="1"/>
          </p:cNvSpPr>
          <p:nvPr/>
        </p:nvSpPr>
        <p:spPr bwMode="gray">
          <a:xfrm>
            <a:off x="39821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8" name="Freeform 5"/>
          <p:cNvSpPr>
            <a:spLocks noChangeAspect="1" noEditPoints="1"/>
          </p:cNvSpPr>
          <p:nvPr/>
        </p:nvSpPr>
        <p:spPr bwMode="gray">
          <a:xfrm>
            <a:off x="37828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0" name="Freeform 5"/>
          <p:cNvSpPr>
            <a:spLocks noChangeAspect="1" noEditPoints="1"/>
          </p:cNvSpPr>
          <p:nvPr/>
        </p:nvSpPr>
        <p:spPr bwMode="gray">
          <a:xfrm>
            <a:off x="338433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1" name="Freeform 5"/>
          <p:cNvSpPr>
            <a:spLocks noChangeAspect="1" noEditPoints="1"/>
          </p:cNvSpPr>
          <p:nvPr/>
        </p:nvSpPr>
        <p:spPr bwMode="gray">
          <a:xfrm>
            <a:off x="4181464"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2" name="Freeform 5"/>
          <p:cNvSpPr>
            <a:spLocks noChangeAspect="1" noEditPoints="1"/>
          </p:cNvSpPr>
          <p:nvPr/>
        </p:nvSpPr>
        <p:spPr bwMode="gray">
          <a:xfrm>
            <a:off x="3583618"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3" name="Freeform 5"/>
          <p:cNvSpPr>
            <a:spLocks noChangeAspect="1" noEditPoints="1"/>
          </p:cNvSpPr>
          <p:nvPr/>
        </p:nvSpPr>
        <p:spPr bwMode="gray">
          <a:xfrm>
            <a:off x="438074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5" name="Freeform 5"/>
          <p:cNvSpPr>
            <a:spLocks noChangeAspect="1" noEditPoints="1"/>
          </p:cNvSpPr>
          <p:nvPr/>
        </p:nvSpPr>
        <p:spPr bwMode="gray">
          <a:xfrm>
            <a:off x="4978573"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6" name="Freeform 5"/>
          <p:cNvSpPr>
            <a:spLocks noChangeAspect="1" noEditPoints="1"/>
          </p:cNvSpPr>
          <p:nvPr/>
        </p:nvSpPr>
        <p:spPr bwMode="gray">
          <a:xfrm>
            <a:off x="5177855"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7" name="Freeform 5"/>
          <p:cNvSpPr>
            <a:spLocks noChangeAspect="1" noEditPoints="1"/>
          </p:cNvSpPr>
          <p:nvPr/>
        </p:nvSpPr>
        <p:spPr bwMode="gray">
          <a:xfrm>
            <a:off x="3982182"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8" name="Freeform 5"/>
          <p:cNvSpPr>
            <a:spLocks noChangeAspect="1" noEditPoints="1"/>
          </p:cNvSpPr>
          <p:nvPr/>
        </p:nvSpPr>
        <p:spPr bwMode="gray">
          <a:xfrm>
            <a:off x="3782900"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9" name="Freeform 5"/>
          <p:cNvSpPr>
            <a:spLocks noChangeAspect="1" noEditPoints="1"/>
          </p:cNvSpPr>
          <p:nvPr/>
        </p:nvSpPr>
        <p:spPr bwMode="gray">
          <a:xfrm>
            <a:off x="4779310" y="4654771"/>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10" name="Rechteck 92"/>
          <p:cNvSpPr/>
          <p:nvPr/>
        </p:nvSpPr>
        <p:spPr bwMode="gray">
          <a:xfrm>
            <a:off x="222859" y="4540270"/>
            <a:ext cx="1870705"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Higher Social </a:t>
            </a:r>
            <a:r>
              <a:rPr lang="de-DE" sz="1200" kern="0" dirty="0" smtClean="0">
                <a:solidFill>
                  <a:schemeClr val="bg1"/>
                </a:solidFill>
              </a:rPr>
              <a:t>Grades: </a:t>
            </a:r>
            <a:r>
              <a:rPr lang="de-DE" kern="0" dirty="0" smtClean="0">
                <a:solidFill>
                  <a:schemeClr val="bg1"/>
                </a:solidFill>
              </a:rPr>
              <a:t>  50%</a:t>
            </a:r>
            <a:endParaRPr lang="de-DE" kern="0" dirty="0">
              <a:solidFill>
                <a:schemeClr val="bg1"/>
              </a:solidFill>
            </a:endParaRPr>
          </a:p>
        </p:txBody>
      </p:sp>
      <p:sp>
        <p:nvSpPr>
          <p:cNvPr id="111" name="Rechteck 92"/>
          <p:cNvSpPr/>
          <p:nvPr/>
        </p:nvSpPr>
        <p:spPr bwMode="gray">
          <a:xfrm>
            <a:off x="248911" y="5148407"/>
            <a:ext cx="1772922"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Lower Social Grades</a:t>
            </a:r>
            <a:r>
              <a:rPr lang="de-DE" sz="1200" kern="0" dirty="0" smtClean="0">
                <a:solidFill>
                  <a:schemeClr val="bg1"/>
                </a:solidFill>
              </a:rPr>
              <a:t>:  </a:t>
            </a:r>
            <a:r>
              <a:rPr lang="de-DE" kern="0" dirty="0" smtClean="0">
                <a:solidFill>
                  <a:schemeClr val="bg1"/>
                </a:solidFill>
              </a:rPr>
              <a:t>57%</a:t>
            </a:r>
            <a:endParaRPr lang="de-DE" kern="0" dirty="0">
              <a:solidFill>
                <a:schemeClr val="bg1"/>
              </a:solidFill>
            </a:endParaRPr>
          </a:p>
        </p:txBody>
      </p:sp>
      <p:sp>
        <p:nvSpPr>
          <p:cNvPr id="112" name="TextBox 111"/>
          <p:cNvSpPr txBox="1"/>
          <p:nvPr/>
        </p:nvSpPr>
        <p:spPr>
          <a:xfrm>
            <a:off x="560018" y="4236125"/>
            <a:ext cx="1163845" cy="276999"/>
          </a:xfrm>
          <a:prstGeom prst="rect">
            <a:avLst/>
          </a:prstGeom>
          <a:noFill/>
        </p:spPr>
        <p:txBody>
          <a:bodyPr wrap="none" lIns="0" tIns="0" rIns="0" bIns="0" rtlCol="0">
            <a:spAutoFit/>
          </a:bodyPr>
          <a:lstStyle/>
          <a:p>
            <a:r>
              <a:rPr lang="en-GB" dirty="0" smtClean="0">
                <a:solidFill>
                  <a:schemeClr val="tx2"/>
                </a:solidFill>
                <a:cs typeface="Arial" pitchFamily="34" charset="0"/>
              </a:rPr>
              <a:t>Social Grade</a:t>
            </a:r>
            <a:endParaRPr lang="en-US" dirty="0">
              <a:solidFill>
                <a:schemeClr val="tx2"/>
              </a:solidFill>
              <a:cs typeface="Arial" pitchFamily="34" charset="0"/>
            </a:endParaRPr>
          </a:p>
        </p:txBody>
      </p:sp>
      <p:cxnSp>
        <p:nvCxnSpPr>
          <p:cNvPr id="113" name="Straight Connector 112"/>
          <p:cNvCxnSpPr/>
          <p:nvPr/>
        </p:nvCxnSpPr>
        <p:spPr>
          <a:xfrm>
            <a:off x="628650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cxnSp>
        <p:nvCxnSpPr>
          <p:cNvPr id="114" name="Straight Connector 113"/>
          <p:cNvCxnSpPr/>
          <p:nvPr/>
        </p:nvCxnSpPr>
        <p:spPr>
          <a:xfrm>
            <a:off x="245745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sp>
        <p:nvSpPr>
          <p:cNvPr id="28" name="Rectangle 27"/>
          <p:cNvSpPr/>
          <p:nvPr/>
        </p:nvSpPr>
        <p:spPr>
          <a:xfrm>
            <a:off x="77453" y="1068545"/>
            <a:ext cx="2220566" cy="959302"/>
          </a:xfrm>
          <a:prstGeom prst="rect">
            <a:avLst/>
          </a:prstGeom>
        </p:spPr>
        <p:txBody>
          <a:bodyPr wrap="square" anchor="ctr">
            <a:spAutoFit/>
          </a:bodyPr>
          <a:lstStyle/>
          <a:p>
            <a:pPr algn="r">
              <a:lnSpc>
                <a:spcPct val="75000"/>
              </a:lnSpc>
            </a:pPr>
            <a:r>
              <a:rPr lang="en-GB" sz="7200" b="1" dirty="0" smtClean="0">
                <a:solidFill>
                  <a:schemeClr val="bg2"/>
                </a:solidFill>
                <a:cs typeface="Arial" pitchFamily="34" charset="0"/>
              </a:rPr>
              <a:t>55%</a:t>
            </a:r>
            <a:endParaRPr lang="en-US" sz="1600" dirty="0">
              <a:solidFill>
                <a:schemeClr val="bg2"/>
              </a:solidFill>
              <a:cs typeface="Arial" pitchFamily="34" charset="0"/>
            </a:endParaRPr>
          </a:p>
        </p:txBody>
      </p:sp>
      <p:pic>
        <p:nvPicPr>
          <p:cNvPr id="118" name="Picture 117" descr="Ireland provinces.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467953" y="2705912"/>
            <a:ext cx="2238183" cy="2563200"/>
          </a:xfrm>
          <a:prstGeom prst="rect">
            <a:avLst/>
          </a:prstGeom>
        </p:spPr>
      </p:pic>
      <p:sp>
        <p:nvSpPr>
          <p:cNvPr id="119" name="TextBox 9"/>
          <p:cNvSpPr txBox="1">
            <a:spLocks noChangeArrowheads="1"/>
          </p:cNvSpPr>
          <p:nvPr/>
        </p:nvSpPr>
        <p:spPr bwMode="auto">
          <a:xfrm>
            <a:off x="7762914" y="3810423"/>
            <a:ext cx="910808" cy="769441"/>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Rest of </a:t>
            </a:r>
            <a:br>
              <a:rPr kumimoji="0" lang="en-IE" sz="1000" b="0" i="0" u="none" strike="noStrike" kern="0" cap="none" spc="0" normalizeH="0" baseline="0" noProof="0" dirty="0" smtClean="0">
                <a:ln>
                  <a:noFill/>
                </a:ln>
                <a:solidFill>
                  <a:schemeClr val="bg1"/>
                </a:solidFill>
                <a:effectLst/>
                <a:uLnTx/>
                <a:uFillTx/>
                <a:cs typeface="Calibri" pitchFamily="34" charset="0"/>
              </a:rPr>
            </a:br>
            <a:r>
              <a:rPr kumimoji="0" lang="en-IE" sz="1000" b="0" i="0" u="none" strike="noStrike" kern="0" cap="none" spc="0" normalizeH="0" baseline="0" noProof="0" dirty="0" smtClean="0">
                <a:ln>
                  <a:noFill/>
                </a:ln>
                <a:solidFill>
                  <a:schemeClr val="bg1"/>
                </a:solidFill>
                <a:effectLst/>
                <a:uLnTx/>
                <a:uFillTx/>
                <a:cs typeface="Calibri" pitchFamily="34" charset="0"/>
              </a:rPr>
              <a:t>Leinster </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55</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0" name="TextBox 9"/>
          <p:cNvSpPr txBox="1">
            <a:spLocks noChangeArrowheads="1"/>
          </p:cNvSpPr>
          <p:nvPr/>
        </p:nvSpPr>
        <p:spPr bwMode="auto">
          <a:xfrm>
            <a:off x="7015646" y="4384918"/>
            <a:ext cx="910808"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effectLst/>
                <a:uLnTx/>
                <a:uFillTx/>
                <a:cs typeface="Calibri" pitchFamily="34" charset="0"/>
              </a:rPr>
              <a:t>Munster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cs typeface="Calibri" pitchFamily="34" charset="0"/>
              </a:rPr>
              <a:t>64</a:t>
            </a:r>
            <a:r>
              <a:rPr kumimoji="0" lang="en-IE" sz="2400" b="0" i="0" u="none" strike="noStrike" kern="0" cap="none" spc="0" normalizeH="0" baseline="0" noProof="0" dirty="0" smtClean="0">
                <a:ln>
                  <a:noFill/>
                </a:ln>
                <a:effectLst/>
                <a:uLnTx/>
                <a:uFillTx/>
                <a:cs typeface="Calibri" pitchFamily="34" charset="0"/>
              </a:rPr>
              <a:t>%</a:t>
            </a:r>
          </a:p>
        </p:txBody>
      </p:sp>
      <p:sp>
        <p:nvSpPr>
          <p:cNvPr id="121" name="TextBox 9"/>
          <p:cNvSpPr txBox="1">
            <a:spLocks noChangeArrowheads="1"/>
          </p:cNvSpPr>
          <p:nvPr/>
        </p:nvSpPr>
        <p:spPr bwMode="auto">
          <a:xfrm>
            <a:off x="7011489" y="3503856"/>
            <a:ext cx="1038252"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Conn/ Ulster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56</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6" name="TextBox 9"/>
          <p:cNvSpPr txBox="1">
            <a:spLocks noChangeArrowheads="1"/>
          </p:cNvSpPr>
          <p:nvPr/>
        </p:nvSpPr>
        <p:spPr bwMode="auto">
          <a:xfrm>
            <a:off x="8300394" y="3225786"/>
            <a:ext cx="770692" cy="615553"/>
          </a:xfrm>
          <a:prstGeom prst="rect">
            <a:avLst/>
          </a:prstGeom>
          <a:solidFill>
            <a:srgbClr val="FFFFFF"/>
          </a:solidFill>
          <a:ln w="9525">
            <a:solidFill>
              <a:srgbClr val="CEC7BA"/>
            </a:solidFill>
            <a:prstDash val="dash"/>
            <a:miter lim="800000"/>
            <a:headEnd/>
            <a:tailEnd/>
          </a:ln>
        </p:spPr>
        <p:txBody>
          <a:bodyPr r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Dublin</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47</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cxnSp>
        <p:nvCxnSpPr>
          <p:cNvPr id="129" name="Straight Connector 105"/>
          <p:cNvCxnSpPr>
            <a:cxnSpLocks noChangeShapeType="1"/>
            <a:stCxn id="126" idx="2"/>
          </p:cNvCxnSpPr>
          <p:nvPr/>
        </p:nvCxnSpPr>
        <p:spPr bwMode="auto">
          <a:xfrm flipH="1">
            <a:off x="8411866" y="3841339"/>
            <a:ext cx="273874" cy="321233"/>
          </a:xfrm>
          <a:prstGeom prst="line">
            <a:avLst/>
          </a:prstGeom>
          <a:noFill/>
          <a:ln w="9525" algn="ctr">
            <a:solidFill>
              <a:srgbClr val="CEC7BA"/>
            </a:solidFill>
            <a:round/>
            <a:headEnd/>
            <a:tailEnd/>
          </a:ln>
        </p:spPr>
      </p:cxnSp>
      <p:grpSp>
        <p:nvGrpSpPr>
          <p:cNvPr id="7" name="Group 6"/>
          <p:cNvGrpSpPr/>
          <p:nvPr/>
        </p:nvGrpSpPr>
        <p:grpSpPr>
          <a:xfrm>
            <a:off x="322573" y="4824295"/>
            <a:ext cx="1518751" cy="317086"/>
            <a:chOff x="322573" y="4813418"/>
            <a:chExt cx="1518751" cy="317086"/>
          </a:xfrm>
        </p:grpSpPr>
        <p:sp>
          <p:nvSpPr>
            <p:cNvPr id="131" name="Freeform 5"/>
            <p:cNvSpPr>
              <a:spLocks noChangeAspect="1" noEditPoints="1"/>
            </p:cNvSpPr>
            <p:nvPr/>
          </p:nvSpPr>
          <p:spPr bwMode="gray">
            <a:xfrm>
              <a:off x="322573" y="4813567"/>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2" name="Freeform 5"/>
            <p:cNvSpPr>
              <a:spLocks noChangeAspect="1" noEditPoints="1"/>
            </p:cNvSpPr>
            <p:nvPr/>
          </p:nvSpPr>
          <p:spPr bwMode="gray">
            <a:xfrm>
              <a:off x="948621" y="4813567"/>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3" name="Freeform 5"/>
            <p:cNvSpPr>
              <a:spLocks noChangeAspect="1" noEditPoints="1"/>
            </p:cNvSpPr>
            <p:nvPr/>
          </p:nvSpPr>
          <p:spPr bwMode="gray">
            <a:xfrm>
              <a:off x="479085" y="4813567"/>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4" name="Freeform 5"/>
            <p:cNvSpPr>
              <a:spLocks noChangeAspect="1" noEditPoints="1"/>
            </p:cNvSpPr>
            <p:nvPr/>
          </p:nvSpPr>
          <p:spPr bwMode="gray">
            <a:xfrm>
              <a:off x="1418142" y="4813567"/>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5" name="Freeform 5"/>
            <p:cNvSpPr>
              <a:spLocks noChangeAspect="1" noEditPoints="1"/>
            </p:cNvSpPr>
            <p:nvPr/>
          </p:nvSpPr>
          <p:spPr bwMode="gray">
            <a:xfrm>
              <a:off x="1574654" y="4813567"/>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36" name="Freeform 5"/>
            <p:cNvSpPr>
              <a:spLocks noChangeAspect="1" noEditPoints="1"/>
            </p:cNvSpPr>
            <p:nvPr/>
          </p:nvSpPr>
          <p:spPr bwMode="gray">
            <a:xfrm>
              <a:off x="1731165" y="4813567"/>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7" name="Freeform 5"/>
            <p:cNvSpPr>
              <a:spLocks noChangeAspect="1" noEditPoints="1"/>
            </p:cNvSpPr>
            <p:nvPr/>
          </p:nvSpPr>
          <p:spPr bwMode="gray">
            <a:xfrm>
              <a:off x="635597" y="4813567"/>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8" name="Freeform 5"/>
            <p:cNvSpPr>
              <a:spLocks noChangeAspect="1" noEditPoints="1"/>
            </p:cNvSpPr>
            <p:nvPr/>
          </p:nvSpPr>
          <p:spPr bwMode="gray">
            <a:xfrm>
              <a:off x="1261645" y="4813418"/>
              <a:ext cx="110144" cy="317086"/>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9" name="Freeform 5"/>
            <p:cNvSpPr>
              <a:spLocks noChangeAspect="1" noEditPoints="1"/>
            </p:cNvSpPr>
            <p:nvPr/>
          </p:nvSpPr>
          <p:spPr bwMode="gray">
            <a:xfrm>
              <a:off x="1105133" y="4813567"/>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0" name="Freeform 5"/>
            <p:cNvSpPr>
              <a:spLocks noChangeAspect="1" noEditPoints="1"/>
            </p:cNvSpPr>
            <p:nvPr/>
          </p:nvSpPr>
          <p:spPr bwMode="gray">
            <a:xfrm>
              <a:off x="792109" y="4813567"/>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grpSp>
      <p:grpSp>
        <p:nvGrpSpPr>
          <p:cNvPr id="6" name="Group 5"/>
          <p:cNvGrpSpPr/>
          <p:nvPr/>
        </p:nvGrpSpPr>
        <p:grpSpPr>
          <a:xfrm>
            <a:off x="322573" y="5432432"/>
            <a:ext cx="1518751" cy="316788"/>
            <a:chOff x="322573" y="5398430"/>
            <a:chExt cx="1518751" cy="316788"/>
          </a:xfrm>
        </p:grpSpPr>
        <p:sp>
          <p:nvSpPr>
            <p:cNvPr id="142" name="Freeform 5"/>
            <p:cNvSpPr>
              <a:spLocks noChangeAspect="1" noEditPoints="1"/>
            </p:cNvSpPr>
            <p:nvPr/>
          </p:nvSpPr>
          <p:spPr bwMode="gray">
            <a:xfrm>
              <a:off x="322573" y="5398430"/>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3" name="Freeform 5"/>
            <p:cNvSpPr>
              <a:spLocks noChangeAspect="1" noEditPoints="1"/>
            </p:cNvSpPr>
            <p:nvPr/>
          </p:nvSpPr>
          <p:spPr bwMode="gray">
            <a:xfrm>
              <a:off x="948613" y="5398430"/>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4" name="Freeform 5"/>
            <p:cNvSpPr>
              <a:spLocks noChangeAspect="1" noEditPoints="1"/>
            </p:cNvSpPr>
            <p:nvPr/>
          </p:nvSpPr>
          <p:spPr bwMode="gray">
            <a:xfrm>
              <a:off x="479083" y="5398430"/>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5" name="Freeform 5"/>
            <p:cNvSpPr>
              <a:spLocks noChangeAspect="1" noEditPoints="1"/>
            </p:cNvSpPr>
            <p:nvPr/>
          </p:nvSpPr>
          <p:spPr bwMode="gray">
            <a:xfrm>
              <a:off x="1261633" y="5398430"/>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6" name="Freeform 5"/>
            <p:cNvSpPr>
              <a:spLocks noChangeAspect="1" noEditPoints="1"/>
            </p:cNvSpPr>
            <p:nvPr/>
          </p:nvSpPr>
          <p:spPr bwMode="gray">
            <a:xfrm>
              <a:off x="1105123" y="5398430"/>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57000">
                  <a:schemeClr val="bg2"/>
                </a:gs>
                <a:gs pos="74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7" name="Freeform 5"/>
            <p:cNvSpPr>
              <a:spLocks noChangeAspect="1" noEditPoints="1"/>
            </p:cNvSpPr>
            <p:nvPr/>
          </p:nvSpPr>
          <p:spPr bwMode="gray">
            <a:xfrm>
              <a:off x="1574653" y="5398430"/>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8" name="Freeform 5"/>
            <p:cNvSpPr>
              <a:spLocks noChangeAspect="1" noEditPoints="1"/>
            </p:cNvSpPr>
            <p:nvPr/>
          </p:nvSpPr>
          <p:spPr bwMode="gray">
            <a:xfrm>
              <a:off x="1731165" y="5398430"/>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9" name="Freeform 5"/>
            <p:cNvSpPr>
              <a:spLocks noChangeAspect="1" noEditPoints="1"/>
            </p:cNvSpPr>
            <p:nvPr/>
          </p:nvSpPr>
          <p:spPr bwMode="gray">
            <a:xfrm>
              <a:off x="792103" y="5398430"/>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0" name="Freeform 5"/>
            <p:cNvSpPr>
              <a:spLocks noChangeAspect="1" noEditPoints="1"/>
            </p:cNvSpPr>
            <p:nvPr/>
          </p:nvSpPr>
          <p:spPr bwMode="gray">
            <a:xfrm>
              <a:off x="635593" y="5398430"/>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1" name="Freeform 5"/>
            <p:cNvSpPr>
              <a:spLocks noChangeAspect="1" noEditPoints="1"/>
            </p:cNvSpPr>
            <p:nvPr/>
          </p:nvSpPr>
          <p:spPr bwMode="gray">
            <a:xfrm>
              <a:off x="1418143" y="5398430"/>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grpSp>
      <p:grpSp>
        <p:nvGrpSpPr>
          <p:cNvPr id="5" name="Group 4"/>
          <p:cNvGrpSpPr/>
          <p:nvPr/>
        </p:nvGrpSpPr>
        <p:grpSpPr>
          <a:xfrm>
            <a:off x="322573" y="6040271"/>
            <a:ext cx="1518751" cy="316788"/>
            <a:chOff x="322573" y="6040271"/>
            <a:chExt cx="1518751" cy="316788"/>
          </a:xfrm>
        </p:grpSpPr>
        <p:sp>
          <p:nvSpPr>
            <p:cNvPr id="152" name="Freeform 5"/>
            <p:cNvSpPr>
              <a:spLocks noChangeAspect="1" noEditPoints="1"/>
            </p:cNvSpPr>
            <p:nvPr/>
          </p:nvSpPr>
          <p:spPr bwMode="gray">
            <a:xfrm>
              <a:off x="32257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3" name="Freeform 5"/>
            <p:cNvSpPr>
              <a:spLocks noChangeAspect="1" noEditPoints="1"/>
            </p:cNvSpPr>
            <p:nvPr/>
          </p:nvSpPr>
          <p:spPr bwMode="gray">
            <a:xfrm>
              <a:off x="94861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4" name="Freeform 5"/>
            <p:cNvSpPr>
              <a:spLocks noChangeAspect="1" noEditPoints="1"/>
            </p:cNvSpPr>
            <p:nvPr/>
          </p:nvSpPr>
          <p:spPr bwMode="gray">
            <a:xfrm>
              <a:off x="47908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5" name="Freeform 5"/>
            <p:cNvSpPr>
              <a:spLocks noChangeAspect="1" noEditPoints="1"/>
            </p:cNvSpPr>
            <p:nvPr/>
          </p:nvSpPr>
          <p:spPr bwMode="gray">
            <a:xfrm>
              <a:off x="126163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6" name="Freeform 5"/>
            <p:cNvSpPr>
              <a:spLocks noChangeAspect="1" noEditPoints="1"/>
            </p:cNvSpPr>
            <p:nvPr/>
          </p:nvSpPr>
          <p:spPr bwMode="gray">
            <a:xfrm>
              <a:off x="141814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50000">
                  <a:schemeClr val="bg2"/>
                </a:gs>
                <a:gs pos="60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7" name="Freeform 5"/>
            <p:cNvSpPr>
              <a:spLocks noChangeAspect="1" noEditPoints="1"/>
            </p:cNvSpPr>
            <p:nvPr/>
          </p:nvSpPr>
          <p:spPr bwMode="gray">
            <a:xfrm>
              <a:off x="157465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8" name="Freeform 5"/>
            <p:cNvSpPr>
              <a:spLocks noChangeAspect="1" noEditPoints="1"/>
            </p:cNvSpPr>
            <p:nvPr/>
          </p:nvSpPr>
          <p:spPr bwMode="gray">
            <a:xfrm>
              <a:off x="1731165"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9" name="Freeform 5"/>
            <p:cNvSpPr>
              <a:spLocks noChangeAspect="1" noEditPoints="1"/>
            </p:cNvSpPr>
            <p:nvPr/>
          </p:nvSpPr>
          <p:spPr bwMode="gray">
            <a:xfrm>
              <a:off x="79210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0" name="Freeform 5"/>
            <p:cNvSpPr>
              <a:spLocks noChangeAspect="1" noEditPoints="1"/>
            </p:cNvSpPr>
            <p:nvPr/>
          </p:nvSpPr>
          <p:spPr bwMode="gray">
            <a:xfrm>
              <a:off x="63559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61" name="Freeform 5"/>
            <p:cNvSpPr>
              <a:spLocks noChangeAspect="1" noEditPoints="1"/>
            </p:cNvSpPr>
            <p:nvPr/>
          </p:nvSpPr>
          <p:spPr bwMode="gray">
            <a:xfrm>
              <a:off x="110512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grpSp>
      <p:sp>
        <p:nvSpPr>
          <p:cNvPr id="162" name="Rechteck 92"/>
          <p:cNvSpPr/>
          <p:nvPr/>
        </p:nvSpPr>
        <p:spPr bwMode="gray">
          <a:xfrm>
            <a:off x="588751" y="5756246"/>
            <a:ext cx="1093248"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smtClean="0">
                <a:solidFill>
                  <a:schemeClr val="bg1"/>
                </a:solidFill>
              </a:rPr>
              <a:t>Farmers: </a:t>
            </a:r>
            <a:r>
              <a:rPr lang="de-DE" kern="0" dirty="0" smtClean="0">
                <a:solidFill>
                  <a:schemeClr val="bg1"/>
                </a:solidFill>
              </a:rPr>
              <a:t>  75%</a:t>
            </a:r>
            <a:endParaRPr lang="de-DE" sz="2400" kern="0" dirty="0">
              <a:solidFill>
                <a:schemeClr val="bg1"/>
              </a:solidFill>
            </a:endParaRPr>
          </a:p>
        </p:txBody>
      </p:sp>
      <p:sp>
        <p:nvSpPr>
          <p:cNvPr id="141" name="Text Placeholder 34"/>
          <p:cNvSpPr txBox="1">
            <a:spLocks/>
          </p:cNvSpPr>
          <p:nvPr/>
        </p:nvSpPr>
        <p:spPr>
          <a:xfrm>
            <a:off x="109209" y="66332"/>
            <a:ext cx="8461585" cy="664797"/>
          </a:xfrm>
          <a:prstGeom prst="rect">
            <a:avLst/>
          </a:prstGeom>
        </p:spPr>
        <p:txBody>
          <a:bodyPr vert="horz" wrap="square" lIns="0" tIns="0" rIns="0" bIns="0" rtlCol="0" anchor="ctr">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defRPr/>
            </a:pPr>
            <a:r>
              <a:rPr lang="en-IE" sz="2400" b="1" dirty="0" smtClean="0">
                <a:solidFill>
                  <a:schemeClr val="accent5"/>
                </a:solidFill>
              </a:rPr>
              <a:t>Who Believes Abortion Is </a:t>
            </a:r>
            <a:r>
              <a:rPr lang="en-IE" sz="2400" b="1" u="sng" dirty="0" smtClean="0">
                <a:solidFill>
                  <a:schemeClr val="accent5"/>
                </a:solidFill>
              </a:rPr>
              <a:t>NOT</a:t>
            </a:r>
            <a:r>
              <a:rPr lang="en-IE" sz="2400" b="1" dirty="0" smtClean="0">
                <a:solidFill>
                  <a:schemeClr val="accent5"/>
                </a:solidFill>
              </a:rPr>
              <a:t> A Criminal Offence, When Woman's Life Is Not At Risk</a:t>
            </a:r>
            <a:endParaRPr lang="en-IE" sz="2400" b="1" dirty="0">
              <a:solidFill>
                <a:schemeClr val="accent5"/>
              </a:solidFill>
            </a:endParaRPr>
          </a:p>
        </p:txBody>
      </p:sp>
      <p:sp>
        <p:nvSpPr>
          <p:cNvPr id="166" name="Rectangle 165"/>
          <p:cNvSpPr/>
          <p:nvPr/>
        </p:nvSpPr>
        <p:spPr>
          <a:xfrm>
            <a:off x="2379838" y="1187236"/>
            <a:ext cx="3629652" cy="646331"/>
          </a:xfrm>
          <a:prstGeom prst="rect">
            <a:avLst/>
          </a:prstGeom>
        </p:spPr>
        <p:txBody>
          <a:bodyPr wrap="square" anchor="ctr">
            <a:spAutoFit/>
          </a:bodyPr>
          <a:lstStyle/>
          <a:p>
            <a:r>
              <a:rPr lang="en-GB" dirty="0" smtClean="0">
                <a:solidFill>
                  <a:schemeClr val="bg2"/>
                </a:solidFill>
                <a:cs typeface="Arial" pitchFamily="34" charset="0"/>
              </a:rPr>
              <a:t>Believe </a:t>
            </a:r>
            <a:r>
              <a:rPr lang="en-GB" b="1" dirty="0" smtClean="0">
                <a:solidFill>
                  <a:schemeClr val="bg2">
                    <a:lumMod val="75000"/>
                  </a:schemeClr>
                </a:solidFill>
                <a:cs typeface="Arial" pitchFamily="34" charset="0"/>
              </a:rPr>
              <a:t>abortion</a:t>
            </a:r>
            <a:r>
              <a:rPr lang="en-GB" dirty="0" smtClean="0">
                <a:solidFill>
                  <a:schemeClr val="bg2">
                    <a:lumMod val="75000"/>
                  </a:schemeClr>
                </a:solidFill>
                <a:cs typeface="Arial" pitchFamily="34" charset="0"/>
              </a:rPr>
              <a:t> </a:t>
            </a:r>
            <a:r>
              <a:rPr lang="en-GB" dirty="0" smtClean="0">
                <a:solidFill>
                  <a:schemeClr val="bg2"/>
                </a:solidFill>
                <a:cs typeface="Arial" pitchFamily="34" charset="0"/>
              </a:rPr>
              <a:t>is </a:t>
            </a:r>
            <a:r>
              <a:rPr lang="en-GB" b="1" dirty="0" smtClean="0">
                <a:solidFill>
                  <a:schemeClr val="bg2">
                    <a:lumMod val="75000"/>
                  </a:schemeClr>
                </a:solidFill>
                <a:cs typeface="Arial" pitchFamily="34" charset="0"/>
              </a:rPr>
              <a:t>NOT a criminal </a:t>
            </a:r>
            <a:r>
              <a:rPr lang="en-GB" dirty="0" smtClean="0">
                <a:solidFill>
                  <a:schemeClr val="bg2"/>
                </a:solidFill>
                <a:cs typeface="Arial" pitchFamily="34" charset="0"/>
              </a:rPr>
              <a:t>offence</a:t>
            </a:r>
            <a:endParaRPr lang="en-US" b="1" u="sng" dirty="0">
              <a:solidFill>
                <a:schemeClr val="bg2"/>
              </a:solidFill>
              <a:cs typeface="Arial" pitchFamily="34" charset="0"/>
            </a:endParaRPr>
          </a:p>
        </p:txBody>
      </p:sp>
      <p:sp>
        <p:nvSpPr>
          <p:cNvPr id="169" name="TextBox 168"/>
          <p:cNvSpPr txBox="1"/>
          <p:nvPr/>
        </p:nvSpPr>
        <p:spPr>
          <a:xfrm>
            <a:off x="5369907" y="2795271"/>
            <a:ext cx="495649" cy="307777"/>
          </a:xfrm>
          <a:prstGeom prst="rect">
            <a:avLst/>
          </a:prstGeom>
          <a:noFill/>
        </p:spPr>
        <p:txBody>
          <a:bodyPr wrap="none" rtlCol="0">
            <a:spAutoFit/>
          </a:bodyPr>
          <a:lstStyle/>
          <a:p>
            <a:r>
              <a:rPr lang="en-IE" sz="1400" dirty="0" smtClean="0">
                <a:solidFill>
                  <a:schemeClr val="bg1"/>
                </a:solidFill>
              </a:rPr>
              <a:t>42%</a:t>
            </a:r>
            <a:endParaRPr lang="en-GB" sz="1400" dirty="0">
              <a:solidFill>
                <a:schemeClr val="bg1"/>
              </a:solidFill>
            </a:endParaRPr>
          </a:p>
        </p:txBody>
      </p:sp>
      <p:sp>
        <p:nvSpPr>
          <p:cNvPr id="172" name="TextBox 171"/>
          <p:cNvSpPr txBox="1"/>
          <p:nvPr/>
        </p:nvSpPr>
        <p:spPr>
          <a:xfrm>
            <a:off x="5369907" y="3272474"/>
            <a:ext cx="495649" cy="307777"/>
          </a:xfrm>
          <a:prstGeom prst="rect">
            <a:avLst/>
          </a:prstGeom>
          <a:noFill/>
        </p:spPr>
        <p:txBody>
          <a:bodyPr wrap="none" rtlCol="0">
            <a:spAutoFit/>
          </a:bodyPr>
          <a:lstStyle/>
          <a:p>
            <a:r>
              <a:rPr lang="en-IE" sz="1400" dirty="0" smtClean="0">
                <a:solidFill>
                  <a:schemeClr val="bg1"/>
                </a:solidFill>
              </a:rPr>
              <a:t>49%</a:t>
            </a:r>
            <a:endParaRPr lang="en-GB" sz="1400" dirty="0">
              <a:solidFill>
                <a:schemeClr val="bg1"/>
              </a:solidFill>
            </a:endParaRPr>
          </a:p>
        </p:txBody>
      </p:sp>
      <p:sp>
        <p:nvSpPr>
          <p:cNvPr id="173" name="TextBox 172"/>
          <p:cNvSpPr txBox="1"/>
          <p:nvPr/>
        </p:nvSpPr>
        <p:spPr>
          <a:xfrm>
            <a:off x="5369907" y="3749677"/>
            <a:ext cx="495649" cy="307777"/>
          </a:xfrm>
          <a:prstGeom prst="rect">
            <a:avLst/>
          </a:prstGeom>
          <a:noFill/>
        </p:spPr>
        <p:txBody>
          <a:bodyPr wrap="none" rtlCol="0">
            <a:spAutoFit/>
          </a:bodyPr>
          <a:lstStyle/>
          <a:p>
            <a:r>
              <a:rPr lang="en-IE" sz="1400" dirty="0" smtClean="0">
                <a:solidFill>
                  <a:schemeClr val="bg1"/>
                </a:solidFill>
              </a:rPr>
              <a:t>50%</a:t>
            </a:r>
            <a:endParaRPr lang="en-GB" sz="1400" dirty="0">
              <a:solidFill>
                <a:schemeClr val="bg1"/>
              </a:solidFill>
            </a:endParaRPr>
          </a:p>
        </p:txBody>
      </p:sp>
      <p:sp>
        <p:nvSpPr>
          <p:cNvPr id="174" name="TextBox 173"/>
          <p:cNvSpPr txBox="1"/>
          <p:nvPr/>
        </p:nvSpPr>
        <p:spPr>
          <a:xfrm>
            <a:off x="5369907" y="4226880"/>
            <a:ext cx="495649" cy="307777"/>
          </a:xfrm>
          <a:prstGeom prst="rect">
            <a:avLst/>
          </a:prstGeom>
          <a:noFill/>
        </p:spPr>
        <p:txBody>
          <a:bodyPr wrap="none" rtlCol="0">
            <a:spAutoFit/>
          </a:bodyPr>
          <a:lstStyle/>
          <a:p>
            <a:r>
              <a:rPr lang="en-IE" sz="1400" dirty="0" smtClean="0">
                <a:solidFill>
                  <a:schemeClr val="bg1"/>
                </a:solidFill>
              </a:rPr>
              <a:t>62%</a:t>
            </a:r>
            <a:endParaRPr lang="en-GB" sz="1400" dirty="0">
              <a:solidFill>
                <a:schemeClr val="bg1"/>
              </a:solidFill>
            </a:endParaRPr>
          </a:p>
        </p:txBody>
      </p:sp>
      <p:sp>
        <p:nvSpPr>
          <p:cNvPr id="175" name="TextBox 174"/>
          <p:cNvSpPr txBox="1"/>
          <p:nvPr/>
        </p:nvSpPr>
        <p:spPr>
          <a:xfrm>
            <a:off x="5369907" y="4704083"/>
            <a:ext cx="495649" cy="307777"/>
          </a:xfrm>
          <a:prstGeom prst="rect">
            <a:avLst/>
          </a:prstGeom>
          <a:noFill/>
        </p:spPr>
        <p:txBody>
          <a:bodyPr wrap="none" rtlCol="0">
            <a:spAutoFit/>
          </a:bodyPr>
          <a:lstStyle/>
          <a:p>
            <a:r>
              <a:rPr lang="en-IE" sz="1400" dirty="0" smtClean="0">
                <a:solidFill>
                  <a:schemeClr val="bg1"/>
                </a:solidFill>
              </a:rPr>
              <a:t>62%</a:t>
            </a:r>
            <a:endParaRPr lang="en-GB" sz="1400" dirty="0">
              <a:solidFill>
                <a:schemeClr val="bg1"/>
              </a:solidFill>
            </a:endParaRPr>
          </a:p>
        </p:txBody>
      </p:sp>
      <p:sp>
        <p:nvSpPr>
          <p:cNvPr id="176" name="TextBox 175"/>
          <p:cNvSpPr txBox="1"/>
          <p:nvPr/>
        </p:nvSpPr>
        <p:spPr>
          <a:xfrm>
            <a:off x="5369907" y="5161144"/>
            <a:ext cx="495649" cy="307777"/>
          </a:xfrm>
          <a:prstGeom prst="rect">
            <a:avLst/>
          </a:prstGeom>
          <a:noFill/>
        </p:spPr>
        <p:txBody>
          <a:bodyPr wrap="none" rtlCol="0">
            <a:spAutoFit/>
          </a:bodyPr>
          <a:lstStyle/>
          <a:p>
            <a:r>
              <a:rPr lang="en-IE" sz="1400" dirty="0" smtClean="0">
                <a:solidFill>
                  <a:schemeClr val="bg1"/>
                </a:solidFill>
              </a:rPr>
              <a:t>65%</a:t>
            </a:r>
            <a:endParaRPr lang="en-GB" sz="1400" dirty="0">
              <a:solidFill>
                <a:schemeClr val="bg1"/>
              </a:solidFill>
            </a:endParaRPr>
          </a:p>
        </p:txBody>
      </p:sp>
      <p:sp>
        <p:nvSpPr>
          <p:cNvPr id="178" name="TextBox 177"/>
          <p:cNvSpPr txBox="1"/>
          <p:nvPr/>
        </p:nvSpPr>
        <p:spPr>
          <a:xfrm>
            <a:off x="907138" y="2063316"/>
            <a:ext cx="700513" cy="276999"/>
          </a:xfrm>
          <a:prstGeom prst="rect">
            <a:avLst/>
          </a:prstGeom>
          <a:noFill/>
        </p:spPr>
        <p:txBody>
          <a:bodyPr wrap="none" lIns="0" tIns="0" rIns="0" bIns="0" rtlCol="0" anchor="b" anchorCtr="1">
            <a:spAutoFit/>
          </a:bodyPr>
          <a:lstStyle/>
          <a:p>
            <a:pPr algn="ctr"/>
            <a:r>
              <a:rPr lang="en-GB" dirty="0" smtClean="0">
                <a:solidFill>
                  <a:schemeClr val="tx2"/>
                </a:solidFill>
                <a:cs typeface="Calibri" pitchFamily="34" charset="0"/>
              </a:rPr>
              <a:t>Gender</a:t>
            </a:r>
            <a:endParaRPr lang="en-US" dirty="0">
              <a:solidFill>
                <a:schemeClr val="tx2"/>
              </a:solidFill>
              <a:cs typeface="Calibri" pitchFamily="34" charset="0"/>
            </a:endParaRPr>
          </a:p>
        </p:txBody>
      </p:sp>
      <p:grpSp>
        <p:nvGrpSpPr>
          <p:cNvPr id="179" name="Group 178"/>
          <p:cNvGrpSpPr/>
          <p:nvPr/>
        </p:nvGrpSpPr>
        <p:grpSpPr>
          <a:xfrm>
            <a:off x="584565" y="2349864"/>
            <a:ext cx="1345659" cy="1648103"/>
            <a:chOff x="4457358" y="72525"/>
            <a:chExt cx="1613493" cy="1976135"/>
          </a:xfrm>
        </p:grpSpPr>
        <p:sp>
          <p:nvSpPr>
            <p:cNvPr id="180" name="Rechteck 31"/>
            <p:cNvSpPr/>
            <p:nvPr/>
          </p:nvSpPr>
          <p:spPr>
            <a:xfrm>
              <a:off x="4583716" y="1568513"/>
              <a:ext cx="530488" cy="369036"/>
            </a:xfrm>
            <a:prstGeom prst="rect">
              <a:avLst/>
            </a:prstGeom>
          </p:spPr>
          <p:txBody>
            <a:bodyPr wrap="none" lIns="0" tIns="0" rIns="0" bIns="0" anchor="ctr" anchorCtr="0">
              <a:spAutoFit/>
            </a:bodyPr>
            <a:lstStyle/>
            <a:p>
              <a:pPr algn="ctr"/>
              <a:r>
                <a:rPr lang="en-US" sz="2000" dirty="0" smtClean="0">
                  <a:solidFill>
                    <a:schemeClr val="accent1">
                      <a:lumMod val="75000"/>
                    </a:schemeClr>
                  </a:solidFill>
                </a:rPr>
                <a:t>49%</a:t>
              </a:r>
              <a:endParaRPr lang="en-US" sz="2000" dirty="0">
                <a:solidFill>
                  <a:schemeClr val="accent1">
                    <a:lumMod val="75000"/>
                  </a:schemeClr>
                </a:solidFill>
              </a:endParaRPr>
            </a:p>
          </p:txBody>
        </p:sp>
        <p:sp>
          <p:nvSpPr>
            <p:cNvPr id="181" name="Rechteck 31"/>
            <p:cNvSpPr/>
            <p:nvPr/>
          </p:nvSpPr>
          <p:spPr>
            <a:xfrm>
              <a:off x="5417892" y="251944"/>
              <a:ext cx="530488" cy="369036"/>
            </a:xfrm>
            <a:prstGeom prst="rect">
              <a:avLst/>
            </a:prstGeom>
          </p:spPr>
          <p:txBody>
            <a:bodyPr wrap="none" lIns="0" tIns="0" rIns="0" bIns="0" anchor="ctr" anchorCtr="0">
              <a:spAutoFit/>
            </a:bodyPr>
            <a:lstStyle/>
            <a:p>
              <a:pPr algn="ctr"/>
              <a:r>
                <a:rPr lang="en-US" sz="2000" dirty="0" smtClean="0">
                  <a:solidFill>
                    <a:srgbClr val="D0103A"/>
                  </a:solidFill>
                </a:rPr>
                <a:t>62%</a:t>
              </a:r>
              <a:endParaRPr lang="en-US" sz="2000" dirty="0">
                <a:solidFill>
                  <a:srgbClr val="D0103A"/>
                </a:solidFill>
              </a:endParaRPr>
            </a:p>
          </p:txBody>
        </p:sp>
        <p:grpSp>
          <p:nvGrpSpPr>
            <p:cNvPr id="182" name="Group 181"/>
            <p:cNvGrpSpPr/>
            <p:nvPr/>
          </p:nvGrpSpPr>
          <p:grpSpPr>
            <a:xfrm>
              <a:off x="5295422" y="673848"/>
              <a:ext cx="775429" cy="1374812"/>
              <a:chOff x="6566388" y="1799850"/>
              <a:chExt cx="775429" cy="1374812"/>
            </a:xfrm>
          </p:grpSpPr>
          <p:sp>
            <p:nvSpPr>
              <p:cNvPr id="188" name="Freeform 21"/>
              <p:cNvSpPr>
                <a:spLocks/>
              </p:cNvSpPr>
              <p:nvPr/>
            </p:nvSpPr>
            <p:spPr bwMode="auto">
              <a:xfrm>
                <a:off x="6566388" y="1799850"/>
                <a:ext cx="775429" cy="1374812"/>
              </a:xfrm>
              <a:custGeom>
                <a:avLst/>
                <a:gdLst>
                  <a:gd name="T0" fmla="*/ 64 w 128"/>
                  <a:gd name="T1" fmla="*/ 0 h 314"/>
                  <a:gd name="T2" fmla="*/ 0 w 128"/>
                  <a:gd name="T3" fmla="*/ 0 h 314"/>
                  <a:gd name="T4" fmla="*/ 0 w 128"/>
                  <a:gd name="T5" fmla="*/ 64 h 314"/>
                  <a:gd name="T6" fmla="*/ 0 w 128"/>
                  <a:gd name="T7" fmla="*/ 72 h 314"/>
                  <a:gd name="T8" fmla="*/ 0 w 128"/>
                  <a:gd name="T9" fmla="*/ 250 h 314"/>
                  <a:gd name="T10" fmla="*/ 64 w 128"/>
                  <a:gd name="T11" fmla="*/ 314 h 314"/>
                  <a:gd name="T12" fmla="*/ 128 w 128"/>
                  <a:gd name="T13" fmla="*/ 250 h 314"/>
                  <a:gd name="T14" fmla="*/ 128 w 128"/>
                  <a:gd name="T15" fmla="*/ 64 h 314"/>
                  <a:gd name="T16" fmla="*/ 64 w 128"/>
                  <a:gd name="T17"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14">
                    <a:moveTo>
                      <a:pt x="64" y="0"/>
                    </a:moveTo>
                    <a:cubicBezTo>
                      <a:pt x="0" y="0"/>
                      <a:pt x="0" y="0"/>
                      <a:pt x="0" y="0"/>
                    </a:cubicBezTo>
                    <a:cubicBezTo>
                      <a:pt x="0" y="64"/>
                      <a:pt x="0" y="64"/>
                      <a:pt x="0" y="64"/>
                    </a:cubicBezTo>
                    <a:cubicBezTo>
                      <a:pt x="0" y="72"/>
                      <a:pt x="0" y="72"/>
                      <a:pt x="0" y="72"/>
                    </a:cubicBezTo>
                    <a:cubicBezTo>
                      <a:pt x="0" y="250"/>
                      <a:pt x="0" y="250"/>
                      <a:pt x="0" y="250"/>
                    </a:cubicBezTo>
                    <a:cubicBezTo>
                      <a:pt x="0" y="286"/>
                      <a:pt x="29" y="314"/>
                      <a:pt x="64" y="314"/>
                    </a:cubicBezTo>
                    <a:cubicBezTo>
                      <a:pt x="100" y="314"/>
                      <a:pt x="128" y="286"/>
                      <a:pt x="128" y="250"/>
                    </a:cubicBezTo>
                    <a:cubicBezTo>
                      <a:pt x="128" y="64"/>
                      <a:pt x="128" y="64"/>
                      <a:pt x="128" y="64"/>
                    </a:cubicBezTo>
                    <a:cubicBezTo>
                      <a:pt x="128" y="29"/>
                      <a:pt x="100" y="0"/>
                      <a:pt x="64" y="0"/>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9" name="Group 188"/>
              <p:cNvGrpSpPr/>
              <p:nvPr/>
            </p:nvGrpSpPr>
            <p:grpSpPr>
              <a:xfrm>
                <a:off x="6739613" y="2152086"/>
                <a:ext cx="428978" cy="670341"/>
                <a:chOff x="6744069" y="2107565"/>
                <a:chExt cx="428978" cy="670341"/>
              </a:xfrm>
            </p:grpSpPr>
            <p:pic>
              <p:nvPicPr>
                <p:cNvPr id="190" name="Picture 18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44069" y="2235315"/>
                  <a:ext cx="428978" cy="542591"/>
                </a:xfrm>
                <a:prstGeom prst="rect">
                  <a:avLst/>
                </a:prstGeom>
              </p:spPr>
            </p:pic>
            <p:sp>
              <p:nvSpPr>
                <p:cNvPr id="191" name="Oval 31"/>
                <p:cNvSpPr>
                  <a:spLocks noChangeArrowheads="1"/>
                </p:cNvSpPr>
                <p:nvPr/>
              </p:nvSpPr>
              <p:spPr bwMode="auto">
                <a:xfrm>
                  <a:off x="6861549" y="2107565"/>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grpSp>
          <p:nvGrpSpPr>
            <p:cNvPr id="183" name="Group 182"/>
            <p:cNvGrpSpPr/>
            <p:nvPr/>
          </p:nvGrpSpPr>
          <p:grpSpPr>
            <a:xfrm>
              <a:off x="4457358" y="72525"/>
              <a:ext cx="783204" cy="1411919"/>
              <a:chOff x="5728324" y="1198527"/>
              <a:chExt cx="783204" cy="1411919"/>
            </a:xfrm>
          </p:grpSpPr>
          <p:sp>
            <p:nvSpPr>
              <p:cNvPr id="184" name="Freeform 27"/>
              <p:cNvSpPr>
                <a:spLocks/>
              </p:cNvSpPr>
              <p:nvPr/>
            </p:nvSpPr>
            <p:spPr bwMode="auto">
              <a:xfrm>
                <a:off x="5728324" y="1198527"/>
                <a:ext cx="783204" cy="1411919"/>
              </a:xfrm>
              <a:custGeom>
                <a:avLst/>
                <a:gdLst>
                  <a:gd name="T0" fmla="*/ 64 w 128"/>
                  <a:gd name="T1" fmla="*/ 0 h 322"/>
                  <a:gd name="T2" fmla="*/ 0 w 128"/>
                  <a:gd name="T3" fmla="*/ 64 h 322"/>
                  <a:gd name="T4" fmla="*/ 0 w 128"/>
                  <a:gd name="T5" fmla="*/ 258 h 322"/>
                  <a:gd name="T6" fmla="*/ 64 w 128"/>
                  <a:gd name="T7" fmla="*/ 322 h 322"/>
                  <a:gd name="T8" fmla="*/ 128 w 128"/>
                  <a:gd name="T9" fmla="*/ 322 h 322"/>
                  <a:gd name="T10" fmla="*/ 128 w 128"/>
                  <a:gd name="T11" fmla="*/ 258 h 322"/>
                  <a:gd name="T12" fmla="*/ 128 w 128"/>
                  <a:gd name="T13" fmla="*/ 249 h 322"/>
                  <a:gd name="T14" fmla="*/ 128 w 128"/>
                  <a:gd name="T15" fmla="*/ 64 h 322"/>
                  <a:gd name="T16" fmla="*/ 64 w 128"/>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22">
                    <a:moveTo>
                      <a:pt x="64" y="0"/>
                    </a:moveTo>
                    <a:cubicBezTo>
                      <a:pt x="29" y="0"/>
                      <a:pt x="0" y="28"/>
                      <a:pt x="0" y="64"/>
                    </a:cubicBezTo>
                    <a:cubicBezTo>
                      <a:pt x="0" y="258"/>
                      <a:pt x="0" y="258"/>
                      <a:pt x="0" y="258"/>
                    </a:cubicBezTo>
                    <a:cubicBezTo>
                      <a:pt x="0" y="293"/>
                      <a:pt x="29" y="322"/>
                      <a:pt x="64" y="322"/>
                    </a:cubicBezTo>
                    <a:cubicBezTo>
                      <a:pt x="128" y="322"/>
                      <a:pt x="128" y="322"/>
                      <a:pt x="128" y="322"/>
                    </a:cubicBezTo>
                    <a:cubicBezTo>
                      <a:pt x="128" y="258"/>
                      <a:pt x="128" y="258"/>
                      <a:pt x="128" y="258"/>
                    </a:cubicBezTo>
                    <a:cubicBezTo>
                      <a:pt x="128" y="249"/>
                      <a:pt x="128" y="249"/>
                      <a:pt x="128" y="249"/>
                    </a:cubicBezTo>
                    <a:cubicBezTo>
                      <a:pt x="128" y="64"/>
                      <a:pt x="128" y="64"/>
                      <a:pt x="128" y="64"/>
                    </a:cubicBezTo>
                    <a:cubicBezTo>
                      <a:pt x="128" y="28"/>
                      <a:pt x="99" y="0"/>
                      <a:pt x="6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5" name="Group 184"/>
              <p:cNvGrpSpPr/>
              <p:nvPr/>
            </p:nvGrpSpPr>
            <p:grpSpPr>
              <a:xfrm>
                <a:off x="5912120" y="1509565"/>
                <a:ext cx="415613" cy="789842"/>
                <a:chOff x="5891442" y="1525281"/>
                <a:chExt cx="415613" cy="789842"/>
              </a:xfrm>
            </p:grpSpPr>
            <p:sp>
              <p:nvSpPr>
                <p:cNvPr id="186" name="Freeform 32"/>
                <p:cNvSpPr>
                  <a:spLocks/>
                </p:cNvSpPr>
                <p:nvPr/>
              </p:nvSpPr>
              <p:spPr bwMode="auto">
                <a:xfrm>
                  <a:off x="5891442" y="1676878"/>
                  <a:ext cx="415613" cy="638245"/>
                </a:xfrm>
                <a:custGeom>
                  <a:avLst/>
                  <a:gdLst>
                    <a:gd name="T0" fmla="*/ 64 w 64"/>
                    <a:gd name="T1" fmla="*/ 19 h 125"/>
                    <a:gd name="T2" fmla="*/ 45 w 64"/>
                    <a:gd name="T3" fmla="*/ 0 h 125"/>
                    <a:gd name="T4" fmla="*/ 27 w 64"/>
                    <a:gd name="T5" fmla="*/ 0 h 125"/>
                    <a:gd name="T6" fmla="*/ 26 w 64"/>
                    <a:gd name="T7" fmla="*/ 0 h 125"/>
                    <a:gd name="T8" fmla="*/ 18 w 64"/>
                    <a:gd name="T9" fmla="*/ 0 h 125"/>
                    <a:gd name="T10" fmla="*/ 0 w 64"/>
                    <a:gd name="T11" fmla="*/ 19 h 125"/>
                    <a:gd name="T12" fmla="*/ 0 w 64"/>
                    <a:gd name="T13" fmla="*/ 19 h 125"/>
                    <a:gd name="T14" fmla="*/ 0 w 64"/>
                    <a:gd name="T15" fmla="*/ 55 h 125"/>
                    <a:gd name="T16" fmla="*/ 6 w 64"/>
                    <a:gd name="T17" fmla="*/ 61 h 125"/>
                    <a:gd name="T18" fmla="*/ 12 w 64"/>
                    <a:gd name="T19" fmla="*/ 55 h 125"/>
                    <a:gd name="T20" fmla="*/ 12 w 64"/>
                    <a:gd name="T21" fmla="*/ 33 h 125"/>
                    <a:gd name="T22" fmla="*/ 12 w 64"/>
                    <a:gd name="T23" fmla="*/ 21 h 125"/>
                    <a:gd name="T24" fmla="*/ 15 w 64"/>
                    <a:gd name="T25" fmla="*/ 21 h 125"/>
                    <a:gd name="T26" fmla="*/ 15 w 64"/>
                    <a:gd name="T27" fmla="*/ 34 h 125"/>
                    <a:gd name="T28" fmla="*/ 15 w 64"/>
                    <a:gd name="T29" fmla="*/ 57 h 125"/>
                    <a:gd name="T30" fmla="*/ 15 w 64"/>
                    <a:gd name="T31" fmla="*/ 61 h 125"/>
                    <a:gd name="T32" fmla="*/ 15 w 64"/>
                    <a:gd name="T33" fmla="*/ 117 h 125"/>
                    <a:gd name="T34" fmla="*/ 22 w 64"/>
                    <a:gd name="T35" fmla="*/ 125 h 125"/>
                    <a:gd name="T36" fmla="*/ 30 w 64"/>
                    <a:gd name="T37" fmla="*/ 117 h 125"/>
                    <a:gd name="T38" fmla="*/ 30 w 64"/>
                    <a:gd name="T39" fmla="*/ 61 h 125"/>
                    <a:gd name="T40" fmla="*/ 33 w 64"/>
                    <a:gd name="T41" fmla="*/ 61 h 125"/>
                    <a:gd name="T42" fmla="*/ 33 w 64"/>
                    <a:gd name="T43" fmla="*/ 117 h 125"/>
                    <a:gd name="T44" fmla="*/ 41 w 64"/>
                    <a:gd name="T45" fmla="*/ 125 h 125"/>
                    <a:gd name="T46" fmla="*/ 49 w 64"/>
                    <a:gd name="T47" fmla="*/ 117 h 125"/>
                    <a:gd name="T48" fmla="*/ 49 w 64"/>
                    <a:gd name="T49" fmla="*/ 61 h 125"/>
                    <a:gd name="T50" fmla="*/ 49 w 64"/>
                    <a:gd name="T51" fmla="*/ 57 h 125"/>
                    <a:gd name="T52" fmla="*/ 49 w 64"/>
                    <a:gd name="T53" fmla="*/ 34 h 125"/>
                    <a:gd name="T54" fmla="*/ 49 w 64"/>
                    <a:gd name="T55" fmla="*/ 21 h 125"/>
                    <a:gd name="T56" fmla="*/ 52 w 64"/>
                    <a:gd name="T57" fmla="*/ 21 h 125"/>
                    <a:gd name="T58" fmla="*/ 52 w 64"/>
                    <a:gd name="T59" fmla="*/ 33 h 125"/>
                    <a:gd name="T60" fmla="*/ 52 w 64"/>
                    <a:gd name="T61" fmla="*/ 55 h 125"/>
                    <a:gd name="T62" fmla="*/ 58 w 64"/>
                    <a:gd name="T63" fmla="*/ 61 h 125"/>
                    <a:gd name="T64" fmla="*/ 64 w 64"/>
                    <a:gd name="T65" fmla="*/ 55 h 125"/>
                    <a:gd name="T66" fmla="*/ 64 w 64"/>
                    <a:gd name="T67" fmla="*/ 19 h 125"/>
                    <a:gd name="T68" fmla="*/ 64 w 64"/>
                    <a:gd name="T69"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125">
                      <a:moveTo>
                        <a:pt x="64" y="19"/>
                      </a:moveTo>
                      <a:cubicBezTo>
                        <a:pt x="64" y="8"/>
                        <a:pt x="56" y="0"/>
                        <a:pt x="45" y="0"/>
                      </a:cubicBezTo>
                      <a:cubicBezTo>
                        <a:pt x="27" y="0"/>
                        <a:pt x="27" y="0"/>
                        <a:pt x="27" y="0"/>
                      </a:cubicBezTo>
                      <a:cubicBezTo>
                        <a:pt x="26" y="0"/>
                        <a:pt x="26" y="0"/>
                        <a:pt x="26" y="0"/>
                      </a:cubicBezTo>
                      <a:cubicBezTo>
                        <a:pt x="18" y="0"/>
                        <a:pt x="18" y="0"/>
                        <a:pt x="18" y="0"/>
                      </a:cubicBezTo>
                      <a:cubicBezTo>
                        <a:pt x="8" y="0"/>
                        <a:pt x="0" y="8"/>
                        <a:pt x="0" y="19"/>
                      </a:cubicBezTo>
                      <a:cubicBezTo>
                        <a:pt x="0" y="19"/>
                        <a:pt x="0" y="19"/>
                        <a:pt x="0" y="19"/>
                      </a:cubicBezTo>
                      <a:cubicBezTo>
                        <a:pt x="0" y="55"/>
                        <a:pt x="0" y="55"/>
                        <a:pt x="0" y="55"/>
                      </a:cubicBezTo>
                      <a:cubicBezTo>
                        <a:pt x="0" y="58"/>
                        <a:pt x="3" y="61"/>
                        <a:pt x="6" y="61"/>
                      </a:cubicBezTo>
                      <a:cubicBezTo>
                        <a:pt x="9" y="61"/>
                        <a:pt x="12" y="58"/>
                        <a:pt x="12" y="55"/>
                      </a:cubicBezTo>
                      <a:cubicBezTo>
                        <a:pt x="12" y="33"/>
                        <a:pt x="12" y="33"/>
                        <a:pt x="12" y="33"/>
                      </a:cubicBezTo>
                      <a:cubicBezTo>
                        <a:pt x="12" y="21"/>
                        <a:pt x="12" y="21"/>
                        <a:pt x="12" y="21"/>
                      </a:cubicBezTo>
                      <a:cubicBezTo>
                        <a:pt x="15" y="21"/>
                        <a:pt x="15" y="21"/>
                        <a:pt x="15" y="21"/>
                      </a:cubicBezTo>
                      <a:cubicBezTo>
                        <a:pt x="15" y="34"/>
                        <a:pt x="15" y="34"/>
                        <a:pt x="15" y="34"/>
                      </a:cubicBezTo>
                      <a:cubicBezTo>
                        <a:pt x="15" y="57"/>
                        <a:pt x="15" y="57"/>
                        <a:pt x="15" y="57"/>
                      </a:cubicBezTo>
                      <a:cubicBezTo>
                        <a:pt x="15" y="61"/>
                        <a:pt x="15" y="61"/>
                        <a:pt x="15" y="61"/>
                      </a:cubicBezTo>
                      <a:cubicBezTo>
                        <a:pt x="15" y="117"/>
                        <a:pt x="15" y="117"/>
                        <a:pt x="15" y="117"/>
                      </a:cubicBezTo>
                      <a:cubicBezTo>
                        <a:pt x="15" y="121"/>
                        <a:pt x="18" y="125"/>
                        <a:pt x="22" y="125"/>
                      </a:cubicBezTo>
                      <a:cubicBezTo>
                        <a:pt x="27" y="125"/>
                        <a:pt x="30" y="121"/>
                        <a:pt x="30" y="117"/>
                      </a:cubicBezTo>
                      <a:cubicBezTo>
                        <a:pt x="30" y="61"/>
                        <a:pt x="30" y="61"/>
                        <a:pt x="30" y="61"/>
                      </a:cubicBezTo>
                      <a:cubicBezTo>
                        <a:pt x="33" y="61"/>
                        <a:pt x="33" y="61"/>
                        <a:pt x="33" y="61"/>
                      </a:cubicBezTo>
                      <a:cubicBezTo>
                        <a:pt x="33" y="117"/>
                        <a:pt x="33" y="117"/>
                        <a:pt x="33" y="117"/>
                      </a:cubicBezTo>
                      <a:cubicBezTo>
                        <a:pt x="33" y="121"/>
                        <a:pt x="37" y="125"/>
                        <a:pt x="41" y="125"/>
                      </a:cubicBezTo>
                      <a:cubicBezTo>
                        <a:pt x="46" y="125"/>
                        <a:pt x="49" y="121"/>
                        <a:pt x="49" y="117"/>
                      </a:cubicBezTo>
                      <a:cubicBezTo>
                        <a:pt x="49" y="61"/>
                        <a:pt x="49" y="61"/>
                        <a:pt x="49" y="61"/>
                      </a:cubicBezTo>
                      <a:cubicBezTo>
                        <a:pt x="49" y="57"/>
                        <a:pt x="49" y="57"/>
                        <a:pt x="49" y="57"/>
                      </a:cubicBezTo>
                      <a:cubicBezTo>
                        <a:pt x="49" y="34"/>
                        <a:pt x="49" y="34"/>
                        <a:pt x="49" y="34"/>
                      </a:cubicBezTo>
                      <a:cubicBezTo>
                        <a:pt x="49" y="21"/>
                        <a:pt x="49" y="21"/>
                        <a:pt x="49" y="21"/>
                      </a:cubicBezTo>
                      <a:cubicBezTo>
                        <a:pt x="52" y="21"/>
                        <a:pt x="52" y="21"/>
                        <a:pt x="52" y="21"/>
                      </a:cubicBezTo>
                      <a:cubicBezTo>
                        <a:pt x="52" y="33"/>
                        <a:pt x="52" y="33"/>
                        <a:pt x="52" y="33"/>
                      </a:cubicBezTo>
                      <a:cubicBezTo>
                        <a:pt x="52" y="55"/>
                        <a:pt x="52" y="55"/>
                        <a:pt x="52" y="55"/>
                      </a:cubicBezTo>
                      <a:cubicBezTo>
                        <a:pt x="52" y="58"/>
                        <a:pt x="55" y="61"/>
                        <a:pt x="58" y="61"/>
                      </a:cubicBezTo>
                      <a:cubicBezTo>
                        <a:pt x="61" y="61"/>
                        <a:pt x="64" y="58"/>
                        <a:pt x="64" y="55"/>
                      </a:cubicBezTo>
                      <a:cubicBezTo>
                        <a:pt x="64" y="19"/>
                        <a:pt x="64" y="19"/>
                        <a:pt x="64" y="19"/>
                      </a:cubicBezTo>
                      <a:cubicBezTo>
                        <a:pt x="64" y="19"/>
                        <a:pt x="64" y="19"/>
                        <a:pt x="64" y="1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sp>
              <p:nvSpPr>
                <p:cNvPr id="187" name="Oval 31"/>
                <p:cNvSpPr>
                  <a:spLocks noChangeArrowheads="1"/>
                </p:cNvSpPr>
                <p:nvPr/>
              </p:nvSpPr>
              <p:spPr bwMode="auto">
                <a:xfrm>
                  <a:off x="6008210" y="1525281"/>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grpSp>
      <p:sp>
        <p:nvSpPr>
          <p:cNvPr id="177" name="Text Box 3"/>
          <p:cNvSpPr txBox="1">
            <a:spLocks noChangeArrowheads="1"/>
          </p:cNvSpPr>
          <p:nvPr/>
        </p:nvSpPr>
        <p:spPr bwMode="auto">
          <a:xfrm>
            <a:off x="8709203" y="6278473"/>
            <a:ext cx="441147" cy="246221"/>
          </a:xfrm>
          <a:prstGeom prst="rect">
            <a:avLst/>
          </a:prstGeom>
          <a:noFill/>
          <a:ln w="9525">
            <a:noFill/>
            <a:miter lim="800000"/>
            <a:headEnd/>
            <a:tailEnd/>
          </a:ln>
        </p:spPr>
        <p:txBody>
          <a:bodyPr wrap="none">
            <a:spAutoFit/>
          </a:bodyPr>
          <a:lstStyle/>
          <a:p>
            <a:pPr algn="r"/>
            <a:r>
              <a:rPr lang="en-IE" sz="1000" i="1" dirty="0">
                <a:solidFill>
                  <a:srgbClr val="22505F"/>
                </a:solidFill>
                <a:cs typeface="Calibri" pitchFamily="34" charset="0"/>
              </a:rPr>
              <a:t>(Q </a:t>
            </a:r>
            <a:r>
              <a:rPr lang="en-IE" sz="1000" i="1" dirty="0" smtClean="0">
                <a:solidFill>
                  <a:srgbClr val="22505F"/>
                </a:solidFill>
                <a:cs typeface="Calibri" pitchFamily="34" charset="0"/>
              </a:rPr>
              <a:t>2)</a:t>
            </a:r>
            <a:endParaRPr lang="en-GB" sz="1000" i="1" dirty="0">
              <a:solidFill>
                <a:srgbClr val="22505F"/>
              </a:solidFill>
              <a:cs typeface="Calibri" pitchFamily="34" charset="0"/>
            </a:endParaRPr>
          </a:p>
        </p:txBody>
      </p:sp>
      <p:sp>
        <p:nvSpPr>
          <p:cNvPr id="192" name="Rectangle 191"/>
          <p:cNvSpPr/>
          <p:nvPr/>
        </p:nvSpPr>
        <p:spPr>
          <a:xfrm>
            <a:off x="5395369" y="4215733"/>
            <a:ext cx="464581" cy="1323574"/>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67" name="Freeform 5"/>
          <p:cNvSpPr>
            <a:spLocks noChangeAspect="1" noEditPoints="1"/>
          </p:cNvSpPr>
          <p:nvPr/>
        </p:nvSpPr>
        <p:spPr bwMode="gray">
          <a:xfrm>
            <a:off x="4181464"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90000">
                <a:schemeClr val="bg2"/>
              </a:gs>
              <a:gs pos="9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8" name="Freeform 5"/>
          <p:cNvSpPr>
            <a:spLocks noChangeAspect="1" noEditPoints="1"/>
          </p:cNvSpPr>
          <p:nvPr/>
        </p:nvSpPr>
        <p:spPr bwMode="gray">
          <a:xfrm>
            <a:off x="4580028" y="46551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20000">
                <a:schemeClr val="bg2"/>
              </a:gs>
              <a:gs pos="2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0" name="Freeform 5"/>
          <p:cNvSpPr>
            <a:spLocks noChangeAspect="1" noEditPoints="1"/>
          </p:cNvSpPr>
          <p:nvPr/>
        </p:nvSpPr>
        <p:spPr bwMode="gray">
          <a:xfrm>
            <a:off x="45800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50000">
                <a:schemeClr val="bg2"/>
              </a:gs>
              <a:gs pos="60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2" name="Rectangle 1"/>
          <p:cNvSpPr/>
          <p:nvPr/>
        </p:nvSpPr>
        <p:spPr>
          <a:xfrm>
            <a:off x="1266016" y="5777421"/>
            <a:ext cx="432612" cy="246221"/>
          </a:xfrm>
          <a:prstGeom prst="rect">
            <a:avLst/>
          </a:prstGeom>
          <a:noFill/>
          <a:ln>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a:p>
        </p:txBody>
      </p:sp>
      <p:sp>
        <p:nvSpPr>
          <p:cNvPr id="164" name="Rectangle 163"/>
          <p:cNvSpPr/>
          <p:nvPr/>
        </p:nvSpPr>
        <p:spPr>
          <a:xfrm>
            <a:off x="5385440" y="2825443"/>
            <a:ext cx="464581" cy="1323574"/>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65" name="Rectangle 164"/>
          <p:cNvSpPr/>
          <p:nvPr/>
        </p:nvSpPr>
        <p:spPr>
          <a:xfrm>
            <a:off x="7011488" y="4579864"/>
            <a:ext cx="675851" cy="402974"/>
          </a:xfrm>
          <a:prstGeom prst="rect">
            <a:avLst/>
          </a:prstGeom>
          <a:noFill/>
          <a:ln>
            <a:solidFill>
              <a:schemeClr val="accent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a:p>
        </p:txBody>
      </p:sp>
      <p:sp>
        <p:nvSpPr>
          <p:cNvPr id="171" name="Rectangle 170"/>
          <p:cNvSpPr/>
          <p:nvPr/>
        </p:nvSpPr>
        <p:spPr>
          <a:xfrm>
            <a:off x="8335796" y="3477940"/>
            <a:ext cx="675851" cy="303798"/>
          </a:xfrm>
          <a:prstGeom prst="rect">
            <a:avLst/>
          </a:prstGeom>
          <a:noFill/>
          <a:ln>
            <a:solidFill>
              <a:schemeClr val="bg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a:p>
        </p:txBody>
      </p:sp>
      <p:sp>
        <p:nvSpPr>
          <p:cNvPr id="195" name="Rectangle 194"/>
          <p:cNvSpPr/>
          <p:nvPr/>
        </p:nvSpPr>
        <p:spPr>
          <a:xfrm>
            <a:off x="1326045" y="2447654"/>
            <a:ext cx="534753" cy="360820"/>
          </a:xfrm>
          <a:prstGeom prst="rect">
            <a:avLst/>
          </a:prstGeom>
          <a:noFill/>
          <a:ln>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a:p>
        </p:txBody>
      </p:sp>
      <p:sp>
        <p:nvSpPr>
          <p:cNvPr id="196" name="Rectangle 195"/>
          <p:cNvSpPr/>
          <p:nvPr/>
        </p:nvSpPr>
        <p:spPr>
          <a:xfrm>
            <a:off x="639761" y="3580062"/>
            <a:ext cx="534753" cy="360820"/>
          </a:xfrm>
          <a:prstGeom prst="rect">
            <a:avLst/>
          </a:prstGeom>
          <a:noFill/>
          <a:ln>
            <a:solidFill>
              <a:schemeClr val="bg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a:p>
        </p:txBody>
      </p:sp>
    </p:spTree>
    <p:extLst>
      <p:ext uri="{BB962C8B-B14F-4D97-AF65-F5344CB8AC3E}">
        <p14:creationId xmlns:p14="http://schemas.microsoft.com/office/powerpoint/2010/main" val="17920620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144000" y="156131"/>
            <a:ext cx="3742115" cy="369332"/>
          </a:xfrm>
        </p:spPr>
        <p:txBody>
          <a:bodyPr/>
          <a:lstStyle/>
          <a:p>
            <a:r>
              <a:rPr lang="en-IE" dirty="0" smtClean="0"/>
              <a:t>Understanding Of Various Issues With Abortion</a:t>
            </a:r>
            <a:endParaRPr lang="en-IE" dirty="0"/>
          </a:p>
        </p:txBody>
      </p:sp>
      <p:sp>
        <p:nvSpPr>
          <p:cNvPr id="4" name="Text Placeholder 3"/>
          <p:cNvSpPr>
            <a:spLocks noGrp="1"/>
          </p:cNvSpPr>
          <p:nvPr>
            <p:ph type="body" sz="quarter" idx="4294967295"/>
          </p:nvPr>
        </p:nvSpPr>
        <p:spPr>
          <a:xfrm>
            <a:off x="144000" y="525463"/>
            <a:ext cx="2232025" cy="214312"/>
          </a:xfrm>
        </p:spPr>
        <p:txBody>
          <a:bodyPr wrap="none" lIns="0" tIns="0" rIns="0" bIns="0">
            <a:noAutofit/>
          </a:bodyPr>
          <a:lstStyle/>
          <a:p>
            <a:pPr marL="0" indent="0">
              <a:buNone/>
            </a:pPr>
            <a:r>
              <a:rPr lang="en-IE" sz="1400" dirty="0">
                <a:solidFill>
                  <a:schemeClr val="accent5"/>
                </a:solidFill>
              </a:rPr>
              <a:t>(Base: All Adults 18+; n=1,004</a:t>
            </a:r>
            <a:r>
              <a:rPr lang="en-IE" sz="1400" dirty="0" smtClean="0">
                <a:solidFill>
                  <a:schemeClr val="accent5"/>
                </a:solidFill>
              </a:rPr>
              <a:t>)</a:t>
            </a:r>
            <a:endParaRPr lang="en-IE" sz="1400" dirty="0">
              <a:solidFill>
                <a:schemeClr val="accent5"/>
              </a:solidFill>
            </a:endParaRPr>
          </a:p>
        </p:txBody>
      </p:sp>
      <p:sp>
        <p:nvSpPr>
          <p:cNvPr id="6" name="Rectangle 5"/>
          <p:cNvSpPr/>
          <p:nvPr/>
        </p:nvSpPr>
        <p:spPr>
          <a:xfrm>
            <a:off x="2579318" y="521222"/>
            <a:ext cx="5998626" cy="553998"/>
          </a:xfrm>
          <a:prstGeom prst="rect">
            <a:avLst/>
          </a:prstGeom>
        </p:spPr>
        <p:style>
          <a:lnRef idx="1">
            <a:schemeClr val="accent6"/>
          </a:lnRef>
          <a:fillRef idx="2">
            <a:schemeClr val="accent6"/>
          </a:fillRef>
          <a:effectRef idx="1">
            <a:schemeClr val="accent6"/>
          </a:effectRef>
          <a:fontRef idx="minor">
            <a:schemeClr val="dk1"/>
          </a:fontRef>
        </p:style>
        <p:txBody>
          <a:bodyPr wrap="square">
            <a:spAutoFit/>
          </a:bodyPr>
          <a:lstStyle/>
          <a:p>
            <a:pPr marL="450215" indent="-450215"/>
            <a:r>
              <a:rPr lang="en-GB" sz="1000" dirty="0">
                <a:solidFill>
                  <a:srgbClr val="22505F"/>
                </a:solidFill>
              </a:rPr>
              <a:t>Q.7	The following are some statements that other people have made about the topic of abortion, including in cases of fatal foetal abnormality. Can you tell me whether or not you believe each of the following statements to be a true statement or a false statement?</a:t>
            </a:r>
            <a:endParaRPr lang="en-IE" sz="1000" dirty="0">
              <a:solidFill>
                <a:srgbClr val="22505F"/>
              </a:solidFill>
              <a:latin typeface="Arial" panose="020B0604020202020204" pitchFamily="34" charset="0"/>
              <a:ea typeface="Times New Roman" panose="02020603050405020304" pitchFamily="18" charset="0"/>
              <a:cs typeface="Times New Roman" panose="02020603050405020304" pitchFamily="18" charset="0"/>
            </a:endParaRPr>
          </a:p>
        </p:txBody>
      </p:sp>
      <p:sp>
        <p:nvSpPr>
          <p:cNvPr id="7" name="Text Box 3"/>
          <p:cNvSpPr txBox="1">
            <a:spLocks noChangeArrowheads="1"/>
          </p:cNvSpPr>
          <p:nvPr/>
        </p:nvSpPr>
        <p:spPr bwMode="auto">
          <a:xfrm>
            <a:off x="8003237" y="6278473"/>
            <a:ext cx="444352"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(Q.7)</a:t>
            </a:r>
            <a:endParaRPr lang="en-GB" sz="1000" i="1" dirty="0">
              <a:solidFill>
                <a:srgbClr val="22505F"/>
              </a:solidFill>
              <a:cs typeface="Calibri" pitchFamily="34" charset="0"/>
            </a:endParaRPr>
          </a:p>
        </p:txBody>
      </p:sp>
      <p:cxnSp>
        <p:nvCxnSpPr>
          <p:cNvPr id="10" name="Straight Connector 9"/>
          <p:cNvCxnSpPr/>
          <p:nvPr/>
        </p:nvCxnSpPr>
        <p:spPr>
          <a:xfrm>
            <a:off x="2768619" y="1422399"/>
            <a:ext cx="0" cy="4824000"/>
          </a:xfrm>
          <a:prstGeom prst="line">
            <a:avLst/>
          </a:prstGeom>
          <a:ln>
            <a:solidFill>
              <a:schemeClr val="bg2"/>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6070600" y="1577583"/>
            <a:ext cx="0" cy="4824000"/>
          </a:xfrm>
          <a:prstGeom prst="line">
            <a:avLst/>
          </a:prstGeom>
          <a:ln>
            <a:solidFill>
              <a:schemeClr val="bg2"/>
            </a:solidFill>
            <a:prstDash val="dash"/>
          </a:ln>
        </p:spPr>
        <p:style>
          <a:lnRef idx="1">
            <a:schemeClr val="accent1"/>
          </a:lnRef>
          <a:fillRef idx="0">
            <a:schemeClr val="accent1"/>
          </a:fillRef>
          <a:effectRef idx="0">
            <a:schemeClr val="accent1"/>
          </a:effectRef>
          <a:fontRef idx="minor">
            <a:schemeClr val="tx1"/>
          </a:fontRef>
        </p:style>
      </p:cxnSp>
      <p:graphicFrame>
        <p:nvGraphicFramePr>
          <p:cNvPr id="14" name="Table 13"/>
          <p:cNvGraphicFramePr>
            <a:graphicFrameLocks noGrp="1"/>
          </p:cNvGraphicFramePr>
          <p:nvPr>
            <p:extLst>
              <p:ext uri="{D42A27DB-BD31-4B8C-83A1-F6EECF244321}">
                <p14:modId xmlns:p14="http://schemas.microsoft.com/office/powerpoint/2010/main" val="3723160344"/>
              </p:ext>
            </p:extLst>
          </p:nvPr>
        </p:nvGraphicFramePr>
        <p:xfrm>
          <a:off x="144000" y="1089239"/>
          <a:ext cx="8433945" cy="1139190"/>
        </p:xfrm>
        <a:graphic>
          <a:graphicData uri="http://schemas.openxmlformats.org/drawingml/2006/table">
            <a:tbl>
              <a:tblPr>
                <a:tableStyleId>{2D5ABB26-0587-4C30-8999-92F81FD0307C}</a:tableStyleId>
              </a:tblPr>
              <a:tblGrid>
                <a:gridCol w="2372047"/>
                <a:gridCol w="439268"/>
                <a:gridCol w="439268"/>
                <a:gridCol w="2372047"/>
                <a:gridCol w="439268"/>
                <a:gridCol w="2372047"/>
              </a:tblGrid>
              <a:tr h="0">
                <a:tc>
                  <a:txBody>
                    <a:bodyPr/>
                    <a:lstStyle/>
                    <a:p>
                      <a:pPr algn="ctr" fontAlgn="b"/>
                      <a:r>
                        <a:rPr lang="en-IE" sz="1050" b="0" i="0" u="none" strike="noStrike" dirty="0">
                          <a:solidFill>
                            <a:schemeClr val="bg1"/>
                          </a:solidFill>
                          <a:effectLst/>
                          <a:latin typeface="Calibri" panose="020F0502020204030204" pitchFamily="34" charset="0"/>
                        </a:rPr>
                        <a:t> In cases of fatal foetal </a:t>
                      </a:r>
                      <a:r>
                        <a:rPr lang="en-IE" sz="1050" b="0" i="0" u="none" strike="noStrike" dirty="0" smtClean="0">
                          <a:solidFill>
                            <a:schemeClr val="bg1"/>
                          </a:solidFill>
                          <a:effectLst/>
                          <a:latin typeface="Calibri" panose="020F0502020204030204" pitchFamily="34" charset="0"/>
                        </a:rPr>
                        <a:t>abnormality,</a:t>
                      </a:r>
                      <a:r>
                        <a:rPr lang="en-IE" sz="1050" b="0" i="0" u="none" strike="noStrike" baseline="0" dirty="0" smtClean="0">
                          <a:solidFill>
                            <a:schemeClr val="bg1"/>
                          </a:solidFill>
                          <a:effectLst/>
                          <a:latin typeface="Calibri" panose="020F0502020204030204" pitchFamily="34" charset="0"/>
                        </a:rPr>
                        <a:t> </a:t>
                      </a:r>
                      <a:r>
                        <a:rPr lang="en-IE" sz="1050" b="0" i="0" u="none" strike="noStrike" dirty="0" smtClean="0">
                          <a:solidFill>
                            <a:schemeClr val="bg1"/>
                          </a:solidFill>
                          <a:effectLst/>
                          <a:latin typeface="Calibri" panose="020F0502020204030204" pitchFamily="34" charset="0"/>
                        </a:rPr>
                        <a:t>the </a:t>
                      </a:r>
                      <a:r>
                        <a:rPr lang="en-IE" sz="1050" b="0" i="0" u="none" strike="noStrike" dirty="0">
                          <a:solidFill>
                            <a:schemeClr val="bg1"/>
                          </a:solidFill>
                          <a:effectLst/>
                          <a:latin typeface="Calibri" panose="020F0502020204030204" pitchFamily="34" charset="0"/>
                        </a:rPr>
                        <a:t>foetus could survive birth but will die soon after</a:t>
                      </a:r>
                    </a:p>
                  </a:txBody>
                  <a:tcPr marL="9525" marR="9525" marT="9525" marB="0" anchor="b"/>
                </a:tc>
                <a:tc>
                  <a:txBody>
                    <a:bodyPr/>
                    <a:lstStyle/>
                    <a:p>
                      <a:pPr algn="ctr" fontAlgn="b"/>
                      <a:endParaRPr lang="en-IE" sz="1050" b="0" i="0" u="none" strike="noStrike" dirty="0">
                        <a:solidFill>
                          <a:schemeClr val="bg1"/>
                        </a:solidFill>
                        <a:effectLst/>
                        <a:latin typeface="Calibri" panose="020F0502020204030204" pitchFamily="34" charset="0"/>
                      </a:endParaRPr>
                    </a:p>
                  </a:txBody>
                  <a:tcPr marL="9525" marR="9525" marT="9525" marB="0" anchor="b"/>
                </a:tc>
                <a:tc>
                  <a:txBody>
                    <a:bodyPr/>
                    <a:lstStyle/>
                    <a:p>
                      <a:pPr algn="ctr" fontAlgn="b"/>
                      <a:endParaRPr lang="en-IE" sz="1050" b="0" i="0" u="none" strike="noStrike" dirty="0">
                        <a:solidFill>
                          <a:schemeClr val="bg1"/>
                        </a:solidFill>
                        <a:effectLst/>
                        <a:latin typeface="Calibri" panose="020F0502020204030204" pitchFamily="34" charset="0"/>
                      </a:endParaRPr>
                    </a:p>
                  </a:txBody>
                  <a:tcPr marL="9525" marR="9525" marT="9525" marB="0" anchor="b"/>
                </a:tc>
                <a:tc>
                  <a:txBody>
                    <a:bodyPr/>
                    <a:lstStyle/>
                    <a:p>
                      <a:pPr algn="ctr" fontAlgn="b"/>
                      <a:r>
                        <a:rPr lang="en-IE" sz="1050" b="0" i="0" u="none" strike="noStrike" dirty="0">
                          <a:solidFill>
                            <a:schemeClr val="bg1"/>
                          </a:solidFill>
                          <a:effectLst/>
                          <a:latin typeface="Calibri" panose="020F0502020204030204" pitchFamily="34" charset="0"/>
                        </a:rPr>
                        <a:t> The only way in which the penalty of 14 years imprisonment for an unlawful abortion in Ireland can be removed, is if the 8th Amendment is removed from the Constitution</a:t>
                      </a:r>
                    </a:p>
                  </a:txBody>
                  <a:tcPr marL="9525" marR="9525" marT="9525" marB="0" anchor="b"/>
                </a:tc>
                <a:tc>
                  <a:txBody>
                    <a:bodyPr/>
                    <a:lstStyle/>
                    <a:p>
                      <a:pPr algn="ctr" fontAlgn="b"/>
                      <a:endParaRPr lang="en-IE" sz="1050" b="0" i="0" u="none" strike="noStrike" dirty="0">
                        <a:solidFill>
                          <a:schemeClr val="bg1"/>
                        </a:solidFill>
                        <a:effectLst/>
                        <a:latin typeface="Calibri" panose="020F0502020204030204" pitchFamily="34" charset="0"/>
                      </a:endParaRPr>
                    </a:p>
                  </a:txBody>
                  <a:tcPr marL="9525" marR="9525" marT="9525" marB="0" anchor="b"/>
                </a:tc>
                <a:tc>
                  <a:txBody>
                    <a:bodyPr/>
                    <a:lstStyle/>
                    <a:p>
                      <a:pPr algn="ctr" fontAlgn="b"/>
                      <a:r>
                        <a:rPr lang="en-IE" sz="1050" b="0" i="0" u="none" strike="noStrike" dirty="0">
                          <a:solidFill>
                            <a:schemeClr val="bg1"/>
                          </a:solidFill>
                          <a:effectLst/>
                          <a:latin typeface="Calibri" panose="020F0502020204030204" pitchFamily="34" charset="0"/>
                        </a:rPr>
                        <a:t> The only way women can be allowed greater access to abortion in Ireland, including on grounds such as rape and fatal foetal abnormality, is if the 8th amendment is removed from the Constitution</a:t>
                      </a:r>
                    </a:p>
                  </a:txBody>
                  <a:tcPr marL="9525" marR="9525" marT="9525" marB="0" anchor="b"/>
                </a:tc>
              </a:tr>
              <a:tr h="0">
                <a:tc>
                  <a:txBody>
                    <a:bodyPr/>
                    <a:lstStyle/>
                    <a:p>
                      <a:pPr algn="ctr" fontAlgn="b"/>
                      <a:r>
                        <a:rPr lang="en-IE" sz="1050" b="0" i="0" u="none" strike="noStrike" dirty="0" smtClean="0">
                          <a:solidFill>
                            <a:schemeClr val="bg1"/>
                          </a:solidFill>
                          <a:effectLst/>
                          <a:latin typeface="Calibri" panose="020F0502020204030204" pitchFamily="34" charset="0"/>
                        </a:rPr>
                        <a:t>%</a:t>
                      </a:r>
                      <a:endParaRPr lang="en-IE" sz="1050" b="0" i="0" u="none" strike="noStrike" dirty="0">
                        <a:solidFill>
                          <a:schemeClr val="bg1"/>
                        </a:solidFill>
                        <a:effectLst/>
                        <a:latin typeface="Calibri" panose="020F0502020204030204" pitchFamily="34" charset="0"/>
                      </a:endParaRPr>
                    </a:p>
                  </a:txBody>
                  <a:tcPr marL="9525" marR="9525" marT="9525" marB="0" anchor="b"/>
                </a:tc>
                <a:tc>
                  <a:txBody>
                    <a:bodyPr/>
                    <a:lstStyle/>
                    <a:p>
                      <a:pPr algn="ctr" fontAlgn="b"/>
                      <a:endParaRPr lang="en-IE" sz="1050" b="0" i="0" u="none" strike="noStrike" dirty="0">
                        <a:solidFill>
                          <a:schemeClr val="bg1"/>
                        </a:solidFill>
                        <a:effectLst/>
                        <a:latin typeface="Calibri" panose="020F0502020204030204" pitchFamily="34" charset="0"/>
                      </a:endParaRPr>
                    </a:p>
                  </a:txBody>
                  <a:tcPr marL="9525" marR="9525" marT="9525" marB="0" anchor="b"/>
                </a:tc>
                <a:tc>
                  <a:txBody>
                    <a:bodyPr/>
                    <a:lstStyle/>
                    <a:p>
                      <a:pPr algn="ctr" fontAlgn="b"/>
                      <a:endParaRPr lang="en-IE" sz="1050" b="0" i="0" u="none" strike="noStrike" dirty="0">
                        <a:solidFill>
                          <a:schemeClr val="bg1"/>
                        </a:solidFill>
                        <a:effectLst/>
                        <a:latin typeface="Calibri" panose="020F0502020204030204" pitchFamily="34" charset="0"/>
                      </a:endParaRPr>
                    </a:p>
                  </a:txBody>
                  <a:tcPr marL="9525" marR="9525" marT="9525" marB="0" anchor="b"/>
                </a:tc>
                <a:tc>
                  <a:txBody>
                    <a:bodyPr/>
                    <a:lstStyle/>
                    <a:p>
                      <a:pPr algn="ctr" fontAlgn="b"/>
                      <a:r>
                        <a:rPr lang="en-IE" sz="1050" b="0" i="0" u="none" strike="noStrike" dirty="0" smtClean="0">
                          <a:solidFill>
                            <a:schemeClr val="bg1"/>
                          </a:solidFill>
                          <a:effectLst/>
                          <a:latin typeface="Calibri" panose="020F0502020204030204" pitchFamily="34" charset="0"/>
                        </a:rPr>
                        <a:t>%</a:t>
                      </a:r>
                      <a:endParaRPr lang="en-IE" sz="1050" b="0" i="0" u="none" strike="noStrike" dirty="0">
                        <a:solidFill>
                          <a:schemeClr val="bg1"/>
                        </a:solidFill>
                        <a:effectLst/>
                        <a:latin typeface="Calibri" panose="020F0502020204030204" pitchFamily="34" charset="0"/>
                      </a:endParaRPr>
                    </a:p>
                  </a:txBody>
                  <a:tcPr marL="9525" marR="9525" marT="9525" marB="0" anchor="b"/>
                </a:tc>
                <a:tc>
                  <a:txBody>
                    <a:bodyPr/>
                    <a:lstStyle/>
                    <a:p>
                      <a:pPr algn="ctr" fontAlgn="b"/>
                      <a:endParaRPr lang="en-IE" sz="1050" b="0" i="0" u="none" strike="noStrike" dirty="0">
                        <a:solidFill>
                          <a:schemeClr val="bg1"/>
                        </a:solidFill>
                        <a:effectLst/>
                        <a:latin typeface="Calibri" panose="020F0502020204030204" pitchFamily="34" charset="0"/>
                      </a:endParaRPr>
                    </a:p>
                  </a:txBody>
                  <a:tcPr marL="9525" marR="9525" marT="9525" marB="0" anchor="b"/>
                </a:tc>
                <a:tc>
                  <a:txBody>
                    <a:bodyPr/>
                    <a:lstStyle/>
                    <a:p>
                      <a:pPr algn="ctr" fontAlgn="b"/>
                      <a:r>
                        <a:rPr lang="en-IE" sz="1050" b="0" i="0" u="none" strike="noStrike" dirty="0" smtClean="0">
                          <a:solidFill>
                            <a:schemeClr val="bg1"/>
                          </a:solidFill>
                          <a:effectLst/>
                          <a:latin typeface="Calibri" panose="020F0502020204030204" pitchFamily="34" charset="0"/>
                        </a:rPr>
                        <a:t>%</a:t>
                      </a:r>
                      <a:endParaRPr lang="en-IE" sz="1050" b="0" i="0" u="none" strike="noStrike" dirty="0">
                        <a:solidFill>
                          <a:schemeClr val="bg1"/>
                        </a:solidFill>
                        <a:effectLst/>
                        <a:latin typeface="Calibri" panose="020F0502020204030204" pitchFamily="34" charset="0"/>
                      </a:endParaRPr>
                    </a:p>
                  </a:txBody>
                  <a:tcPr marL="9525" marR="9525" marT="9525" marB="0" anchor="b"/>
                </a:tc>
              </a:tr>
            </a:tbl>
          </a:graphicData>
        </a:graphic>
      </p:graphicFrame>
      <p:grpSp>
        <p:nvGrpSpPr>
          <p:cNvPr id="24" name="Group 23"/>
          <p:cNvGrpSpPr/>
          <p:nvPr/>
        </p:nvGrpSpPr>
        <p:grpSpPr>
          <a:xfrm>
            <a:off x="185538" y="2358669"/>
            <a:ext cx="1876448" cy="1830454"/>
            <a:chOff x="180201" y="2752090"/>
            <a:chExt cx="1876448" cy="1830454"/>
          </a:xfrm>
        </p:grpSpPr>
        <p:graphicFrame>
          <p:nvGraphicFramePr>
            <p:cNvPr id="19" name="Chart 18"/>
            <p:cNvGraphicFramePr/>
            <p:nvPr>
              <p:extLst>
                <p:ext uri="{D42A27DB-BD31-4B8C-83A1-F6EECF244321}">
                  <p14:modId xmlns:p14="http://schemas.microsoft.com/office/powerpoint/2010/main" val="780799561"/>
                </p:ext>
              </p:extLst>
            </p:nvPr>
          </p:nvGraphicFramePr>
          <p:xfrm>
            <a:off x="221793" y="2752090"/>
            <a:ext cx="1793264" cy="1830454"/>
          </p:xfrm>
          <a:graphic>
            <a:graphicData uri="http://schemas.openxmlformats.org/drawingml/2006/chart">
              <c:chart xmlns:c="http://schemas.openxmlformats.org/drawingml/2006/chart" xmlns:r="http://schemas.openxmlformats.org/officeDocument/2006/relationships" r:id="rId2"/>
            </a:graphicData>
          </a:graphic>
        </p:graphicFrame>
        <p:sp>
          <p:nvSpPr>
            <p:cNvPr id="20" name="TextBox 19"/>
            <p:cNvSpPr txBox="1"/>
            <p:nvPr/>
          </p:nvSpPr>
          <p:spPr>
            <a:xfrm>
              <a:off x="1732778" y="3957851"/>
              <a:ext cx="323871" cy="215444"/>
            </a:xfrm>
            <a:prstGeom prst="rect">
              <a:avLst/>
            </a:prstGeom>
            <a:noFill/>
          </p:spPr>
          <p:txBody>
            <a:bodyPr wrap="none" lIns="0" tIns="0" rIns="0" bIns="0" rtlCol="0">
              <a:spAutoFit/>
            </a:bodyPr>
            <a:lstStyle/>
            <a:p>
              <a:r>
                <a:rPr lang="en-IE" sz="1400" dirty="0" smtClean="0">
                  <a:solidFill>
                    <a:srgbClr val="22505F"/>
                  </a:solidFill>
                </a:rPr>
                <a:t>True</a:t>
              </a:r>
              <a:endParaRPr lang="en-IE" sz="1400" dirty="0">
                <a:solidFill>
                  <a:srgbClr val="22505F"/>
                </a:solidFill>
              </a:endParaRPr>
            </a:p>
          </p:txBody>
        </p:sp>
        <p:sp>
          <p:nvSpPr>
            <p:cNvPr id="21" name="TextBox 20"/>
            <p:cNvSpPr txBox="1"/>
            <p:nvPr/>
          </p:nvSpPr>
          <p:spPr>
            <a:xfrm>
              <a:off x="180201" y="3139526"/>
              <a:ext cx="365485" cy="215444"/>
            </a:xfrm>
            <a:prstGeom prst="rect">
              <a:avLst/>
            </a:prstGeom>
            <a:noFill/>
          </p:spPr>
          <p:txBody>
            <a:bodyPr wrap="none" lIns="0" tIns="0" rIns="0" bIns="0" rtlCol="0">
              <a:spAutoFit/>
            </a:bodyPr>
            <a:lstStyle/>
            <a:p>
              <a:r>
                <a:rPr lang="en-IE" sz="1400" dirty="0" smtClean="0">
                  <a:solidFill>
                    <a:srgbClr val="22505F"/>
                  </a:solidFill>
                </a:rPr>
                <a:t>False</a:t>
              </a:r>
              <a:endParaRPr lang="en-IE" sz="1400" dirty="0">
                <a:solidFill>
                  <a:srgbClr val="22505F"/>
                </a:solidFill>
              </a:endParaRPr>
            </a:p>
          </p:txBody>
        </p:sp>
        <p:sp>
          <p:nvSpPr>
            <p:cNvPr id="22" name="TextBox 21"/>
            <p:cNvSpPr txBox="1"/>
            <p:nvPr/>
          </p:nvSpPr>
          <p:spPr>
            <a:xfrm>
              <a:off x="909627" y="2752090"/>
              <a:ext cx="203582" cy="215444"/>
            </a:xfrm>
            <a:prstGeom prst="rect">
              <a:avLst/>
            </a:prstGeom>
            <a:noFill/>
          </p:spPr>
          <p:txBody>
            <a:bodyPr wrap="none" lIns="0" tIns="0" rIns="0" bIns="0" rtlCol="0">
              <a:spAutoFit/>
            </a:bodyPr>
            <a:lstStyle/>
            <a:p>
              <a:r>
                <a:rPr lang="en-IE" sz="1400" dirty="0" smtClean="0">
                  <a:solidFill>
                    <a:srgbClr val="22505F"/>
                  </a:solidFill>
                </a:rPr>
                <a:t>DK</a:t>
              </a:r>
              <a:endParaRPr lang="en-IE" sz="1400" dirty="0">
                <a:solidFill>
                  <a:srgbClr val="22505F"/>
                </a:solidFill>
              </a:endParaRPr>
            </a:p>
          </p:txBody>
        </p:sp>
      </p:grpSp>
      <p:graphicFrame>
        <p:nvGraphicFramePr>
          <p:cNvPr id="23" name="Table 22"/>
          <p:cNvGraphicFramePr>
            <a:graphicFrameLocks noGrp="1"/>
          </p:cNvGraphicFramePr>
          <p:nvPr>
            <p:extLst>
              <p:ext uri="{D42A27DB-BD31-4B8C-83A1-F6EECF244321}">
                <p14:modId xmlns:p14="http://schemas.microsoft.com/office/powerpoint/2010/main" val="568369581"/>
              </p:ext>
            </p:extLst>
          </p:nvPr>
        </p:nvGraphicFramePr>
        <p:xfrm>
          <a:off x="144000" y="4059436"/>
          <a:ext cx="1959524" cy="1341120"/>
        </p:xfrm>
        <a:graphic>
          <a:graphicData uri="http://schemas.openxmlformats.org/drawingml/2006/table">
            <a:tbl>
              <a:tblPr firstRow="1" bandRow="1">
                <a:tableStyleId>{21E4AEA4-8DFA-4A89-87EB-49C32662AFE0}</a:tableStyleId>
              </a:tblPr>
              <a:tblGrid>
                <a:gridCol w="1491524"/>
                <a:gridCol w="468000"/>
              </a:tblGrid>
              <a:tr h="252000">
                <a:tc gridSpan="2">
                  <a:txBody>
                    <a:bodyPr/>
                    <a:lstStyle/>
                    <a:p>
                      <a:pPr algn="ctr"/>
                      <a:r>
                        <a:rPr lang="en-IE" sz="1100" dirty="0" smtClean="0"/>
                        <a:t>Who believes it’s </a:t>
                      </a:r>
                      <a:r>
                        <a:rPr lang="en-IE" sz="1400" u="sng" dirty="0" smtClean="0"/>
                        <a:t>FALSE</a:t>
                      </a:r>
                      <a:endParaRPr lang="en-IE" sz="1100" u="sng" dirty="0"/>
                    </a:p>
                  </a:txBody>
                  <a:tcPr anchor="b">
                    <a:solidFill>
                      <a:schemeClr val="bg2"/>
                    </a:solidFill>
                  </a:tcPr>
                </a:tc>
                <a:tc hMerge="1">
                  <a:txBody>
                    <a:bodyPr/>
                    <a:lstStyle/>
                    <a:p>
                      <a:endParaRPr lang="en-IE"/>
                    </a:p>
                  </a:txBody>
                  <a:tcPr/>
                </a:tc>
              </a:tr>
              <a:tr h="252000">
                <a:tc>
                  <a:txBody>
                    <a:bodyPr/>
                    <a:lstStyle/>
                    <a:p>
                      <a:r>
                        <a:rPr lang="en-IE" sz="1100" b="1" dirty="0" smtClean="0"/>
                        <a:t>Total</a:t>
                      </a:r>
                      <a:endParaRPr lang="en-IE" sz="1100" b="1" dirty="0"/>
                    </a:p>
                  </a:txBody>
                  <a:tcPr anchor="ctr"/>
                </a:tc>
                <a:tc>
                  <a:txBody>
                    <a:bodyPr/>
                    <a:lstStyle/>
                    <a:p>
                      <a:pPr algn="ctr"/>
                      <a:r>
                        <a:rPr lang="en-IE" sz="1100" b="1" dirty="0" smtClean="0"/>
                        <a:t>24%</a:t>
                      </a:r>
                      <a:endParaRPr lang="en-IE" sz="1100" b="1" dirty="0"/>
                    </a:p>
                  </a:txBody>
                  <a:tcPr anchor="ctr"/>
                </a:tc>
              </a:tr>
              <a:tr h="252000">
                <a:tc>
                  <a:txBody>
                    <a:bodyPr/>
                    <a:lstStyle/>
                    <a:p>
                      <a:r>
                        <a:rPr lang="en-IE" sz="1100" dirty="0" smtClean="0"/>
                        <a:t>Men</a:t>
                      </a:r>
                      <a:endParaRPr lang="en-IE" sz="1100" dirty="0"/>
                    </a:p>
                  </a:txBody>
                  <a:tcPr anchor="ctr"/>
                </a:tc>
                <a:tc>
                  <a:txBody>
                    <a:bodyPr/>
                    <a:lstStyle/>
                    <a:p>
                      <a:pPr algn="ctr"/>
                      <a:r>
                        <a:rPr lang="en-IE" sz="1100" dirty="0" smtClean="0"/>
                        <a:t>27%</a:t>
                      </a:r>
                      <a:endParaRPr lang="en-IE" sz="1100" dirty="0"/>
                    </a:p>
                  </a:txBody>
                  <a:tcPr anchor="ctr"/>
                </a:tc>
              </a:tr>
              <a:tr h="252000">
                <a:tc>
                  <a:txBody>
                    <a:bodyPr/>
                    <a:lstStyle/>
                    <a:p>
                      <a:r>
                        <a:rPr lang="en-IE" sz="1100" dirty="0" smtClean="0"/>
                        <a:t>18-24</a:t>
                      </a:r>
                      <a:endParaRPr lang="en-IE" sz="1100" dirty="0"/>
                    </a:p>
                  </a:txBody>
                  <a:tcPr anchor="ctr"/>
                </a:tc>
                <a:tc>
                  <a:txBody>
                    <a:bodyPr/>
                    <a:lstStyle/>
                    <a:p>
                      <a:pPr algn="ctr"/>
                      <a:r>
                        <a:rPr lang="en-IE" sz="1100" dirty="0" smtClean="0"/>
                        <a:t>33%</a:t>
                      </a:r>
                      <a:endParaRPr lang="en-IE" sz="1100" dirty="0"/>
                    </a:p>
                  </a:txBody>
                  <a:tcPr anchor="ctr"/>
                </a:tc>
              </a:tr>
              <a:tr h="252000">
                <a:tc>
                  <a:txBody>
                    <a:bodyPr/>
                    <a:lstStyle/>
                    <a:p>
                      <a:r>
                        <a:rPr lang="en-IE" sz="1100" dirty="0" smtClean="0"/>
                        <a:t>Opposed to abortion</a:t>
                      </a:r>
                      <a:endParaRPr lang="en-IE" sz="1100" dirty="0"/>
                    </a:p>
                  </a:txBody>
                  <a:tcPr anchor="ctr"/>
                </a:tc>
                <a:tc>
                  <a:txBody>
                    <a:bodyPr/>
                    <a:lstStyle/>
                    <a:p>
                      <a:pPr algn="ctr"/>
                      <a:r>
                        <a:rPr lang="en-IE" sz="1100" dirty="0" smtClean="0"/>
                        <a:t>31%</a:t>
                      </a:r>
                      <a:endParaRPr lang="en-IE" sz="1100" dirty="0"/>
                    </a:p>
                  </a:txBody>
                  <a:tcPr anchor="ctr"/>
                </a:tc>
              </a:tr>
            </a:tbl>
          </a:graphicData>
        </a:graphic>
      </p:graphicFrame>
      <p:grpSp>
        <p:nvGrpSpPr>
          <p:cNvPr id="30" name="Group 29"/>
          <p:cNvGrpSpPr/>
          <p:nvPr/>
        </p:nvGrpSpPr>
        <p:grpSpPr>
          <a:xfrm>
            <a:off x="3520113" y="2358669"/>
            <a:ext cx="2065839" cy="1830454"/>
            <a:chOff x="55589" y="2752090"/>
            <a:chExt cx="2065839" cy="1830454"/>
          </a:xfrm>
        </p:grpSpPr>
        <p:graphicFrame>
          <p:nvGraphicFramePr>
            <p:cNvPr id="31" name="Chart 30"/>
            <p:cNvGraphicFramePr/>
            <p:nvPr>
              <p:extLst>
                <p:ext uri="{D42A27DB-BD31-4B8C-83A1-F6EECF244321}">
                  <p14:modId xmlns:p14="http://schemas.microsoft.com/office/powerpoint/2010/main" val="3928019238"/>
                </p:ext>
              </p:extLst>
            </p:nvPr>
          </p:nvGraphicFramePr>
          <p:xfrm>
            <a:off x="221793" y="2752090"/>
            <a:ext cx="1793264" cy="1830454"/>
          </p:xfrm>
          <a:graphic>
            <a:graphicData uri="http://schemas.openxmlformats.org/drawingml/2006/chart">
              <c:chart xmlns:c="http://schemas.openxmlformats.org/drawingml/2006/chart" xmlns:r="http://schemas.openxmlformats.org/officeDocument/2006/relationships" r:id="rId3"/>
            </a:graphicData>
          </a:graphic>
        </p:graphicFrame>
        <p:sp>
          <p:nvSpPr>
            <p:cNvPr id="32" name="TextBox 31"/>
            <p:cNvSpPr txBox="1"/>
            <p:nvPr/>
          </p:nvSpPr>
          <p:spPr>
            <a:xfrm>
              <a:off x="1797557" y="3449974"/>
              <a:ext cx="323871" cy="215444"/>
            </a:xfrm>
            <a:prstGeom prst="rect">
              <a:avLst/>
            </a:prstGeom>
            <a:noFill/>
          </p:spPr>
          <p:txBody>
            <a:bodyPr wrap="none" lIns="0" tIns="0" rIns="0" bIns="0" rtlCol="0">
              <a:spAutoFit/>
            </a:bodyPr>
            <a:lstStyle/>
            <a:p>
              <a:r>
                <a:rPr lang="en-IE" sz="1400" dirty="0" smtClean="0">
                  <a:solidFill>
                    <a:srgbClr val="22505F"/>
                  </a:solidFill>
                </a:rPr>
                <a:t>True</a:t>
              </a:r>
              <a:endParaRPr lang="en-IE" sz="1400" dirty="0">
                <a:solidFill>
                  <a:srgbClr val="22505F"/>
                </a:solidFill>
              </a:endParaRPr>
            </a:p>
          </p:txBody>
        </p:sp>
        <p:sp>
          <p:nvSpPr>
            <p:cNvPr id="33" name="TextBox 32"/>
            <p:cNvSpPr txBox="1"/>
            <p:nvPr/>
          </p:nvSpPr>
          <p:spPr>
            <a:xfrm>
              <a:off x="55589" y="3680081"/>
              <a:ext cx="365485" cy="215444"/>
            </a:xfrm>
            <a:prstGeom prst="rect">
              <a:avLst/>
            </a:prstGeom>
            <a:noFill/>
          </p:spPr>
          <p:txBody>
            <a:bodyPr wrap="none" lIns="0" tIns="0" rIns="0" bIns="0" rtlCol="0">
              <a:spAutoFit/>
            </a:bodyPr>
            <a:lstStyle/>
            <a:p>
              <a:r>
                <a:rPr lang="en-IE" sz="1400" dirty="0" smtClean="0">
                  <a:solidFill>
                    <a:srgbClr val="22505F"/>
                  </a:solidFill>
                </a:rPr>
                <a:t>False</a:t>
              </a:r>
              <a:endParaRPr lang="en-IE" sz="1400" dirty="0">
                <a:solidFill>
                  <a:srgbClr val="22505F"/>
                </a:solidFill>
              </a:endParaRPr>
            </a:p>
          </p:txBody>
        </p:sp>
        <p:sp>
          <p:nvSpPr>
            <p:cNvPr id="34" name="TextBox 33"/>
            <p:cNvSpPr txBox="1"/>
            <p:nvPr/>
          </p:nvSpPr>
          <p:spPr>
            <a:xfrm>
              <a:off x="909627" y="2752090"/>
              <a:ext cx="203582" cy="215444"/>
            </a:xfrm>
            <a:prstGeom prst="rect">
              <a:avLst/>
            </a:prstGeom>
            <a:noFill/>
          </p:spPr>
          <p:txBody>
            <a:bodyPr wrap="none" lIns="0" tIns="0" rIns="0" bIns="0" rtlCol="0">
              <a:spAutoFit/>
            </a:bodyPr>
            <a:lstStyle/>
            <a:p>
              <a:r>
                <a:rPr lang="en-IE" sz="1400" dirty="0" smtClean="0">
                  <a:solidFill>
                    <a:srgbClr val="22505F"/>
                  </a:solidFill>
                </a:rPr>
                <a:t>DK</a:t>
              </a:r>
              <a:endParaRPr lang="en-IE" sz="1400" dirty="0">
                <a:solidFill>
                  <a:srgbClr val="22505F"/>
                </a:solidFill>
              </a:endParaRPr>
            </a:p>
          </p:txBody>
        </p:sp>
      </p:grpSp>
      <p:grpSp>
        <p:nvGrpSpPr>
          <p:cNvPr id="35" name="Group 34"/>
          <p:cNvGrpSpPr/>
          <p:nvPr/>
        </p:nvGrpSpPr>
        <p:grpSpPr>
          <a:xfrm>
            <a:off x="6462329" y="2358669"/>
            <a:ext cx="1876448" cy="1830454"/>
            <a:chOff x="180201" y="2752090"/>
            <a:chExt cx="1876448" cy="1830454"/>
          </a:xfrm>
        </p:grpSpPr>
        <p:graphicFrame>
          <p:nvGraphicFramePr>
            <p:cNvPr id="36" name="Chart 35"/>
            <p:cNvGraphicFramePr/>
            <p:nvPr>
              <p:extLst>
                <p:ext uri="{D42A27DB-BD31-4B8C-83A1-F6EECF244321}">
                  <p14:modId xmlns:p14="http://schemas.microsoft.com/office/powerpoint/2010/main" val="723938742"/>
                </p:ext>
              </p:extLst>
            </p:nvPr>
          </p:nvGraphicFramePr>
          <p:xfrm>
            <a:off x="221793" y="2752090"/>
            <a:ext cx="1793264" cy="1830454"/>
          </p:xfrm>
          <a:graphic>
            <a:graphicData uri="http://schemas.openxmlformats.org/drawingml/2006/chart">
              <c:chart xmlns:c="http://schemas.openxmlformats.org/drawingml/2006/chart" xmlns:r="http://schemas.openxmlformats.org/officeDocument/2006/relationships" r:id="rId4"/>
            </a:graphicData>
          </a:graphic>
        </p:graphicFrame>
        <p:sp>
          <p:nvSpPr>
            <p:cNvPr id="37" name="TextBox 36"/>
            <p:cNvSpPr txBox="1"/>
            <p:nvPr/>
          </p:nvSpPr>
          <p:spPr>
            <a:xfrm>
              <a:off x="1732778" y="3957851"/>
              <a:ext cx="323871" cy="215444"/>
            </a:xfrm>
            <a:prstGeom prst="rect">
              <a:avLst/>
            </a:prstGeom>
            <a:noFill/>
          </p:spPr>
          <p:txBody>
            <a:bodyPr wrap="none" lIns="0" tIns="0" rIns="0" bIns="0" rtlCol="0">
              <a:spAutoFit/>
            </a:bodyPr>
            <a:lstStyle/>
            <a:p>
              <a:r>
                <a:rPr lang="en-IE" sz="1400" dirty="0" smtClean="0">
                  <a:solidFill>
                    <a:srgbClr val="22505F"/>
                  </a:solidFill>
                </a:rPr>
                <a:t>True</a:t>
              </a:r>
              <a:endParaRPr lang="en-IE" sz="1400" dirty="0">
                <a:solidFill>
                  <a:srgbClr val="22505F"/>
                </a:solidFill>
              </a:endParaRPr>
            </a:p>
          </p:txBody>
        </p:sp>
        <p:sp>
          <p:nvSpPr>
            <p:cNvPr id="38" name="TextBox 37"/>
            <p:cNvSpPr txBox="1"/>
            <p:nvPr/>
          </p:nvSpPr>
          <p:spPr>
            <a:xfrm>
              <a:off x="180201" y="3139526"/>
              <a:ext cx="365485" cy="215444"/>
            </a:xfrm>
            <a:prstGeom prst="rect">
              <a:avLst/>
            </a:prstGeom>
            <a:noFill/>
          </p:spPr>
          <p:txBody>
            <a:bodyPr wrap="none" lIns="0" tIns="0" rIns="0" bIns="0" rtlCol="0">
              <a:spAutoFit/>
            </a:bodyPr>
            <a:lstStyle/>
            <a:p>
              <a:r>
                <a:rPr lang="en-IE" sz="1400" dirty="0" smtClean="0">
                  <a:solidFill>
                    <a:srgbClr val="22505F"/>
                  </a:solidFill>
                </a:rPr>
                <a:t>False</a:t>
              </a:r>
              <a:endParaRPr lang="en-IE" sz="1400" dirty="0">
                <a:solidFill>
                  <a:srgbClr val="22505F"/>
                </a:solidFill>
              </a:endParaRPr>
            </a:p>
          </p:txBody>
        </p:sp>
        <p:sp>
          <p:nvSpPr>
            <p:cNvPr id="39" name="TextBox 38"/>
            <p:cNvSpPr txBox="1"/>
            <p:nvPr/>
          </p:nvSpPr>
          <p:spPr>
            <a:xfrm>
              <a:off x="909627" y="2752090"/>
              <a:ext cx="203582" cy="215444"/>
            </a:xfrm>
            <a:prstGeom prst="rect">
              <a:avLst/>
            </a:prstGeom>
            <a:noFill/>
          </p:spPr>
          <p:txBody>
            <a:bodyPr wrap="none" lIns="0" tIns="0" rIns="0" bIns="0" rtlCol="0">
              <a:spAutoFit/>
            </a:bodyPr>
            <a:lstStyle/>
            <a:p>
              <a:r>
                <a:rPr lang="en-IE" sz="1400" dirty="0" smtClean="0">
                  <a:solidFill>
                    <a:srgbClr val="22505F"/>
                  </a:solidFill>
                </a:rPr>
                <a:t>DK</a:t>
              </a:r>
              <a:endParaRPr lang="en-IE" sz="1400" dirty="0">
                <a:solidFill>
                  <a:srgbClr val="22505F"/>
                </a:solidFill>
              </a:endParaRPr>
            </a:p>
          </p:txBody>
        </p:sp>
      </p:grpSp>
      <p:graphicFrame>
        <p:nvGraphicFramePr>
          <p:cNvPr id="41" name="Table 40"/>
          <p:cNvGraphicFramePr>
            <a:graphicFrameLocks noGrp="1"/>
          </p:cNvGraphicFramePr>
          <p:nvPr>
            <p:extLst>
              <p:ext uri="{D42A27DB-BD31-4B8C-83A1-F6EECF244321}">
                <p14:modId xmlns:p14="http://schemas.microsoft.com/office/powerpoint/2010/main" val="4166340673"/>
              </p:ext>
            </p:extLst>
          </p:nvPr>
        </p:nvGraphicFramePr>
        <p:xfrm>
          <a:off x="3410052" y="4059436"/>
          <a:ext cx="2184558" cy="2621280"/>
        </p:xfrm>
        <a:graphic>
          <a:graphicData uri="http://schemas.openxmlformats.org/drawingml/2006/table">
            <a:tbl>
              <a:tblPr firstRow="1" bandRow="1">
                <a:tableStyleId>{21E4AEA4-8DFA-4A89-87EB-49C32662AFE0}</a:tableStyleId>
              </a:tblPr>
              <a:tblGrid>
                <a:gridCol w="1662812"/>
                <a:gridCol w="521746"/>
              </a:tblGrid>
              <a:tr h="241343">
                <a:tc gridSpan="2">
                  <a:txBody>
                    <a:bodyPr/>
                    <a:lstStyle/>
                    <a:p>
                      <a:pPr algn="ctr"/>
                      <a:r>
                        <a:rPr lang="en-IE" sz="1100" dirty="0" smtClean="0"/>
                        <a:t>Who believes it’s </a:t>
                      </a:r>
                      <a:r>
                        <a:rPr lang="en-IE" sz="1400" u="sng" dirty="0" smtClean="0"/>
                        <a:t>FALSE</a:t>
                      </a:r>
                      <a:endParaRPr lang="en-IE" sz="1100" u="sng" dirty="0"/>
                    </a:p>
                  </a:txBody>
                  <a:tcPr anchor="b">
                    <a:solidFill>
                      <a:schemeClr val="bg2"/>
                    </a:solidFill>
                  </a:tcPr>
                </a:tc>
                <a:tc hMerge="1">
                  <a:txBody>
                    <a:bodyPr/>
                    <a:lstStyle/>
                    <a:p>
                      <a:endParaRPr lang="en-IE"/>
                    </a:p>
                  </a:txBody>
                  <a:tcPr/>
                </a:tc>
              </a:tr>
              <a:tr h="205142">
                <a:tc>
                  <a:txBody>
                    <a:bodyPr/>
                    <a:lstStyle/>
                    <a:p>
                      <a:r>
                        <a:rPr lang="en-IE" sz="1100" b="1" dirty="0" smtClean="0"/>
                        <a:t>Total</a:t>
                      </a:r>
                      <a:endParaRPr lang="en-IE" sz="1100" b="1" dirty="0"/>
                    </a:p>
                  </a:txBody>
                  <a:tcPr anchor="ctr"/>
                </a:tc>
                <a:tc>
                  <a:txBody>
                    <a:bodyPr/>
                    <a:lstStyle/>
                    <a:p>
                      <a:pPr algn="ctr"/>
                      <a:r>
                        <a:rPr lang="en-IE" sz="1100" b="1" dirty="0" smtClean="0"/>
                        <a:t>37%</a:t>
                      </a:r>
                      <a:endParaRPr lang="en-IE" sz="1100" b="1" dirty="0"/>
                    </a:p>
                  </a:txBody>
                  <a:tcPr anchor="ctr"/>
                </a:tc>
              </a:tr>
              <a:tr h="205142">
                <a:tc>
                  <a:txBody>
                    <a:bodyPr/>
                    <a:lstStyle/>
                    <a:p>
                      <a:r>
                        <a:rPr lang="en-IE" sz="1100" dirty="0" smtClean="0"/>
                        <a:t>Men</a:t>
                      </a:r>
                      <a:endParaRPr lang="en-IE" sz="1100" dirty="0"/>
                    </a:p>
                  </a:txBody>
                  <a:tcPr anchor="ctr"/>
                </a:tc>
                <a:tc>
                  <a:txBody>
                    <a:bodyPr/>
                    <a:lstStyle/>
                    <a:p>
                      <a:pPr algn="ctr"/>
                      <a:r>
                        <a:rPr lang="en-IE" sz="1100" dirty="0" smtClean="0"/>
                        <a:t>40%</a:t>
                      </a:r>
                      <a:endParaRPr lang="en-IE" sz="1100" dirty="0"/>
                    </a:p>
                  </a:txBody>
                  <a:tcPr anchor="ctr"/>
                </a:tc>
              </a:tr>
              <a:tr h="470619">
                <a:tc>
                  <a:txBody>
                    <a:bodyPr/>
                    <a:lstStyle/>
                    <a:p>
                      <a:r>
                        <a:rPr lang="en-IE" sz="1100" dirty="0" smtClean="0"/>
                        <a:t>18-24</a:t>
                      </a:r>
                    </a:p>
                    <a:p>
                      <a:r>
                        <a:rPr lang="en-IE" sz="1100" dirty="0" smtClean="0"/>
                        <a:t>25-34</a:t>
                      </a:r>
                    </a:p>
                    <a:p>
                      <a:r>
                        <a:rPr lang="en-IE" sz="1100" dirty="0" smtClean="0"/>
                        <a:t>35-44</a:t>
                      </a:r>
                      <a:endParaRPr lang="en-IE" sz="1100" dirty="0"/>
                    </a:p>
                  </a:txBody>
                  <a:tcPr anchor="ctr"/>
                </a:tc>
                <a:tc>
                  <a:txBody>
                    <a:bodyPr/>
                    <a:lstStyle/>
                    <a:p>
                      <a:pPr algn="ctr"/>
                      <a:r>
                        <a:rPr lang="en-IE" sz="1100" dirty="0" smtClean="0"/>
                        <a:t>41</a:t>
                      </a:r>
                      <a:r>
                        <a:rPr lang="en-IE" sz="1100" dirty="0" smtClean="0">
                          <a:solidFill>
                            <a:schemeClr val="bg1"/>
                          </a:solidFill>
                        </a:rPr>
                        <a:t>%</a:t>
                      </a:r>
                      <a:endParaRPr lang="en-IE" sz="1100" dirty="0" smtClean="0"/>
                    </a:p>
                    <a:p>
                      <a:pPr algn="ctr"/>
                      <a:r>
                        <a:rPr lang="en-IE" sz="1100" dirty="0" smtClean="0"/>
                        <a:t>41</a:t>
                      </a:r>
                      <a:r>
                        <a:rPr lang="en-IE" sz="1100" dirty="0" smtClean="0">
                          <a:solidFill>
                            <a:schemeClr val="bg1"/>
                          </a:solidFill>
                        </a:rPr>
                        <a:t>%</a:t>
                      </a:r>
                      <a:endParaRPr lang="en-IE" sz="1100" dirty="0" smtClean="0"/>
                    </a:p>
                    <a:p>
                      <a:pPr algn="ctr"/>
                      <a:r>
                        <a:rPr lang="en-IE" sz="1100" dirty="0" smtClean="0"/>
                        <a:t>45</a:t>
                      </a:r>
                      <a:r>
                        <a:rPr lang="en-IE" sz="1100" dirty="0" smtClean="0">
                          <a:solidFill>
                            <a:schemeClr val="bg1"/>
                          </a:solidFill>
                        </a:rPr>
                        <a:t>%</a:t>
                      </a:r>
                      <a:endParaRPr lang="en-IE" sz="1100" dirty="0"/>
                    </a:p>
                  </a:txBody>
                  <a:tcPr anchor="ctr"/>
                </a:tc>
              </a:tr>
              <a:tr h="205142">
                <a:tc>
                  <a:txBody>
                    <a:bodyPr/>
                    <a:lstStyle/>
                    <a:p>
                      <a:r>
                        <a:rPr lang="en-IE" sz="1100" dirty="0" smtClean="0"/>
                        <a:t>Farmers</a:t>
                      </a:r>
                      <a:endParaRPr lang="en-IE" sz="1100" dirty="0"/>
                    </a:p>
                  </a:txBody>
                  <a:tcPr anchor="ctr"/>
                </a:tc>
                <a:tc>
                  <a:txBody>
                    <a:bodyPr/>
                    <a:lstStyle/>
                    <a:p>
                      <a:pPr algn="ctr"/>
                      <a:r>
                        <a:rPr lang="en-IE" sz="1100" dirty="0" smtClean="0"/>
                        <a:t>48</a:t>
                      </a:r>
                      <a:r>
                        <a:rPr lang="en-IE" sz="1100" dirty="0" smtClean="0">
                          <a:solidFill>
                            <a:schemeClr val="bg1"/>
                          </a:solidFill>
                        </a:rPr>
                        <a:t>%</a:t>
                      </a:r>
                      <a:endParaRPr lang="en-IE" sz="1100" dirty="0"/>
                    </a:p>
                  </a:txBody>
                  <a:tcPr anchor="ctr"/>
                </a:tc>
              </a:tr>
              <a:tr h="205142">
                <a:tc>
                  <a:txBody>
                    <a:bodyPr/>
                    <a:lstStyle/>
                    <a:p>
                      <a:r>
                        <a:rPr lang="en-IE" sz="1100" dirty="0" smtClean="0"/>
                        <a:t>Opposed</a:t>
                      </a:r>
                      <a:r>
                        <a:rPr lang="en-IE" sz="1100" baseline="0" dirty="0" smtClean="0"/>
                        <a:t> to abortion</a:t>
                      </a:r>
                      <a:endParaRPr lang="en-IE" sz="1100" dirty="0"/>
                    </a:p>
                  </a:txBody>
                  <a:tcPr anchor="ctr"/>
                </a:tc>
                <a:tc>
                  <a:txBody>
                    <a:bodyPr/>
                    <a:lstStyle/>
                    <a:p>
                      <a:pPr algn="ctr"/>
                      <a:r>
                        <a:rPr lang="en-IE" sz="1100" dirty="0" smtClean="0"/>
                        <a:t>46</a:t>
                      </a:r>
                      <a:r>
                        <a:rPr lang="en-IE" sz="1100" dirty="0" smtClean="0">
                          <a:solidFill>
                            <a:schemeClr val="bg1"/>
                          </a:solidFill>
                        </a:rPr>
                        <a:t>%</a:t>
                      </a:r>
                      <a:endParaRPr lang="en-IE" sz="1100" dirty="0"/>
                    </a:p>
                  </a:txBody>
                  <a:tcPr anchor="ctr"/>
                </a:tc>
              </a:tr>
              <a:tr h="205142">
                <a:tc>
                  <a:txBody>
                    <a:bodyPr/>
                    <a:lstStyle/>
                    <a:p>
                      <a:r>
                        <a:rPr lang="en-IE" sz="1100" dirty="0" smtClean="0">
                          <a:solidFill>
                            <a:schemeClr val="bg1"/>
                          </a:solidFill>
                        </a:rPr>
                        <a:t>In favour only if life at risk</a:t>
                      </a:r>
                      <a:endParaRPr lang="en-IE" sz="1100" dirty="0">
                        <a:solidFill>
                          <a:schemeClr val="bg1"/>
                        </a:solidFill>
                      </a:endParaRPr>
                    </a:p>
                  </a:txBody>
                  <a:tcPr anchor="ctr"/>
                </a:tc>
                <a:tc>
                  <a:txBody>
                    <a:bodyPr/>
                    <a:lstStyle/>
                    <a:p>
                      <a:pPr algn="ctr"/>
                      <a:r>
                        <a:rPr lang="en-IE" sz="1100" dirty="0" smtClean="0"/>
                        <a:t>44</a:t>
                      </a:r>
                      <a:r>
                        <a:rPr lang="en-IE" sz="1100" dirty="0" smtClean="0">
                          <a:solidFill>
                            <a:schemeClr val="bg1"/>
                          </a:solidFill>
                        </a:rPr>
                        <a:t>%</a:t>
                      </a:r>
                      <a:endParaRPr lang="en-IE" sz="1100" dirty="0"/>
                    </a:p>
                  </a:txBody>
                  <a:tcPr anchor="ctr"/>
                </a:tc>
              </a:tr>
              <a:tr h="337880">
                <a:tc>
                  <a:txBody>
                    <a:bodyPr/>
                    <a:lstStyle/>
                    <a:p>
                      <a:r>
                        <a:rPr lang="en-IE" sz="1100" dirty="0" smtClean="0">
                          <a:solidFill>
                            <a:schemeClr val="bg1"/>
                          </a:solidFill>
                        </a:rPr>
                        <a:t>In favour only if life at risk and </a:t>
                      </a:r>
                      <a:r>
                        <a:rPr lang="en-IE" sz="1100" dirty="0" err="1" smtClean="0">
                          <a:solidFill>
                            <a:schemeClr val="bg1"/>
                          </a:solidFill>
                        </a:rPr>
                        <a:t>FFA</a:t>
                      </a:r>
                      <a:endParaRPr lang="en-IE" sz="1100" dirty="0">
                        <a:solidFill>
                          <a:schemeClr val="bg1"/>
                        </a:solidFill>
                      </a:endParaRPr>
                    </a:p>
                  </a:txBody>
                  <a:tcPr anchor="ctr"/>
                </a:tc>
                <a:tc>
                  <a:txBody>
                    <a:bodyPr/>
                    <a:lstStyle/>
                    <a:p>
                      <a:pPr algn="ctr"/>
                      <a:r>
                        <a:rPr lang="en-IE" sz="1100" dirty="0" smtClean="0"/>
                        <a:t>47</a:t>
                      </a:r>
                      <a:r>
                        <a:rPr lang="en-IE" sz="1100" dirty="0" smtClean="0">
                          <a:solidFill>
                            <a:schemeClr val="bg1"/>
                          </a:solidFill>
                        </a:rPr>
                        <a:t>%</a:t>
                      </a:r>
                      <a:endParaRPr lang="en-IE" sz="1100" dirty="0"/>
                    </a:p>
                  </a:txBody>
                  <a:tcPr anchor="ctr"/>
                </a:tc>
              </a:tr>
            </a:tbl>
          </a:graphicData>
        </a:graphic>
      </p:graphicFrame>
      <p:graphicFrame>
        <p:nvGraphicFramePr>
          <p:cNvPr id="42" name="Table 41"/>
          <p:cNvGraphicFramePr>
            <a:graphicFrameLocks noGrp="1"/>
          </p:cNvGraphicFramePr>
          <p:nvPr>
            <p:extLst>
              <p:ext uri="{D42A27DB-BD31-4B8C-83A1-F6EECF244321}">
                <p14:modId xmlns:p14="http://schemas.microsoft.com/office/powerpoint/2010/main" val="2980936373"/>
              </p:ext>
            </p:extLst>
          </p:nvPr>
        </p:nvGraphicFramePr>
        <p:xfrm>
          <a:off x="6304095" y="4059436"/>
          <a:ext cx="2076220" cy="2621280"/>
        </p:xfrm>
        <a:graphic>
          <a:graphicData uri="http://schemas.openxmlformats.org/drawingml/2006/table">
            <a:tbl>
              <a:tblPr firstRow="1" bandRow="1">
                <a:tableStyleId>{21E4AEA4-8DFA-4A89-87EB-49C32662AFE0}</a:tableStyleId>
              </a:tblPr>
              <a:tblGrid>
                <a:gridCol w="1580349"/>
                <a:gridCol w="495871"/>
              </a:tblGrid>
              <a:tr h="252000">
                <a:tc gridSpan="2">
                  <a:txBody>
                    <a:bodyPr/>
                    <a:lstStyle/>
                    <a:p>
                      <a:pPr algn="ctr"/>
                      <a:r>
                        <a:rPr lang="en-IE" sz="1100" dirty="0" smtClean="0"/>
                        <a:t>Who believes it’s </a:t>
                      </a:r>
                      <a:r>
                        <a:rPr lang="en-IE" sz="1400" u="sng" dirty="0" smtClean="0"/>
                        <a:t>FALSE</a:t>
                      </a:r>
                      <a:endParaRPr lang="en-IE" sz="1100" u="sng" dirty="0"/>
                    </a:p>
                  </a:txBody>
                  <a:tcPr anchor="b">
                    <a:solidFill>
                      <a:schemeClr val="bg2"/>
                    </a:solidFill>
                  </a:tcPr>
                </a:tc>
                <a:tc hMerge="1">
                  <a:txBody>
                    <a:bodyPr/>
                    <a:lstStyle/>
                    <a:p>
                      <a:endParaRPr lang="en-IE"/>
                    </a:p>
                  </a:txBody>
                  <a:tcPr/>
                </a:tc>
              </a:tr>
              <a:tr h="252000">
                <a:tc>
                  <a:txBody>
                    <a:bodyPr/>
                    <a:lstStyle/>
                    <a:p>
                      <a:r>
                        <a:rPr lang="en-IE" sz="1100" b="1" dirty="0" smtClean="0"/>
                        <a:t>Total</a:t>
                      </a:r>
                      <a:endParaRPr lang="en-IE" sz="1100" b="1" dirty="0"/>
                    </a:p>
                  </a:txBody>
                  <a:tcPr anchor="ctr"/>
                </a:tc>
                <a:tc>
                  <a:txBody>
                    <a:bodyPr/>
                    <a:lstStyle/>
                    <a:p>
                      <a:pPr algn="ctr"/>
                      <a:r>
                        <a:rPr lang="en-IE" sz="1100" b="1" dirty="0" smtClean="0"/>
                        <a:t>25%</a:t>
                      </a:r>
                      <a:endParaRPr lang="en-IE" sz="1100" b="1" dirty="0"/>
                    </a:p>
                  </a:txBody>
                  <a:tcPr anchor="ctr"/>
                </a:tc>
              </a:tr>
              <a:tr h="252000">
                <a:tc>
                  <a:txBody>
                    <a:bodyPr/>
                    <a:lstStyle/>
                    <a:p>
                      <a:r>
                        <a:rPr lang="en-IE" sz="1100" dirty="0" smtClean="0"/>
                        <a:t>Men</a:t>
                      </a:r>
                      <a:endParaRPr lang="en-IE" sz="1100" dirty="0"/>
                    </a:p>
                  </a:txBody>
                  <a:tcPr anchor="ctr"/>
                </a:tc>
                <a:tc>
                  <a:txBody>
                    <a:bodyPr/>
                    <a:lstStyle/>
                    <a:p>
                      <a:pPr algn="ctr"/>
                      <a:r>
                        <a:rPr lang="en-IE" sz="1100" dirty="0" smtClean="0"/>
                        <a:t>29%</a:t>
                      </a:r>
                      <a:endParaRPr lang="en-IE" sz="1100" dirty="0"/>
                    </a:p>
                  </a:txBody>
                  <a:tcPr anchor="ctr"/>
                </a:tc>
              </a:tr>
              <a:tr h="252000">
                <a:tc>
                  <a:txBody>
                    <a:bodyPr/>
                    <a:lstStyle/>
                    <a:p>
                      <a:r>
                        <a:rPr lang="en-IE" sz="1100" dirty="0" smtClean="0"/>
                        <a:t>18-24</a:t>
                      </a:r>
                    </a:p>
                    <a:p>
                      <a:r>
                        <a:rPr lang="en-IE" sz="1100" dirty="0" smtClean="0"/>
                        <a:t>35-44</a:t>
                      </a:r>
                      <a:endParaRPr lang="en-IE" sz="1100" dirty="0"/>
                    </a:p>
                  </a:txBody>
                  <a:tcPr anchor="ctr"/>
                </a:tc>
                <a:tc>
                  <a:txBody>
                    <a:bodyPr/>
                    <a:lstStyle/>
                    <a:p>
                      <a:pPr algn="ctr"/>
                      <a:r>
                        <a:rPr lang="en-IE" sz="1100" dirty="0" smtClean="0"/>
                        <a:t>33</a:t>
                      </a:r>
                      <a:r>
                        <a:rPr lang="en-IE" sz="1100" dirty="0" smtClean="0">
                          <a:solidFill>
                            <a:schemeClr val="bg1"/>
                          </a:solidFill>
                        </a:rPr>
                        <a:t>%</a:t>
                      </a:r>
                      <a:endParaRPr lang="en-IE" sz="1100" dirty="0" smtClean="0"/>
                    </a:p>
                    <a:p>
                      <a:pPr algn="ctr"/>
                      <a:r>
                        <a:rPr lang="en-IE" sz="1100" dirty="0" smtClean="0"/>
                        <a:t>34</a:t>
                      </a:r>
                      <a:r>
                        <a:rPr lang="en-IE" sz="1100" dirty="0" smtClean="0">
                          <a:solidFill>
                            <a:schemeClr val="bg1"/>
                          </a:solidFill>
                        </a:rPr>
                        <a:t>%</a:t>
                      </a:r>
                      <a:endParaRPr lang="en-IE" sz="1100" dirty="0"/>
                    </a:p>
                  </a:txBody>
                  <a:tcPr anchor="ctr"/>
                </a:tc>
              </a:tr>
              <a:tr h="252000">
                <a:tc>
                  <a:txBody>
                    <a:bodyPr/>
                    <a:lstStyle/>
                    <a:p>
                      <a:r>
                        <a:rPr lang="en-IE" sz="1100" dirty="0" smtClean="0"/>
                        <a:t>Farmer</a:t>
                      </a:r>
                      <a:endParaRPr lang="en-IE" sz="1100" dirty="0"/>
                    </a:p>
                  </a:txBody>
                  <a:tcPr anchor="ctr"/>
                </a:tc>
                <a:tc>
                  <a:txBody>
                    <a:bodyPr/>
                    <a:lstStyle/>
                    <a:p>
                      <a:pPr algn="ctr"/>
                      <a:r>
                        <a:rPr lang="en-IE" sz="1100" dirty="0" smtClean="0"/>
                        <a:t>37</a:t>
                      </a:r>
                      <a:r>
                        <a:rPr lang="en-IE" sz="1100" dirty="0" smtClean="0">
                          <a:solidFill>
                            <a:schemeClr val="bg1"/>
                          </a:solidFill>
                        </a:rPr>
                        <a:t>%</a:t>
                      </a:r>
                      <a:endParaRPr lang="en-IE" sz="1100" dirty="0"/>
                    </a:p>
                  </a:txBody>
                  <a:tcPr anchor="ctr"/>
                </a:tc>
              </a:tr>
              <a:tr h="252000">
                <a:tc>
                  <a:txBody>
                    <a:bodyPr/>
                    <a:lstStyle/>
                    <a:p>
                      <a:r>
                        <a:rPr lang="en-IE" sz="1100" dirty="0" smtClean="0"/>
                        <a:t>Opposed to abortion</a:t>
                      </a:r>
                      <a:endParaRPr lang="en-IE" sz="1100" dirty="0"/>
                    </a:p>
                  </a:txBody>
                  <a:tcPr anchor="ctr"/>
                </a:tc>
                <a:tc>
                  <a:txBody>
                    <a:bodyPr/>
                    <a:lstStyle/>
                    <a:p>
                      <a:pPr algn="ctr"/>
                      <a:r>
                        <a:rPr lang="en-IE" sz="1100" dirty="0" smtClean="0"/>
                        <a:t>53</a:t>
                      </a:r>
                      <a:r>
                        <a:rPr lang="en-IE" sz="1100" dirty="0" smtClean="0">
                          <a:solidFill>
                            <a:schemeClr val="bg1"/>
                          </a:solidFill>
                        </a:rPr>
                        <a:t>%</a:t>
                      </a:r>
                      <a:endParaRPr lang="en-IE" sz="1100" dirty="0"/>
                    </a:p>
                  </a:txBody>
                  <a:tcPr anchor="ctr"/>
                </a:tc>
              </a:tr>
              <a:tr h="252000">
                <a:tc>
                  <a:txBody>
                    <a:bodyPr/>
                    <a:lstStyle/>
                    <a:p>
                      <a:r>
                        <a:rPr lang="en-IE" sz="1100" dirty="0" smtClean="0">
                          <a:solidFill>
                            <a:schemeClr val="bg1"/>
                          </a:solidFill>
                        </a:rPr>
                        <a:t>In favour only if life at risk</a:t>
                      </a:r>
                      <a:endParaRPr lang="en-IE" sz="1100" dirty="0">
                        <a:solidFill>
                          <a:schemeClr val="bg1"/>
                        </a:solidFill>
                      </a:endParaRPr>
                    </a:p>
                  </a:txBody>
                  <a:tcPr anchor="ctr"/>
                </a:tc>
                <a:tc>
                  <a:txBody>
                    <a:bodyPr/>
                    <a:lstStyle/>
                    <a:p>
                      <a:pPr algn="ctr"/>
                      <a:r>
                        <a:rPr lang="en-IE" sz="1100" dirty="0" smtClean="0"/>
                        <a:t>36</a:t>
                      </a:r>
                      <a:r>
                        <a:rPr lang="en-IE" sz="1100" dirty="0" smtClean="0">
                          <a:solidFill>
                            <a:schemeClr val="bg1"/>
                          </a:solidFill>
                        </a:rPr>
                        <a:t>%</a:t>
                      </a:r>
                      <a:endParaRPr lang="en-IE" sz="1100" dirty="0"/>
                    </a:p>
                  </a:txBody>
                  <a:tcPr anchor="ctr"/>
                </a:tc>
              </a:tr>
              <a:tr h="252000">
                <a:tc>
                  <a:txBody>
                    <a:bodyPr/>
                    <a:lstStyle/>
                    <a:p>
                      <a:r>
                        <a:rPr lang="en-IE" sz="1100" dirty="0" smtClean="0">
                          <a:solidFill>
                            <a:schemeClr val="bg1"/>
                          </a:solidFill>
                        </a:rPr>
                        <a:t>In favour only if life at risk and </a:t>
                      </a:r>
                      <a:r>
                        <a:rPr lang="en-IE" sz="1100" dirty="0" err="1" smtClean="0">
                          <a:solidFill>
                            <a:schemeClr val="bg1"/>
                          </a:solidFill>
                        </a:rPr>
                        <a:t>FFA</a:t>
                      </a:r>
                      <a:endParaRPr lang="en-IE" sz="1100" dirty="0">
                        <a:solidFill>
                          <a:schemeClr val="bg1"/>
                        </a:solidFill>
                      </a:endParaRPr>
                    </a:p>
                  </a:txBody>
                  <a:tcPr anchor="ctr"/>
                </a:tc>
                <a:tc>
                  <a:txBody>
                    <a:bodyPr/>
                    <a:lstStyle/>
                    <a:p>
                      <a:pPr algn="ctr"/>
                      <a:r>
                        <a:rPr lang="en-IE" sz="1100" dirty="0" smtClean="0"/>
                        <a:t>42</a:t>
                      </a:r>
                      <a:r>
                        <a:rPr lang="en-IE" sz="1100" dirty="0" smtClean="0">
                          <a:solidFill>
                            <a:schemeClr val="bg1"/>
                          </a:solidFill>
                        </a:rPr>
                        <a:t>%</a:t>
                      </a:r>
                      <a:endParaRPr lang="en-IE" sz="1100" dirty="0"/>
                    </a:p>
                  </a:txBody>
                  <a:tcPr anchor="ctr"/>
                </a:tc>
              </a:tr>
            </a:tbl>
          </a:graphicData>
        </a:graphic>
      </p:graphicFrame>
    </p:spTree>
    <p:extLst>
      <p:ext uri="{BB962C8B-B14F-4D97-AF65-F5344CB8AC3E}">
        <p14:creationId xmlns:p14="http://schemas.microsoft.com/office/powerpoint/2010/main" val="295137424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188102" y="2030148"/>
            <a:ext cx="3321327" cy="1143000"/>
          </a:xfrm>
        </p:spPr>
        <p:txBody>
          <a:bodyPr/>
          <a:lstStyle/>
          <a:p>
            <a:r>
              <a:rPr lang="en-IE" dirty="0" smtClean="0"/>
              <a:t>Public Attitudes Towards Abortion in Ireland</a:t>
            </a:r>
            <a:endParaRPr lang="en-IE" dirty="0"/>
          </a:p>
        </p:txBody>
      </p:sp>
      <p:pic>
        <p:nvPicPr>
          <p:cNvPr id="2" name="Picture Placeholder 1"/>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43328603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140893" y="33853"/>
            <a:ext cx="4222759" cy="369332"/>
          </a:xfrm>
        </p:spPr>
        <p:txBody>
          <a:bodyPr/>
          <a:lstStyle/>
          <a:p>
            <a:r>
              <a:rPr lang="en-IE" dirty="0" smtClean="0"/>
              <a:t>Public Attitude Towards Abortion</a:t>
            </a:r>
            <a:endParaRPr lang="en-IE" dirty="0"/>
          </a:p>
        </p:txBody>
      </p:sp>
      <p:sp>
        <p:nvSpPr>
          <p:cNvPr id="4" name="Text Placeholder 3"/>
          <p:cNvSpPr>
            <a:spLocks noGrp="1"/>
          </p:cNvSpPr>
          <p:nvPr>
            <p:ph type="body" sz="quarter" idx="13"/>
          </p:nvPr>
        </p:nvSpPr>
        <p:spPr>
          <a:xfrm>
            <a:off x="133027" y="357752"/>
            <a:ext cx="2231380" cy="215444"/>
          </a:xfrm>
        </p:spPr>
        <p:txBody>
          <a:bodyPr/>
          <a:lstStyle/>
          <a:p>
            <a:r>
              <a:rPr lang="en-IE" dirty="0"/>
              <a:t>(Base: All Adults 18+; n=1,004</a:t>
            </a:r>
            <a:r>
              <a:rPr lang="en-IE" dirty="0" smtClean="0"/>
              <a:t>)</a:t>
            </a:r>
            <a:endParaRPr lang="en-IE" dirty="0"/>
          </a:p>
        </p:txBody>
      </p:sp>
      <p:sp>
        <p:nvSpPr>
          <p:cNvPr id="5" name="Text Placeholder 4"/>
          <p:cNvSpPr>
            <a:spLocks noGrp="1"/>
          </p:cNvSpPr>
          <p:nvPr>
            <p:ph type="body" sz="quarter" idx="14"/>
          </p:nvPr>
        </p:nvSpPr>
        <p:spPr>
          <a:xfrm>
            <a:off x="205184" y="5743670"/>
            <a:ext cx="6503347" cy="984885"/>
          </a:xfrm>
        </p:spPr>
        <p:txBody>
          <a:bodyPr/>
          <a:lstStyle/>
          <a:p>
            <a:pPr>
              <a:lnSpc>
                <a:spcPct val="100000"/>
              </a:lnSpc>
            </a:pPr>
            <a:r>
              <a:rPr lang="en-IE" dirty="0" smtClean="0"/>
              <a:t>Those agreeing that abortion classified as a crime adds to the distress of a woman has declined slightly – however a significant increase noted in those claiming that women have a human right to access abortion in Ireland – now 7 in 10 agreeing strongly.</a:t>
            </a:r>
            <a:endParaRPr lang="en-IE" dirty="0"/>
          </a:p>
        </p:txBody>
      </p:sp>
      <p:grpSp>
        <p:nvGrpSpPr>
          <p:cNvPr id="6" name="Group 5"/>
          <p:cNvGrpSpPr/>
          <p:nvPr/>
        </p:nvGrpSpPr>
        <p:grpSpPr>
          <a:xfrm>
            <a:off x="7738523" y="297999"/>
            <a:ext cx="1189650" cy="430887"/>
            <a:chOff x="7738523" y="297999"/>
            <a:chExt cx="1189650" cy="430887"/>
          </a:xfrm>
        </p:grpSpPr>
        <p:grpSp>
          <p:nvGrpSpPr>
            <p:cNvPr id="7" name="Group 6"/>
            <p:cNvGrpSpPr/>
            <p:nvPr/>
          </p:nvGrpSpPr>
          <p:grpSpPr>
            <a:xfrm>
              <a:off x="8161898" y="351517"/>
              <a:ext cx="342900" cy="323850"/>
              <a:chOff x="8181975" y="338138"/>
              <a:chExt cx="342900" cy="323850"/>
            </a:xfrm>
          </p:grpSpPr>
          <p:sp>
            <p:nvSpPr>
              <p:cNvPr id="10" name="Rectangle 9"/>
              <p:cNvSpPr/>
              <p:nvPr/>
            </p:nvSpPr>
            <p:spPr>
              <a:xfrm>
                <a:off x="8181975" y="338138"/>
                <a:ext cx="171450" cy="323850"/>
              </a:xfrm>
              <a:prstGeom prst="rect">
                <a:avLst/>
              </a:prstGeom>
              <a:solidFill>
                <a:schemeClr val="accent6"/>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solidFill>
                    <a:srgbClr val="FFFFFF"/>
                  </a:solidFill>
                </a:endParaRPr>
              </a:p>
            </p:txBody>
          </p:sp>
          <p:sp>
            <p:nvSpPr>
              <p:cNvPr id="11" name="Rectangle 10"/>
              <p:cNvSpPr/>
              <p:nvPr/>
            </p:nvSpPr>
            <p:spPr>
              <a:xfrm>
                <a:off x="8353425" y="338138"/>
                <a:ext cx="171450" cy="323850"/>
              </a:xfrm>
              <a:prstGeom prst="rect">
                <a:avLst/>
              </a:prstGeom>
              <a:solidFill>
                <a:schemeClr val="accent6"/>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solidFill>
                    <a:srgbClr val="FFFFFF"/>
                  </a:solidFill>
                </a:endParaRPr>
              </a:p>
            </p:txBody>
          </p:sp>
        </p:grpSp>
        <p:sp>
          <p:nvSpPr>
            <p:cNvPr id="8" name="TextBox 7"/>
            <p:cNvSpPr txBox="1"/>
            <p:nvPr/>
          </p:nvSpPr>
          <p:spPr>
            <a:xfrm>
              <a:off x="7738523" y="297999"/>
              <a:ext cx="365485" cy="430887"/>
            </a:xfrm>
            <a:prstGeom prst="rect">
              <a:avLst/>
            </a:prstGeom>
            <a:noFill/>
          </p:spPr>
          <p:txBody>
            <a:bodyPr wrap="none" lIns="0" tIns="0" rIns="0" bIns="0" rtlCol="0" anchor="ctr" anchorCtr="0">
              <a:spAutoFit/>
            </a:bodyPr>
            <a:lstStyle/>
            <a:p>
              <a:pPr algn="ctr"/>
              <a:r>
                <a:rPr lang="en-IE" sz="1400" dirty="0" smtClean="0">
                  <a:solidFill>
                    <a:srgbClr val="22505F"/>
                  </a:solidFill>
                </a:rPr>
                <a:t>May</a:t>
              </a:r>
            </a:p>
            <a:p>
              <a:pPr algn="ctr"/>
              <a:r>
                <a:rPr lang="en-IE" sz="1400" dirty="0" smtClean="0">
                  <a:solidFill>
                    <a:srgbClr val="22505F"/>
                  </a:solidFill>
                </a:rPr>
                <a:t>2015</a:t>
              </a:r>
              <a:endParaRPr lang="en-IE" sz="1400" dirty="0">
                <a:solidFill>
                  <a:srgbClr val="22505F"/>
                </a:solidFill>
              </a:endParaRPr>
            </a:p>
          </p:txBody>
        </p:sp>
        <p:sp>
          <p:nvSpPr>
            <p:cNvPr id="9" name="TextBox 8"/>
            <p:cNvSpPr txBox="1"/>
            <p:nvPr/>
          </p:nvSpPr>
          <p:spPr>
            <a:xfrm>
              <a:off x="8562688" y="297999"/>
              <a:ext cx="365485" cy="430887"/>
            </a:xfrm>
            <a:prstGeom prst="rect">
              <a:avLst/>
            </a:prstGeom>
            <a:noFill/>
          </p:spPr>
          <p:txBody>
            <a:bodyPr wrap="none" lIns="0" tIns="0" rIns="0" bIns="0" rtlCol="0" anchor="ctr" anchorCtr="0">
              <a:spAutoFit/>
            </a:bodyPr>
            <a:lstStyle/>
            <a:p>
              <a:pPr algn="ctr"/>
              <a:r>
                <a:rPr lang="en-IE" sz="1400" dirty="0" smtClean="0">
                  <a:solidFill>
                    <a:srgbClr val="22505F"/>
                  </a:solidFill>
                </a:rPr>
                <a:t>Feb</a:t>
              </a:r>
            </a:p>
            <a:p>
              <a:pPr algn="ctr"/>
              <a:r>
                <a:rPr lang="en-IE" sz="1400" dirty="0" smtClean="0">
                  <a:solidFill>
                    <a:srgbClr val="22505F"/>
                  </a:solidFill>
                </a:rPr>
                <a:t>2016</a:t>
              </a:r>
              <a:endParaRPr lang="en-IE" sz="1400" dirty="0">
                <a:solidFill>
                  <a:srgbClr val="22505F"/>
                </a:solidFill>
              </a:endParaRPr>
            </a:p>
          </p:txBody>
        </p:sp>
      </p:grpSp>
      <p:sp>
        <p:nvSpPr>
          <p:cNvPr id="12" name="Rectangle 11"/>
          <p:cNvSpPr/>
          <p:nvPr/>
        </p:nvSpPr>
        <p:spPr>
          <a:xfrm>
            <a:off x="140893" y="680870"/>
            <a:ext cx="6987107" cy="430887"/>
          </a:xfrm>
          <a:prstGeom prst="rect">
            <a:avLst/>
          </a:prstGeom>
        </p:spPr>
        <p:style>
          <a:lnRef idx="1">
            <a:schemeClr val="accent6"/>
          </a:lnRef>
          <a:fillRef idx="2">
            <a:schemeClr val="accent6"/>
          </a:fillRef>
          <a:effectRef idx="1">
            <a:schemeClr val="accent6"/>
          </a:effectRef>
          <a:fontRef idx="minor">
            <a:schemeClr val="dk1"/>
          </a:fontRef>
        </p:style>
        <p:txBody>
          <a:bodyPr wrap="square">
            <a:spAutoFit/>
          </a:bodyPr>
          <a:lstStyle/>
          <a:p>
            <a:pPr marL="450215" indent="-450215"/>
            <a:r>
              <a:rPr lang="en-GB" sz="1100" dirty="0">
                <a:solidFill>
                  <a:srgbClr val="22505F"/>
                </a:solidFill>
              </a:rPr>
              <a:t>Q.3	Can you tell me on a scale of 1 to 5 where 1 is disagree strongly and 5 is agree strongly, how much you agree or disagree that these statements are true.</a:t>
            </a:r>
            <a:endParaRPr lang="en-IE" sz="1100" dirty="0">
              <a:solidFill>
                <a:srgbClr val="22505F"/>
              </a:solidFill>
              <a:latin typeface="Arial" panose="020B0604020202020204" pitchFamily="34" charset="0"/>
              <a:ea typeface="Times New Roman" panose="02020603050405020304" pitchFamily="18" charset="0"/>
              <a:cs typeface="Times New Roman" panose="02020603050405020304" pitchFamily="18" charset="0"/>
            </a:endParaRPr>
          </a:p>
        </p:txBody>
      </p:sp>
      <p:graphicFrame>
        <p:nvGraphicFramePr>
          <p:cNvPr id="16" name="Chart 15"/>
          <p:cNvGraphicFramePr/>
          <p:nvPr>
            <p:extLst>
              <p:ext uri="{D42A27DB-BD31-4B8C-83A1-F6EECF244321}">
                <p14:modId xmlns:p14="http://schemas.microsoft.com/office/powerpoint/2010/main" val="4050473605"/>
              </p:ext>
            </p:extLst>
          </p:nvPr>
        </p:nvGraphicFramePr>
        <p:xfrm>
          <a:off x="1220247" y="2026052"/>
          <a:ext cx="7707926"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18" name="TextBox 17"/>
          <p:cNvSpPr txBox="1"/>
          <p:nvPr/>
        </p:nvSpPr>
        <p:spPr>
          <a:xfrm>
            <a:off x="1443402" y="3950330"/>
            <a:ext cx="91371" cy="215444"/>
          </a:xfrm>
          <a:prstGeom prst="rect">
            <a:avLst/>
          </a:prstGeom>
          <a:solidFill>
            <a:schemeClr val="accent6"/>
          </a:solidFill>
        </p:spPr>
        <p:txBody>
          <a:bodyPr wrap="none" lIns="0" tIns="0" rIns="0" bIns="0" rtlCol="0">
            <a:spAutoFit/>
          </a:bodyPr>
          <a:lstStyle/>
          <a:p>
            <a:pPr algn="ctr"/>
            <a:r>
              <a:rPr lang="en-IE" sz="1400" dirty="0" smtClean="0">
                <a:solidFill>
                  <a:srgbClr val="22505F"/>
                </a:solidFill>
              </a:rPr>
              <a:t>8</a:t>
            </a:r>
            <a:endParaRPr lang="en-IE" sz="1400" dirty="0">
              <a:solidFill>
                <a:srgbClr val="22505F"/>
              </a:solidFill>
            </a:endParaRPr>
          </a:p>
        </p:txBody>
      </p:sp>
      <p:sp>
        <p:nvSpPr>
          <p:cNvPr id="19" name="TextBox 18"/>
          <p:cNvSpPr txBox="1"/>
          <p:nvPr/>
        </p:nvSpPr>
        <p:spPr>
          <a:xfrm>
            <a:off x="2206588" y="3950330"/>
            <a:ext cx="91371" cy="215444"/>
          </a:xfrm>
          <a:prstGeom prst="rect">
            <a:avLst/>
          </a:prstGeom>
          <a:solidFill>
            <a:schemeClr val="accent6"/>
          </a:solidFill>
        </p:spPr>
        <p:txBody>
          <a:bodyPr wrap="none" lIns="0" tIns="0" rIns="0" bIns="0" rtlCol="0">
            <a:spAutoFit/>
          </a:bodyPr>
          <a:lstStyle/>
          <a:p>
            <a:pPr algn="ctr"/>
            <a:r>
              <a:rPr lang="en-IE" sz="1400" dirty="0" smtClean="0">
                <a:solidFill>
                  <a:srgbClr val="22505F"/>
                </a:solidFill>
              </a:rPr>
              <a:t>7</a:t>
            </a:r>
            <a:endParaRPr lang="en-IE" sz="1400" dirty="0">
              <a:solidFill>
                <a:srgbClr val="22505F"/>
              </a:solidFill>
            </a:endParaRPr>
          </a:p>
        </p:txBody>
      </p:sp>
      <p:sp>
        <p:nvSpPr>
          <p:cNvPr id="21" name="TextBox 20"/>
          <p:cNvSpPr txBox="1"/>
          <p:nvPr/>
        </p:nvSpPr>
        <p:spPr>
          <a:xfrm>
            <a:off x="4354865" y="3950330"/>
            <a:ext cx="91371" cy="215444"/>
          </a:xfrm>
          <a:prstGeom prst="rect">
            <a:avLst/>
          </a:prstGeom>
          <a:solidFill>
            <a:schemeClr val="accent6"/>
          </a:solidFill>
        </p:spPr>
        <p:txBody>
          <a:bodyPr wrap="none" lIns="0" tIns="0" rIns="0" bIns="0" rtlCol="0">
            <a:spAutoFit/>
          </a:bodyPr>
          <a:lstStyle/>
          <a:p>
            <a:pPr algn="ctr"/>
            <a:r>
              <a:rPr lang="en-IE" sz="1400" dirty="0" smtClean="0">
                <a:solidFill>
                  <a:srgbClr val="22505F"/>
                </a:solidFill>
              </a:rPr>
              <a:t>9</a:t>
            </a:r>
            <a:endParaRPr lang="en-IE" sz="1400" dirty="0">
              <a:solidFill>
                <a:srgbClr val="22505F"/>
              </a:solidFill>
            </a:endParaRPr>
          </a:p>
        </p:txBody>
      </p:sp>
      <p:sp>
        <p:nvSpPr>
          <p:cNvPr id="22" name="TextBox 21"/>
          <p:cNvSpPr txBox="1"/>
          <p:nvPr/>
        </p:nvSpPr>
        <p:spPr>
          <a:xfrm>
            <a:off x="5546836" y="3950330"/>
            <a:ext cx="91371" cy="215444"/>
          </a:xfrm>
          <a:prstGeom prst="rect">
            <a:avLst/>
          </a:prstGeom>
          <a:solidFill>
            <a:schemeClr val="accent6"/>
          </a:solidFill>
        </p:spPr>
        <p:txBody>
          <a:bodyPr wrap="square" lIns="0" tIns="0" rIns="0" bIns="0" rtlCol="0">
            <a:spAutoFit/>
          </a:bodyPr>
          <a:lstStyle/>
          <a:p>
            <a:pPr algn="ctr"/>
            <a:r>
              <a:rPr lang="en-IE" sz="1400" dirty="0" smtClean="0">
                <a:solidFill>
                  <a:srgbClr val="22505F"/>
                </a:solidFill>
              </a:rPr>
              <a:t>8</a:t>
            </a:r>
            <a:endParaRPr lang="en-IE" sz="1400" dirty="0">
              <a:solidFill>
                <a:srgbClr val="22505F"/>
              </a:solidFill>
            </a:endParaRPr>
          </a:p>
        </p:txBody>
      </p:sp>
      <p:sp>
        <p:nvSpPr>
          <p:cNvPr id="23" name="TextBox 22"/>
          <p:cNvSpPr txBox="1"/>
          <p:nvPr/>
        </p:nvSpPr>
        <p:spPr>
          <a:xfrm>
            <a:off x="6240893" y="3950330"/>
            <a:ext cx="195533" cy="215444"/>
          </a:xfrm>
          <a:prstGeom prst="rect">
            <a:avLst/>
          </a:prstGeom>
          <a:solidFill>
            <a:schemeClr val="accent6"/>
          </a:solidFill>
        </p:spPr>
        <p:txBody>
          <a:bodyPr wrap="square" lIns="0" tIns="0" rIns="0" bIns="0" rtlCol="0">
            <a:spAutoFit/>
          </a:bodyPr>
          <a:lstStyle/>
          <a:p>
            <a:pPr algn="ctr"/>
            <a:r>
              <a:rPr lang="en-IE" sz="1400" dirty="0" smtClean="0">
                <a:solidFill>
                  <a:srgbClr val="22505F"/>
                </a:solidFill>
              </a:rPr>
              <a:t>12</a:t>
            </a:r>
            <a:endParaRPr lang="en-IE" sz="1400" dirty="0">
              <a:solidFill>
                <a:srgbClr val="22505F"/>
              </a:solidFill>
            </a:endParaRPr>
          </a:p>
        </p:txBody>
      </p:sp>
      <p:sp>
        <p:nvSpPr>
          <p:cNvPr id="24" name="TextBox 23"/>
          <p:cNvSpPr txBox="1"/>
          <p:nvPr/>
        </p:nvSpPr>
        <p:spPr>
          <a:xfrm>
            <a:off x="7544612" y="3950330"/>
            <a:ext cx="91371" cy="215444"/>
          </a:xfrm>
          <a:prstGeom prst="rect">
            <a:avLst/>
          </a:prstGeom>
          <a:solidFill>
            <a:schemeClr val="accent6"/>
          </a:solidFill>
        </p:spPr>
        <p:txBody>
          <a:bodyPr wrap="square" lIns="0" tIns="0" rIns="0" bIns="0" rtlCol="0">
            <a:spAutoFit/>
          </a:bodyPr>
          <a:lstStyle/>
          <a:p>
            <a:pPr algn="ctr"/>
            <a:r>
              <a:rPr lang="en-IE" sz="1400" dirty="0" smtClean="0">
                <a:solidFill>
                  <a:srgbClr val="22505F"/>
                </a:solidFill>
              </a:rPr>
              <a:t>8</a:t>
            </a:r>
            <a:endParaRPr lang="en-IE" sz="1400" dirty="0">
              <a:solidFill>
                <a:srgbClr val="22505F"/>
              </a:solidFill>
            </a:endParaRPr>
          </a:p>
        </p:txBody>
      </p:sp>
      <p:sp>
        <p:nvSpPr>
          <p:cNvPr id="25" name="TextBox 24"/>
          <p:cNvSpPr txBox="1"/>
          <p:nvPr/>
        </p:nvSpPr>
        <p:spPr>
          <a:xfrm>
            <a:off x="8284355" y="3950330"/>
            <a:ext cx="91371" cy="215444"/>
          </a:xfrm>
          <a:prstGeom prst="rect">
            <a:avLst/>
          </a:prstGeom>
          <a:solidFill>
            <a:schemeClr val="accent6"/>
          </a:solidFill>
        </p:spPr>
        <p:txBody>
          <a:bodyPr wrap="square" lIns="0" tIns="0" rIns="0" bIns="0" rtlCol="0">
            <a:spAutoFit/>
          </a:bodyPr>
          <a:lstStyle/>
          <a:p>
            <a:pPr algn="ctr"/>
            <a:r>
              <a:rPr lang="en-IE" sz="1400" dirty="0" smtClean="0">
                <a:solidFill>
                  <a:srgbClr val="22505F"/>
                </a:solidFill>
              </a:rPr>
              <a:t>9</a:t>
            </a:r>
            <a:endParaRPr lang="en-IE" sz="1400" dirty="0">
              <a:solidFill>
                <a:srgbClr val="22505F"/>
              </a:solidFill>
            </a:endParaRPr>
          </a:p>
        </p:txBody>
      </p:sp>
      <p:graphicFrame>
        <p:nvGraphicFramePr>
          <p:cNvPr id="26" name="Table 25"/>
          <p:cNvGraphicFramePr>
            <a:graphicFrameLocks noGrp="1"/>
          </p:cNvGraphicFramePr>
          <p:nvPr>
            <p:extLst>
              <p:ext uri="{D42A27DB-BD31-4B8C-83A1-F6EECF244321}">
                <p14:modId xmlns:p14="http://schemas.microsoft.com/office/powerpoint/2010/main" val="1867547385"/>
              </p:ext>
            </p:extLst>
          </p:nvPr>
        </p:nvGraphicFramePr>
        <p:xfrm>
          <a:off x="1325930" y="2238855"/>
          <a:ext cx="7524000" cy="259080"/>
        </p:xfrm>
        <a:graphic>
          <a:graphicData uri="http://schemas.openxmlformats.org/drawingml/2006/table">
            <a:tbl>
              <a:tblPr>
                <a:tableStyleId>{2D5ABB26-0587-4C30-8999-92F81FD0307C}</a:tableStyleId>
              </a:tblPr>
              <a:tblGrid>
                <a:gridCol w="684000"/>
                <a:gridCol w="684000"/>
                <a:gridCol w="751019"/>
                <a:gridCol w="616981"/>
                <a:gridCol w="765251"/>
                <a:gridCol w="265814"/>
                <a:gridCol w="1020935"/>
                <a:gridCol w="775968"/>
                <a:gridCol w="592032"/>
                <a:gridCol w="684000"/>
                <a:gridCol w="684000"/>
              </a:tblGrid>
              <a:tr h="252000">
                <a:tc>
                  <a:txBody>
                    <a:bodyPr/>
                    <a:lstStyle/>
                    <a:p>
                      <a:pPr algn="ctr"/>
                      <a:r>
                        <a:rPr lang="en-IE" sz="1100" dirty="0" smtClean="0">
                          <a:solidFill>
                            <a:schemeClr val="bg2"/>
                          </a:solidFill>
                        </a:rPr>
                        <a:t>%</a:t>
                      </a:r>
                      <a:endParaRPr lang="en-IE" sz="1100" dirty="0">
                        <a:solidFill>
                          <a:schemeClr val="bg2"/>
                        </a:solidFill>
                      </a:endParaRPr>
                    </a:p>
                  </a:txBody>
                  <a:tcPr anchor="b"/>
                </a:tc>
                <a:tc>
                  <a:txBody>
                    <a:bodyPr/>
                    <a:lstStyle/>
                    <a:p>
                      <a:pPr algn="ctr"/>
                      <a:r>
                        <a:rPr lang="en-IE" sz="1100" dirty="0" smtClean="0">
                          <a:solidFill>
                            <a:schemeClr val="bg2"/>
                          </a:solidFill>
                        </a:rPr>
                        <a:t>%</a:t>
                      </a:r>
                      <a:endParaRPr lang="en-IE" sz="1100" dirty="0">
                        <a:solidFill>
                          <a:schemeClr val="bg2"/>
                        </a:solidFill>
                      </a:endParaRPr>
                    </a:p>
                  </a:txBody>
                  <a:tcPr anchor="b"/>
                </a:tc>
                <a:tc>
                  <a:txBody>
                    <a:bodyPr/>
                    <a:lstStyle/>
                    <a:p>
                      <a:pPr algn="ctr"/>
                      <a:endParaRPr lang="en-IE" sz="1100" dirty="0">
                        <a:solidFill>
                          <a:schemeClr val="bg2"/>
                        </a:solidFill>
                      </a:endParaRPr>
                    </a:p>
                  </a:txBody>
                  <a:tcPr anchor="b"/>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en-IE" sz="1100" dirty="0" smtClean="0">
                          <a:solidFill>
                            <a:schemeClr val="bg2"/>
                          </a:solidFill>
                        </a:rPr>
                        <a:t>%</a:t>
                      </a:r>
                    </a:p>
                  </a:txBody>
                  <a:tcPr anchor="b"/>
                </a:tc>
                <a:tc>
                  <a:txBody>
                    <a:bodyPr/>
                    <a:lstStyle/>
                    <a:p>
                      <a:pPr algn="ctr"/>
                      <a:r>
                        <a:rPr lang="en-IE" sz="1100" dirty="0" smtClean="0">
                          <a:solidFill>
                            <a:schemeClr val="bg2"/>
                          </a:solidFill>
                        </a:rPr>
                        <a:t>%</a:t>
                      </a:r>
                      <a:endParaRPr lang="en-IE" sz="1100" dirty="0">
                        <a:solidFill>
                          <a:schemeClr val="bg2"/>
                        </a:solidFill>
                      </a:endParaRPr>
                    </a:p>
                  </a:txBody>
                  <a:tcPr anchor="b"/>
                </a:tc>
                <a:tc>
                  <a:txBody>
                    <a:bodyPr/>
                    <a:lstStyle/>
                    <a:p>
                      <a:pPr algn="ctr"/>
                      <a:endParaRPr lang="en-IE" sz="1100" dirty="0">
                        <a:solidFill>
                          <a:schemeClr val="bg2"/>
                        </a:solidFill>
                      </a:endParaRPr>
                    </a:p>
                  </a:txBody>
                  <a:tcPr anchor="b"/>
                </a:tc>
                <a:tc>
                  <a:txBody>
                    <a:bodyPr/>
                    <a:lstStyle/>
                    <a:p>
                      <a:pPr algn="ctr"/>
                      <a:r>
                        <a:rPr lang="en-IE" sz="1100" dirty="0" smtClean="0">
                          <a:solidFill>
                            <a:schemeClr val="bg2"/>
                          </a:solidFill>
                        </a:rPr>
                        <a:t>%</a:t>
                      </a:r>
                      <a:endParaRPr lang="en-IE" sz="1100" dirty="0">
                        <a:solidFill>
                          <a:schemeClr val="bg2"/>
                        </a:solidFill>
                      </a:endParaRPr>
                    </a:p>
                  </a:txBody>
                  <a:tcPr anchor="b"/>
                </a:tc>
                <a:tc>
                  <a:txBody>
                    <a:bodyPr/>
                    <a:lstStyle/>
                    <a:p>
                      <a:pPr algn="ctr"/>
                      <a:r>
                        <a:rPr lang="en-IE" sz="1100" dirty="0" smtClean="0">
                          <a:solidFill>
                            <a:schemeClr val="bg2"/>
                          </a:solidFill>
                        </a:rPr>
                        <a:t>%</a:t>
                      </a:r>
                      <a:endParaRPr lang="en-IE" sz="1100" dirty="0">
                        <a:solidFill>
                          <a:schemeClr val="bg2"/>
                        </a:solidFill>
                      </a:endParaRPr>
                    </a:p>
                  </a:txBody>
                  <a:tcPr anchor="b"/>
                </a:tc>
                <a:tc>
                  <a:txBody>
                    <a:bodyPr/>
                    <a:lstStyle/>
                    <a:p>
                      <a:pPr algn="ctr"/>
                      <a:endParaRPr lang="en-IE" sz="1100" dirty="0">
                        <a:solidFill>
                          <a:schemeClr val="bg2"/>
                        </a:solidFill>
                      </a:endParaRPr>
                    </a:p>
                  </a:txBody>
                  <a:tcPr anchor="b"/>
                </a:tc>
                <a:tc>
                  <a:txBody>
                    <a:bodyPr/>
                    <a:lstStyle/>
                    <a:p>
                      <a:pPr algn="ctr"/>
                      <a:r>
                        <a:rPr lang="en-IE" sz="1100" dirty="0" smtClean="0">
                          <a:solidFill>
                            <a:schemeClr val="bg2"/>
                          </a:solidFill>
                        </a:rPr>
                        <a:t>%</a:t>
                      </a:r>
                      <a:endParaRPr lang="en-IE" sz="1100" dirty="0">
                        <a:solidFill>
                          <a:schemeClr val="bg2"/>
                        </a:solidFill>
                      </a:endParaRPr>
                    </a:p>
                  </a:txBody>
                  <a:tcPr anchor="b"/>
                </a:tc>
                <a:tc>
                  <a:txBody>
                    <a:bodyPr/>
                    <a:lstStyle/>
                    <a:p>
                      <a:pPr algn="ctr"/>
                      <a:r>
                        <a:rPr lang="en-IE" sz="1100" dirty="0" smtClean="0">
                          <a:solidFill>
                            <a:schemeClr val="bg2"/>
                          </a:solidFill>
                        </a:rPr>
                        <a:t>%</a:t>
                      </a:r>
                      <a:endParaRPr lang="en-IE" sz="1100" dirty="0">
                        <a:solidFill>
                          <a:schemeClr val="bg2"/>
                        </a:solidFill>
                      </a:endParaRPr>
                    </a:p>
                  </a:txBody>
                  <a:tcPr anchor="b"/>
                </a:tc>
              </a:tr>
            </a:tbl>
          </a:graphicData>
        </a:graphic>
      </p:graphicFrame>
      <p:graphicFrame>
        <p:nvGraphicFramePr>
          <p:cNvPr id="27" name="Table 26"/>
          <p:cNvGraphicFramePr>
            <a:graphicFrameLocks noGrp="1"/>
          </p:cNvGraphicFramePr>
          <p:nvPr>
            <p:extLst>
              <p:ext uri="{D42A27DB-BD31-4B8C-83A1-F6EECF244321}">
                <p14:modId xmlns:p14="http://schemas.microsoft.com/office/powerpoint/2010/main" val="3532953805"/>
              </p:ext>
            </p:extLst>
          </p:nvPr>
        </p:nvGraphicFramePr>
        <p:xfrm>
          <a:off x="1325930" y="5399168"/>
          <a:ext cx="7524000" cy="304800"/>
        </p:xfrm>
        <a:graphic>
          <a:graphicData uri="http://schemas.openxmlformats.org/drawingml/2006/table">
            <a:tbl>
              <a:tblPr>
                <a:tableStyleId>{2D5ABB26-0587-4C30-8999-92F81FD0307C}</a:tableStyleId>
              </a:tblPr>
              <a:tblGrid>
                <a:gridCol w="684000"/>
                <a:gridCol w="684000"/>
                <a:gridCol w="684000"/>
                <a:gridCol w="684000"/>
                <a:gridCol w="684000"/>
                <a:gridCol w="684000"/>
                <a:gridCol w="684000"/>
                <a:gridCol w="684000"/>
                <a:gridCol w="684000"/>
                <a:gridCol w="684000"/>
                <a:gridCol w="684000"/>
              </a:tblGrid>
              <a:tr h="288000">
                <a:tc>
                  <a:txBody>
                    <a:bodyPr/>
                    <a:lstStyle/>
                    <a:p>
                      <a:pPr algn="ctr"/>
                      <a:r>
                        <a:rPr lang="en-IE" sz="1400" dirty="0" smtClean="0">
                          <a:solidFill>
                            <a:schemeClr val="bg1"/>
                          </a:solidFill>
                        </a:rPr>
                        <a:t>3</a:t>
                      </a:r>
                      <a:endParaRPr lang="en-IE" sz="1400" dirty="0">
                        <a:solidFill>
                          <a:schemeClr val="bg1"/>
                        </a:solidFill>
                      </a:endParaRPr>
                    </a:p>
                  </a:txBody>
                  <a:tcPr anchor="b"/>
                </a:tc>
                <a:tc>
                  <a:txBody>
                    <a:bodyPr/>
                    <a:lstStyle/>
                    <a:p>
                      <a:pPr algn="ctr"/>
                      <a:r>
                        <a:rPr lang="en-IE" sz="1400" dirty="0" smtClean="0">
                          <a:solidFill>
                            <a:schemeClr val="bg1"/>
                          </a:solidFill>
                        </a:rPr>
                        <a:t>1</a:t>
                      </a:r>
                      <a:endParaRPr lang="en-IE" sz="1400" dirty="0">
                        <a:solidFill>
                          <a:schemeClr val="bg1"/>
                        </a:solidFill>
                      </a:endParaRPr>
                    </a:p>
                  </a:txBody>
                  <a:tcPr anchor="b"/>
                </a:tc>
                <a:tc>
                  <a:txBody>
                    <a:bodyPr/>
                    <a:lstStyle/>
                    <a:p>
                      <a:pPr algn="ctr"/>
                      <a:endParaRPr lang="en-IE" sz="1400" dirty="0">
                        <a:solidFill>
                          <a:schemeClr val="bg1"/>
                        </a:solidFill>
                      </a:endParaRPr>
                    </a:p>
                  </a:txBody>
                  <a:tcPr anchor="b"/>
                </a:tc>
                <a:tc>
                  <a:txBody>
                    <a:bodyPr/>
                    <a:lstStyle/>
                    <a:p>
                      <a:pPr algn="ctr"/>
                      <a:r>
                        <a:rPr lang="en-IE" sz="1400" dirty="0" smtClean="0">
                          <a:solidFill>
                            <a:schemeClr val="bg1"/>
                          </a:solidFill>
                        </a:rPr>
                        <a:t>1</a:t>
                      </a:r>
                      <a:endParaRPr lang="en-IE" sz="1400" dirty="0">
                        <a:solidFill>
                          <a:schemeClr val="bg1"/>
                        </a:solidFill>
                      </a:endParaRPr>
                    </a:p>
                  </a:txBody>
                  <a:tcPr anchor="b"/>
                </a:tc>
                <a:tc>
                  <a:txBody>
                    <a:bodyPr/>
                    <a:lstStyle/>
                    <a:p>
                      <a:pPr algn="ctr"/>
                      <a:r>
                        <a:rPr lang="en-IE" sz="1400" dirty="0" smtClean="0">
                          <a:solidFill>
                            <a:schemeClr val="bg1"/>
                          </a:solidFill>
                        </a:rPr>
                        <a:t>*</a:t>
                      </a:r>
                      <a:endParaRPr lang="en-IE" sz="1400" dirty="0">
                        <a:solidFill>
                          <a:schemeClr val="bg1"/>
                        </a:solidFill>
                      </a:endParaRPr>
                    </a:p>
                  </a:txBody>
                  <a:tcPr anchor="b"/>
                </a:tc>
                <a:tc>
                  <a:txBody>
                    <a:bodyPr/>
                    <a:lstStyle/>
                    <a:p>
                      <a:pPr algn="ctr"/>
                      <a:endParaRPr lang="en-IE" sz="1400" dirty="0">
                        <a:solidFill>
                          <a:schemeClr val="bg1"/>
                        </a:solidFill>
                      </a:endParaRPr>
                    </a:p>
                  </a:txBody>
                  <a:tcPr anchor="b"/>
                </a:tc>
                <a:tc>
                  <a:txBody>
                    <a:bodyPr/>
                    <a:lstStyle/>
                    <a:p>
                      <a:pPr algn="ctr"/>
                      <a:r>
                        <a:rPr lang="en-IE" sz="1400" dirty="0" smtClean="0">
                          <a:solidFill>
                            <a:schemeClr val="bg1"/>
                          </a:solidFill>
                        </a:rPr>
                        <a:t>3</a:t>
                      </a:r>
                      <a:endParaRPr lang="en-IE" sz="1400" dirty="0">
                        <a:solidFill>
                          <a:schemeClr val="bg1"/>
                        </a:solidFill>
                      </a:endParaRPr>
                    </a:p>
                  </a:txBody>
                  <a:tcPr anchor="b"/>
                </a:tc>
                <a:tc>
                  <a:txBody>
                    <a:bodyPr/>
                    <a:lstStyle/>
                    <a:p>
                      <a:pPr algn="ctr"/>
                      <a:r>
                        <a:rPr lang="en-IE" sz="1400" dirty="0" smtClean="0">
                          <a:solidFill>
                            <a:schemeClr val="bg1"/>
                          </a:solidFill>
                        </a:rPr>
                        <a:t>1</a:t>
                      </a:r>
                      <a:endParaRPr lang="en-IE" sz="1400" dirty="0">
                        <a:solidFill>
                          <a:schemeClr val="bg1"/>
                        </a:solidFill>
                      </a:endParaRPr>
                    </a:p>
                  </a:txBody>
                  <a:tcPr anchor="b"/>
                </a:tc>
                <a:tc>
                  <a:txBody>
                    <a:bodyPr/>
                    <a:lstStyle/>
                    <a:p>
                      <a:pPr algn="ctr"/>
                      <a:endParaRPr lang="en-IE" sz="1400" dirty="0">
                        <a:solidFill>
                          <a:schemeClr val="bg1"/>
                        </a:solidFill>
                      </a:endParaRPr>
                    </a:p>
                  </a:txBody>
                  <a:tcPr anchor="b"/>
                </a:tc>
                <a:tc>
                  <a:txBody>
                    <a:bodyPr/>
                    <a:lstStyle/>
                    <a:p>
                      <a:pPr algn="ctr"/>
                      <a:r>
                        <a:rPr lang="en-IE" sz="1400" dirty="0" smtClean="0">
                          <a:solidFill>
                            <a:schemeClr val="bg1"/>
                          </a:solidFill>
                        </a:rPr>
                        <a:t>3</a:t>
                      </a:r>
                      <a:endParaRPr lang="en-IE" sz="1400" dirty="0">
                        <a:solidFill>
                          <a:schemeClr val="bg1"/>
                        </a:solidFill>
                      </a:endParaRPr>
                    </a:p>
                  </a:txBody>
                  <a:tcPr anchor="b"/>
                </a:tc>
                <a:tc>
                  <a:txBody>
                    <a:bodyPr/>
                    <a:lstStyle/>
                    <a:p>
                      <a:pPr algn="ctr"/>
                      <a:r>
                        <a:rPr lang="en-IE" sz="1400" dirty="0" smtClean="0">
                          <a:solidFill>
                            <a:schemeClr val="bg1"/>
                          </a:solidFill>
                        </a:rPr>
                        <a:t>2</a:t>
                      </a:r>
                      <a:endParaRPr lang="en-IE" sz="1400" dirty="0">
                        <a:solidFill>
                          <a:schemeClr val="bg1"/>
                        </a:solidFill>
                      </a:endParaRPr>
                    </a:p>
                  </a:txBody>
                  <a:tcPr anchor="b"/>
                </a:tc>
              </a:tr>
            </a:tbl>
          </a:graphicData>
        </a:graphic>
      </p:graphicFrame>
      <p:sp>
        <p:nvSpPr>
          <p:cNvPr id="28" name="Text Box 3"/>
          <p:cNvSpPr txBox="1">
            <a:spLocks noChangeArrowheads="1"/>
          </p:cNvSpPr>
          <p:nvPr/>
        </p:nvSpPr>
        <p:spPr bwMode="auto">
          <a:xfrm>
            <a:off x="8705998" y="6278473"/>
            <a:ext cx="444352"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(Q.3)</a:t>
            </a:r>
            <a:endParaRPr lang="en-GB" sz="1000" i="1" dirty="0">
              <a:solidFill>
                <a:srgbClr val="22505F"/>
              </a:solidFill>
              <a:cs typeface="Calibri" pitchFamily="34" charset="0"/>
            </a:endParaRPr>
          </a:p>
        </p:txBody>
      </p:sp>
      <p:sp>
        <p:nvSpPr>
          <p:cNvPr id="29" name="Rectangle 28"/>
          <p:cNvSpPr/>
          <p:nvPr/>
        </p:nvSpPr>
        <p:spPr>
          <a:xfrm>
            <a:off x="205184" y="3010705"/>
            <a:ext cx="1095621" cy="215444"/>
          </a:xfrm>
          <a:prstGeom prst="rect">
            <a:avLst/>
          </a:prstGeom>
        </p:spPr>
        <p:txBody>
          <a:bodyPr wrap="none" lIns="0" tIns="0" rIns="0" bIns="0" anchor="ctr" anchorCtr="0">
            <a:spAutoFit/>
          </a:bodyPr>
          <a:lstStyle/>
          <a:p>
            <a:pPr algn="r"/>
            <a:r>
              <a:rPr lang="en-IE" sz="1400" dirty="0" smtClean="0">
                <a:solidFill>
                  <a:srgbClr val="22505F"/>
                </a:solidFill>
              </a:rPr>
              <a:t>Agree strongly</a:t>
            </a:r>
            <a:endParaRPr lang="en-IE" sz="1400" dirty="0">
              <a:solidFill>
                <a:srgbClr val="22505F"/>
              </a:solidFill>
            </a:endParaRPr>
          </a:p>
        </p:txBody>
      </p:sp>
      <p:sp>
        <p:nvSpPr>
          <p:cNvPr id="30" name="Rectangle 29"/>
          <p:cNvSpPr/>
          <p:nvPr/>
        </p:nvSpPr>
        <p:spPr>
          <a:xfrm>
            <a:off x="315792" y="3717275"/>
            <a:ext cx="985013" cy="215444"/>
          </a:xfrm>
          <a:prstGeom prst="rect">
            <a:avLst/>
          </a:prstGeom>
        </p:spPr>
        <p:txBody>
          <a:bodyPr wrap="none" lIns="0" tIns="0" rIns="0" bIns="0" anchor="ctr" anchorCtr="0">
            <a:spAutoFit/>
          </a:bodyPr>
          <a:lstStyle/>
          <a:p>
            <a:pPr algn="r"/>
            <a:r>
              <a:rPr lang="en-IE" sz="1400" dirty="0" smtClean="0">
                <a:solidFill>
                  <a:srgbClr val="22505F"/>
                </a:solidFill>
              </a:rPr>
              <a:t>Agree slightly</a:t>
            </a:r>
            <a:endParaRPr lang="en-IE" sz="1400" dirty="0">
              <a:solidFill>
                <a:srgbClr val="22505F"/>
              </a:solidFill>
            </a:endParaRPr>
          </a:p>
        </p:txBody>
      </p:sp>
      <p:sp>
        <p:nvSpPr>
          <p:cNvPr id="31" name="Rectangle 30"/>
          <p:cNvSpPr/>
          <p:nvPr/>
        </p:nvSpPr>
        <p:spPr>
          <a:xfrm>
            <a:off x="746166" y="3950330"/>
            <a:ext cx="554639" cy="215444"/>
          </a:xfrm>
          <a:prstGeom prst="rect">
            <a:avLst/>
          </a:prstGeom>
        </p:spPr>
        <p:txBody>
          <a:bodyPr wrap="none" lIns="0" tIns="0" rIns="0" bIns="0" anchor="ctr" anchorCtr="0">
            <a:spAutoFit/>
          </a:bodyPr>
          <a:lstStyle/>
          <a:p>
            <a:pPr algn="r"/>
            <a:r>
              <a:rPr lang="en-IE" sz="1400" dirty="0" smtClean="0">
                <a:solidFill>
                  <a:srgbClr val="22505F"/>
                </a:solidFill>
              </a:rPr>
              <a:t>Neither</a:t>
            </a:r>
            <a:endParaRPr lang="en-IE" sz="1400" dirty="0">
              <a:solidFill>
                <a:srgbClr val="22505F"/>
              </a:solidFill>
            </a:endParaRPr>
          </a:p>
        </p:txBody>
      </p:sp>
      <p:sp>
        <p:nvSpPr>
          <p:cNvPr id="32" name="Rectangle 31"/>
          <p:cNvSpPr/>
          <p:nvPr/>
        </p:nvSpPr>
        <p:spPr>
          <a:xfrm>
            <a:off x="70532" y="4102730"/>
            <a:ext cx="1230273" cy="215444"/>
          </a:xfrm>
          <a:prstGeom prst="rect">
            <a:avLst/>
          </a:prstGeom>
        </p:spPr>
        <p:txBody>
          <a:bodyPr wrap="none" lIns="0" tIns="0" rIns="0" bIns="0" anchor="ctr" anchorCtr="0">
            <a:spAutoFit/>
          </a:bodyPr>
          <a:lstStyle/>
          <a:p>
            <a:pPr algn="r"/>
            <a:r>
              <a:rPr lang="en-IE" sz="1400" dirty="0" smtClean="0">
                <a:solidFill>
                  <a:srgbClr val="22505F"/>
                </a:solidFill>
              </a:rPr>
              <a:t>Disagree slightly</a:t>
            </a:r>
            <a:endParaRPr lang="en-IE" sz="1400" dirty="0">
              <a:solidFill>
                <a:srgbClr val="22505F"/>
              </a:solidFill>
            </a:endParaRPr>
          </a:p>
        </p:txBody>
      </p:sp>
      <p:sp>
        <p:nvSpPr>
          <p:cNvPr id="33" name="Rectangle 32"/>
          <p:cNvSpPr/>
          <p:nvPr/>
        </p:nvSpPr>
        <p:spPr>
          <a:xfrm>
            <a:off x="0" y="4255130"/>
            <a:ext cx="1300805" cy="215444"/>
          </a:xfrm>
          <a:prstGeom prst="rect">
            <a:avLst/>
          </a:prstGeom>
        </p:spPr>
        <p:txBody>
          <a:bodyPr wrap="none" lIns="0" tIns="0" rIns="0" bIns="0" anchor="ctr" anchorCtr="0">
            <a:spAutoFit/>
          </a:bodyPr>
          <a:lstStyle/>
          <a:p>
            <a:pPr algn="r"/>
            <a:r>
              <a:rPr lang="en-IE" sz="1400" dirty="0" smtClean="0">
                <a:solidFill>
                  <a:srgbClr val="22505F"/>
                </a:solidFill>
              </a:rPr>
              <a:t>Disagree strongly</a:t>
            </a:r>
            <a:endParaRPr lang="en-IE" sz="1400" dirty="0">
              <a:solidFill>
                <a:srgbClr val="22505F"/>
              </a:solidFill>
            </a:endParaRPr>
          </a:p>
        </p:txBody>
      </p:sp>
      <p:sp>
        <p:nvSpPr>
          <p:cNvPr id="34" name="Rectangle 33"/>
          <p:cNvSpPr/>
          <p:nvPr/>
        </p:nvSpPr>
        <p:spPr>
          <a:xfrm>
            <a:off x="790986" y="5443846"/>
            <a:ext cx="509819" cy="215444"/>
          </a:xfrm>
          <a:prstGeom prst="rect">
            <a:avLst/>
          </a:prstGeom>
        </p:spPr>
        <p:txBody>
          <a:bodyPr wrap="none" lIns="0" tIns="0" rIns="0" bIns="0" anchor="ctr" anchorCtr="0">
            <a:spAutoFit/>
          </a:bodyPr>
          <a:lstStyle/>
          <a:p>
            <a:pPr algn="r"/>
            <a:r>
              <a:rPr lang="en-IE" sz="1400" dirty="0" smtClean="0">
                <a:solidFill>
                  <a:srgbClr val="22505F"/>
                </a:solidFill>
              </a:rPr>
              <a:t>DK/Ref</a:t>
            </a:r>
            <a:endParaRPr lang="en-IE" sz="1400" dirty="0">
              <a:solidFill>
                <a:srgbClr val="22505F"/>
              </a:solidFill>
            </a:endParaRPr>
          </a:p>
        </p:txBody>
      </p:sp>
      <p:sp>
        <p:nvSpPr>
          <p:cNvPr id="35" name="TextBox 34"/>
          <p:cNvSpPr txBox="1"/>
          <p:nvPr/>
        </p:nvSpPr>
        <p:spPr>
          <a:xfrm>
            <a:off x="5169203" y="1332872"/>
            <a:ext cx="1958797" cy="861774"/>
          </a:xfrm>
          <a:prstGeom prst="rect">
            <a:avLst/>
          </a:prstGeom>
          <a:noFill/>
        </p:spPr>
        <p:txBody>
          <a:bodyPr wrap="square" rtlCol="0">
            <a:spAutoFit/>
          </a:bodyPr>
          <a:lstStyle/>
          <a:p>
            <a:pPr algn="ctr"/>
            <a:r>
              <a:rPr lang="en-GB" sz="1000" dirty="0">
                <a:solidFill>
                  <a:srgbClr val="22505F"/>
                </a:solidFill>
              </a:rPr>
              <a:t>The fact that </a:t>
            </a:r>
            <a:r>
              <a:rPr lang="en-GB" sz="1000" b="1" dirty="0">
                <a:solidFill>
                  <a:srgbClr val="22505F"/>
                </a:solidFill>
              </a:rPr>
              <a:t>abortion</a:t>
            </a:r>
            <a:r>
              <a:rPr lang="en-GB" sz="1000" dirty="0">
                <a:solidFill>
                  <a:srgbClr val="22505F"/>
                </a:solidFill>
              </a:rPr>
              <a:t> is classified as a </a:t>
            </a:r>
            <a:r>
              <a:rPr lang="en-GB" sz="1000" b="1" dirty="0">
                <a:solidFill>
                  <a:srgbClr val="22505F"/>
                </a:solidFill>
              </a:rPr>
              <a:t>crime</a:t>
            </a:r>
            <a:r>
              <a:rPr lang="en-GB" sz="1000" dirty="0">
                <a:solidFill>
                  <a:srgbClr val="22505F"/>
                </a:solidFill>
              </a:rPr>
              <a:t> except when a woman's life is at risk </a:t>
            </a:r>
            <a:r>
              <a:rPr lang="en-GB" sz="1000" b="1" dirty="0">
                <a:solidFill>
                  <a:srgbClr val="22505F"/>
                </a:solidFill>
              </a:rPr>
              <a:t>adds to the distress</a:t>
            </a:r>
            <a:r>
              <a:rPr lang="en-GB" sz="1000" dirty="0">
                <a:solidFill>
                  <a:srgbClr val="22505F"/>
                </a:solidFill>
              </a:rPr>
              <a:t> of women who need an </a:t>
            </a:r>
            <a:r>
              <a:rPr lang="en-GB" sz="1000" dirty="0" smtClean="0">
                <a:solidFill>
                  <a:srgbClr val="22505F"/>
                </a:solidFill>
              </a:rPr>
              <a:t>abortion</a:t>
            </a:r>
            <a:endParaRPr lang="en-IE" sz="1000" dirty="0">
              <a:solidFill>
                <a:srgbClr val="22505F"/>
              </a:solidFill>
            </a:endParaRPr>
          </a:p>
        </p:txBody>
      </p:sp>
      <p:sp>
        <p:nvSpPr>
          <p:cNvPr id="36" name="TextBox 35"/>
          <p:cNvSpPr txBox="1"/>
          <p:nvPr/>
        </p:nvSpPr>
        <p:spPr>
          <a:xfrm>
            <a:off x="3327996" y="1295946"/>
            <a:ext cx="1605391" cy="1015663"/>
          </a:xfrm>
          <a:prstGeom prst="rect">
            <a:avLst/>
          </a:prstGeom>
          <a:noFill/>
        </p:spPr>
        <p:txBody>
          <a:bodyPr wrap="square" rtlCol="0">
            <a:spAutoFit/>
          </a:bodyPr>
          <a:lstStyle/>
          <a:p>
            <a:pPr algn="ctr"/>
            <a:r>
              <a:rPr lang="en-GB" sz="1000" dirty="0">
                <a:solidFill>
                  <a:srgbClr val="22505F"/>
                </a:solidFill>
              </a:rPr>
              <a:t>The </a:t>
            </a:r>
            <a:r>
              <a:rPr lang="en-GB" sz="1000" b="1" dirty="0">
                <a:solidFill>
                  <a:srgbClr val="22505F"/>
                </a:solidFill>
              </a:rPr>
              <a:t>government</a:t>
            </a:r>
            <a:r>
              <a:rPr lang="en-GB" sz="1000" dirty="0">
                <a:solidFill>
                  <a:srgbClr val="22505F"/>
                </a:solidFill>
              </a:rPr>
              <a:t> should </a:t>
            </a:r>
            <a:r>
              <a:rPr lang="en-GB" sz="1000" b="1" dirty="0">
                <a:solidFill>
                  <a:srgbClr val="22505F"/>
                </a:solidFill>
              </a:rPr>
              <a:t>decriminalise</a:t>
            </a:r>
            <a:r>
              <a:rPr lang="en-GB" sz="1000" dirty="0">
                <a:solidFill>
                  <a:srgbClr val="22505F"/>
                </a:solidFill>
              </a:rPr>
              <a:t> </a:t>
            </a:r>
            <a:r>
              <a:rPr lang="en-GB" sz="1000" b="1" dirty="0">
                <a:solidFill>
                  <a:srgbClr val="22505F"/>
                </a:solidFill>
              </a:rPr>
              <a:t>abortion</a:t>
            </a:r>
            <a:r>
              <a:rPr lang="en-GB" sz="1000" dirty="0">
                <a:solidFill>
                  <a:srgbClr val="22505F"/>
                </a:solidFill>
              </a:rPr>
              <a:t>, which means removing the criminal penalty for women who have abortion in Ireland</a:t>
            </a:r>
            <a:endParaRPr lang="en-IE" sz="1000" dirty="0">
              <a:solidFill>
                <a:srgbClr val="22505F"/>
              </a:solidFill>
            </a:endParaRPr>
          </a:p>
        </p:txBody>
      </p:sp>
      <p:sp>
        <p:nvSpPr>
          <p:cNvPr id="37" name="TextBox 36"/>
          <p:cNvSpPr txBox="1"/>
          <p:nvPr/>
        </p:nvSpPr>
        <p:spPr>
          <a:xfrm>
            <a:off x="1003646" y="1142058"/>
            <a:ext cx="2047959" cy="1169551"/>
          </a:xfrm>
          <a:prstGeom prst="rect">
            <a:avLst/>
          </a:prstGeom>
          <a:noFill/>
        </p:spPr>
        <p:txBody>
          <a:bodyPr wrap="square" rtlCol="0">
            <a:spAutoFit/>
          </a:bodyPr>
          <a:lstStyle/>
          <a:p>
            <a:pPr algn="ctr"/>
            <a:r>
              <a:rPr lang="en-GB" sz="1000" dirty="0">
                <a:solidFill>
                  <a:srgbClr val="22505F"/>
                </a:solidFill>
              </a:rPr>
              <a:t>Under international human rights law, </a:t>
            </a:r>
            <a:r>
              <a:rPr lang="en-GB" sz="1000" b="1" dirty="0">
                <a:solidFill>
                  <a:srgbClr val="22505F"/>
                </a:solidFill>
              </a:rPr>
              <a:t>women have a human right to access abortion in Ireland </a:t>
            </a:r>
            <a:r>
              <a:rPr lang="en-GB" sz="1000" dirty="0">
                <a:solidFill>
                  <a:srgbClr val="22505F"/>
                </a:solidFill>
              </a:rPr>
              <a:t>where the pregnancy is a result of rape or incest, where their health is at risk or where there is a diagnosis of fatal foetal abnormality</a:t>
            </a:r>
            <a:endParaRPr lang="en-IE" sz="1000" dirty="0">
              <a:solidFill>
                <a:srgbClr val="22505F"/>
              </a:solidFill>
            </a:endParaRPr>
          </a:p>
        </p:txBody>
      </p:sp>
      <p:sp>
        <p:nvSpPr>
          <p:cNvPr id="38" name="TextBox 37"/>
          <p:cNvSpPr txBox="1"/>
          <p:nvPr/>
        </p:nvSpPr>
        <p:spPr>
          <a:xfrm>
            <a:off x="7391607" y="1476127"/>
            <a:ext cx="1424802" cy="707886"/>
          </a:xfrm>
          <a:prstGeom prst="rect">
            <a:avLst/>
          </a:prstGeom>
          <a:noFill/>
        </p:spPr>
        <p:txBody>
          <a:bodyPr wrap="square" rtlCol="0">
            <a:spAutoFit/>
          </a:bodyPr>
          <a:lstStyle/>
          <a:p>
            <a:pPr algn="ctr"/>
            <a:r>
              <a:rPr lang="en-GB" sz="1000" b="1" dirty="0">
                <a:solidFill>
                  <a:srgbClr val="22505F"/>
                </a:solidFill>
              </a:rPr>
              <a:t>Travelling</a:t>
            </a:r>
            <a:r>
              <a:rPr lang="en-GB" sz="1000" dirty="0">
                <a:solidFill>
                  <a:srgbClr val="22505F"/>
                </a:solidFill>
              </a:rPr>
              <a:t> </a:t>
            </a:r>
            <a:r>
              <a:rPr lang="en-GB" sz="1000" b="1" dirty="0">
                <a:solidFill>
                  <a:srgbClr val="22505F"/>
                </a:solidFill>
              </a:rPr>
              <a:t>abroad</a:t>
            </a:r>
            <a:r>
              <a:rPr lang="en-GB" sz="1000" dirty="0">
                <a:solidFill>
                  <a:srgbClr val="22505F"/>
                </a:solidFill>
              </a:rPr>
              <a:t> for an abortion </a:t>
            </a:r>
            <a:r>
              <a:rPr lang="en-GB" sz="1000" b="1" dirty="0">
                <a:solidFill>
                  <a:srgbClr val="22505F"/>
                </a:solidFill>
              </a:rPr>
              <a:t>is </a:t>
            </a:r>
            <a:r>
              <a:rPr lang="en-GB" sz="1000" b="1" dirty="0" smtClean="0">
                <a:solidFill>
                  <a:srgbClr val="22505F"/>
                </a:solidFill>
              </a:rPr>
              <a:t>NOT especially </a:t>
            </a:r>
            <a:r>
              <a:rPr lang="en-GB" sz="1000" b="1" dirty="0">
                <a:solidFill>
                  <a:srgbClr val="22505F"/>
                </a:solidFill>
              </a:rPr>
              <a:t>traumatic </a:t>
            </a:r>
            <a:r>
              <a:rPr lang="en-GB" sz="1000" dirty="0">
                <a:solidFill>
                  <a:srgbClr val="22505F"/>
                </a:solidFill>
              </a:rPr>
              <a:t>for a woman</a:t>
            </a:r>
            <a:endParaRPr lang="en-IE" sz="1000" dirty="0">
              <a:solidFill>
                <a:srgbClr val="22505F"/>
              </a:solidFill>
            </a:endParaRPr>
          </a:p>
        </p:txBody>
      </p:sp>
      <p:sp>
        <p:nvSpPr>
          <p:cNvPr id="2" name="Rounded Rectangle 1"/>
          <p:cNvSpPr/>
          <p:nvPr/>
        </p:nvSpPr>
        <p:spPr>
          <a:xfrm>
            <a:off x="5348177" y="2828260"/>
            <a:ext cx="1456660" cy="637954"/>
          </a:xfrm>
          <a:prstGeom prst="round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a:solidFill>
                <a:srgbClr val="FFFFFF"/>
              </a:solidFill>
            </a:endParaRPr>
          </a:p>
        </p:txBody>
      </p:sp>
      <p:sp>
        <p:nvSpPr>
          <p:cNvPr id="39" name="Rounded Rectangle 38"/>
          <p:cNvSpPr/>
          <p:nvPr/>
        </p:nvSpPr>
        <p:spPr>
          <a:xfrm>
            <a:off x="1337072" y="2799450"/>
            <a:ext cx="1456660" cy="637954"/>
          </a:xfrm>
          <a:prstGeom prst="round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a:solidFill>
                <a:srgbClr val="FFFFFF"/>
              </a:solidFill>
            </a:endParaRPr>
          </a:p>
        </p:txBody>
      </p:sp>
      <p:sp>
        <p:nvSpPr>
          <p:cNvPr id="40" name="TextBox 39"/>
          <p:cNvSpPr txBox="1"/>
          <p:nvPr/>
        </p:nvSpPr>
        <p:spPr>
          <a:xfrm>
            <a:off x="3812320" y="3944234"/>
            <a:ext cx="91372" cy="215444"/>
          </a:xfrm>
          <a:prstGeom prst="rect">
            <a:avLst/>
          </a:prstGeom>
          <a:solidFill>
            <a:schemeClr val="accent6"/>
          </a:solidFill>
        </p:spPr>
        <p:txBody>
          <a:bodyPr wrap="none" lIns="0" tIns="0" rIns="0" bIns="0" rtlCol="0">
            <a:spAutoFit/>
          </a:bodyPr>
          <a:lstStyle/>
          <a:p>
            <a:pPr algn="ctr"/>
            <a:r>
              <a:rPr lang="en-IE" sz="1400" dirty="0">
                <a:solidFill>
                  <a:srgbClr val="22505F"/>
                </a:solidFill>
              </a:rPr>
              <a:t>7</a:t>
            </a:r>
          </a:p>
        </p:txBody>
      </p:sp>
    </p:spTree>
    <p:extLst>
      <p:ext uri="{BB962C8B-B14F-4D97-AF65-F5344CB8AC3E}">
        <p14:creationId xmlns:p14="http://schemas.microsoft.com/office/powerpoint/2010/main" val="364491503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Placeholder 34"/>
          <p:cNvSpPr>
            <a:spLocks noGrp="1"/>
          </p:cNvSpPr>
          <p:nvPr>
            <p:ph type="body" sz="quarter" idx="4294967295"/>
          </p:nvPr>
        </p:nvSpPr>
        <p:spPr>
          <a:xfrm>
            <a:off x="109209" y="577542"/>
            <a:ext cx="2231380" cy="193899"/>
          </a:xfrm>
        </p:spPr>
        <p:txBody>
          <a:bodyPr wrap="none" lIns="0" tIns="0" rIns="0" bIns="0">
            <a:spAutoFit/>
          </a:bodyPr>
          <a:lstStyle/>
          <a:p>
            <a:pPr marL="0" indent="0">
              <a:buNone/>
              <a:defRPr/>
            </a:pPr>
            <a:r>
              <a:rPr lang="en-IE" sz="1400" dirty="0" smtClean="0">
                <a:solidFill>
                  <a:schemeClr val="accent5"/>
                </a:solidFill>
              </a:rPr>
              <a:t>(Base: All Adults 18+; n=1,004)</a:t>
            </a:r>
            <a:endParaRPr lang="en-IE" sz="1400" dirty="0">
              <a:solidFill>
                <a:schemeClr val="accent5"/>
              </a:solidFill>
            </a:endParaRPr>
          </a:p>
        </p:txBody>
      </p:sp>
      <p:sp>
        <p:nvSpPr>
          <p:cNvPr id="26" name="TextBox 25"/>
          <p:cNvSpPr txBox="1"/>
          <p:nvPr/>
        </p:nvSpPr>
        <p:spPr>
          <a:xfrm>
            <a:off x="4104602" y="2209822"/>
            <a:ext cx="593111" cy="369332"/>
          </a:xfrm>
          <a:prstGeom prst="rect">
            <a:avLst/>
          </a:prstGeom>
          <a:noFill/>
        </p:spPr>
        <p:txBody>
          <a:bodyPr wrap="none" rtlCol="0">
            <a:spAutoFit/>
          </a:bodyPr>
          <a:lstStyle/>
          <a:p>
            <a:r>
              <a:rPr lang="en-GB" dirty="0" smtClean="0">
                <a:solidFill>
                  <a:schemeClr val="tx2"/>
                </a:solidFill>
                <a:cs typeface="Arial" pitchFamily="34" charset="0"/>
              </a:rPr>
              <a:t>Age </a:t>
            </a:r>
            <a:endParaRPr lang="en-US" dirty="0">
              <a:solidFill>
                <a:schemeClr val="tx2"/>
              </a:solidFill>
              <a:cs typeface="Arial" pitchFamily="34" charset="0"/>
            </a:endParaRPr>
          </a:p>
        </p:txBody>
      </p:sp>
      <p:sp>
        <p:nvSpPr>
          <p:cNvPr id="27" name="TextBox 26"/>
          <p:cNvSpPr txBox="1"/>
          <p:nvPr/>
        </p:nvSpPr>
        <p:spPr>
          <a:xfrm>
            <a:off x="7355100" y="2209822"/>
            <a:ext cx="826637" cy="369332"/>
          </a:xfrm>
          <a:prstGeom prst="rect">
            <a:avLst/>
          </a:prstGeom>
          <a:noFill/>
        </p:spPr>
        <p:txBody>
          <a:bodyPr wrap="none" rtlCol="0">
            <a:spAutoFit/>
          </a:bodyPr>
          <a:lstStyle/>
          <a:p>
            <a:r>
              <a:rPr lang="en-GB" dirty="0" smtClean="0">
                <a:solidFill>
                  <a:schemeClr val="tx2"/>
                </a:solidFill>
                <a:cs typeface="Arial" pitchFamily="34" charset="0"/>
              </a:rPr>
              <a:t>Region</a:t>
            </a:r>
            <a:endParaRPr lang="en-US" dirty="0">
              <a:solidFill>
                <a:schemeClr val="tx2"/>
              </a:solidFill>
              <a:cs typeface="Arial" pitchFamily="34" charset="0"/>
            </a:endParaRPr>
          </a:p>
        </p:txBody>
      </p:sp>
      <p:sp>
        <p:nvSpPr>
          <p:cNvPr id="100" name="Freeform 5"/>
          <p:cNvSpPr>
            <a:spLocks noChangeAspect="1" noEditPoints="1"/>
          </p:cNvSpPr>
          <p:nvPr/>
        </p:nvSpPr>
        <p:spPr bwMode="gray">
          <a:xfrm>
            <a:off x="3384336"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1" name="Freeform 5"/>
          <p:cNvSpPr>
            <a:spLocks noChangeAspect="1" noEditPoints="1"/>
          </p:cNvSpPr>
          <p:nvPr/>
        </p:nvSpPr>
        <p:spPr bwMode="gray">
          <a:xfrm>
            <a:off x="4978573"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2" name="Freeform 5"/>
          <p:cNvSpPr>
            <a:spLocks noChangeAspect="1" noEditPoints="1"/>
          </p:cNvSpPr>
          <p:nvPr/>
        </p:nvSpPr>
        <p:spPr bwMode="gray">
          <a:xfrm>
            <a:off x="3583618"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3" name="Freeform 5"/>
          <p:cNvSpPr>
            <a:spLocks noChangeAspect="1" noEditPoints="1"/>
          </p:cNvSpPr>
          <p:nvPr/>
        </p:nvSpPr>
        <p:spPr bwMode="gray">
          <a:xfrm>
            <a:off x="4181464"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4" name="Freeform 5"/>
          <p:cNvSpPr>
            <a:spLocks noChangeAspect="1" noEditPoints="1"/>
          </p:cNvSpPr>
          <p:nvPr/>
        </p:nvSpPr>
        <p:spPr bwMode="gray">
          <a:xfrm>
            <a:off x="4580009"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5" name="Freeform 5"/>
          <p:cNvSpPr>
            <a:spLocks noChangeAspect="1" noEditPoints="1"/>
          </p:cNvSpPr>
          <p:nvPr/>
        </p:nvSpPr>
        <p:spPr bwMode="gray">
          <a:xfrm>
            <a:off x="4779291"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90000">
                <a:schemeClr val="bg2"/>
              </a:gs>
              <a:gs pos="9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6" name="Freeform 5"/>
          <p:cNvSpPr>
            <a:spLocks noChangeAspect="1" noEditPoints="1"/>
          </p:cNvSpPr>
          <p:nvPr/>
        </p:nvSpPr>
        <p:spPr bwMode="gray">
          <a:xfrm>
            <a:off x="5177855"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7" name="Freeform 5"/>
          <p:cNvSpPr>
            <a:spLocks noChangeAspect="1" noEditPoints="1"/>
          </p:cNvSpPr>
          <p:nvPr/>
        </p:nvSpPr>
        <p:spPr bwMode="gray">
          <a:xfrm>
            <a:off x="3982182"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8" name="Freeform 5"/>
          <p:cNvSpPr>
            <a:spLocks noChangeAspect="1" noEditPoints="1"/>
          </p:cNvSpPr>
          <p:nvPr/>
        </p:nvSpPr>
        <p:spPr bwMode="gray">
          <a:xfrm>
            <a:off x="3782900"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9" name="Freeform 5"/>
          <p:cNvSpPr>
            <a:spLocks noChangeAspect="1" noEditPoints="1"/>
          </p:cNvSpPr>
          <p:nvPr/>
        </p:nvSpPr>
        <p:spPr bwMode="gray">
          <a:xfrm>
            <a:off x="4380746" y="2745959"/>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31" name="TextBox 30"/>
          <p:cNvSpPr txBox="1"/>
          <p:nvPr/>
        </p:nvSpPr>
        <p:spPr>
          <a:xfrm>
            <a:off x="2719529" y="2795271"/>
            <a:ext cx="604653" cy="307777"/>
          </a:xfrm>
          <a:prstGeom prst="rect">
            <a:avLst/>
          </a:prstGeom>
          <a:noFill/>
        </p:spPr>
        <p:txBody>
          <a:bodyPr wrap="none" rtlCol="0">
            <a:spAutoFit/>
          </a:bodyPr>
          <a:lstStyle/>
          <a:p>
            <a:r>
              <a:rPr lang="en-IE" sz="1400" dirty="0" smtClean="0">
                <a:solidFill>
                  <a:schemeClr val="bg1"/>
                </a:solidFill>
              </a:rPr>
              <a:t>18-24</a:t>
            </a:r>
            <a:endParaRPr lang="en-GB" sz="1400" dirty="0">
              <a:solidFill>
                <a:schemeClr val="bg1"/>
              </a:solidFill>
            </a:endParaRPr>
          </a:p>
        </p:txBody>
      </p:sp>
      <p:sp>
        <p:nvSpPr>
          <p:cNvPr id="32" name="TextBox 31"/>
          <p:cNvSpPr txBox="1"/>
          <p:nvPr/>
        </p:nvSpPr>
        <p:spPr>
          <a:xfrm>
            <a:off x="2719529" y="3272474"/>
            <a:ext cx="604653" cy="307777"/>
          </a:xfrm>
          <a:prstGeom prst="rect">
            <a:avLst/>
          </a:prstGeom>
          <a:noFill/>
        </p:spPr>
        <p:txBody>
          <a:bodyPr wrap="none" rtlCol="0">
            <a:spAutoFit/>
          </a:bodyPr>
          <a:lstStyle/>
          <a:p>
            <a:r>
              <a:rPr lang="en-IE" sz="1400" dirty="0" smtClean="0">
                <a:solidFill>
                  <a:schemeClr val="bg1"/>
                </a:solidFill>
              </a:rPr>
              <a:t>25-34</a:t>
            </a:r>
            <a:endParaRPr lang="en-GB" sz="1400" dirty="0">
              <a:solidFill>
                <a:schemeClr val="bg1"/>
              </a:solidFill>
            </a:endParaRPr>
          </a:p>
        </p:txBody>
      </p:sp>
      <p:sp>
        <p:nvSpPr>
          <p:cNvPr id="34" name="TextBox 33"/>
          <p:cNvSpPr txBox="1"/>
          <p:nvPr/>
        </p:nvSpPr>
        <p:spPr>
          <a:xfrm>
            <a:off x="2719529" y="3749677"/>
            <a:ext cx="604653" cy="307777"/>
          </a:xfrm>
          <a:prstGeom prst="rect">
            <a:avLst/>
          </a:prstGeom>
          <a:noFill/>
        </p:spPr>
        <p:txBody>
          <a:bodyPr wrap="none" rtlCol="0">
            <a:spAutoFit/>
          </a:bodyPr>
          <a:lstStyle/>
          <a:p>
            <a:r>
              <a:rPr lang="en-IE" sz="1400" dirty="0" smtClean="0">
                <a:solidFill>
                  <a:schemeClr val="bg1"/>
                </a:solidFill>
              </a:rPr>
              <a:t>35-44</a:t>
            </a:r>
            <a:endParaRPr lang="en-GB" sz="1400" dirty="0">
              <a:solidFill>
                <a:schemeClr val="bg1"/>
              </a:solidFill>
            </a:endParaRPr>
          </a:p>
        </p:txBody>
      </p:sp>
      <p:sp>
        <p:nvSpPr>
          <p:cNvPr id="36" name="TextBox 35"/>
          <p:cNvSpPr txBox="1"/>
          <p:nvPr/>
        </p:nvSpPr>
        <p:spPr>
          <a:xfrm>
            <a:off x="2719529" y="4226880"/>
            <a:ext cx="604653" cy="307777"/>
          </a:xfrm>
          <a:prstGeom prst="rect">
            <a:avLst/>
          </a:prstGeom>
          <a:noFill/>
        </p:spPr>
        <p:txBody>
          <a:bodyPr wrap="none" rtlCol="0">
            <a:spAutoFit/>
          </a:bodyPr>
          <a:lstStyle/>
          <a:p>
            <a:r>
              <a:rPr lang="en-IE" sz="1400" dirty="0" smtClean="0">
                <a:solidFill>
                  <a:schemeClr val="bg1"/>
                </a:solidFill>
              </a:rPr>
              <a:t>45-54</a:t>
            </a:r>
            <a:endParaRPr lang="en-GB" sz="1400" dirty="0">
              <a:solidFill>
                <a:schemeClr val="bg1"/>
              </a:solidFill>
            </a:endParaRPr>
          </a:p>
        </p:txBody>
      </p:sp>
      <p:sp>
        <p:nvSpPr>
          <p:cNvPr id="37" name="TextBox 36"/>
          <p:cNvSpPr txBox="1"/>
          <p:nvPr/>
        </p:nvSpPr>
        <p:spPr>
          <a:xfrm>
            <a:off x="2719529" y="4704083"/>
            <a:ext cx="604653" cy="307777"/>
          </a:xfrm>
          <a:prstGeom prst="rect">
            <a:avLst/>
          </a:prstGeom>
          <a:noFill/>
        </p:spPr>
        <p:txBody>
          <a:bodyPr wrap="none" rtlCol="0">
            <a:spAutoFit/>
          </a:bodyPr>
          <a:lstStyle/>
          <a:p>
            <a:r>
              <a:rPr lang="en-IE" sz="1400" dirty="0" smtClean="0">
                <a:solidFill>
                  <a:schemeClr val="bg1"/>
                </a:solidFill>
              </a:rPr>
              <a:t>55-64</a:t>
            </a:r>
            <a:endParaRPr lang="en-GB" sz="1400" dirty="0">
              <a:solidFill>
                <a:schemeClr val="bg1"/>
              </a:solidFill>
            </a:endParaRPr>
          </a:p>
        </p:txBody>
      </p:sp>
      <p:sp>
        <p:nvSpPr>
          <p:cNvPr id="38" name="TextBox 37"/>
          <p:cNvSpPr txBox="1"/>
          <p:nvPr/>
        </p:nvSpPr>
        <p:spPr>
          <a:xfrm>
            <a:off x="2867006" y="5182410"/>
            <a:ext cx="457176" cy="307777"/>
          </a:xfrm>
          <a:prstGeom prst="rect">
            <a:avLst/>
          </a:prstGeom>
          <a:noFill/>
        </p:spPr>
        <p:txBody>
          <a:bodyPr wrap="none" rtlCol="0">
            <a:spAutoFit/>
          </a:bodyPr>
          <a:lstStyle/>
          <a:p>
            <a:r>
              <a:rPr lang="en-IE" sz="1400" dirty="0" smtClean="0">
                <a:solidFill>
                  <a:schemeClr val="bg1"/>
                </a:solidFill>
              </a:rPr>
              <a:t>65+</a:t>
            </a:r>
            <a:endParaRPr lang="en-GB" sz="1400" dirty="0">
              <a:solidFill>
                <a:schemeClr val="bg1"/>
              </a:solidFill>
            </a:endParaRPr>
          </a:p>
        </p:txBody>
      </p:sp>
      <p:sp>
        <p:nvSpPr>
          <p:cNvPr id="90" name="Freeform 5"/>
          <p:cNvSpPr>
            <a:spLocks noChangeAspect="1" noEditPoints="1"/>
          </p:cNvSpPr>
          <p:nvPr/>
        </p:nvSpPr>
        <p:spPr bwMode="gray">
          <a:xfrm>
            <a:off x="338433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1" name="Freeform 5"/>
          <p:cNvSpPr>
            <a:spLocks noChangeAspect="1" noEditPoints="1"/>
          </p:cNvSpPr>
          <p:nvPr/>
        </p:nvSpPr>
        <p:spPr bwMode="gray">
          <a:xfrm>
            <a:off x="4181464"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2" name="Freeform 5"/>
          <p:cNvSpPr>
            <a:spLocks noChangeAspect="1" noEditPoints="1"/>
          </p:cNvSpPr>
          <p:nvPr/>
        </p:nvSpPr>
        <p:spPr bwMode="gray">
          <a:xfrm>
            <a:off x="358361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3" name="Freeform 5"/>
          <p:cNvSpPr>
            <a:spLocks noChangeAspect="1" noEditPoints="1"/>
          </p:cNvSpPr>
          <p:nvPr/>
        </p:nvSpPr>
        <p:spPr bwMode="gray">
          <a:xfrm>
            <a:off x="438074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5" name="Freeform 5"/>
          <p:cNvSpPr>
            <a:spLocks noChangeAspect="1" noEditPoints="1"/>
          </p:cNvSpPr>
          <p:nvPr/>
        </p:nvSpPr>
        <p:spPr bwMode="gray">
          <a:xfrm>
            <a:off x="458002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6" name="Freeform 5"/>
          <p:cNvSpPr>
            <a:spLocks noChangeAspect="1" noEditPoints="1"/>
          </p:cNvSpPr>
          <p:nvPr/>
        </p:nvSpPr>
        <p:spPr bwMode="gray">
          <a:xfrm>
            <a:off x="5177855"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7" name="Freeform 5"/>
          <p:cNvSpPr>
            <a:spLocks noChangeAspect="1" noEditPoints="1"/>
          </p:cNvSpPr>
          <p:nvPr/>
        </p:nvSpPr>
        <p:spPr bwMode="gray">
          <a:xfrm>
            <a:off x="3982182"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8" name="Freeform 5"/>
          <p:cNvSpPr>
            <a:spLocks noChangeAspect="1" noEditPoints="1"/>
          </p:cNvSpPr>
          <p:nvPr/>
        </p:nvSpPr>
        <p:spPr bwMode="gray">
          <a:xfrm>
            <a:off x="3782900"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9" name="Freeform 5"/>
          <p:cNvSpPr>
            <a:spLocks noChangeAspect="1" noEditPoints="1"/>
          </p:cNvSpPr>
          <p:nvPr/>
        </p:nvSpPr>
        <p:spPr bwMode="gray">
          <a:xfrm>
            <a:off x="4978592" y="417756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0" name="Freeform 5"/>
          <p:cNvSpPr>
            <a:spLocks noChangeAspect="1" noEditPoints="1"/>
          </p:cNvSpPr>
          <p:nvPr/>
        </p:nvSpPr>
        <p:spPr bwMode="gray">
          <a:xfrm>
            <a:off x="3384336"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2" name="Freeform 5"/>
          <p:cNvSpPr>
            <a:spLocks noChangeAspect="1" noEditPoints="1"/>
          </p:cNvSpPr>
          <p:nvPr/>
        </p:nvSpPr>
        <p:spPr bwMode="gray">
          <a:xfrm>
            <a:off x="3583618"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3" name="Freeform 5"/>
          <p:cNvSpPr>
            <a:spLocks noChangeAspect="1" noEditPoints="1"/>
          </p:cNvSpPr>
          <p:nvPr/>
        </p:nvSpPr>
        <p:spPr bwMode="gray">
          <a:xfrm>
            <a:off x="4181464"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4" name="Freeform 5"/>
          <p:cNvSpPr>
            <a:spLocks noChangeAspect="1" noEditPoints="1"/>
          </p:cNvSpPr>
          <p:nvPr/>
        </p:nvSpPr>
        <p:spPr bwMode="gray">
          <a:xfrm>
            <a:off x="4580009"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5" name="Freeform 5"/>
          <p:cNvSpPr>
            <a:spLocks noChangeAspect="1" noEditPoints="1"/>
          </p:cNvSpPr>
          <p:nvPr/>
        </p:nvSpPr>
        <p:spPr bwMode="gray">
          <a:xfrm>
            <a:off x="4779291"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6" name="Freeform 5"/>
          <p:cNvSpPr>
            <a:spLocks noChangeAspect="1" noEditPoints="1"/>
          </p:cNvSpPr>
          <p:nvPr/>
        </p:nvSpPr>
        <p:spPr bwMode="gray">
          <a:xfrm>
            <a:off x="5177855"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7" name="Freeform 5"/>
          <p:cNvSpPr>
            <a:spLocks noChangeAspect="1" noEditPoints="1"/>
          </p:cNvSpPr>
          <p:nvPr/>
        </p:nvSpPr>
        <p:spPr bwMode="gray">
          <a:xfrm>
            <a:off x="3982182"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8" name="Freeform 5"/>
          <p:cNvSpPr>
            <a:spLocks noChangeAspect="1" noEditPoints="1"/>
          </p:cNvSpPr>
          <p:nvPr/>
        </p:nvSpPr>
        <p:spPr bwMode="gray">
          <a:xfrm>
            <a:off x="3782900"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9" name="Freeform 5"/>
          <p:cNvSpPr>
            <a:spLocks noChangeAspect="1" noEditPoints="1"/>
          </p:cNvSpPr>
          <p:nvPr/>
        </p:nvSpPr>
        <p:spPr bwMode="gray">
          <a:xfrm>
            <a:off x="4380746" y="3223162"/>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0" name="Freeform 5"/>
          <p:cNvSpPr>
            <a:spLocks noChangeAspect="1" noEditPoints="1"/>
          </p:cNvSpPr>
          <p:nvPr/>
        </p:nvSpPr>
        <p:spPr bwMode="gray">
          <a:xfrm>
            <a:off x="33843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1" name="Freeform 5"/>
          <p:cNvSpPr>
            <a:spLocks noChangeAspect="1" noEditPoints="1"/>
          </p:cNvSpPr>
          <p:nvPr/>
        </p:nvSpPr>
        <p:spPr bwMode="gray">
          <a:xfrm>
            <a:off x="418145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2" name="Freeform 5"/>
          <p:cNvSpPr>
            <a:spLocks noChangeAspect="1" noEditPoints="1"/>
          </p:cNvSpPr>
          <p:nvPr/>
        </p:nvSpPr>
        <p:spPr bwMode="gray">
          <a:xfrm>
            <a:off x="35836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3" name="Freeform 5"/>
          <p:cNvSpPr>
            <a:spLocks noChangeAspect="1" noEditPoints="1"/>
          </p:cNvSpPr>
          <p:nvPr/>
        </p:nvSpPr>
        <p:spPr bwMode="gray">
          <a:xfrm>
            <a:off x="43807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4" name="Freeform 5"/>
          <p:cNvSpPr>
            <a:spLocks noChangeAspect="1" noEditPoints="1"/>
          </p:cNvSpPr>
          <p:nvPr/>
        </p:nvSpPr>
        <p:spPr bwMode="gray">
          <a:xfrm>
            <a:off x="45800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5" name="Freeform 5"/>
          <p:cNvSpPr>
            <a:spLocks noChangeAspect="1" noEditPoints="1"/>
          </p:cNvSpPr>
          <p:nvPr/>
        </p:nvSpPr>
        <p:spPr bwMode="gray">
          <a:xfrm>
            <a:off x="47792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6" name="Freeform 5"/>
          <p:cNvSpPr>
            <a:spLocks noChangeAspect="1" noEditPoints="1"/>
          </p:cNvSpPr>
          <p:nvPr/>
        </p:nvSpPr>
        <p:spPr bwMode="gray">
          <a:xfrm>
            <a:off x="5177855"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7" name="Freeform 5"/>
          <p:cNvSpPr>
            <a:spLocks noChangeAspect="1" noEditPoints="1"/>
          </p:cNvSpPr>
          <p:nvPr/>
        </p:nvSpPr>
        <p:spPr bwMode="gray">
          <a:xfrm>
            <a:off x="39821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8" name="Freeform 5"/>
          <p:cNvSpPr>
            <a:spLocks noChangeAspect="1" noEditPoints="1"/>
          </p:cNvSpPr>
          <p:nvPr/>
        </p:nvSpPr>
        <p:spPr bwMode="gray">
          <a:xfrm>
            <a:off x="37828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0" name="Freeform 5"/>
          <p:cNvSpPr>
            <a:spLocks noChangeAspect="1" noEditPoints="1"/>
          </p:cNvSpPr>
          <p:nvPr/>
        </p:nvSpPr>
        <p:spPr bwMode="gray">
          <a:xfrm>
            <a:off x="33843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1" name="Freeform 5"/>
          <p:cNvSpPr>
            <a:spLocks noChangeAspect="1" noEditPoints="1"/>
          </p:cNvSpPr>
          <p:nvPr/>
        </p:nvSpPr>
        <p:spPr bwMode="gray">
          <a:xfrm>
            <a:off x="418145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2" name="Freeform 5"/>
          <p:cNvSpPr>
            <a:spLocks noChangeAspect="1" noEditPoints="1"/>
          </p:cNvSpPr>
          <p:nvPr/>
        </p:nvSpPr>
        <p:spPr bwMode="gray">
          <a:xfrm>
            <a:off x="35836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3" name="Freeform 5"/>
          <p:cNvSpPr>
            <a:spLocks noChangeAspect="1" noEditPoints="1"/>
          </p:cNvSpPr>
          <p:nvPr/>
        </p:nvSpPr>
        <p:spPr bwMode="gray">
          <a:xfrm>
            <a:off x="43807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4" name="Freeform 5"/>
          <p:cNvSpPr>
            <a:spLocks noChangeAspect="1" noEditPoints="1"/>
          </p:cNvSpPr>
          <p:nvPr/>
        </p:nvSpPr>
        <p:spPr bwMode="gray">
          <a:xfrm>
            <a:off x="45800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5" name="Freeform 5"/>
          <p:cNvSpPr>
            <a:spLocks noChangeAspect="1" noEditPoints="1"/>
          </p:cNvSpPr>
          <p:nvPr/>
        </p:nvSpPr>
        <p:spPr bwMode="gray">
          <a:xfrm>
            <a:off x="49785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6" name="Freeform 5"/>
          <p:cNvSpPr>
            <a:spLocks noChangeAspect="1" noEditPoints="1"/>
          </p:cNvSpPr>
          <p:nvPr/>
        </p:nvSpPr>
        <p:spPr bwMode="gray">
          <a:xfrm>
            <a:off x="5177855"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7" name="Freeform 5"/>
          <p:cNvSpPr>
            <a:spLocks noChangeAspect="1" noEditPoints="1"/>
          </p:cNvSpPr>
          <p:nvPr/>
        </p:nvSpPr>
        <p:spPr bwMode="gray">
          <a:xfrm>
            <a:off x="39821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8" name="Freeform 5"/>
          <p:cNvSpPr>
            <a:spLocks noChangeAspect="1" noEditPoints="1"/>
          </p:cNvSpPr>
          <p:nvPr/>
        </p:nvSpPr>
        <p:spPr bwMode="gray">
          <a:xfrm>
            <a:off x="37828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0" name="Freeform 5"/>
          <p:cNvSpPr>
            <a:spLocks noChangeAspect="1" noEditPoints="1"/>
          </p:cNvSpPr>
          <p:nvPr/>
        </p:nvSpPr>
        <p:spPr bwMode="gray">
          <a:xfrm>
            <a:off x="338433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1" name="Freeform 5"/>
          <p:cNvSpPr>
            <a:spLocks noChangeAspect="1" noEditPoints="1"/>
          </p:cNvSpPr>
          <p:nvPr/>
        </p:nvSpPr>
        <p:spPr bwMode="gray">
          <a:xfrm>
            <a:off x="4181464"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2" name="Freeform 5"/>
          <p:cNvSpPr>
            <a:spLocks noChangeAspect="1" noEditPoints="1"/>
          </p:cNvSpPr>
          <p:nvPr/>
        </p:nvSpPr>
        <p:spPr bwMode="gray">
          <a:xfrm>
            <a:off x="3583618"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3" name="Freeform 5"/>
          <p:cNvSpPr>
            <a:spLocks noChangeAspect="1" noEditPoints="1"/>
          </p:cNvSpPr>
          <p:nvPr/>
        </p:nvSpPr>
        <p:spPr bwMode="gray">
          <a:xfrm>
            <a:off x="438074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5" name="Freeform 5"/>
          <p:cNvSpPr>
            <a:spLocks noChangeAspect="1" noEditPoints="1"/>
          </p:cNvSpPr>
          <p:nvPr/>
        </p:nvSpPr>
        <p:spPr bwMode="gray">
          <a:xfrm>
            <a:off x="4978573"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6" name="Freeform 5"/>
          <p:cNvSpPr>
            <a:spLocks noChangeAspect="1" noEditPoints="1"/>
          </p:cNvSpPr>
          <p:nvPr/>
        </p:nvSpPr>
        <p:spPr bwMode="gray">
          <a:xfrm>
            <a:off x="5177855"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7" name="Freeform 5"/>
          <p:cNvSpPr>
            <a:spLocks noChangeAspect="1" noEditPoints="1"/>
          </p:cNvSpPr>
          <p:nvPr/>
        </p:nvSpPr>
        <p:spPr bwMode="gray">
          <a:xfrm>
            <a:off x="3982182"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8" name="Freeform 5"/>
          <p:cNvSpPr>
            <a:spLocks noChangeAspect="1" noEditPoints="1"/>
          </p:cNvSpPr>
          <p:nvPr/>
        </p:nvSpPr>
        <p:spPr bwMode="gray">
          <a:xfrm>
            <a:off x="3782900"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9" name="Freeform 5"/>
          <p:cNvSpPr>
            <a:spLocks noChangeAspect="1" noEditPoints="1"/>
          </p:cNvSpPr>
          <p:nvPr/>
        </p:nvSpPr>
        <p:spPr bwMode="gray">
          <a:xfrm>
            <a:off x="4580028" y="4654771"/>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10" name="Rechteck 92"/>
          <p:cNvSpPr/>
          <p:nvPr/>
        </p:nvSpPr>
        <p:spPr bwMode="gray">
          <a:xfrm>
            <a:off x="266544" y="4540270"/>
            <a:ext cx="1729641"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Higher Social </a:t>
            </a:r>
            <a:r>
              <a:rPr lang="de-DE" sz="1200" kern="0" dirty="0" smtClean="0">
                <a:solidFill>
                  <a:schemeClr val="bg1"/>
                </a:solidFill>
              </a:rPr>
              <a:t>Grades:</a:t>
            </a:r>
            <a:r>
              <a:rPr lang="de-DE" kern="0" dirty="0" smtClean="0">
                <a:solidFill>
                  <a:schemeClr val="bg1"/>
                </a:solidFill>
              </a:rPr>
              <a:t>80%</a:t>
            </a:r>
            <a:endParaRPr lang="de-DE" kern="0" dirty="0">
              <a:solidFill>
                <a:schemeClr val="bg1"/>
              </a:solidFill>
            </a:endParaRPr>
          </a:p>
        </p:txBody>
      </p:sp>
      <p:sp>
        <p:nvSpPr>
          <p:cNvPr id="111" name="Rechteck 92"/>
          <p:cNvSpPr/>
          <p:nvPr/>
        </p:nvSpPr>
        <p:spPr bwMode="gray">
          <a:xfrm>
            <a:off x="266546" y="5148407"/>
            <a:ext cx="1737655"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Lower Social Grades</a:t>
            </a:r>
            <a:r>
              <a:rPr lang="de-DE" sz="1200" kern="0" dirty="0" smtClean="0">
                <a:solidFill>
                  <a:schemeClr val="bg1"/>
                </a:solidFill>
              </a:rPr>
              <a:t>: </a:t>
            </a:r>
            <a:r>
              <a:rPr lang="de-DE" kern="0" dirty="0" smtClean="0">
                <a:solidFill>
                  <a:schemeClr val="bg1"/>
                </a:solidFill>
              </a:rPr>
              <a:t>80%</a:t>
            </a:r>
            <a:endParaRPr lang="de-DE" kern="0" dirty="0">
              <a:solidFill>
                <a:schemeClr val="bg1"/>
              </a:solidFill>
            </a:endParaRPr>
          </a:p>
        </p:txBody>
      </p:sp>
      <p:sp>
        <p:nvSpPr>
          <p:cNvPr id="112" name="TextBox 111"/>
          <p:cNvSpPr txBox="1"/>
          <p:nvPr/>
        </p:nvSpPr>
        <p:spPr>
          <a:xfrm>
            <a:off x="560018" y="4236125"/>
            <a:ext cx="1163845" cy="276999"/>
          </a:xfrm>
          <a:prstGeom prst="rect">
            <a:avLst/>
          </a:prstGeom>
          <a:noFill/>
        </p:spPr>
        <p:txBody>
          <a:bodyPr wrap="none" lIns="0" tIns="0" rIns="0" bIns="0" rtlCol="0">
            <a:spAutoFit/>
          </a:bodyPr>
          <a:lstStyle/>
          <a:p>
            <a:r>
              <a:rPr lang="en-GB" dirty="0" smtClean="0">
                <a:solidFill>
                  <a:schemeClr val="tx2"/>
                </a:solidFill>
                <a:cs typeface="Arial" pitchFamily="34" charset="0"/>
              </a:rPr>
              <a:t>Social Grade</a:t>
            </a:r>
            <a:endParaRPr lang="en-US" dirty="0">
              <a:solidFill>
                <a:schemeClr val="tx2"/>
              </a:solidFill>
              <a:cs typeface="Arial" pitchFamily="34" charset="0"/>
            </a:endParaRPr>
          </a:p>
        </p:txBody>
      </p:sp>
      <p:cxnSp>
        <p:nvCxnSpPr>
          <p:cNvPr id="113" name="Straight Connector 112"/>
          <p:cNvCxnSpPr/>
          <p:nvPr/>
        </p:nvCxnSpPr>
        <p:spPr>
          <a:xfrm>
            <a:off x="628650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cxnSp>
        <p:nvCxnSpPr>
          <p:cNvPr id="114" name="Straight Connector 113"/>
          <p:cNvCxnSpPr/>
          <p:nvPr/>
        </p:nvCxnSpPr>
        <p:spPr>
          <a:xfrm>
            <a:off x="245745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sp>
        <p:nvSpPr>
          <p:cNvPr id="28" name="Rectangle 27"/>
          <p:cNvSpPr/>
          <p:nvPr/>
        </p:nvSpPr>
        <p:spPr>
          <a:xfrm>
            <a:off x="77453" y="1068545"/>
            <a:ext cx="2220566" cy="959302"/>
          </a:xfrm>
          <a:prstGeom prst="rect">
            <a:avLst/>
          </a:prstGeom>
        </p:spPr>
        <p:txBody>
          <a:bodyPr wrap="square" anchor="ctr">
            <a:spAutoFit/>
          </a:bodyPr>
          <a:lstStyle/>
          <a:p>
            <a:pPr algn="r">
              <a:lnSpc>
                <a:spcPct val="75000"/>
              </a:lnSpc>
            </a:pPr>
            <a:r>
              <a:rPr lang="en-GB" sz="7200" b="1" dirty="0" smtClean="0">
                <a:solidFill>
                  <a:schemeClr val="accent1"/>
                </a:solidFill>
                <a:cs typeface="Arial" pitchFamily="34" charset="0"/>
              </a:rPr>
              <a:t>80%</a:t>
            </a:r>
            <a:endParaRPr lang="en-US" sz="1600" dirty="0">
              <a:solidFill>
                <a:schemeClr val="accent1"/>
              </a:solidFill>
              <a:cs typeface="Arial" pitchFamily="34" charset="0"/>
            </a:endParaRPr>
          </a:p>
        </p:txBody>
      </p:sp>
      <p:pic>
        <p:nvPicPr>
          <p:cNvPr id="118" name="Picture 117" descr="Ireland provinces.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467953" y="2705912"/>
            <a:ext cx="2238183" cy="2563200"/>
          </a:xfrm>
          <a:prstGeom prst="rect">
            <a:avLst/>
          </a:prstGeom>
        </p:spPr>
      </p:pic>
      <p:sp>
        <p:nvSpPr>
          <p:cNvPr id="119" name="TextBox 9"/>
          <p:cNvSpPr txBox="1">
            <a:spLocks noChangeArrowheads="1"/>
          </p:cNvSpPr>
          <p:nvPr/>
        </p:nvSpPr>
        <p:spPr bwMode="auto">
          <a:xfrm>
            <a:off x="7762914" y="3810423"/>
            <a:ext cx="910808" cy="769441"/>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Rest of </a:t>
            </a:r>
            <a:br>
              <a:rPr kumimoji="0" lang="en-IE" sz="1000" b="0" i="0" u="none" strike="noStrike" kern="0" cap="none" spc="0" normalizeH="0" baseline="0" noProof="0" dirty="0" smtClean="0">
                <a:ln>
                  <a:noFill/>
                </a:ln>
                <a:solidFill>
                  <a:schemeClr val="bg1"/>
                </a:solidFill>
                <a:effectLst/>
                <a:uLnTx/>
                <a:uFillTx/>
                <a:cs typeface="Calibri" pitchFamily="34" charset="0"/>
              </a:rPr>
            </a:br>
            <a:r>
              <a:rPr kumimoji="0" lang="en-IE" sz="1000" b="0" i="0" u="none" strike="noStrike" kern="0" cap="none" spc="0" normalizeH="0" baseline="0" noProof="0" dirty="0" smtClean="0">
                <a:ln>
                  <a:noFill/>
                </a:ln>
                <a:solidFill>
                  <a:schemeClr val="bg1"/>
                </a:solidFill>
                <a:effectLst/>
                <a:uLnTx/>
                <a:uFillTx/>
                <a:cs typeface="Calibri" pitchFamily="34" charset="0"/>
              </a:rPr>
              <a:t>Leinster </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82</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0" name="TextBox 9"/>
          <p:cNvSpPr txBox="1">
            <a:spLocks noChangeArrowheads="1"/>
          </p:cNvSpPr>
          <p:nvPr/>
        </p:nvSpPr>
        <p:spPr bwMode="auto">
          <a:xfrm>
            <a:off x="7015646" y="4384918"/>
            <a:ext cx="910808"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effectLst/>
                <a:uLnTx/>
                <a:uFillTx/>
                <a:cs typeface="Calibri" pitchFamily="34" charset="0"/>
              </a:rPr>
              <a:t>Munster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cs typeface="Calibri" pitchFamily="34" charset="0"/>
              </a:rPr>
              <a:t>84</a:t>
            </a:r>
            <a:r>
              <a:rPr kumimoji="0" lang="en-IE" sz="2400" b="0" i="0" u="none" strike="noStrike" kern="0" cap="none" spc="0" normalizeH="0" baseline="0" noProof="0" dirty="0" smtClean="0">
                <a:ln>
                  <a:noFill/>
                </a:ln>
                <a:effectLst/>
                <a:uLnTx/>
                <a:uFillTx/>
                <a:cs typeface="Calibri" pitchFamily="34" charset="0"/>
              </a:rPr>
              <a:t>%</a:t>
            </a:r>
          </a:p>
        </p:txBody>
      </p:sp>
      <p:sp>
        <p:nvSpPr>
          <p:cNvPr id="121" name="TextBox 9"/>
          <p:cNvSpPr txBox="1">
            <a:spLocks noChangeArrowheads="1"/>
          </p:cNvSpPr>
          <p:nvPr/>
        </p:nvSpPr>
        <p:spPr bwMode="auto">
          <a:xfrm>
            <a:off x="7011489" y="3503856"/>
            <a:ext cx="1038252"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Conn/ Ulster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71</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6" name="TextBox 9"/>
          <p:cNvSpPr txBox="1">
            <a:spLocks noChangeArrowheads="1"/>
          </p:cNvSpPr>
          <p:nvPr/>
        </p:nvSpPr>
        <p:spPr bwMode="auto">
          <a:xfrm>
            <a:off x="8300394" y="3225786"/>
            <a:ext cx="770692" cy="615553"/>
          </a:xfrm>
          <a:prstGeom prst="rect">
            <a:avLst/>
          </a:prstGeom>
          <a:solidFill>
            <a:srgbClr val="FFFFFF"/>
          </a:solidFill>
          <a:ln w="9525">
            <a:solidFill>
              <a:srgbClr val="CEC7BA"/>
            </a:solidFill>
            <a:prstDash val="dash"/>
            <a:miter lim="800000"/>
            <a:headEnd/>
            <a:tailEnd/>
          </a:ln>
        </p:spPr>
        <p:txBody>
          <a:bodyPr r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Dublin</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80</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cxnSp>
        <p:nvCxnSpPr>
          <p:cNvPr id="129" name="Straight Connector 105"/>
          <p:cNvCxnSpPr>
            <a:cxnSpLocks noChangeShapeType="1"/>
            <a:stCxn id="126" idx="2"/>
          </p:cNvCxnSpPr>
          <p:nvPr/>
        </p:nvCxnSpPr>
        <p:spPr bwMode="auto">
          <a:xfrm flipH="1">
            <a:off x="8411866" y="3841339"/>
            <a:ext cx="273874" cy="321233"/>
          </a:xfrm>
          <a:prstGeom prst="line">
            <a:avLst/>
          </a:prstGeom>
          <a:noFill/>
          <a:ln w="9525" algn="ctr">
            <a:solidFill>
              <a:srgbClr val="CEC7BA"/>
            </a:solidFill>
            <a:round/>
            <a:headEnd/>
            <a:tailEnd/>
          </a:ln>
        </p:spPr>
      </p:cxnSp>
      <p:sp>
        <p:nvSpPr>
          <p:cNvPr id="131" name="Freeform 5"/>
          <p:cNvSpPr>
            <a:spLocks noChangeAspect="1" noEditPoints="1"/>
          </p:cNvSpPr>
          <p:nvPr/>
        </p:nvSpPr>
        <p:spPr bwMode="gray">
          <a:xfrm>
            <a:off x="322573"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2" name="Freeform 5"/>
          <p:cNvSpPr>
            <a:spLocks noChangeAspect="1" noEditPoints="1"/>
          </p:cNvSpPr>
          <p:nvPr/>
        </p:nvSpPr>
        <p:spPr bwMode="gray">
          <a:xfrm>
            <a:off x="948621"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3" name="Freeform 5"/>
          <p:cNvSpPr>
            <a:spLocks noChangeAspect="1" noEditPoints="1"/>
          </p:cNvSpPr>
          <p:nvPr/>
        </p:nvSpPr>
        <p:spPr bwMode="gray">
          <a:xfrm>
            <a:off x="47908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5" name="Freeform 5"/>
          <p:cNvSpPr>
            <a:spLocks noChangeAspect="1" noEditPoints="1"/>
          </p:cNvSpPr>
          <p:nvPr/>
        </p:nvSpPr>
        <p:spPr bwMode="gray">
          <a:xfrm>
            <a:off x="1574654"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36" name="Freeform 5"/>
          <p:cNvSpPr>
            <a:spLocks noChangeAspect="1" noEditPoints="1"/>
          </p:cNvSpPr>
          <p:nvPr/>
        </p:nvSpPr>
        <p:spPr bwMode="gray">
          <a:xfrm>
            <a:off x="173116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7" name="Freeform 5"/>
          <p:cNvSpPr>
            <a:spLocks noChangeAspect="1" noEditPoints="1"/>
          </p:cNvSpPr>
          <p:nvPr/>
        </p:nvSpPr>
        <p:spPr bwMode="gray">
          <a:xfrm>
            <a:off x="635597"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8" name="Freeform 5"/>
          <p:cNvSpPr>
            <a:spLocks noChangeAspect="1" noEditPoints="1"/>
          </p:cNvSpPr>
          <p:nvPr/>
        </p:nvSpPr>
        <p:spPr bwMode="gray">
          <a:xfrm>
            <a:off x="1261645" y="4824295"/>
            <a:ext cx="110144" cy="317086"/>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9" name="Freeform 5"/>
          <p:cNvSpPr>
            <a:spLocks noChangeAspect="1" noEditPoints="1"/>
          </p:cNvSpPr>
          <p:nvPr/>
        </p:nvSpPr>
        <p:spPr bwMode="gray">
          <a:xfrm>
            <a:off x="1105133"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0" name="Freeform 5"/>
          <p:cNvSpPr>
            <a:spLocks noChangeAspect="1" noEditPoints="1"/>
          </p:cNvSpPr>
          <p:nvPr/>
        </p:nvSpPr>
        <p:spPr bwMode="gray">
          <a:xfrm>
            <a:off x="792109"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2" name="Freeform 5"/>
          <p:cNvSpPr>
            <a:spLocks noChangeAspect="1" noEditPoints="1"/>
          </p:cNvSpPr>
          <p:nvPr/>
        </p:nvSpPr>
        <p:spPr bwMode="gray">
          <a:xfrm>
            <a:off x="32257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3" name="Freeform 5"/>
          <p:cNvSpPr>
            <a:spLocks noChangeAspect="1" noEditPoints="1"/>
          </p:cNvSpPr>
          <p:nvPr/>
        </p:nvSpPr>
        <p:spPr bwMode="gray">
          <a:xfrm>
            <a:off x="94861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4" name="Freeform 5"/>
          <p:cNvSpPr>
            <a:spLocks noChangeAspect="1" noEditPoints="1"/>
          </p:cNvSpPr>
          <p:nvPr/>
        </p:nvSpPr>
        <p:spPr bwMode="gray">
          <a:xfrm>
            <a:off x="47908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5" name="Freeform 5"/>
          <p:cNvSpPr>
            <a:spLocks noChangeAspect="1" noEditPoints="1"/>
          </p:cNvSpPr>
          <p:nvPr/>
        </p:nvSpPr>
        <p:spPr bwMode="gray">
          <a:xfrm>
            <a:off x="110512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6" name="Freeform 5"/>
          <p:cNvSpPr>
            <a:spLocks noChangeAspect="1" noEditPoints="1"/>
          </p:cNvSpPr>
          <p:nvPr/>
        </p:nvSpPr>
        <p:spPr bwMode="gray">
          <a:xfrm>
            <a:off x="126163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7" name="Freeform 5"/>
          <p:cNvSpPr>
            <a:spLocks noChangeAspect="1" noEditPoints="1"/>
          </p:cNvSpPr>
          <p:nvPr/>
        </p:nvSpPr>
        <p:spPr bwMode="gray">
          <a:xfrm>
            <a:off x="157465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8" name="Freeform 5"/>
          <p:cNvSpPr>
            <a:spLocks noChangeAspect="1" noEditPoints="1"/>
          </p:cNvSpPr>
          <p:nvPr/>
        </p:nvSpPr>
        <p:spPr bwMode="gray">
          <a:xfrm>
            <a:off x="1731165"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9" name="Freeform 5"/>
          <p:cNvSpPr>
            <a:spLocks noChangeAspect="1" noEditPoints="1"/>
          </p:cNvSpPr>
          <p:nvPr/>
        </p:nvSpPr>
        <p:spPr bwMode="gray">
          <a:xfrm>
            <a:off x="79210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0" name="Freeform 5"/>
          <p:cNvSpPr>
            <a:spLocks noChangeAspect="1" noEditPoints="1"/>
          </p:cNvSpPr>
          <p:nvPr/>
        </p:nvSpPr>
        <p:spPr bwMode="gray">
          <a:xfrm>
            <a:off x="63559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1" name="Freeform 5"/>
          <p:cNvSpPr>
            <a:spLocks noChangeAspect="1" noEditPoints="1"/>
          </p:cNvSpPr>
          <p:nvPr/>
        </p:nvSpPr>
        <p:spPr bwMode="gray">
          <a:xfrm>
            <a:off x="141814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2" name="Freeform 5"/>
          <p:cNvSpPr>
            <a:spLocks noChangeAspect="1" noEditPoints="1"/>
          </p:cNvSpPr>
          <p:nvPr/>
        </p:nvSpPr>
        <p:spPr bwMode="gray">
          <a:xfrm>
            <a:off x="32257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3" name="Freeform 5"/>
          <p:cNvSpPr>
            <a:spLocks noChangeAspect="1" noEditPoints="1"/>
          </p:cNvSpPr>
          <p:nvPr/>
        </p:nvSpPr>
        <p:spPr bwMode="gray">
          <a:xfrm>
            <a:off x="94861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4" name="Freeform 5"/>
          <p:cNvSpPr>
            <a:spLocks noChangeAspect="1" noEditPoints="1"/>
          </p:cNvSpPr>
          <p:nvPr/>
        </p:nvSpPr>
        <p:spPr bwMode="gray">
          <a:xfrm>
            <a:off x="47908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5" name="Freeform 5"/>
          <p:cNvSpPr>
            <a:spLocks noChangeAspect="1" noEditPoints="1"/>
          </p:cNvSpPr>
          <p:nvPr/>
        </p:nvSpPr>
        <p:spPr bwMode="gray">
          <a:xfrm>
            <a:off x="110512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6" name="Freeform 5"/>
          <p:cNvSpPr>
            <a:spLocks noChangeAspect="1" noEditPoints="1"/>
          </p:cNvSpPr>
          <p:nvPr/>
        </p:nvSpPr>
        <p:spPr bwMode="gray">
          <a:xfrm>
            <a:off x="141814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30000">
                <a:schemeClr val="bg2"/>
              </a:gs>
              <a:gs pos="3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7" name="Freeform 5"/>
          <p:cNvSpPr>
            <a:spLocks noChangeAspect="1" noEditPoints="1"/>
          </p:cNvSpPr>
          <p:nvPr/>
        </p:nvSpPr>
        <p:spPr bwMode="gray">
          <a:xfrm>
            <a:off x="157465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8" name="Freeform 5"/>
          <p:cNvSpPr>
            <a:spLocks noChangeAspect="1" noEditPoints="1"/>
          </p:cNvSpPr>
          <p:nvPr/>
        </p:nvSpPr>
        <p:spPr bwMode="gray">
          <a:xfrm>
            <a:off x="1731165"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9" name="Freeform 5"/>
          <p:cNvSpPr>
            <a:spLocks noChangeAspect="1" noEditPoints="1"/>
          </p:cNvSpPr>
          <p:nvPr/>
        </p:nvSpPr>
        <p:spPr bwMode="gray">
          <a:xfrm>
            <a:off x="79210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0" name="Freeform 5"/>
          <p:cNvSpPr>
            <a:spLocks noChangeAspect="1" noEditPoints="1"/>
          </p:cNvSpPr>
          <p:nvPr/>
        </p:nvSpPr>
        <p:spPr bwMode="gray">
          <a:xfrm>
            <a:off x="63559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61" name="Freeform 5"/>
          <p:cNvSpPr>
            <a:spLocks noChangeAspect="1" noEditPoints="1"/>
          </p:cNvSpPr>
          <p:nvPr/>
        </p:nvSpPr>
        <p:spPr bwMode="gray">
          <a:xfrm>
            <a:off x="126163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2" name="Rechteck 92"/>
          <p:cNvSpPr/>
          <p:nvPr/>
        </p:nvSpPr>
        <p:spPr bwMode="gray">
          <a:xfrm>
            <a:off x="588754" y="5756246"/>
            <a:ext cx="1093248"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smtClean="0">
                <a:solidFill>
                  <a:schemeClr val="bg1"/>
                </a:solidFill>
              </a:rPr>
              <a:t>Farmers: </a:t>
            </a:r>
            <a:r>
              <a:rPr lang="de-DE" kern="0" dirty="0" smtClean="0">
                <a:solidFill>
                  <a:schemeClr val="bg1"/>
                </a:solidFill>
              </a:rPr>
              <a:t>  73%</a:t>
            </a:r>
            <a:endParaRPr lang="de-DE" sz="2400" kern="0" dirty="0">
              <a:solidFill>
                <a:schemeClr val="bg1"/>
              </a:solidFill>
            </a:endParaRPr>
          </a:p>
        </p:txBody>
      </p:sp>
      <p:sp>
        <p:nvSpPr>
          <p:cNvPr id="141" name="Text Placeholder 34"/>
          <p:cNvSpPr txBox="1">
            <a:spLocks/>
          </p:cNvSpPr>
          <p:nvPr/>
        </p:nvSpPr>
        <p:spPr>
          <a:xfrm>
            <a:off x="109209" y="232531"/>
            <a:ext cx="8461585" cy="332399"/>
          </a:xfrm>
          <a:prstGeom prst="rect">
            <a:avLst/>
          </a:prstGeom>
        </p:spPr>
        <p:txBody>
          <a:bodyPr vert="horz" wrap="square" lIns="0" tIns="0" rIns="0" bIns="0" rtlCol="0" anchor="ctr">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defRPr/>
            </a:pPr>
            <a:r>
              <a:rPr lang="en-IE" sz="2400" b="1" dirty="0" smtClean="0">
                <a:solidFill>
                  <a:schemeClr val="accent5"/>
                </a:solidFill>
              </a:rPr>
              <a:t>Public Attitudes Towards Abortion - I</a:t>
            </a:r>
            <a:endParaRPr lang="en-IE" sz="2400" b="1" dirty="0">
              <a:solidFill>
                <a:schemeClr val="accent5"/>
              </a:solidFill>
            </a:endParaRPr>
          </a:p>
        </p:txBody>
      </p:sp>
      <p:sp>
        <p:nvSpPr>
          <p:cNvPr id="166" name="Rectangle 165"/>
          <p:cNvSpPr/>
          <p:nvPr/>
        </p:nvSpPr>
        <p:spPr>
          <a:xfrm>
            <a:off x="2379838" y="910237"/>
            <a:ext cx="6190956" cy="1200329"/>
          </a:xfrm>
          <a:prstGeom prst="rect">
            <a:avLst/>
          </a:prstGeom>
        </p:spPr>
        <p:txBody>
          <a:bodyPr wrap="square" anchor="ctr">
            <a:spAutoFit/>
          </a:bodyPr>
          <a:lstStyle/>
          <a:p>
            <a:r>
              <a:rPr lang="en-GB" dirty="0" smtClean="0">
                <a:solidFill>
                  <a:schemeClr val="accent1"/>
                </a:solidFill>
                <a:cs typeface="Arial" pitchFamily="34" charset="0"/>
              </a:rPr>
              <a:t>Believe </a:t>
            </a:r>
            <a:r>
              <a:rPr lang="en-GB" dirty="0">
                <a:solidFill>
                  <a:schemeClr val="accent1"/>
                </a:solidFill>
                <a:cs typeface="Arial" pitchFamily="34" charset="0"/>
              </a:rPr>
              <a:t>u</a:t>
            </a:r>
            <a:r>
              <a:rPr lang="en-GB" dirty="0" smtClean="0">
                <a:solidFill>
                  <a:schemeClr val="accent1"/>
                </a:solidFill>
                <a:cs typeface="Arial" pitchFamily="34" charset="0"/>
              </a:rPr>
              <a:t>nder </a:t>
            </a:r>
            <a:r>
              <a:rPr lang="en-GB" dirty="0">
                <a:solidFill>
                  <a:schemeClr val="accent1"/>
                </a:solidFill>
                <a:cs typeface="Arial" pitchFamily="34" charset="0"/>
              </a:rPr>
              <a:t>international human rights law, </a:t>
            </a:r>
            <a:r>
              <a:rPr lang="en-GB" b="1" dirty="0">
                <a:solidFill>
                  <a:schemeClr val="accent1">
                    <a:lumMod val="75000"/>
                  </a:schemeClr>
                </a:solidFill>
                <a:cs typeface="Arial" pitchFamily="34" charset="0"/>
              </a:rPr>
              <a:t>women have a human right to access abortion in Ireland </a:t>
            </a:r>
            <a:r>
              <a:rPr lang="en-GB" dirty="0">
                <a:solidFill>
                  <a:schemeClr val="accent1"/>
                </a:solidFill>
                <a:cs typeface="Arial" pitchFamily="34" charset="0"/>
              </a:rPr>
              <a:t>where the pregnancy is a result of rape or incest, where their health is at risk or where there is a diagnosis of fatal foetal abnormality</a:t>
            </a:r>
            <a:endParaRPr lang="en-US" dirty="0">
              <a:solidFill>
                <a:schemeClr val="accent1"/>
              </a:solidFill>
              <a:cs typeface="Arial" pitchFamily="34" charset="0"/>
            </a:endParaRPr>
          </a:p>
        </p:txBody>
      </p:sp>
      <p:sp>
        <p:nvSpPr>
          <p:cNvPr id="169" name="TextBox 168"/>
          <p:cNvSpPr txBox="1"/>
          <p:nvPr/>
        </p:nvSpPr>
        <p:spPr>
          <a:xfrm>
            <a:off x="5369907" y="2816537"/>
            <a:ext cx="495649" cy="307777"/>
          </a:xfrm>
          <a:prstGeom prst="rect">
            <a:avLst/>
          </a:prstGeom>
          <a:noFill/>
        </p:spPr>
        <p:txBody>
          <a:bodyPr wrap="none" rtlCol="0">
            <a:spAutoFit/>
          </a:bodyPr>
          <a:lstStyle/>
          <a:p>
            <a:r>
              <a:rPr lang="en-IE" sz="1400" dirty="0" smtClean="0">
                <a:solidFill>
                  <a:schemeClr val="bg1"/>
                </a:solidFill>
              </a:rPr>
              <a:t>79%</a:t>
            </a:r>
            <a:endParaRPr lang="en-GB" sz="1400" dirty="0">
              <a:solidFill>
                <a:schemeClr val="bg1"/>
              </a:solidFill>
            </a:endParaRPr>
          </a:p>
        </p:txBody>
      </p:sp>
      <p:sp>
        <p:nvSpPr>
          <p:cNvPr id="172" name="TextBox 171"/>
          <p:cNvSpPr txBox="1"/>
          <p:nvPr/>
        </p:nvSpPr>
        <p:spPr>
          <a:xfrm>
            <a:off x="5369907" y="3272474"/>
            <a:ext cx="495649" cy="307777"/>
          </a:xfrm>
          <a:prstGeom prst="rect">
            <a:avLst/>
          </a:prstGeom>
          <a:noFill/>
        </p:spPr>
        <p:txBody>
          <a:bodyPr wrap="none" rtlCol="0">
            <a:spAutoFit/>
          </a:bodyPr>
          <a:lstStyle/>
          <a:p>
            <a:r>
              <a:rPr lang="en-IE" sz="1400" dirty="0" smtClean="0">
                <a:solidFill>
                  <a:schemeClr val="bg1"/>
                </a:solidFill>
              </a:rPr>
              <a:t>86%</a:t>
            </a:r>
            <a:endParaRPr lang="en-GB" sz="1400" dirty="0">
              <a:solidFill>
                <a:schemeClr val="bg1"/>
              </a:solidFill>
            </a:endParaRPr>
          </a:p>
        </p:txBody>
      </p:sp>
      <p:sp>
        <p:nvSpPr>
          <p:cNvPr id="173" name="TextBox 172"/>
          <p:cNvSpPr txBox="1"/>
          <p:nvPr/>
        </p:nvSpPr>
        <p:spPr>
          <a:xfrm>
            <a:off x="5369907" y="3749677"/>
            <a:ext cx="495649" cy="307777"/>
          </a:xfrm>
          <a:prstGeom prst="rect">
            <a:avLst/>
          </a:prstGeom>
          <a:noFill/>
        </p:spPr>
        <p:txBody>
          <a:bodyPr wrap="none" rtlCol="0">
            <a:spAutoFit/>
          </a:bodyPr>
          <a:lstStyle/>
          <a:p>
            <a:r>
              <a:rPr lang="en-IE" sz="1400" dirty="0" smtClean="0">
                <a:solidFill>
                  <a:schemeClr val="bg1"/>
                </a:solidFill>
              </a:rPr>
              <a:t>84%</a:t>
            </a:r>
            <a:endParaRPr lang="en-GB" sz="1400" dirty="0">
              <a:solidFill>
                <a:schemeClr val="bg1"/>
              </a:solidFill>
            </a:endParaRPr>
          </a:p>
        </p:txBody>
      </p:sp>
      <p:sp>
        <p:nvSpPr>
          <p:cNvPr id="174" name="TextBox 173"/>
          <p:cNvSpPr txBox="1"/>
          <p:nvPr/>
        </p:nvSpPr>
        <p:spPr>
          <a:xfrm>
            <a:off x="5369907" y="4226880"/>
            <a:ext cx="495649" cy="307777"/>
          </a:xfrm>
          <a:prstGeom prst="rect">
            <a:avLst/>
          </a:prstGeom>
          <a:noFill/>
        </p:spPr>
        <p:txBody>
          <a:bodyPr wrap="none" rtlCol="0">
            <a:spAutoFit/>
          </a:bodyPr>
          <a:lstStyle/>
          <a:p>
            <a:r>
              <a:rPr lang="en-IE" sz="1400" dirty="0" smtClean="0">
                <a:solidFill>
                  <a:schemeClr val="bg1"/>
                </a:solidFill>
              </a:rPr>
              <a:t>79%</a:t>
            </a:r>
            <a:endParaRPr lang="en-GB" sz="1400" dirty="0">
              <a:solidFill>
                <a:schemeClr val="bg1"/>
              </a:solidFill>
            </a:endParaRPr>
          </a:p>
        </p:txBody>
      </p:sp>
      <p:sp>
        <p:nvSpPr>
          <p:cNvPr id="175" name="TextBox 174"/>
          <p:cNvSpPr txBox="1"/>
          <p:nvPr/>
        </p:nvSpPr>
        <p:spPr>
          <a:xfrm>
            <a:off x="5369907" y="4704083"/>
            <a:ext cx="495649" cy="307777"/>
          </a:xfrm>
          <a:prstGeom prst="rect">
            <a:avLst/>
          </a:prstGeom>
          <a:noFill/>
        </p:spPr>
        <p:txBody>
          <a:bodyPr wrap="none" rtlCol="0">
            <a:spAutoFit/>
          </a:bodyPr>
          <a:lstStyle/>
          <a:p>
            <a:r>
              <a:rPr lang="en-IE" sz="1400" dirty="0" smtClean="0">
                <a:solidFill>
                  <a:schemeClr val="bg1"/>
                </a:solidFill>
              </a:rPr>
              <a:t>78%</a:t>
            </a:r>
            <a:endParaRPr lang="en-GB" sz="1400" dirty="0">
              <a:solidFill>
                <a:schemeClr val="bg1"/>
              </a:solidFill>
            </a:endParaRPr>
          </a:p>
        </p:txBody>
      </p:sp>
      <p:sp>
        <p:nvSpPr>
          <p:cNvPr id="176" name="TextBox 175"/>
          <p:cNvSpPr txBox="1"/>
          <p:nvPr/>
        </p:nvSpPr>
        <p:spPr>
          <a:xfrm>
            <a:off x="5369907" y="5182410"/>
            <a:ext cx="495649" cy="307777"/>
          </a:xfrm>
          <a:prstGeom prst="rect">
            <a:avLst/>
          </a:prstGeom>
          <a:noFill/>
        </p:spPr>
        <p:txBody>
          <a:bodyPr wrap="none" rtlCol="0">
            <a:spAutoFit/>
          </a:bodyPr>
          <a:lstStyle/>
          <a:p>
            <a:r>
              <a:rPr lang="en-IE" sz="1400" dirty="0" smtClean="0">
                <a:solidFill>
                  <a:schemeClr val="bg1"/>
                </a:solidFill>
              </a:rPr>
              <a:t>71%</a:t>
            </a:r>
            <a:endParaRPr lang="en-GB" sz="1400" dirty="0">
              <a:solidFill>
                <a:schemeClr val="bg1"/>
              </a:solidFill>
            </a:endParaRPr>
          </a:p>
        </p:txBody>
      </p:sp>
      <p:sp>
        <p:nvSpPr>
          <p:cNvPr id="178" name="TextBox 177"/>
          <p:cNvSpPr txBox="1"/>
          <p:nvPr/>
        </p:nvSpPr>
        <p:spPr>
          <a:xfrm>
            <a:off x="907138" y="2063316"/>
            <a:ext cx="700513" cy="276999"/>
          </a:xfrm>
          <a:prstGeom prst="rect">
            <a:avLst/>
          </a:prstGeom>
          <a:noFill/>
        </p:spPr>
        <p:txBody>
          <a:bodyPr wrap="none" lIns="0" tIns="0" rIns="0" bIns="0" rtlCol="0" anchor="b" anchorCtr="1">
            <a:spAutoFit/>
          </a:bodyPr>
          <a:lstStyle/>
          <a:p>
            <a:pPr algn="ctr"/>
            <a:r>
              <a:rPr lang="en-GB" dirty="0" smtClean="0">
                <a:solidFill>
                  <a:schemeClr val="tx2"/>
                </a:solidFill>
                <a:cs typeface="Calibri" pitchFamily="34" charset="0"/>
              </a:rPr>
              <a:t>Gender</a:t>
            </a:r>
            <a:endParaRPr lang="en-US" dirty="0">
              <a:solidFill>
                <a:schemeClr val="tx2"/>
              </a:solidFill>
              <a:cs typeface="Calibri" pitchFamily="34" charset="0"/>
            </a:endParaRPr>
          </a:p>
        </p:txBody>
      </p:sp>
      <p:sp>
        <p:nvSpPr>
          <p:cNvPr id="180" name="Rechteck 31"/>
          <p:cNvSpPr/>
          <p:nvPr/>
        </p:nvSpPr>
        <p:spPr>
          <a:xfrm>
            <a:off x="689948" y="3597523"/>
            <a:ext cx="442429" cy="307777"/>
          </a:xfrm>
          <a:prstGeom prst="rect">
            <a:avLst/>
          </a:prstGeom>
        </p:spPr>
        <p:txBody>
          <a:bodyPr wrap="none" lIns="0" tIns="0" rIns="0" bIns="0" anchor="ctr" anchorCtr="0">
            <a:spAutoFit/>
          </a:bodyPr>
          <a:lstStyle/>
          <a:p>
            <a:pPr algn="ctr"/>
            <a:r>
              <a:rPr lang="en-US" sz="2000" dirty="0" smtClean="0">
                <a:solidFill>
                  <a:schemeClr val="accent1">
                    <a:lumMod val="75000"/>
                  </a:schemeClr>
                </a:solidFill>
              </a:rPr>
              <a:t>82%</a:t>
            </a:r>
            <a:endParaRPr lang="en-US" sz="2000" dirty="0">
              <a:solidFill>
                <a:schemeClr val="accent1">
                  <a:lumMod val="75000"/>
                </a:schemeClr>
              </a:solidFill>
            </a:endParaRPr>
          </a:p>
        </p:txBody>
      </p:sp>
      <p:sp>
        <p:nvSpPr>
          <p:cNvPr id="181" name="Rechteck 31"/>
          <p:cNvSpPr/>
          <p:nvPr/>
        </p:nvSpPr>
        <p:spPr>
          <a:xfrm>
            <a:off x="1385654" y="2499500"/>
            <a:ext cx="442429" cy="307777"/>
          </a:xfrm>
          <a:prstGeom prst="rect">
            <a:avLst/>
          </a:prstGeom>
        </p:spPr>
        <p:txBody>
          <a:bodyPr wrap="none" lIns="0" tIns="0" rIns="0" bIns="0" anchor="ctr" anchorCtr="0">
            <a:spAutoFit/>
          </a:bodyPr>
          <a:lstStyle/>
          <a:p>
            <a:pPr algn="ctr"/>
            <a:r>
              <a:rPr lang="en-US" sz="2000" dirty="0" smtClean="0">
                <a:solidFill>
                  <a:srgbClr val="D0103A"/>
                </a:solidFill>
              </a:rPr>
              <a:t>78%</a:t>
            </a:r>
            <a:endParaRPr lang="en-US" sz="2000" dirty="0">
              <a:solidFill>
                <a:srgbClr val="D0103A"/>
              </a:solidFill>
            </a:endParaRPr>
          </a:p>
        </p:txBody>
      </p:sp>
      <p:grpSp>
        <p:nvGrpSpPr>
          <p:cNvPr id="182" name="Group 181"/>
          <p:cNvGrpSpPr/>
          <p:nvPr/>
        </p:nvGrpSpPr>
        <p:grpSpPr>
          <a:xfrm>
            <a:off x="1283513" y="2851369"/>
            <a:ext cx="646711" cy="1146598"/>
            <a:chOff x="6566388" y="1799850"/>
            <a:chExt cx="775429" cy="1374812"/>
          </a:xfrm>
        </p:grpSpPr>
        <p:sp>
          <p:nvSpPr>
            <p:cNvPr id="188" name="Freeform 21"/>
            <p:cNvSpPr>
              <a:spLocks/>
            </p:cNvSpPr>
            <p:nvPr/>
          </p:nvSpPr>
          <p:spPr bwMode="auto">
            <a:xfrm>
              <a:off x="6566388" y="1799850"/>
              <a:ext cx="775429" cy="1374812"/>
            </a:xfrm>
            <a:custGeom>
              <a:avLst/>
              <a:gdLst>
                <a:gd name="T0" fmla="*/ 64 w 128"/>
                <a:gd name="T1" fmla="*/ 0 h 314"/>
                <a:gd name="T2" fmla="*/ 0 w 128"/>
                <a:gd name="T3" fmla="*/ 0 h 314"/>
                <a:gd name="T4" fmla="*/ 0 w 128"/>
                <a:gd name="T5" fmla="*/ 64 h 314"/>
                <a:gd name="T6" fmla="*/ 0 w 128"/>
                <a:gd name="T7" fmla="*/ 72 h 314"/>
                <a:gd name="T8" fmla="*/ 0 w 128"/>
                <a:gd name="T9" fmla="*/ 250 h 314"/>
                <a:gd name="T10" fmla="*/ 64 w 128"/>
                <a:gd name="T11" fmla="*/ 314 h 314"/>
                <a:gd name="T12" fmla="*/ 128 w 128"/>
                <a:gd name="T13" fmla="*/ 250 h 314"/>
                <a:gd name="T14" fmla="*/ 128 w 128"/>
                <a:gd name="T15" fmla="*/ 64 h 314"/>
                <a:gd name="T16" fmla="*/ 64 w 128"/>
                <a:gd name="T17"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14">
                  <a:moveTo>
                    <a:pt x="64" y="0"/>
                  </a:moveTo>
                  <a:cubicBezTo>
                    <a:pt x="0" y="0"/>
                    <a:pt x="0" y="0"/>
                    <a:pt x="0" y="0"/>
                  </a:cubicBezTo>
                  <a:cubicBezTo>
                    <a:pt x="0" y="64"/>
                    <a:pt x="0" y="64"/>
                    <a:pt x="0" y="64"/>
                  </a:cubicBezTo>
                  <a:cubicBezTo>
                    <a:pt x="0" y="72"/>
                    <a:pt x="0" y="72"/>
                    <a:pt x="0" y="72"/>
                  </a:cubicBezTo>
                  <a:cubicBezTo>
                    <a:pt x="0" y="250"/>
                    <a:pt x="0" y="250"/>
                    <a:pt x="0" y="250"/>
                  </a:cubicBezTo>
                  <a:cubicBezTo>
                    <a:pt x="0" y="286"/>
                    <a:pt x="29" y="314"/>
                    <a:pt x="64" y="314"/>
                  </a:cubicBezTo>
                  <a:cubicBezTo>
                    <a:pt x="100" y="314"/>
                    <a:pt x="128" y="286"/>
                    <a:pt x="128" y="250"/>
                  </a:cubicBezTo>
                  <a:cubicBezTo>
                    <a:pt x="128" y="64"/>
                    <a:pt x="128" y="64"/>
                    <a:pt x="128" y="64"/>
                  </a:cubicBezTo>
                  <a:cubicBezTo>
                    <a:pt x="128" y="29"/>
                    <a:pt x="100" y="0"/>
                    <a:pt x="64" y="0"/>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9" name="Group 188"/>
            <p:cNvGrpSpPr/>
            <p:nvPr/>
          </p:nvGrpSpPr>
          <p:grpSpPr>
            <a:xfrm>
              <a:off x="6739613" y="2152086"/>
              <a:ext cx="428978" cy="670341"/>
              <a:chOff x="6744069" y="2107565"/>
              <a:chExt cx="428978" cy="670341"/>
            </a:xfrm>
          </p:grpSpPr>
          <p:pic>
            <p:nvPicPr>
              <p:cNvPr id="190" name="Picture 18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44069" y="2235315"/>
                <a:ext cx="428978" cy="542591"/>
              </a:xfrm>
              <a:prstGeom prst="rect">
                <a:avLst/>
              </a:prstGeom>
            </p:spPr>
          </p:pic>
          <p:sp>
            <p:nvSpPr>
              <p:cNvPr id="191" name="Oval 31"/>
              <p:cNvSpPr>
                <a:spLocks noChangeArrowheads="1"/>
              </p:cNvSpPr>
              <p:nvPr/>
            </p:nvSpPr>
            <p:spPr bwMode="auto">
              <a:xfrm>
                <a:off x="6861549" y="2107565"/>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grpSp>
        <p:nvGrpSpPr>
          <p:cNvPr id="183" name="Group 182"/>
          <p:cNvGrpSpPr/>
          <p:nvPr/>
        </p:nvGrpSpPr>
        <p:grpSpPr>
          <a:xfrm>
            <a:off x="584565" y="2349864"/>
            <a:ext cx="653195" cy="1177545"/>
            <a:chOff x="5728324" y="1198527"/>
            <a:chExt cx="783204" cy="1411919"/>
          </a:xfrm>
        </p:grpSpPr>
        <p:sp>
          <p:nvSpPr>
            <p:cNvPr id="184" name="Freeform 27"/>
            <p:cNvSpPr>
              <a:spLocks/>
            </p:cNvSpPr>
            <p:nvPr/>
          </p:nvSpPr>
          <p:spPr bwMode="auto">
            <a:xfrm>
              <a:off x="5728324" y="1198527"/>
              <a:ext cx="783204" cy="1411919"/>
            </a:xfrm>
            <a:custGeom>
              <a:avLst/>
              <a:gdLst>
                <a:gd name="T0" fmla="*/ 64 w 128"/>
                <a:gd name="T1" fmla="*/ 0 h 322"/>
                <a:gd name="T2" fmla="*/ 0 w 128"/>
                <a:gd name="T3" fmla="*/ 64 h 322"/>
                <a:gd name="T4" fmla="*/ 0 w 128"/>
                <a:gd name="T5" fmla="*/ 258 h 322"/>
                <a:gd name="T6" fmla="*/ 64 w 128"/>
                <a:gd name="T7" fmla="*/ 322 h 322"/>
                <a:gd name="T8" fmla="*/ 128 w 128"/>
                <a:gd name="T9" fmla="*/ 322 h 322"/>
                <a:gd name="T10" fmla="*/ 128 w 128"/>
                <a:gd name="T11" fmla="*/ 258 h 322"/>
                <a:gd name="T12" fmla="*/ 128 w 128"/>
                <a:gd name="T13" fmla="*/ 249 h 322"/>
                <a:gd name="T14" fmla="*/ 128 w 128"/>
                <a:gd name="T15" fmla="*/ 64 h 322"/>
                <a:gd name="T16" fmla="*/ 64 w 128"/>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22">
                  <a:moveTo>
                    <a:pt x="64" y="0"/>
                  </a:moveTo>
                  <a:cubicBezTo>
                    <a:pt x="29" y="0"/>
                    <a:pt x="0" y="28"/>
                    <a:pt x="0" y="64"/>
                  </a:cubicBezTo>
                  <a:cubicBezTo>
                    <a:pt x="0" y="258"/>
                    <a:pt x="0" y="258"/>
                    <a:pt x="0" y="258"/>
                  </a:cubicBezTo>
                  <a:cubicBezTo>
                    <a:pt x="0" y="293"/>
                    <a:pt x="29" y="322"/>
                    <a:pt x="64" y="322"/>
                  </a:cubicBezTo>
                  <a:cubicBezTo>
                    <a:pt x="128" y="322"/>
                    <a:pt x="128" y="322"/>
                    <a:pt x="128" y="322"/>
                  </a:cubicBezTo>
                  <a:cubicBezTo>
                    <a:pt x="128" y="258"/>
                    <a:pt x="128" y="258"/>
                    <a:pt x="128" y="258"/>
                  </a:cubicBezTo>
                  <a:cubicBezTo>
                    <a:pt x="128" y="249"/>
                    <a:pt x="128" y="249"/>
                    <a:pt x="128" y="249"/>
                  </a:cubicBezTo>
                  <a:cubicBezTo>
                    <a:pt x="128" y="64"/>
                    <a:pt x="128" y="64"/>
                    <a:pt x="128" y="64"/>
                  </a:cubicBezTo>
                  <a:cubicBezTo>
                    <a:pt x="128" y="28"/>
                    <a:pt x="99" y="0"/>
                    <a:pt x="6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5" name="Group 184"/>
            <p:cNvGrpSpPr/>
            <p:nvPr/>
          </p:nvGrpSpPr>
          <p:grpSpPr>
            <a:xfrm>
              <a:off x="5912120" y="1509565"/>
              <a:ext cx="415613" cy="789842"/>
              <a:chOff x="5891442" y="1525281"/>
              <a:chExt cx="415613" cy="789842"/>
            </a:xfrm>
          </p:grpSpPr>
          <p:sp>
            <p:nvSpPr>
              <p:cNvPr id="186" name="Freeform 32"/>
              <p:cNvSpPr>
                <a:spLocks/>
              </p:cNvSpPr>
              <p:nvPr/>
            </p:nvSpPr>
            <p:spPr bwMode="auto">
              <a:xfrm>
                <a:off x="5891442" y="1676878"/>
                <a:ext cx="415613" cy="638245"/>
              </a:xfrm>
              <a:custGeom>
                <a:avLst/>
                <a:gdLst>
                  <a:gd name="T0" fmla="*/ 64 w 64"/>
                  <a:gd name="T1" fmla="*/ 19 h 125"/>
                  <a:gd name="T2" fmla="*/ 45 w 64"/>
                  <a:gd name="T3" fmla="*/ 0 h 125"/>
                  <a:gd name="T4" fmla="*/ 27 w 64"/>
                  <a:gd name="T5" fmla="*/ 0 h 125"/>
                  <a:gd name="T6" fmla="*/ 26 w 64"/>
                  <a:gd name="T7" fmla="*/ 0 h 125"/>
                  <a:gd name="T8" fmla="*/ 18 w 64"/>
                  <a:gd name="T9" fmla="*/ 0 h 125"/>
                  <a:gd name="T10" fmla="*/ 0 w 64"/>
                  <a:gd name="T11" fmla="*/ 19 h 125"/>
                  <a:gd name="T12" fmla="*/ 0 w 64"/>
                  <a:gd name="T13" fmla="*/ 19 h 125"/>
                  <a:gd name="T14" fmla="*/ 0 w 64"/>
                  <a:gd name="T15" fmla="*/ 55 h 125"/>
                  <a:gd name="T16" fmla="*/ 6 w 64"/>
                  <a:gd name="T17" fmla="*/ 61 h 125"/>
                  <a:gd name="T18" fmla="*/ 12 w 64"/>
                  <a:gd name="T19" fmla="*/ 55 h 125"/>
                  <a:gd name="T20" fmla="*/ 12 w 64"/>
                  <a:gd name="T21" fmla="*/ 33 h 125"/>
                  <a:gd name="T22" fmla="*/ 12 w 64"/>
                  <a:gd name="T23" fmla="*/ 21 h 125"/>
                  <a:gd name="T24" fmla="*/ 15 w 64"/>
                  <a:gd name="T25" fmla="*/ 21 h 125"/>
                  <a:gd name="T26" fmla="*/ 15 w 64"/>
                  <a:gd name="T27" fmla="*/ 34 h 125"/>
                  <a:gd name="T28" fmla="*/ 15 w 64"/>
                  <a:gd name="T29" fmla="*/ 57 h 125"/>
                  <a:gd name="T30" fmla="*/ 15 w 64"/>
                  <a:gd name="T31" fmla="*/ 61 h 125"/>
                  <a:gd name="T32" fmla="*/ 15 w 64"/>
                  <a:gd name="T33" fmla="*/ 117 h 125"/>
                  <a:gd name="T34" fmla="*/ 22 w 64"/>
                  <a:gd name="T35" fmla="*/ 125 h 125"/>
                  <a:gd name="T36" fmla="*/ 30 w 64"/>
                  <a:gd name="T37" fmla="*/ 117 h 125"/>
                  <a:gd name="T38" fmla="*/ 30 w 64"/>
                  <a:gd name="T39" fmla="*/ 61 h 125"/>
                  <a:gd name="T40" fmla="*/ 33 w 64"/>
                  <a:gd name="T41" fmla="*/ 61 h 125"/>
                  <a:gd name="T42" fmla="*/ 33 w 64"/>
                  <a:gd name="T43" fmla="*/ 117 h 125"/>
                  <a:gd name="T44" fmla="*/ 41 w 64"/>
                  <a:gd name="T45" fmla="*/ 125 h 125"/>
                  <a:gd name="T46" fmla="*/ 49 w 64"/>
                  <a:gd name="T47" fmla="*/ 117 h 125"/>
                  <a:gd name="T48" fmla="*/ 49 w 64"/>
                  <a:gd name="T49" fmla="*/ 61 h 125"/>
                  <a:gd name="T50" fmla="*/ 49 w 64"/>
                  <a:gd name="T51" fmla="*/ 57 h 125"/>
                  <a:gd name="T52" fmla="*/ 49 w 64"/>
                  <a:gd name="T53" fmla="*/ 34 h 125"/>
                  <a:gd name="T54" fmla="*/ 49 w 64"/>
                  <a:gd name="T55" fmla="*/ 21 h 125"/>
                  <a:gd name="T56" fmla="*/ 52 w 64"/>
                  <a:gd name="T57" fmla="*/ 21 h 125"/>
                  <a:gd name="T58" fmla="*/ 52 w 64"/>
                  <a:gd name="T59" fmla="*/ 33 h 125"/>
                  <a:gd name="T60" fmla="*/ 52 w 64"/>
                  <a:gd name="T61" fmla="*/ 55 h 125"/>
                  <a:gd name="T62" fmla="*/ 58 w 64"/>
                  <a:gd name="T63" fmla="*/ 61 h 125"/>
                  <a:gd name="T64" fmla="*/ 64 w 64"/>
                  <a:gd name="T65" fmla="*/ 55 h 125"/>
                  <a:gd name="T66" fmla="*/ 64 w 64"/>
                  <a:gd name="T67" fmla="*/ 19 h 125"/>
                  <a:gd name="T68" fmla="*/ 64 w 64"/>
                  <a:gd name="T69"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125">
                    <a:moveTo>
                      <a:pt x="64" y="19"/>
                    </a:moveTo>
                    <a:cubicBezTo>
                      <a:pt x="64" y="8"/>
                      <a:pt x="56" y="0"/>
                      <a:pt x="45" y="0"/>
                    </a:cubicBezTo>
                    <a:cubicBezTo>
                      <a:pt x="27" y="0"/>
                      <a:pt x="27" y="0"/>
                      <a:pt x="27" y="0"/>
                    </a:cubicBezTo>
                    <a:cubicBezTo>
                      <a:pt x="26" y="0"/>
                      <a:pt x="26" y="0"/>
                      <a:pt x="26" y="0"/>
                    </a:cubicBezTo>
                    <a:cubicBezTo>
                      <a:pt x="18" y="0"/>
                      <a:pt x="18" y="0"/>
                      <a:pt x="18" y="0"/>
                    </a:cubicBezTo>
                    <a:cubicBezTo>
                      <a:pt x="8" y="0"/>
                      <a:pt x="0" y="8"/>
                      <a:pt x="0" y="19"/>
                    </a:cubicBezTo>
                    <a:cubicBezTo>
                      <a:pt x="0" y="19"/>
                      <a:pt x="0" y="19"/>
                      <a:pt x="0" y="19"/>
                    </a:cubicBezTo>
                    <a:cubicBezTo>
                      <a:pt x="0" y="55"/>
                      <a:pt x="0" y="55"/>
                      <a:pt x="0" y="55"/>
                    </a:cubicBezTo>
                    <a:cubicBezTo>
                      <a:pt x="0" y="58"/>
                      <a:pt x="3" y="61"/>
                      <a:pt x="6" y="61"/>
                    </a:cubicBezTo>
                    <a:cubicBezTo>
                      <a:pt x="9" y="61"/>
                      <a:pt x="12" y="58"/>
                      <a:pt x="12" y="55"/>
                    </a:cubicBezTo>
                    <a:cubicBezTo>
                      <a:pt x="12" y="33"/>
                      <a:pt x="12" y="33"/>
                      <a:pt x="12" y="33"/>
                    </a:cubicBezTo>
                    <a:cubicBezTo>
                      <a:pt x="12" y="21"/>
                      <a:pt x="12" y="21"/>
                      <a:pt x="12" y="21"/>
                    </a:cubicBezTo>
                    <a:cubicBezTo>
                      <a:pt x="15" y="21"/>
                      <a:pt x="15" y="21"/>
                      <a:pt x="15" y="21"/>
                    </a:cubicBezTo>
                    <a:cubicBezTo>
                      <a:pt x="15" y="34"/>
                      <a:pt x="15" y="34"/>
                      <a:pt x="15" y="34"/>
                    </a:cubicBezTo>
                    <a:cubicBezTo>
                      <a:pt x="15" y="57"/>
                      <a:pt x="15" y="57"/>
                      <a:pt x="15" y="57"/>
                    </a:cubicBezTo>
                    <a:cubicBezTo>
                      <a:pt x="15" y="61"/>
                      <a:pt x="15" y="61"/>
                      <a:pt x="15" y="61"/>
                    </a:cubicBezTo>
                    <a:cubicBezTo>
                      <a:pt x="15" y="117"/>
                      <a:pt x="15" y="117"/>
                      <a:pt x="15" y="117"/>
                    </a:cubicBezTo>
                    <a:cubicBezTo>
                      <a:pt x="15" y="121"/>
                      <a:pt x="18" y="125"/>
                      <a:pt x="22" y="125"/>
                    </a:cubicBezTo>
                    <a:cubicBezTo>
                      <a:pt x="27" y="125"/>
                      <a:pt x="30" y="121"/>
                      <a:pt x="30" y="117"/>
                    </a:cubicBezTo>
                    <a:cubicBezTo>
                      <a:pt x="30" y="61"/>
                      <a:pt x="30" y="61"/>
                      <a:pt x="30" y="61"/>
                    </a:cubicBezTo>
                    <a:cubicBezTo>
                      <a:pt x="33" y="61"/>
                      <a:pt x="33" y="61"/>
                      <a:pt x="33" y="61"/>
                    </a:cubicBezTo>
                    <a:cubicBezTo>
                      <a:pt x="33" y="117"/>
                      <a:pt x="33" y="117"/>
                      <a:pt x="33" y="117"/>
                    </a:cubicBezTo>
                    <a:cubicBezTo>
                      <a:pt x="33" y="121"/>
                      <a:pt x="37" y="125"/>
                      <a:pt x="41" y="125"/>
                    </a:cubicBezTo>
                    <a:cubicBezTo>
                      <a:pt x="46" y="125"/>
                      <a:pt x="49" y="121"/>
                      <a:pt x="49" y="117"/>
                    </a:cubicBezTo>
                    <a:cubicBezTo>
                      <a:pt x="49" y="61"/>
                      <a:pt x="49" y="61"/>
                      <a:pt x="49" y="61"/>
                    </a:cubicBezTo>
                    <a:cubicBezTo>
                      <a:pt x="49" y="57"/>
                      <a:pt x="49" y="57"/>
                      <a:pt x="49" y="57"/>
                    </a:cubicBezTo>
                    <a:cubicBezTo>
                      <a:pt x="49" y="34"/>
                      <a:pt x="49" y="34"/>
                      <a:pt x="49" y="34"/>
                    </a:cubicBezTo>
                    <a:cubicBezTo>
                      <a:pt x="49" y="21"/>
                      <a:pt x="49" y="21"/>
                      <a:pt x="49" y="21"/>
                    </a:cubicBezTo>
                    <a:cubicBezTo>
                      <a:pt x="52" y="21"/>
                      <a:pt x="52" y="21"/>
                      <a:pt x="52" y="21"/>
                    </a:cubicBezTo>
                    <a:cubicBezTo>
                      <a:pt x="52" y="33"/>
                      <a:pt x="52" y="33"/>
                      <a:pt x="52" y="33"/>
                    </a:cubicBezTo>
                    <a:cubicBezTo>
                      <a:pt x="52" y="55"/>
                      <a:pt x="52" y="55"/>
                      <a:pt x="52" y="55"/>
                    </a:cubicBezTo>
                    <a:cubicBezTo>
                      <a:pt x="52" y="58"/>
                      <a:pt x="55" y="61"/>
                      <a:pt x="58" y="61"/>
                    </a:cubicBezTo>
                    <a:cubicBezTo>
                      <a:pt x="61" y="61"/>
                      <a:pt x="64" y="58"/>
                      <a:pt x="64" y="55"/>
                    </a:cubicBezTo>
                    <a:cubicBezTo>
                      <a:pt x="64" y="19"/>
                      <a:pt x="64" y="19"/>
                      <a:pt x="64" y="19"/>
                    </a:cubicBezTo>
                    <a:cubicBezTo>
                      <a:pt x="64" y="19"/>
                      <a:pt x="64" y="19"/>
                      <a:pt x="64" y="1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sp>
            <p:nvSpPr>
              <p:cNvPr id="187" name="Oval 31"/>
              <p:cNvSpPr>
                <a:spLocks noChangeArrowheads="1"/>
              </p:cNvSpPr>
              <p:nvPr/>
            </p:nvSpPr>
            <p:spPr bwMode="auto">
              <a:xfrm>
                <a:off x="6008210" y="1525281"/>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sp>
        <p:nvSpPr>
          <p:cNvPr id="177" name="Text Box 3"/>
          <p:cNvSpPr txBox="1">
            <a:spLocks noChangeArrowheads="1"/>
          </p:cNvSpPr>
          <p:nvPr/>
        </p:nvSpPr>
        <p:spPr bwMode="auto">
          <a:xfrm>
            <a:off x="8709203" y="6278473"/>
            <a:ext cx="441147" cy="246221"/>
          </a:xfrm>
          <a:prstGeom prst="rect">
            <a:avLst/>
          </a:prstGeom>
          <a:noFill/>
          <a:ln w="9525">
            <a:noFill/>
            <a:miter lim="800000"/>
            <a:headEnd/>
            <a:tailEnd/>
          </a:ln>
        </p:spPr>
        <p:txBody>
          <a:bodyPr wrap="none">
            <a:spAutoFit/>
          </a:bodyPr>
          <a:lstStyle/>
          <a:p>
            <a:pPr algn="r"/>
            <a:r>
              <a:rPr lang="en-IE" sz="1000" i="1" dirty="0">
                <a:solidFill>
                  <a:srgbClr val="22505F"/>
                </a:solidFill>
                <a:cs typeface="Calibri" pitchFamily="34" charset="0"/>
              </a:rPr>
              <a:t>(Q </a:t>
            </a:r>
            <a:r>
              <a:rPr lang="en-IE" sz="1000" i="1" dirty="0" smtClean="0">
                <a:solidFill>
                  <a:srgbClr val="22505F"/>
                </a:solidFill>
                <a:cs typeface="Calibri" pitchFamily="34" charset="0"/>
              </a:rPr>
              <a:t>2)</a:t>
            </a:r>
            <a:endParaRPr lang="en-GB" sz="1000" i="1" dirty="0">
              <a:solidFill>
                <a:srgbClr val="22505F"/>
              </a:solidFill>
              <a:cs typeface="Calibri" pitchFamily="34" charset="0"/>
            </a:endParaRPr>
          </a:p>
        </p:txBody>
      </p:sp>
      <p:sp>
        <p:nvSpPr>
          <p:cNvPr id="193" name="Rectangle 192"/>
          <p:cNvSpPr/>
          <p:nvPr/>
        </p:nvSpPr>
        <p:spPr>
          <a:xfrm>
            <a:off x="5385440" y="5171263"/>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4" name="Rectangle 193"/>
          <p:cNvSpPr/>
          <p:nvPr/>
        </p:nvSpPr>
        <p:spPr>
          <a:xfrm>
            <a:off x="5395369" y="3225786"/>
            <a:ext cx="464581" cy="821549"/>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67" name="Freeform 5"/>
          <p:cNvSpPr>
            <a:spLocks noChangeAspect="1" noEditPoints="1"/>
          </p:cNvSpPr>
          <p:nvPr/>
        </p:nvSpPr>
        <p:spPr bwMode="gray">
          <a:xfrm>
            <a:off x="4978573"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60000">
                <a:schemeClr val="bg2"/>
              </a:gs>
              <a:gs pos="6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8" name="Freeform 5"/>
          <p:cNvSpPr>
            <a:spLocks noChangeAspect="1" noEditPoints="1"/>
          </p:cNvSpPr>
          <p:nvPr/>
        </p:nvSpPr>
        <p:spPr bwMode="gray">
          <a:xfrm>
            <a:off x="4779291" y="46551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80000">
                <a:schemeClr val="bg2"/>
              </a:gs>
              <a:gs pos="8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0" name="Freeform 5"/>
          <p:cNvSpPr>
            <a:spLocks noChangeAspect="1" noEditPoints="1"/>
          </p:cNvSpPr>
          <p:nvPr/>
        </p:nvSpPr>
        <p:spPr bwMode="gray">
          <a:xfrm>
            <a:off x="47792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10000">
                <a:schemeClr val="bg2"/>
              </a:gs>
              <a:gs pos="1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3" name="Freeform 5"/>
          <p:cNvSpPr>
            <a:spLocks noChangeAspect="1" noEditPoints="1"/>
          </p:cNvSpPr>
          <p:nvPr/>
        </p:nvSpPr>
        <p:spPr bwMode="gray">
          <a:xfrm>
            <a:off x="1418142"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4" name="Freeform 5"/>
          <p:cNvSpPr>
            <a:spLocks noChangeAspect="1" noEditPoints="1"/>
          </p:cNvSpPr>
          <p:nvPr/>
        </p:nvSpPr>
        <p:spPr bwMode="gray">
          <a:xfrm>
            <a:off x="49785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40000">
                <a:schemeClr val="bg2"/>
              </a:gs>
              <a:gs pos="4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1" name="Freeform 5"/>
          <p:cNvSpPr>
            <a:spLocks noChangeAspect="1" noEditPoints="1"/>
          </p:cNvSpPr>
          <p:nvPr/>
        </p:nvSpPr>
        <p:spPr bwMode="gray">
          <a:xfrm>
            <a:off x="4779310" y="41779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90000">
                <a:schemeClr val="bg2"/>
              </a:gs>
              <a:gs pos="9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9" name="Rectangle 178"/>
          <p:cNvSpPr/>
          <p:nvPr/>
        </p:nvSpPr>
        <p:spPr>
          <a:xfrm>
            <a:off x="1231070" y="5718046"/>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5" name="Rectangle 194"/>
          <p:cNvSpPr/>
          <p:nvPr/>
        </p:nvSpPr>
        <p:spPr>
          <a:xfrm>
            <a:off x="7096444" y="3711189"/>
            <a:ext cx="538577" cy="330071"/>
          </a:xfrm>
          <a:prstGeom prst="rect">
            <a:avLst/>
          </a:prstGeom>
          <a:noFill/>
          <a:ln w="12700">
            <a:solidFill>
              <a:schemeClr val="bg2">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6" name="Rectangle 195"/>
          <p:cNvSpPr/>
          <p:nvPr/>
        </p:nvSpPr>
        <p:spPr>
          <a:xfrm>
            <a:off x="7085811" y="4595044"/>
            <a:ext cx="538577"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Tree>
    <p:extLst>
      <p:ext uri="{BB962C8B-B14F-4D97-AF65-F5344CB8AC3E}">
        <p14:creationId xmlns:p14="http://schemas.microsoft.com/office/powerpoint/2010/main" val="1454020574"/>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Placeholder 34"/>
          <p:cNvSpPr>
            <a:spLocks noGrp="1"/>
          </p:cNvSpPr>
          <p:nvPr>
            <p:ph type="body" sz="quarter" idx="4294967295"/>
          </p:nvPr>
        </p:nvSpPr>
        <p:spPr>
          <a:xfrm>
            <a:off x="109209" y="577542"/>
            <a:ext cx="2231380" cy="193899"/>
          </a:xfrm>
        </p:spPr>
        <p:txBody>
          <a:bodyPr wrap="none" lIns="0" tIns="0" rIns="0" bIns="0">
            <a:spAutoFit/>
          </a:bodyPr>
          <a:lstStyle/>
          <a:p>
            <a:pPr marL="0" indent="0">
              <a:buNone/>
              <a:defRPr/>
            </a:pPr>
            <a:r>
              <a:rPr lang="en-IE" sz="1400" dirty="0" smtClean="0">
                <a:solidFill>
                  <a:schemeClr val="accent5"/>
                </a:solidFill>
              </a:rPr>
              <a:t>(Base: All Adults 18+; n=1,004)</a:t>
            </a:r>
            <a:endParaRPr lang="en-IE" sz="1400" dirty="0">
              <a:solidFill>
                <a:schemeClr val="accent5"/>
              </a:solidFill>
            </a:endParaRPr>
          </a:p>
        </p:txBody>
      </p:sp>
      <p:sp>
        <p:nvSpPr>
          <p:cNvPr id="26" name="TextBox 25"/>
          <p:cNvSpPr txBox="1"/>
          <p:nvPr/>
        </p:nvSpPr>
        <p:spPr>
          <a:xfrm>
            <a:off x="4104602" y="2209822"/>
            <a:ext cx="593111" cy="369332"/>
          </a:xfrm>
          <a:prstGeom prst="rect">
            <a:avLst/>
          </a:prstGeom>
          <a:noFill/>
        </p:spPr>
        <p:txBody>
          <a:bodyPr wrap="none" rtlCol="0">
            <a:spAutoFit/>
          </a:bodyPr>
          <a:lstStyle/>
          <a:p>
            <a:r>
              <a:rPr lang="en-GB" dirty="0" smtClean="0">
                <a:solidFill>
                  <a:schemeClr val="tx2"/>
                </a:solidFill>
                <a:cs typeface="Arial" pitchFamily="34" charset="0"/>
              </a:rPr>
              <a:t>Age </a:t>
            </a:r>
            <a:endParaRPr lang="en-US" dirty="0">
              <a:solidFill>
                <a:schemeClr val="tx2"/>
              </a:solidFill>
              <a:cs typeface="Arial" pitchFamily="34" charset="0"/>
            </a:endParaRPr>
          </a:p>
        </p:txBody>
      </p:sp>
      <p:sp>
        <p:nvSpPr>
          <p:cNvPr id="27" name="TextBox 26"/>
          <p:cNvSpPr txBox="1"/>
          <p:nvPr/>
        </p:nvSpPr>
        <p:spPr>
          <a:xfrm>
            <a:off x="7355100" y="2209822"/>
            <a:ext cx="826637" cy="369332"/>
          </a:xfrm>
          <a:prstGeom prst="rect">
            <a:avLst/>
          </a:prstGeom>
          <a:noFill/>
        </p:spPr>
        <p:txBody>
          <a:bodyPr wrap="none" rtlCol="0">
            <a:spAutoFit/>
          </a:bodyPr>
          <a:lstStyle/>
          <a:p>
            <a:r>
              <a:rPr lang="en-GB" dirty="0" smtClean="0">
                <a:solidFill>
                  <a:schemeClr val="tx2"/>
                </a:solidFill>
                <a:cs typeface="Arial" pitchFamily="34" charset="0"/>
              </a:rPr>
              <a:t>Region</a:t>
            </a:r>
            <a:endParaRPr lang="en-US" dirty="0">
              <a:solidFill>
                <a:schemeClr val="tx2"/>
              </a:solidFill>
              <a:cs typeface="Arial" pitchFamily="34" charset="0"/>
            </a:endParaRPr>
          </a:p>
        </p:txBody>
      </p:sp>
      <p:sp>
        <p:nvSpPr>
          <p:cNvPr id="100" name="Freeform 5"/>
          <p:cNvSpPr>
            <a:spLocks noChangeAspect="1" noEditPoints="1"/>
          </p:cNvSpPr>
          <p:nvPr/>
        </p:nvSpPr>
        <p:spPr bwMode="gray">
          <a:xfrm>
            <a:off x="3384336"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1" name="Freeform 5"/>
          <p:cNvSpPr>
            <a:spLocks noChangeAspect="1" noEditPoints="1"/>
          </p:cNvSpPr>
          <p:nvPr/>
        </p:nvSpPr>
        <p:spPr bwMode="gray">
          <a:xfrm>
            <a:off x="4978573"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2" name="Freeform 5"/>
          <p:cNvSpPr>
            <a:spLocks noChangeAspect="1" noEditPoints="1"/>
          </p:cNvSpPr>
          <p:nvPr/>
        </p:nvSpPr>
        <p:spPr bwMode="gray">
          <a:xfrm>
            <a:off x="3583618"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3" name="Freeform 5"/>
          <p:cNvSpPr>
            <a:spLocks noChangeAspect="1" noEditPoints="1"/>
          </p:cNvSpPr>
          <p:nvPr/>
        </p:nvSpPr>
        <p:spPr bwMode="gray">
          <a:xfrm>
            <a:off x="4181464"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4" name="Freeform 5"/>
          <p:cNvSpPr>
            <a:spLocks noChangeAspect="1" noEditPoints="1"/>
          </p:cNvSpPr>
          <p:nvPr/>
        </p:nvSpPr>
        <p:spPr bwMode="gray">
          <a:xfrm>
            <a:off x="4580009"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5" name="Freeform 5"/>
          <p:cNvSpPr>
            <a:spLocks noChangeAspect="1" noEditPoints="1"/>
          </p:cNvSpPr>
          <p:nvPr/>
        </p:nvSpPr>
        <p:spPr bwMode="gray">
          <a:xfrm>
            <a:off x="4779291"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20000">
                <a:schemeClr val="bg2"/>
              </a:gs>
              <a:gs pos="2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6" name="Freeform 5"/>
          <p:cNvSpPr>
            <a:spLocks noChangeAspect="1" noEditPoints="1"/>
          </p:cNvSpPr>
          <p:nvPr/>
        </p:nvSpPr>
        <p:spPr bwMode="gray">
          <a:xfrm>
            <a:off x="5177855"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7" name="Freeform 5"/>
          <p:cNvSpPr>
            <a:spLocks noChangeAspect="1" noEditPoints="1"/>
          </p:cNvSpPr>
          <p:nvPr/>
        </p:nvSpPr>
        <p:spPr bwMode="gray">
          <a:xfrm>
            <a:off x="3982182"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8" name="Freeform 5"/>
          <p:cNvSpPr>
            <a:spLocks noChangeAspect="1" noEditPoints="1"/>
          </p:cNvSpPr>
          <p:nvPr/>
        </p:nvSpPr>
        <p:spPr bwMode="gray">
          <a:xfrm>
            <a:off x="3782900"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9" name="Freeform 5"/>
          <p:cNvSpPr>
            <a:spLocks noChangeAspect="1" noEditPoints="1"/>
          </p:cNvSpPr>
          <p:nvPr/>
        </p:nvSpPr>
        <p:spPr bwMode="gray">
          <a:xfrm>
            <a:off x="4380746" y="2745959"/>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31" name="TextBox 30"/>
          <p:cNvSpPr txBox="1"/>
          <p:nvPr/>
        </p:nvSpPr>
        <p:spPr>
          <a:xfrm>
            <a:off x="2719529" y="2795271"/>
            <a:ext cx="604653" cy="307777"/>
          </a:xfrm>
          <a:prstGeom prst="rect">
            <a:avLst/>
          </a:prstGeom>
          <a:noFill/>
        </p:spPr>
        <p:txBody>
          <a:bodyPr wrap="none" rtlCol="0">
            <a:spAutoFit/>
          </a:bodyPr>
          <a:lstStyle/>
          <a:p>
            <a:r>
              <a:rPr lang="en-IE" sz="1400" dirty="0" smtClean="0">
                <a:solidFill>
                  <a:schemeClr val="bg1"/>
                </a:solidFill>
              </a:rPr>
              <a:t>18-24</a:t>
            </a:r>
            <a:endParaRPr lang="en-GB" sz="1400" dirty="0">
              <a:solidFill>
                <a:schemeClr val="bg1"/>
              </a:solidFill>
            </a:endParaRPr>
          </a:p>
        </p:txBody>
      </p:sp>
      <p:sp>
        <p:nvSpPr>
          <p:cNvPr id="32" name="TextBox 31"/>
          <p:cNvSpPr txBox="1"/>
          <p:nvPr/>
        </p:nvSpPr>
        <p:spPr>
          <a:xfrm>
            <a:off x="2719529" y="3272474"/>
            <a:ext cx="604653" cy="307777"/>
          </a:xfrm>
          <a:prstGeom prst="rect">
            <a:avLst/>
          </a:prstGeom>
          <a:noFill/>
        </p:spPr>
        <p:txBody>
          <a:bodyPr wrap="none" rtlCol="0">
            <a:spAutoFit/>
          </a:bodyPr>
          <a:lstStyle/>
          <a:p>
            <a:r>
              <a:rPr lang="en-IE" sz="1400" dirty="0" smtClean="0">
                <a:solidFill>
                  <a:schemeClr val="bg1"/>
                </a:solidFill>
              </a:rPr>
              <a:t>25-34</a:t>
            </a:r>
            <a:endParaRPr lang="en-GB" sz="1400" dirty="0">
              <a:solidFill>
                <a:schemeClr val="bg1"/>
              </a:solidFill>
            </a:endParaRPr>
          </a:p>
        </p:txBody>
      </p:sp>
      <p:sp>
        <p:nvSpPr>
          <p:cNvPr id="34" name="TextBox 33"/>
          <p:cNvSpPr txBox="1"/>
          <p:nvPr/>
        </p:nvSpPr>
        <p:spPr>
          <a:xfrm>
            <a:off x="2719529" y="3749677"/>
            <a:ext cx="604653" cy="307777"/>
          </a:xfrm>
          <a:prstGeom prst="rect">
            <a:avLst/>
          </a:prstGeom>
          <a:noFill/>
        </p:spPr>
        <p:txBody>
          <a:bodyPr wrap="none" rtlCol="0">
            <a:spAutoFit/>
          </a:bodyPr>
          <a:lstStyle/>
          <a:p>
            <a:r>
              <a:rPr lang="en-IE" sz="1400" dirty="0" smtClean="0">
                <a:solidFill>
                  <a:schemeClr val="bg1"/>
                </a:solidFill>
              </a:rPr>
              <a:t>35-44</a:t>
            </a:r>
            <a:endParaRPr lang="en-GB" sz="1400" dirty="0">
              <a:solidFill>
                <a:schemeClr val="bg1"/>
              </a:solidFill>
            </a:endParaRPr>
          </a:p>
        </p:txBody>
      </p:sp>
      <p:sp>
        <p:nvSpPr>
          <p:cNvPr id="36" name="TextBox 35"/>
          <p:cNvSpPr txBox="1"/>
          <p:nvPr/>
        </p:nvSpPr>
        <p:spPr>
          <a:xfrm>
            <a:off x="2719529" y="4226880"/>
            <a:ext cx="604653" cy="307777"/>
          </a:xfrm>
          <a:prstGeom prst="rect">
            <a:avLst/>
          </a:prstGeom>
          <a:noFill/>
        </p:spPr>
        <p:txBody>
          <a:bodyPr wrap="none" rtlCol="0">
            <a:spAutoFit/>
          </a:bodyPr>
          <a:lstStyle/>
          <a:p>
            <a:r>
              <a:rPr lang="en-IE" sz="1400" dirty="0" smtClean="0">
                <a:solidFill>
                  <a:schemeClr val="bg1"/>
                </a:solidFill>
              </a:rPr>
              <a:t>45-54</a:t>
            </a:r>
            <a:endParaRPr lang="en-GB" sz="1400" dirty="0">
              <a:solidFill>
                <a:schemeClr val="bg1"/>
              </a:solidFill>
            </a:endParaRPr>
          </a:p>
        </p:txBody>
      </p:sp>
      <p:sp>
        <p:nvSpPr>
          <p:cNvPr id="37" name="TextBox 36"/>
          <p:cNvSpPr txBox="1"/>
          <p:nvPr/>
        </p:nvSpPr>
        <p:spPr>
          <a:xfrm>
            <a:off x="2719529" y="4704083"/>
            <a:ext cx="604653" cy="307777"/>
          </a:xfrm>
          <a:prstGeom prst="rect">
            <a:avLst/>
          </a:prstGeom>
          <a:noFill/>
        </p:spPr>
        <p:txBody>
          <a:bodyPr wrap="none" rtlCol="0">
            <a:spAutoFit/>
          </a:bodyPr>
          <a:lstStyle/>
          <a:p>
            <a:r>
              <a:rPr lang="en-IE" sz="1400" dirty="0" smtClean="0">
                <a:solidFill>
                  <a:schemeClr val="bg1"/>
                </a:solidFill>
              </a:rPr>
              <a:t>55-64</a:t>
            </a:r>
            <a:endParaRPr lang="en-GB" sz="1400" dirty="0">
              <a:solidFill>
                <a:schemeClr val="bg1"/>
              </a:solidFill>
            </a:endParaRPr>
          </a:p>
        </p:txBody>
      </p:sp>
      <p:sp>
        <p:nvSpPr>
          <p:cNvPr id="38" name="TextBox 37"/>
          <p:cNvSpPr txBox="1"/>
          <p:nvPr/>
        </p:nvSpPr>
        <p:spPr>
          <a:xfrm>
            <a:off x="2867006" y="5182410"/>
            <a:ext cx="457176" cy="307777"/>
          </a:xfrm>
          <a:prstGeom prst="rect">
            <a:avLst/>
          </a:prstGeom>
          <a:noFill/>
        </p:spPr>
        <p:txBody>
          <a:bodyPr wrap="none" rtlCol="0">
            <a:spAutoFit/>
          </a:bodyPr>
          <a:lstStyle/>
          <a:p>
            <a:r>
              <a:rPr lang="en-IE" sz="1400" dirty="0" smtClean="0">
                <a:solidFill>
                  <a:schemeClr val="bg1"/>
                </a:solidFill>
              </a:rPr>
              <a:t>65+</a:t>
            </a:r>
            <a:endParaRPr lang="en-GB" sz="1400" dirty="0">
              <a:solidFill>
                <a:schemeClr val="bg1"/>
              </a:solidFill>
            </a:endParaRPr>
          </a:p>
        </p:txBody>
      </p:sp>
      <p:sp>
        <p:nvSpPr>
          <p:cNvPr id="90" name="Freeform 5"/>
          <p:cNvSpPr>
            <a:spLocks noChangeAspect="1" noEditPoints="1"/>
          </p:cNvSpPr>
          <p:nvPr/>
        </p:nvSpPr>
        <p:spPr bwMode="gray">
          <a:xfrm>
            <a:off x="338433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1" name="Freeform 5"/>
          <p:cNvSpPr>
            <a:spLocks noChangeAspect="1" noEditPoints="1"/>
          </p:cNvSpPr>
          <p:nvPr/>
        </p:nvSpPr>
        <p:spPr bwMode="gray">
          <a:xfrm>
            <a:off x="4181464"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2" name="Freeform 5"/>
          <p:cNvSpPr>
            <a:spLocks noChangeAspect="1" noEditPoints="1"/>
          </p:cNvSpPr>
          <p:nvPr/>
        </p:nvSpPr>
        <p:spPr bwMode="gray">
          <a:xfrm>
            <a:off x="358361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3" name="Freeform 5"/>
          <p:cNvSpPr>
            <a:spLocks noChangeAspect="1" noEditPoints="1"/>
          </p:cNvSpPr>
          <p:nvPr/>
        </p:nvSpPr>
        <p:spPr bwMode="gray">
          <a:xfrm>
            <a:off x="438074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4" name="Freeform 5"/>
          <p:cNvSpPr>
            <a:spLocks noChangeAspect="1" noEditPoints="1"/>
          </p:cNvSpPr>
          <p:nvPr/>
        </p:nvSpPr>
        <p:spPr bwMode="gray">
          <a:xfrm>
            <a:off x="4779310"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5" name="Freeform 5"/>
          <p:cNvSpPr>
            <a:spLocks noChangeAspect="1" noEditPoints="1"/>
          </p:cNvSpPr>
          <p:nvPr/>
        </p:nvSpPr>
        <p:spPr bwMode="gray">
          <a:xfrm>
            <a:off x="458002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6" name="Freeform 5"/>
          <p:cNvSpPr>
            <a:spLocks noChangeAspect="1" noEditPoints="1"/>
          </p:cNvSpPr>
          <p:nvPr/>
        </p:nvSpPr>
        <p:spPr bwMode="gray">
          <a:xfrm>
            <a:off x="5177855"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7" name="Freeform 5"/>
          <p:cNvSpPr>
            <a:spLocks noChangeAspect="1" noEditPoints="1"/>
          </p:cNvSpPr>
          <p:nvPr/>
        </p:nvSpPr>
        <p:spPr bwMode="gray">
          <a:xfrm>
            <a:off x="3982182"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8" name="Freeform 5"/>
          <p:cNvSpPr>
            <a:spLocks noChangeAspect="1" noEditPoints="1"/>
          </p:cNvSpPr>
          <p:nvPr/>
        </p:nvSpPr>
        <p:spPr bwMode="gray">
          <a:xfrm>
            <a:off x="3782900"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9" name="Freeform 5"/>
          <p:cNvSpPr>
            <a:spLocks noChangeAspect="1" noEditPoints="1"/>
          </p:cNvSpPr>
          <p:nvPr/>
        </p:nvSpPr>
        <p:spPr bwMode="gray">
          <a:xfrm>
            <a:off x="4978592" y="417756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0" name="Freeform 5"/>
          <p:cNvSpPr>
            <a:spLocks noChangeAspect="1" noEditPoints="1"/>
          </p:cNvSpPr>
          <p:nvPr/>
        </p:nvSpPr>
        <p:spPr bwMode="gray">
          <a:xfrm>
            <a:off x="3384336"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2" name="Freeform 5"/>
          <p:cNvSpPr>
            <a:spLocks noChangeAspect="1" noEditPoints="1"/>
          </p:cNvSpPr>
          <p:nvPr/>
        </p:nvSpPr>
        <p:spPr bwMode="gray">
          <a:xfrm>
            <a:off x="3583618"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3" name="Freeform 5"/>
          <p:cNvSpPr>
            <a:spLocks noChangeAspect="1" noEditPoints="1"/>
          </p:cNvSpPr>
          <p:nvPr/>
        </p:nvSpPr>
        <p:spPr bwMode="gray">
          <a:xfrm>
            <a:off x="4181464"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4" name="Freeform 5"/>
          <p:cNvSpPr>
            <a:spLocks noChangeAspect="1" noEditPoints="1"/>
          </p:cNvSpPr>
          <p:nvPr/>
        </p:nvSpPr>
        <p:spPr bwMode="gray">
          <a:xfrm>
            <a:off x="4580009"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5" name="Freeform 5"/>
          <p:cNvSpPr>
            <a:spLocks noChangeAspect="1" noEditPoints="1"/>
          </p:cNvSpPr>
          <p:nvPr/>
        </p:nvSpPr>
        <p:spPr bwMode="gray">
          <a:xfrm>
            <a:off x="4978573"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6" name="Freeform 5"/>
          <p:cNvSpPr>
            <a:spLocks noChangeAspect="1" noEditPoints="1"/>
          </p:cNvSpPr>
          <p:nvPr/>
        </p:nvSpPr>
        <p:spPr bwMode="gray">
          <a:xfrm>
            <a:off x="5177855"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7" name="Freeform 5"/>
          <p:cNvSpPr>
            <a:spLocks noChangeAspect="1" noEditPoints="1"/>
          </p:cNvSpPr>
          <p:nvPr/>
        </p:nvSpPr>
        <p:spPr bwMode="gray">
          <a:xfrm>
            <a:off x="3982182"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8" name="Freeform 5"/>
          <p:cNvSpPr>
            <a:spLocks noChangeAspect="1" noEditPoints="1"/>
          </p:cNvSpPr>
          <p:nvPr/>
        </p:nvSpPr>
        <p:spPr bwMode="gray">
          <a:xfrm>
            <a:off x="3782900"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9" name="Freeform 5"/>
          <p:cNvSpPr>
            <a:spLocks noChangeAspect="1" noEditPoints="1"/>
          </p:cNvSpPr>
          <p:nvPr/>
        </p:nvSpPr>
        <p:spPr bwMode="gray">
          <a:xfrm>
            <a:off x="4380746" y="3223162"/>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0" name="Freeform 5"/>
          <p:cNvSpPr>
            <a:spLocks noChangeAspect="1" noEditPoints="1"/>
          </p:cNvSpPr>
          <p:nvPr/>
        </p:nvSpPr>
        <p:spPr bwMode="gray">
          <a:xfrm>
            <a:off x="33843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1" name="Freeform 5"/>
          <p:cNvSpPr>
            <a:spLocks noChangeAspect="1" noEditPoints="1"/>
          </p:cNvSpPr>
          <p:nvPr/>
        </p:nvSpPr>
        <p:spPr bwMode="gray">
          <a:xfrm>
            <a:off x="418145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2" name="Freeform 5"/>
          <p:cNvSpPr>
            <a:spLocks noChangeAspect="1" noEditPoints="1"/>
          </p:cNvSpPr>
          <p:nvPr/>
        </p:nvSpPr>
        <p:spPr bwMode="gray">
          <a:xfrm>
            <a:off x="35836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3" name="Freeform 5"/>
          <p:cNvSpPr>
            <a:spLocks noChangeAspect="1" noEditPoints="1"/>
          </p:cNvSpPr>
          <p:nvPr/>
        </p:nvSpPr>
        <p:spPr bwMode="gray">
          <a:xfrm>
            <a:off x="43807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4" name="Freeform 5"/>
          <p:cNvSpPr>
            <a:spLocks noChangeAspect="1" noEditPoints="1"/>
          </p:cNvSpPr>
          <p:nvPr/>
        </p:nvSpPr>
        <p:spPr bwMode="gray">
          <a:xfrm>
            <a:off x="45800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5" name="Freeform 5"/>
          <p:cNvSpPr>
            <a:spLocks noChangeAspect="1" noEditPoints="1"/>
          </p:cNvSpPr>
          <p:nvPr/>
        </p:nvSpPr>
        <p:spPr bwMode="gray">
          <a:xfrm>
            <a:off x="49785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6" name="Freeform 5"/>
          <p:cNvSpPr>
            <a:spLocks noChangeAspect="1" noEditPoints="1"/>
          </p:cNvSpPr>
          <p:nvPr/>
        </p:nvSpPr>
        <p:spPr bwMode="gray">
          <a:xfrm>
            <a:off x="5177855"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7" name="Freeform 5"/>
          <p:cNvSpPr>
            <a:spLocks noChangeAspect="1" noEditPoints="1"/>
          </p:cNvSpPr>
          <p:nvPr/>
        </p:nvSpPr>
        <p:spPr bwMode="gray">
          <a:xfrm>
            <a:off x="39821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8" name="Freeform 5"/>
          <p:cNvSpPr>
            <a:spLocks noChangeAspect="1" noEditPoints="1"/>
          </p:cNvSpPr>
          <p:nvPr/>
        </p:nvSpPr>
        <p:spPr bwMode="gray">
          <a:xfrm>
            <a:off x="37828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0" name="Freeform 5"/>
          <p:cNvSpPr>
            <a:spLocks noChangeAspect="1" noEditPoints="1"/>
          </p:cNvSpPr>
          <p:nvPr/>
        </p:nvSpPr>
        <p:spPr bwMode="gray">
          <a:xfrm>
            <a:off x="33843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1" name="Freeform 5"/>
          <p:cNvSpPr>
            <a:spLocks noChangeAspect="1" noEditPoints="1"/>
          </p:cNvSpPr>
          <p:nvPr/>
        </p:nvSpPr>
        <p:spPr bwMode="gray">
          <a:xfrm>
            <a:off x="418145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2" name="Freeform 5"/>
          <p:cNvSpPr>
            <a:spLocks noChangeAspect="1" noEditPoints="1"/>
          </p:cNvSpPr>
          <p:nvPr/>
        </p:nvSpPr>
        <p:spPr bwMode="gray">
          <a:xfrm>
            <a:off x="35836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3" name="Freeform 5"/>
          <p:cNvSpPr>
            <a:spLocks noChangeAspect="1" noEditPoints="1"/>
          </p:cNvSpPr>
          <p:nvPr/>
        </p:nvSpPr>
        <p:spPr bwMode="gray">
          <a:xfrm>
            <a:off x="43807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4" name="Freeform 5"/>
          <p:cNvSpPr>
            <a:spLocks noChangeAspect="1" noEditPoints="1"/>
          </p:cNvSpPr>
          <p:nvPr/>
        </p:nvSpPr>
        <p:spPr bwMode="gray">
          <a:xfrm>
            <a:off x="47792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5" name="Freeform 5"/>
          <p:cNvSpPr>
            <a:spLocks noChangeAspect="1" noEditPoints="1"/>
          </p:cNvSpPr>
          <p:nvPr/>
        </p:nvSpPr>
        <p:spPr bwMode="gray">
          <a:xfrm>
            <a:off x="49785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6" name="Freeform 5"/>
          <p:cNvSpPr>
            <a:spLocks noChangeAspect="1" noEditPoints="1"/>
          </p:cNvSpPr>
          <p:nvPr/>
        </p:nvSpPr>
        <p:spPr bwMode="gray">
          <a:xfrm>
            <a:off x="5177855"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7" name="Freeform 5"/>
          <p:cNvSpPr>
            <a:spLocks noChangeAspect="1" noEditPoints="1"/>
          </p:cNvSpPr>
          <p:nvPr/>
        </p:nvSpPr>
        <p:spPr bwMode="gray">
          <a:xfrm>
            <a:off x="39821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8" name="Freeform 5"/>
          <p:cNvSpPr>
            <a:spLocks noChangeAspect="1" noEditPoints="1"/>
          </p:cNvSpPr>
          <p:nvPr/>
        </p:nvSpPr>
        <p:spPr bwMode="gray">
          <a:xfrm>
            <a:off x="37828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0" name="Freeform 5"/>
          <p:cNvSpPr>
            <a:spLocks noChangeAspect="1" noEditPoints="1"/>
          </p:cNvSpPr>
          <p:nvPr/>
        </p:nvSpPr>
        <p:spPr bwMode="gray">
          <a:xfrm>
            <a:off x="338433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1" name="Freeform 5"/>
          <p:cNvSpPr>
            <a:spLocks noChangeAspect="1" noEditPoints="1"/>
          </p:cNvSpPr>
          <p:nvPr/>
        </p:nvSpPr>
        <p:spPr bwMode="gray">
          <a:xfrm>
            <a:off x="4181464"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2" name="Freeform 5"/>
          <p:cNvSpPr>
            <a:spLocks noChangeAspect="1" noEditPoints="1"/>
          </p:cNvSpPr>
          <p:nvPr/>
        </p:nvSpPr>
        <p:spPr bwMode="gray">
          <a:xfrm>
            <a:off x="3583618"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3" name="Freeform 5"/>
          <p:cNvSpPr>
            <a:spLocks noChangeAspect="1" noEditPoints="1"/>
          </p:cNvSpPr>
          <p:nvPr/>
        </p:nvSpPr>
        <p:spPr bwMode="gray">
          <a:xfrm>
            <a:off x="438074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5" name="Freeform 5"/>
          <p:cNvSpPr>
            <a:spLocks noChangeAspect="1" noEditPoints="1"/>
          </p:cNvSpPr>
          <p:nvPr/>
        </p:nvSpPr>
        <p:spPr bwMode="gray">
          <a:xfrm>
            <a:off x="4978573"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6" name="Freeform 5"/>
          <p:cNvSpPr>
            <a:spLocks noChangeAspect="1" noEditPoints="1"/>
          </p:cNvSpPr>
          <p:nvPr/>
        </p:nvSpPr>
        <p:spPr bwMode="gray">
          <a:xfrm>
            <a:off x="5177855"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7" name="Freeform 5"/>
          <p:cNvSpPr>
            <a:spLocks noChangeAspect="1" noEditPoints="1"/>
          </p:cNvSpPr>
          <p:nvPr/>
        </p:nvSpPr>
        <p:spPr bwMode="gray">
          <a:xfrm>
            <a:off x="3982182"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8" name="Freeform 5"/>
          <p:cNvSpPr>
            <a:spLocks noChangeAspect="1" noEditPoints="1"/>
          </p:cNvSpPr>
          <p:nvPr/>
        </p:nvSpPr>
        <p:spPr bwMode="gray">
          <a:xfrm>
            <a:off x="3782900"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9" name="Freeform 5"/>
          <p:cNvSpPr>
            <a:spLocks noChangeAspect="1" noEditPoints="1"/>
          </p:cNvSpPr>
          <p:nvPr/>
        </p:nvSpPr>
        <p:spPr bwMode="gray">
          <a:xfrm>
            <a:off x="4580028" y="4654771"/>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10" name="Rechteck 92"/>
          <p:cNvSpPr/>
          <p:nvPr/>
        </p:nvSpPr>
        <p:spPr bwMode="gray">
          <a:xfrm>
            <a:off x="266544" y="4540270"/>
            <a:ext cx="1729641"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Higher Social </a:t>
            </a:r>
            <a:r>
              <a:rPr lang="de-DE" sz="1200" kern="0" dirty="0" smtClean="0">
                <a:solidFill>
                  <a:schemeClr val="bg1"/>
                </a:solidFill>
              </a:rPr>
              <a:t>Grades:</a:t>
            </a:r>
            <a:r>
              <a:rPr lang="de-DE" kern="0" dirty="0" smtClean="0">
                <a:solidFill>
                  <a:schemeClr val="bg1"/>
                </a:solidFill>
              </a:rPr>
              <a:t>79%</a:t>
            </a:r>
            <a:endParaRPr lang="de-DE" kern="0" dirty="0">
              <a:solidFill>
                <a:schemeClr val="bg1"/>
              </a:solidFill>
            </a:endParaRPr>
          </a:p>
        </p:txBody>
      </p:sp>
      <p:sp>
        <p:nvSpPr>
          <p:cNvPr id="111" name="Rechteck 92"/>
          <p:cNvSpPr/>
          <p:nvPr/>
        </p:nvSpPr>
        <p:spPr bwMode="gray">
          <a:xfrm>
            <a:off x="266545" y="5148407"/>
            <a:ext cx="1737655"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Lower Social Grades</a:t>
            </a:r>
            <a:r>
              <a:rPr lang="de-DE" sz="1200" kern="0" dirty="0" smtClean="0">
                <a:solidFill>
                  <a:schemeClr val="bg1"/>
                </a:solidFill>
              </a:rPr>
              <a:t>: </a:t>
            </a:r>
            <a:r>
              <a:rPr lang="de-DE" kern="0" dirty="0" smtClean="0">
                <a:solidFill>
                  <a:schemeClr val="bg1"/>
                </a:solidFill>
              </a:rPr>
              <a:t>66%</a:t>
            </a:r>
            <a:endParaRPr lang="de-DE" kern="0" dirty="0">
              <a:solidFill>
                <a:schemeClr val="bg1"/>
              </a:solidFill>
            </a:endParaRPr>
          </a:p>
        </p:txBody>
      </p:sp>
      <p:sp>
        <p:nvSpPr>
          <p:cNvPr id="112" name="TextBox 111"/>
          <p:cNvSpPr txBox="1"/>
          <p:nvPr/>
        </p:nvSpPr>
        <p:spPr>
          <a:xfrm>
            <a:off x="560018" y="4236125"/>
            <a:ext cx="1163845" cy="276999"/>
          </a:xfrm>
          <a:prstGeom prst="rect">
            <a:avLst/>
          </a:prstGeom>
          <a:noFill/>
        </p:spPr>
        <p:txBody>
          <a:bodyPr wrap="none" lIns="0" tIns="0" rIns="0" bIns="0" rtlCol="0">
            <a:spAutoFit/>
          </a:bodyPr>
          <a:lstStyle/>
          <a:p>
            <a:r>
              <a:rPr lang="en-GB" dirty="0" smtClean="0">
                <a:solidFill>
                  <a:schemeClr val="tx2"/>
                </a:solidFill>
                <a:cs typeface="Arial" pitchFamily="34" charset="0"/>
              </a:rPr>
              <a:t>Social Grade</a:t>
            </a:r>
            <a:endParaRPr lang="en-US" dirty="0">
              <a:solidFill>
                <a:schemeClr val="tx2"/>
              </a:solidFill>
              <a:cs typeface="Arial" pitchFamily="34" charset="0"/>
            </a:endParaRPr>
          </a:p>
        </p:txBody>
      </p:sp>
      <p:cxnSp>
        <p:nvCxnSpPr>
          <p:cNvPr id="113" name="Straight Connector 112"/>
          <p:cNvCxnSpPr/>
          <p:nvPr/>
        </p:nvCxnSpPr>
        <p:spPr>
          <a:xfrm>
            <a:off x="628650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cxnSp>
        <p:nvCxnSpPr>
          <p:cNvPr id="114" name="Straight Connector 113"/>
          <p:cNvCxnSpPr/>
          <p:nvPr/>
        </p:nvCxnSpPr>
        <p:spPr>
          <a:xfrm>
            <a:off x="245745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sp>
        <p:nvSpPr>
          <p:cNvPr id="28" name="Rectangle 27"/>
          <p:cNvSpPr/>
          <p:nvPr/>
        </p:nvSpPr>
        <p:spPr>
          <a:xfrm>
            <a:off x="77453" y="1068545"/>
            <a:ext cx="2220566" cy="959302"/>
          </a:xfrm>
          <a:prstGeom prst="rect">
            <a:avLst/>
          </a:prstGeom>
        </p:spPr>
        <p:txBody>
          <a:bodyPr wrap="square" anchor="ctr">
            <a:spAutoFit/>
          </a:bodyPr>
          <a:lstStyle/>
          <a:p>
            <a:pPr algn="r">
              <a:lnSpc>
                <a:spcPct val="75000"/>
              </a:lnSpc>
            </a:pPr>
            <a:r>
              <a:rPr lang="en-GB" sz="7200" b="1" dirty="0" smtClean="0">
                <a:solidFill>
                  <a:schemeClr val="accent1"/>
                </a:solidFill>
                <a:cs typeface="Arial" pitchFamily="34" charset="0"/>
              </a:rPr>
              <a:t>71%</a:t>
            </a:r>
            <a:endParaRPr lang="en-US" sz="1600" dirty="0">
              <a:solidFill>
                <a:schemeClr val="accent1"/>
              </a:solidFill>
              <a:cs typeface="Arial" pitchFamily="34" charset="0"/>
            </a:endParaRPr>
          </a:p>
        </p:txBody>
      </p:sp>
      <p:pic>
        <p:nvPicPr>
          <p:cNvPr id="118" name="Picture 117" descr="Ireland provinces.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467953" y="2705912"/>
            <a:ext cx="2238183" cy="2563200"/>
          </a:xfrm>
          <a:prstGeom prst="rect">
            <a:avLst/>
          </a:prstGeom>
        </p:spPr>
      </p:pic>
      <p:sp>
        <p:nvSpPr>
          <p:cNvPr id="119" name="TextBox 9"/>
          <p:cNvSpPr txBox="1">
            <a:spLocks noChangeArrowheads="1"/>
          </p:cNvSpPr>
          <p:nvPr/>
        </p:nvSpPr>
        <p:spPr bwMode="auto">
          <a:xfrm>
            <a:off x="7762914" y="3810423"/>
            <a:ext cx="910808" cy="769441"/>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Rest of </a:t>
            </a:r>
            <a:br>
              <a:rPr kumimoji="0" lang="en-IE" sz="1000" b="0" i="0" u="none" strike="noStrike" kern="0" cap="none" spc="0" normalizeH="0" baseline="0" noProof="0" dirty="0" smtClean="0">
                <a:ln>
                  <a:noFill/>
                </a:ln>
                <a:solidFill>
                  <a:schemeClr val="bg1"/>
                </a:solidFill>
                <a:effectLst/>
                <a:uLnTx/>
                <a:uFillTx/>
                <a:cs typeface="Calibri" pitchFamily="34" charset="0"/>
              </a:rPr>
            </a:br>
            <a:r>
              <a:rPr kumimoji="0" lang="en-IE" sz="1000" b="0" i="0" u="none" strike="noStrike" kern="0" cap="none" spc="0" normalizeH="0" baseline="0" noProof="0" dirty="0" smtClean="0">
                <a:ln>
                  <a:noFill/>
                </a:ln>
                <a:solidFill>
                  <a:schemeClr val="bg1"/>
                </a:solidFill>
                <a:effectLst/>
                <a:uLnTx/>
                <a:uFillTx/>
                <a:cs typeface="Calibri" pitchFamily="34" charset="0"/>
              </a:rPr>
              <a:t>Leinster </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70</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0" name="TextBox 9"/>
          <p:cNvSpPr txBox="1">
            <a:spLocks noChangeArrowheads="1"/>
          </p:cNvSpPr>
          <p:nvPr/>
        </p:nvSpPr>
        <p:spPr bwMode="auto">
          <a:xfrm>
            <a:off x="7015646" y="4384918"/>
            <a:ext cx="910808"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effectLst/>
                <a:uLnTx/>
                <a:uFillTx/>
                <a:cs typeface="Calibri" pitchFamily="34" charset="0"/>
              </a:rPr>
              <a:t>Munster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cs typeface="Calibri" pitchFamily="34" charset="0"/>
              </a:rPr>
              <a:t>75</a:t>
            </a:r>
            <a:r>
              <a:rPr kumimoji="0" lang="en-IE" sz="2400" b="0" i="0" u="none" strike="noStrike" kern="0" cap="none" spc="0" normalizeH="0" baseline="0" noProof="0" dirty="0" smtClean="0">
                <a:ln>
                  <a:noFill/>
                </a:ln>
                <a:effectLst/>
                <a:uLnTx/>
                <a:uFillTx/>
                <a:cs typeface="Calibri" pitchFamily="34" charset="0"/>
              </a:rPr>
              <a:t>%</a:t>
            </a:r>
          </a:p>
        </p:txBody>
      </p:sp>
      <p:sp>
        <p:nvSpPr>
          <p:cNvPr id="121" name="TextBox 9"/>
          <p:cNvSpPr txBox="1">
            <a:spLocks noChangeArrowheads="1"/>
          </p:cNvSpPr>
          <p:nvPr/>
        </p:nvSpPr>
        <p:spPr bwMode="auto">
          <a:xfrm>
            <a:off x="7011489" y="3503856"/>
            <a:ext cx="1038252"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Conn/ Ulster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67</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6" name="TextBox 9"/>
          <p:cNvSpPr txBox="1">
            <a:spLocks noChangeArrowheads="1"/>
          </p:cNvSpPr>
          <p:nvPr/>
        </p:nvSpPr>
        <p:spPr bwMode="auto">
          <a:xfrm>
            <a:off x="8300394" y="3225786"/>
            <a:ext cx="770692" cy="615553"/>
          </a:xfrm>
          <a:prstGeom prst="rect">
            <a:avLst/>
          </a:prstGeom>
          <a:solidFill>
            <a:srgbClr val="FFFFFF"/>
          </a:solidFill>
          <a:ln w="9525">
            <a:solidFill>
              <a:srgbClr val="CEC7BA"/>
            </a:solidFill>
            <a:prstDash val="dash"/>
            <a:miter lim="800000"/>
            <a:headEnd/>
            <a:tailEnd/>
          </a:ln>
        </p:spPr>
        <p:txBody>
          <a:bodyPr r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Dublin</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71</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cxnSp>
        <p:nvCxnSpPr>
          <p:cNvPr id="129" name="Straight Connector 105"/>
          <p:cNvCxnSpPr>
            <a:cxnSpLocks noChangeShapeType="1"/>
            <a:stCxn id="126" idx="2"/>
          </p:cNvCxnSpPr>
          <p:nvPr/>
        </p:nvCxnSpPr>
        <p:spPr bwMode="auto">
          <a:xfrm flipH="1">
            <a:off x="8411866" y="3841339"/>
            <a:ext cx="273874" cy="321233"/>
          </a:xfrm>
          <a:prstGeom prst="line">
            <a:avLst/>
          </a:prstGeom>
          <a:noFill/>
          <a:ln w="9525" algn="ctr">
            <a:solidFill>
              <a:srgbClr val="CEC7BA"/>
            </a:solidFill>
            <a:round/>
            <a:headEnd/>
            <a:tailEnd/>
          </a:ln>
        </p:spPr>
      </p:cxnSp>
      <p:sp>
        <p:nvSpPr>
          <p:cNvPr id="131" name="Freeform 5"/>
          <p:cNvSpPr>
            <a:spLocks noChangeAspect="1" noEditPoints="1"/>
          </p:cNvSpPr>
          <p:nvPr/>
        </p:nvSpPr>
        <p:spPr bwMode="gray">
          <a:xfrm>
            <a:off x="322573"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2" name="Freeform 5"/>
          <p:cNvSpPr>
            <a:spLocks noChangeAspect="1" noEditPoints="1"/>
          </p:cNvSpPr>
          <p:nvPr/>
        </p:nvSpPr>
        <p:spPr bwMode="gray">
          <a:xfrm>
            <a:off x="948621"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3" name="Freeform 5"/>
          <p:cNvSpPr>
            <a:spLocks noChangeAspect="1" noEditPoints="1"/>
          </p:cNvSpPr>
          <p:nvPr/>
        </p:nvSpPr>
        <p:spPr bwMode="gray">
          <a:xfrm>
            <a:off x="47908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5" name="Freeform 5"/>
          <p:cNvSpPr>
            <a:spLocks noChangeAspect="1" noEditPoints="1"/>
          </p:cNvSpPr>
          <p:nvPr/>
        </p:nvSpPr>
        <p:spPr bwMode="gray">
          <a:xfrm>
            <a:off x="1574654"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36" name="Freeform 5"/>
          <p:cNvSpPr>
            <a:spLocks noChangeAspect="1" noEditPoints="1"/>
          </p:cNvSpPr>
          <p:nvPr/>
        </p:nvSpPr>
        <p:spPr bwMode="gray">
          <a:xfrm>
            <a:off x="173116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7" name="Freeform 5"/>
          <p:cNvSpPr>
            <a:spLocks noChangeAspect="1" noEditPoints="1"/>
          </p:cNvSpPr>
          <p:nvPr/>
        </p:nvSpPr>
        <p:spPr bwMode="gray">
          <a:xfrm>
            <a:off x="635597"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8" name="Freeform 5"/>
          <p:cNvSpPr>
            <a:spLocks noChangeAspect="1" noEditPoints="1"/>
          </p:cNvSpPr>
          <p:nvPr/>
        </p:nvSpPr>
        <p:spPr bwMode="gray">
          <a:xfrm>
            <a:off x="1261645" y="4824295"/>
            <a:ext cx="110144" cy="317086"/>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9" name="Freeform 5"/>
          <p:cNvSpPr>
            <a:spLocks noChangeAspect="1" noEditPoints="1"/>
          </p:cNvSpPr>
          <p:nvPr/>
        </p:nvSpPr>
        <p:spPr bwMode="gray">
          <a:xfrm>
            <a:off x="1105133"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0" name="Freeform 5"/>
          <p:cNvSpPr>
            <a:spLocks noChangeAspect="1" noEditPoints="1"/>
          </p:cNvSpPr>
          <p:nvPr/>
        </p:nvSpPr>
        <p:spPr bwMode="gray">
          <a:xfrm>
            <a:off x="792109"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2" name="Freeform 5"/>
          <p:cNvSpPr>
            <a:spLocks noChangeAspect="1" noEditPoints="1"/>
          </p:cNvSpPr>
          <p:nvPr/>
        </p:nvSpPr>
        <p:spPr bwMode="gray">
          <a:xfrm>
            <a:off x="32257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3" name="Freeform 5"/>
          <p:cNvSpPr>
            <a:spLocks noChangeAspect="1" noEditPoints="1"/>
          </p:cNvSpPr>
          <p:nvPr/>
        </p:nvSpPr>
        <p:spPr bwMode="gray">
          <a:xfrm>
            <a:off x="94861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4" name="Freeform 5"/>
          <p:cNvSpPr>
            <a:spLocks noChangeAspect="1" noEditPoints="1"/>
          </p:cNvSpPr>
          <p:nvPr/>
        </p:nvSpPr>
        <p:spPr bwMode="gray">
          <a:xfrm>
            <a:off x="47908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5" name="Freeform 5"/>
          <p:cNvSpPr>
            <a:spLocks noChangeAspect="1" noEditPoints="1"/>
          </p:cNvSpPr>
          <p:nvPr/>
        </p:nvSpPr>
        <p:spPr bwMode="gray">
          <a:xfrm>
            <a:off x="110512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6" name="Freeform 5"/>
          <p:cNvSpPr>
            <a:spLocks noChangeAspect="1" noEditPoints="1"/>
          </p:cNvSpPr>
          <p:nvPr/>
        </p:nvSpPr>
        <p:spPr bwMode="gray">
          <a:xfrm>
            <a:off x="126163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60000">
                <a:schemeClr val="bg2"/>
              </a:gs>
              <a:gs pos="6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7" name="Freeform 5"/>
          <p:cNvSpPr>
            <a:spLocks noChangeAspect="1" noEditPoints="1"/>
          </p:cNvSpPr>
          <p:nvPr/>
        </p:nvSpPr>
        <p:spPr bwMode="gray">
          <a:xfrm>
            <a:off x="157465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8" name="Freeform 5"/>
          <p:cNvSpPr>
            <a:spLocks noChangeAspect="1" noEditPoints="1"/>
          </p:cNvSpPr>
          <p:nvPr/>
        </p:nvSpPr>
        <p:spPr bwMode="gray">
          <a:xfrm>
            <a:off x="1731165"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9" name="Freeform 5"/>
          <p:cNvSpPr>
            <a:spLocks noChangeAspect="1" noEditPoints="1"/>
          </p:cNvSpPr>
          <p:nvPr/>
        </p:nvSpPr>
        <p:spPr bwMode="gray">
          <a:xfrm>
            <a:off x="79210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0" name="Freeform 5"/>
          <p:cNvSpPr>
            <a:spLocks noChangeAspect="1" noEditPoints="1"/>
          </p:cNvSpPr>
          <p:nvPr/>
        </p:nvSpPr>
        <p:spPr bwMode="gray">
          <a:xfrm>
            <a:off x="63559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1" name="Freeform 5"/>
          <p:cNvSpPr>
            <a:spLocks noChangeAspect="1" noEditPoints="1"/>
          </p:cNvSpPr>
          <p:nvPr/>
        </p:nvSpPr>
        <p:spPr bwMode="gray">
          <a:xfrm>
            <a:off x="141814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2" name="Freeform 5"/>
          <p:cNvSpPr>
            <a:spLocks noChangeAspect="1" noEditPoints="1"/>
          </p:cNvSpPr>
          <p:nvPr/>
        </p:nvSpPr>
        <p:spPr bwMode="gray">
          <a:xfrm>
            <a:off x="32257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3" name="Freeform 5"/>
          <p:cNvSpPr>
            <a:spLocks noChangeAspect="1" noEditPoints="1"/>
          </p:cNvSpPr>
          <p:nvPr/>
        </p:nvSpPr>
        <p:spPr bwMode="gray">
          <a:xfrm>
            <a:off x="94861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4" name="Freeform 5"/>
          <p:cNvSpPr>
            <a:spLocks noChangeAspect="1" noEditPoints="1"/>
          </p:cNvSpPr>
          <p:nvPr/>
        </p:nvSpPr>
        <p:spPr bwMode="gray">
          <a:xfrm>
            <a:off x="47908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5" name="Freeform 5"/>
          <p:cNvSpPr>
            <a:spLocks noChangeAspect="1" noEditPoints="1"/>
          </p:cNvSpPr>
          <p:nvPr/>
        </p:nvSpPr>
        <p:spPr bwMode="gray">
          <a:xfrm>
            <a:off x="110512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6" name="Freeform 5"/>
          <p:cNvSpPr>
            <a:spLocks noChangeAspect="1" noEditPoints="1"/>
          </p:cNvSpPr>
          <p:nvPr/>
        </p:nvSpPr>
        <p:spPr bwMode="gray">
          <a:xfrm>
            <a:off x="126163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40000">
                <a:schemeClr val="bg2"/>
              </a:gs>
              <a:gs pos="4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7" name="Freeform 5"/>
          <p:cNvSpPr>
            <a:spLocks noChangeAspect="1" noEditPoints="1"/>
          </p:cNvSpPr>
          <p:nvPr/>
        </p:nvSpPr>
        <p:spPr bwMode="gray">
          <a:xfrm>
            <a:off x="157465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8" name="Freeform 5"/>
          <p:cNvSpPr>
            <a:spLocks noChangeAspect="1" noEditPoints="1"/>
          </p:cNvSpPr>
          <p:nvPr/>
        </p:nvSpPr>
        <p:spPr bwMode="gray">
          <a:xfrm>
            <a:off x="1731165"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9" name="Freeform 5"/>
          <p:cNvSpPr>
            <a:spLocks noChangeAspect="1" noEditPoints="1"/>
          </p:cNvSpPr>
          <p:nvPr/>
        </p:nvSpPr>
        <p:spPr bwMode="gray">
          <a:xfrm>
            <a:off x="79210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0" name="Freeform 5"/>
          <p:cNvSpPr>
            <a:spLocks noChangeAspect="1" noEditPoints="1"/>
          </p:cNvSpPr>
          <p:nvPr/>
        </p:nvSpPr>
        <p:spPr bwMode="gray">
          <a:xfrm>
            <a:off x="63559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61" name="Freeform 5"/>
          <p:cNvSpPr>
            <a:spLocks noChangeAspect="1" noEditPoints="1"/>
          </p:cNvSpPr>
          <p:nvPr/>
        </p:nvSpPr>
        <p:spPr bwMode="gray">
          <a:xfrm>
            <a:off x="141814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2" name="Rechteck 92"/>
          <p:cNvSpPr/>
          <p:nvPr/>
        </p:nvSpPr>
        <p:spPr bwMode="gray">
          <a:xfrm>
            <a:off x="588753" y="5756246"/>
            <a:ext cx="1093248"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smtClean="0">
                <a:solidFill>
                  <a:schemeClr val="bg1"/>
                </a:solidFill>
              </a:rPr>
              <a:t>Farmers: </a:t>
            </a:r>
            <a:r>
              <a:rPr lang="de-DE" kern="0" dirty="0" smtClean="0">
                <a:solidFill>
                  <a:schemeClr val="bg1"/>
                </a:solidFill>
              </a:rPr>
              <a:t>  64%</a:t>
            </a:r>
            <a:endParaRPr lang="de-DE" sz="2400" kern="0" dirty="0">
              <a:solidFill>
                <a:schemeClr val="bg1"/>
              </a:solidFill>
            </a:endParaRPr>
          </a:p>
        </p:txBody>
      </p:sp>
      <p:sp>
        <p:nvSpPr>
          <p:cNvPr id="141" name="Text Placeholder 34"/>
          <p:cNvSpPr txBox="1">
            <a:spLocks/>
          </p:cNvSpPr>
          <p:nvPr/>
        </p:nvSpPr>
        <p:spPr>
          <a:xfrm>
            <a:off x="109209" y="232531"/>
            <a:ext cx="8461585" cy="332399"/>
          </a:xfrm>
          <a:prstGeom prst="rect">
            <a:avLst/>
          </a:prstGeom>
        </p:spPr>
        <p:txBody>
          <a:bodyPr vert="horz" wrap="square" lIns="0" tIns="0" rIns="0" bIns="0" rtlCol="0" anchor="ctr">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defRPr/>
            </a:pPr>
            <a:r>
              <a:rPr lang="en-IE" sz="2400" b="1" dirty="0" smtClean="0">
                <a:solidFill>
                  <a:schemeClr val="accent5"/>
                </a:solidFill>
              </a:rPr>
              <a:t>Public Attitudes Towards Abortion - I</a:t>
            </a:r>
            <a:endParaRPr lang="en-IE" sz="2400" b="1" dirty="0">
              <a:solidFill>
                <a:schemeClr val="accent5"/>
              </a:solidFill>
            </a:endParaRPr>
          </a:p>
        </p:txBody>
      </p:sp>
      <p:sp>
        <p:nvSpPr>
          <p:cNvPr id="166" name="Rectangle 165"/>
          <p:cNvSpPr/>
          <p:nvPr/>
        </p:nvSpPr>
        <p:spPr>
          <a:xfrm>
            <a:off x="2379838" y="1048737"/>
            <a:ext cx="5920556" cy="923330"/>
          </a:xfrm>
          <a:prstGeom prst="rect">
            <a:avLst/>
          </a:prstGeom>
        </p:spPr>
        <p:txBody>
          <a:bodyPr wrap="square" anchor="ctr">
            <a:spAutoFit/>
          </a:bodyPr>
          <a:lstStyle/>
          <a:p>
            <a:r>
              <a:rPr lang="en-GB" dirty="0" smtClean="0">
                <a:solidFill>
                  <a:schemeClr val="accent1"/>
                </a:solidFill>
                <a:cs typeface="Arial" pitchFamily="34" charset="0"/>
              </a:rPr>
              <a:t>Believe the </a:t>
            </a:r>
            <a:r>
              <a:rPr lang="en-GB" b="1" dirty="0">
                <a:solidFill>
                  <a:schemeClr val="accent1">
                    <a:lumMod val="75000"/>
                  </a:schemeClr>
                </a:solidFill>
                <a:cs typeface="Arial" pitchFamily="34" charset="0"/>
              </a:rPr>
              <a:t>government should decriminalise abortion</a:t>
            </a:r>
            <a:r>
              <a:rPr lang="en-GB" dirty="0">
                <a:solidFill>
                  <a:schemeClr val="accent1"/>
                </a:solidFill>
                <a:cs typeface="Arial" pitchFamily="34" charset="0"/>
              </a:rPr>
              <a:t>, which means removing the criminal penalty for women who have abortion in Ireland</a:t>
            </a:r>
            <a:endParaRPr lang="en-US" dirty="0">
              <a:solidFill>
                <a:schemeClr val="accent1"/>
              </a:solidFill>
              <a:cs typeface="Arial" pitchFamily="34" charset="0"/>
            </a:endParaRPr>
          </a:p>
        </p:txBody>
      </p:sp>
      <p:sp>
        <p:nvSpPr>
          <p:cNvPr id="169" name="TextBox 168"/>
          <p:cNvSpPr txBox="1"/>
          <p:nvPr/>
        </p:nvSpPr>
        <p:spPr>
          <a:xfrm>
            <a:off x="5369907" y="2795271"/>
            <a:ext cx="495649" cy="307777"/>
          </a:xfrm>
          <a:prstGeom prst="rect">
            <a:avLst/>
          </a:prstGeom>
          <a:noFill/>
        </p:spPr>
        <p:txBody>
          <a:bodyPr wrap="none" rtlCol="0">
            <a:spAutoFit/>
          </a:bodyPr>
          <a:lstStyle/>
          <a:p>
            <a:r>
              <a:rPr lang="en-IE" sz="1400" dirty="0" smtClean="0">
                <a:solidFill>
                  <a:schemeClr val="bg1"/>
                </a:solidFill>
              </a:rPr>
              <a:t>72%</a:t>
            </a:r>
            <a:endParaRPr lang="en-GB" sz="1400" dirty="0">
              <a:solidFill>
                <a:schemeClr val="bg1"/>
              </a:solidFill>
            </a:endParaRPr>
          </a:p>
        </p:txBody>
      </p:sp>
      <p:sp>
        <p:nvSpPr>
          <p:cNvPr id="172" name="TextBox 171"/>
          <p:cNvSpPr txBox="1"/>
          <p:nvPr/>
        </p:nvSpPr>
        <p:spPr>
          <a:xfrm>
            <a:off x="5369907" y="3272474"/>
            <a:ext cx="495649" cy="307777"/>
          </a:xfrm>
          <a:prstGeom prst="rect">
            <a:avLst/>
          </a:prstGeom>
          <a:noFill/>
        </p:spPr>
        <p:txBody>
          <a:bodyPr wrap="none" rtlCol="0">
            <a:spAutoFit/>
          </a:bodyPr>
          <a:lstStyle/>
          <a:p>
            <a:r>
              <a:rPr lang="en-IE" sz="1400" dirty="0" smtClean="0">
                <a:solidFill>
                  <a:schemeClr val="bg1"/>
                </a:solidFill>
              </a:rPr>
              <a:t>74%</a:t>
            </a:r>
            <a:endParaRPr lang="en-GB" sz="1400" dirty="0">
              <a:solidFill>
                <a:schemeClr val="bg1"/>
              </a:solidFill>
            </a:endParaRPr>
          </a:p>
        </p:txBody>
      </p:sp>
      <p:sp>
        <p:nvSpPr>
          <p:cNvPr id="173" name="TextBox 172"/>
          <p:cNvSpPr txBox="1"/>
          <p:nvPr/>
        </p:nvSpPr>
        <p:spPr>
          <a:xfrm>
            <a:off x="5369907" y="3739044"/>
            <a:ext cx="495649" cy="307777"/>
          </a:xfrm>
          <a:prstGeom prst="rect">
            <a:avLst/>
          </a:prstGeom>
          <a:noFill/>
        </p:spPr>
        <p:txBody>
          <a:bodyPr wrap="none" rtlCol="0">
            <a:spAutoFit/>
          </a:bodyPr>
          <a:lstStyle/>
          <a:p>
            <a:r>
              <a:rPr lang="en-IE" sz="1400" dirty="0" smtClean="0">
                <a:solidFill>
                  <a:schemeClr val="bg1"/>
                </a:solidFill>
              </a:rPr>
              <a:t>75%</a:t>
            </a:r>
            <a:endParaRPr lang="en-GB" sz="1400" dirty="0">
              <a:solidFill>
                <a:schemeClr val="bg1"/>
              </a:solidFill>
            </a:endParaRPr>
          </a:p>
        </p:txBody>
      </p:sp>
      <p:sp>
        <p:nvSpPr>
          <p:cNvPr id="174" name="TextBox 173"/>
          <p:cNvSpPr txBox="1"/>
          <p:nvPr/>
        </p:nvSpPr>
        <p:spPr>
          <a:xfrm>
            <a:off x="5369907" y="4226880"/>
            <a:ext cx="495649" cy="307777"/>
          </a:xfrm>
          <a:prstGeom prst="rect">
            <a:avLst/>
          </a:prstGeom>
          <a:noFill/>
        </p:spPr>
        <p:txBody>
          <a:bodyPr wrap="none" rtlCol="0">
            <a:spAutoFit/>
          </a:bodyPr>
          <a:lstStyle/>
          <a:p>
            <a:r>
              <a:rPr lang="en-IE" sz="1400" dirty="0" smtClean="0">
                <a:solidFill>
                  <a:schemeClr val="bg1"/>
                </a:solidFill>
              </a:rPr>
              <a:t>70%</a:t>
            </a:r>
            <a:endParaRPr lang="en-GB" sz="1400" dirty="0">
              <a:solidFill>
                <a:schemeClr val="bg1"/>
              </a:solidFill>
            </a:endParaRPr>
          </a:p>
        </p:txBody>
      </p:sp>
      <p:sp>
        <p:nvSpPr>
          <p:cNvPr id="175" name="TextBox 174"/>
          <p:cNvSpPr txBox="1"/>
          <p:nvPr/>
        </p:nvSpPr>
        <p:spPr>
          <a:xfrm>
            <a:off x="5369907" y="4704083"/>
            <a:ext cx="495649" cy="307777"/>
          </a:xfrm>
          <a:prstGeom prst="rect">
            <a:avLst/>
          </a:prstGeom>
          <a:noFill/>
        </p:spPr>
        <p:txBody>
          <a:bodyPr wrap="none" rtlCol="0">
            <a:spAutoFit/>
          </a:bodyPr>
          <a:lstStyle/>
          <a:p>
            <a:r>
              <a:rPr lang="en-IE" sz="1400" dirty="0" smtClean="0">
                <a:solidFill>
                  <a:schemeClr val="bg1"/>
                </a:solidFill>
              </a:rPr>
              <a:t>76%</a:t>
            </a:r>
            <a:endParaRPr lang="en-GB" sz="1400" dirty="0">
              <a:solidFill>
                <a:schemeClr val="bg1"/>
              </a:solidFill>
            </a:endParaRPr>
          </a:p>
        </p:txBody>
      </p:sp>
      <p:sp>
        <p:nvSpPr>
          <p:cNvPr id="176" name="TextBox 175"/>
          <p:cNvSpPr txBox="1"/>
          <p:nvPr/>
        </p:nvSpPr>
        <p:spPr>
          <a:xfrm>
            <a:off x="5369907" y="5182410"/>
            <a:ext cx="495649" cy="307777"/>
          </a:xfrm>
          <a:prstGeom prst="rect">
            <a:avLst/>
          </a:prstGeom>
          <a:noFill/>
        </p:spPr>
        <p:txBody>
          <a:bodyPr wrap="none" rtlCol="0">
            <a:spAutoFit/>
          </a:bodyPr>
          <a:lstStyle/>
          <a:p>
            <a:r>
              <a:rPr lang="en-IE" sz="1400" dirty="0" smtClean="0">
                <a:solidFill>
                  <a:schemeClr val="bg1"/>
                </a:solidFill>
              </a:rPr>
              <a:t>61%</a:t>
            </a:r>
            <a:endParaRPr lang="en-GB" sz="1400" dirty="0">
              <a:solidFill>
                <a:schemeClr val="bg1"/>
              </a:solidFill>
            </a:endParaRPr>
          </a:p>
        </p:txBody>
      </p:sp>
      <p:sp>
        <p:nvSpPr>
          <p:cNvPr id="178" name="TextBox 177"/>
          <p:cNvSpPr txBox="1"/>
          <p:nvPr/>
        </p:nvSpPr>
        <p:spPr>
          <a:xfrm>
            <a:off x="907138" y="2063316"/>
            <a:ext cx="700513" cy="276999"/>
          </a:xfrm>
          <a:prstGeom prst="rect">
            <a:avLst/>
          </a:prstGeom>
          <a:noFill/>
        </p:spPr>
        <p:txBody>
          <a:bodyPr wrap="none" lIns="0" tIns="0" rIns="0" bIns="0" rtlCol="0" anchor="b" anchorCtr="1">
            <a:spAutoFit/>
          </a:bodyPr>
          <a:lstStyle/>
          <a:p>
            <a:pPr algn="ctr"/>
            <a:r>
              <a:rPr lang="en-GB" dirty="0" smtClean="0">
                <a:solidFill>
                  <a:schemeClr val="tx2"/>
                </a:solidFill>
                <a:cs typeface="Calibri" pitchFamily="34" charset="0"/>
              </a:rPr>
              <a:t>Gender</a:t>
            </a:r>
            <a:endParaRPr lang="en-US" dirty="0">
              <a:solidFill>
                <a:schemeClr val="tx2"/>
              </a:solidFill>
              <a:cs typeface="Calibri" pitchFamily="34" charset="0"/>
            </a:endParaRPr>
          </a:p>
        </p:txBody>
      </p:sp>
      <p:sp>
        <p:nvSpPr>
          <p:cNvPr id="180" name="Rechteck 31"/>
          <p:cNvSpPr/>
          <p:nvPr/>
        </p:nvSpPr>
        <p:spPr>
          <a:xfrm>
            <a:off x="689948" y="3597523"/>
            <a:ext cx="442429" cy="307777"/>
          </a:xfrm>
          <a:prstGeom prst="rect">
            <a:avLst/>
          </a:prstGeom>
        </p:spPr>
        <p:txBody>
          <a:bodyPr wrap="none" lIns="0" tIns="0" rIns="0" bIns="0" anchor="ctr" anchorCtr="0">
            <a:spAutoFit/>
          </a:bodyPr>
          <a:lstStyle/>
          <a:p>
            <a:pPr algn="ctr"/>
            <a:r>
              <a:rPr lang="en-US" sz="2000" dirty="0" smtClean="0">
                <a:solidFill>
                  <a:schemeClr val="accent1">
                    <a:lumMod val="75000"/>
                  </a:schemeClr>
                </a:solidFill>
              </a:rPr>
              <a:t>72%</a:t>
            </a:r>
            <a:endParaRPr lang="en-US" sz="2000" dirty="0">
              <a:solidFill>
                <a:schemeClr val="accent1">
                  <a:lumMod val="75000"/>
                </a:schemeClr>
              </a:solidFill>
            </a:endParaRPr>
          </a:p>
        </p:txBody>
      </p:sp>
      <p:sp>
        <p:nvSpPr>
          <p:cNvPr id="181" name="Rechteck 31"/>
          <p:cNvSpPr/>
          <p:nvPr/>
        </p:nvSpPr>
        <p:spPr>
          <a:xfrm>
            <a:off x="1385654" y="2499500"/>
            <a:ext cx="442429" cy="307777"/>
          </a:xfrm>
          <a:prstGeom prst="rect">
            <a:avLst/>
          </a:prstGeom>
        </p:spPr>
        <p:txBody>
          <a:bodyPr wrap="none" lIns="0" tIns="0" rIns="0" bIns="0" anchor="ctr" anchorCtr="0">
            <a:spAutoFit/>
          </a:bodyPr>
          <a:lstStyle/>
          <a:p>
            <a:pPr algn="ctr"/>
            <a:r>
              <a:rPr lang="en-US" sz="2000" dirty="0" smtClean="0">
                <a:solidFill>
                  <a:srgbClr val="D0103A"/>
                </a:solidFill>
              </a:rPr>
              <a:t>71%</a:t>
            </a:r>
            <a:endParaRPr lang="en-US" sz="2000" dirty="0">
              <a:solidFill>
                <a:srgbClr val="D0103A"/>
              </a:solidFill>
            </a:endParaRPr>
          </a:p>
        </p:txBody>
      </p:sp>
      <p:grpSp>
        <p:nvGrpSpPr>
          <p:cNvPr id="182" name="Group 181"/>
          <p:cNvGrpSpPr/>
          <p:nvPr/>
        </p:nvGrpSpPr>
        <p:grpSpPr>
          <a:xfrm>
            <a:off x="1283513" y="2851369"/>
            <a:ext cx="646711" cy="1146598"/>
            <a:chOff x="6566388" y="1799850"/>
            <a:chExt cx="775429" cy="1374812"/>
          </a:xfrm>
        </p:grpSpPr>
        <p:sp>
          <p:nvSpPr>
            <p:cNvPr id="188" name="Freeform 21"/>
            <p:cNvSpPr>
              <a:spLocks/>
            </p:cNvSpPr>
            <p:nvPr/>
          </p:nvSpPr>
          <p:spPr bwMode="auto">
            <a:xfrm>
              <a:off x="6566388" y="1799850"/>
              <a:ext cx="775429" cy="1374812"/>
            </a:xfrm>
            <a:custGeom>
              <a:avLst/>
              <a:gdLst>
                <a:gd name="T0" fmla="*/ 64 w 128"/>
                <a:gd name="T1" fmla="*/ 0 h 314"/>
                <a:gd name="T2" fmla="*/ 0 w 128"/>
                <a:gd name="T3" fmla="*/ 0 h 314"/>
                <a:gd name="T4" fmla="*/ 0 w 128"/>
                <a:gd name="T5" fmla="*/ 64 h 314"/>
                <a:gd name="T6" fmla="*/ 0 w 128"/>
                <a:gd name="T7" fmla="*/ 72 h 314"/>
                <a:gd name="T8" fmla="*/ 0 w 128"/>
                <a:gd name="T9" fmla="*/ 250 h 314"/>
                <a:gd name="T10" fmla="*/ 64 w 128"/>
                <a:gd name="T11" fmla="*/ 314 h 314"/>
                <a:gd name="T12" fmla="*/ 128 w 128"/>
                <a:gd name="T13" fmla="*/ 250 h 314"/>
                <a:gd name="T14" fmla="*/ 128 w 128"/>
                <a:gd name="T15" fmla="*/ 64 h 314"/>
                <a:gd name="T16" fmla="*/ 64 w 128"/>
                <a:gd name="T17"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14">
                  <a:moveTo>
                    <a:pt x="64" y="0"/>
                  </a:moveTo>
                  <a:cubicBezTo>
                    <a:pt x="0" y="0"/>
                    <a:pt x="0" y="0"/>
                    <a:pt x="0" y="0"/>
                  </a:cubicBezTo>
                  <a:cubicBezTo>
                    <a:pt x="0" y="64"/>
                    <a:pt x="0" y="64"/>
                    <a:pt x="0" y="64"/>
                  </a:cubicBezTo>
                  <a:cubicBezTo>
                    <a:pt x="0" y="72"/>
                    <a:pt x="0" y="72"/>
                    <a:pt x="0" y="72"/>
                  </a:cubicBezTo>
                  <a:cubicBezTo>
                    <a:pt x="0" y="250"/>
                    <a:pt x="0" y="250"/>
                    <a:pt x="0" y="250"/>
                  </a:cubicBezTo>
                  <a:cubicBezTo>
                    <a:pt x="0" y="286"/>
                    <a:pt x="29" y="314"/>
                    <a:pt x="64" y="314"/>
                  </a:cubicBezTo>
                  <a:cubicBezTo>
                    <a:pt x="100" y="314"/>
                    <a:pt x="128" y="286"/>
                    <a:pt x="128" y="250"/>
                  </a:cubicBezTo>
                  <a:cubicBezTo>
                    <a:pt x="128" y="64"/>
                    <a:pt x="128" y="64"/>
                    <a:pt x="128" y="64"/>
                  </a:cubicBezTo>
                  <a:cubicBezTo>
                    <a:pt x="128" y="29"/>
                    <a:pt x="100" y="0"/>
                    <a:pt x="64" y="0"/>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9" name="Group 188"/>
            <p:cNvGrpSpPr/>
            <p:nvPr/>
          </p:nvGrpSpPr>
          <p:grpSpPr>
            <a:xfrm>
              <a:off x="6739613" y="2152086"/>
              <a:ext cx="428978" cy="670341"/>
              <a:chOff x="6744069" y="2107565"/>
              <a:chExt cx="428978" cy="670341"/>
            </a:xfrm>
          </p:grpSpPr>
          <p:pic>
            <p:nvPicPr>
              <p:cNvPr id="190" name="Picture 18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44069" y="2235315"/>
                <a:ext cx="428978" cy="542591"/>
              </a:xfrm>
              <a:prstGeom prst="rect">
                <a:avLst/>
              </a:prstGeom>
            </p:spPr>
          </p:pic>
          <p:sp>
            <p:nvSpPr>
              <p:cNvPr id="191" name="Oval 31"/>
              <p:cNvSpPr>
                <a:spLocks noChangeArrowheads="1"/>
              </p:cNvSpPr>
              <p:nvPr/>
            </p:nvSpPr>
            <p:spPr bwMode="auto">
              <a:xfrm>
                <a:off x="6861549" y="2107565"/>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grpSp>
        <p:nvGrpSpPr>
          <p:cNvPr id="183" name="Group 182"/>
          <p:cNvGrpSpPr/>
          <p:nvPr/>
        </p:nvGrpSpPr>
        <p:grpSpPr>
          <a:xfrm>
            <a:off x="584565" y="2349864"/>
            <a:ext cx="653195" cy="1177545"/>
            <a:chOff x="5728324" y="1198527"/>
            <a:chExt cx="783204" cy="1411919"/>
          </a:xfrm>
        </p:grpSpPr>
        <p:sp>
          <p:nvSpPr>
            <p:cNvPr id="184" name="Freeform 27"/>
            <p:cNvSpPr>
              <a:spLocks/>
            </p:cNvSpPr>
            <p:nvPr/>
          </p:nvSpPr>
          <p:spPr bwMode="auto">
            <a:xfrm>
              <a:off x="5728324" y="1198527"/>
              <a:ext cx="783204" cy="1411919"/>
            </a:xfrm>
            <a:custGeom>
              <a:avLst/>
              <a:gdLst>
                <a:gd name="T0" fmla="*/ 64 w 128"/>
                <a:gd name="T1" fmla="*/ 0 h 322"/>
                <a:gd name="T2" fmla="*/ 0 w 128"/>
                <a:gd name="T3" fmla="*/ 64 h 322"/>
                <a:gd name="T4" fmla="*/ 0 w 128"/>
                <a:gd name="T5" fmla="*/ 258 h 322"/>
                <a:gd name="T6" fmla="*/ 64 w 128"/>
                <a:gd name="T7" fmla="*/ 322 h 322"/>
                <a:gd name="T8" fmla="*/ 128 w 128"/>
                <a:gd name="T9" fmla="*/ 322 h 322"/>
                <a:gd name="T10" fmla="*/ 128 w 128"/>
                <a:gd name="T11" fmla="*/ 258 h 322"/>
                <a:gd name="T12" fmla="*/ 128 w 128"/>
                <a:gd name="T13" fmla="*/ 249 h 322"/>
                <a:gd name="T14" fmla="*/ 128 w 128"/>
                <a:gd name="T15" fmla="*/ 64 h 322"/>
                <a:gd name="T16" fmla="*/ 64 w 128"/>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22">
                  <a:moveTo>
                    <a:pt x="64" y="0"/>
                  </a:moveTo>
                  <a:cubicBezTo>
                    <a:pt x="29" y="0"/>
                    <a:pt x="0" y="28"/>
                    <a:pt x="0" y="64"/>
                  </a:cubicBezTo>
                  <a:cubicBezTo>
                    <a:pt x="0" y="258"/>
                    <a:pt x="0" y="258"/>
                    <a:pt x="0" y="258"/>
                  </a:cubicBezTo>
                  <a:cubicBezTo>
                    <a:pt x="0" y="293"/>
                    <a:pt x="29" y="322"/>
                    <a:pt x="64" y="322"/>
                  </a:cubicBezTo>
                  <a:cubicBezTo>
                    <a:pt x="128" y="322"/>
                    <a:pt x="128" y="322"/>
                    <a:pt x="128" y="322"/>
                  </a:cubicBezTo>
                  <a:cubicBezTo>
                    <a:pt x="128" y="258"/>
                    <a:pt x="128" y="258"/>
                    <a:pt x="128" y="258"/>
                  </a:cubicBezTo>
                  <a:cubicBezTo>
                    <a:pt x="128" y="249"/>
                    <a:pt x="128" y="249"/>
                    <a:pt x="128" y="249"/>
                  </a:cubicBezTo>
                  <a:cubicBezTo>
                    <a:pt x="128" y="64"/>
                    <a:pt x="128" y="64"/>
                    <a:pt x="128" y="64"/>
                  </a:cubicBezTo>
                  <a:cubicBezTo>
                    <a:pt x="128" y="28"/>
                    <a:pt x="99" y="0"/>
                    <a:pt x="6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5" name="Group 184"/>
            <p:cNvGrpSpPr/>
            <p:nvPr/>
          </p:nvGrpSpPr>
          <p:grpSpPr>
            <a:xfrm>
              <a:off x="5912120" y="1509565"/>
              <a:ext cx="415613" cy="789842"/>
              <a:chOff x="5891442" y="1525281"/>
              <a:chExt cx="415613" cy="789842"/>
            </a:xfrm>
          </p:grpSpPr>
          <p:sp>
            <p:nvSpPr>
              <p:cNvPr id="186" name="Freeform 32"/>
              <p:cNvSpPr>
                <a:spLocks/>
              </p:cNvSpPr>
              <p:nvPr/>
            </p:nvSpPr>
            <p:spPr bwMode="auto">
              <a:xfrm>
                <a:off x="5891442" y="1676878"/>
                <a:ext cx="415613" cy="638245"/>
              </a:xfrm>
              <a:custGeom>
                <a:avLst/>
                <a:gdLst>
                  <a:gd name="T0" fmla="*/ 64 w 64"/>
                  <a:gd name="T1" fmla="*/ 19 h 125"/>
                  <a:gd name="T2" fmla="*/ 45 w 64"/>
                  <a:gd name="T3" fmla="*/ 0 h 125"/>
                  <a:gd name="T4" fmla="*/ 27 w 64"/>
                  <a:gd name="T5" fmla="*/ 0 h 125"/>
                  <a:gd name="T6" fmla="*/ 26 w 64"/>
                  <a:gd name="T7" fmla="*/ 0 h 125"/>
                  <a:gd name="T8" fmla="*/ 18 w 64"/>
                  <a:gd name="T9" fmla="*/ 0 h 125"/>
                  <a:gd name="T10" fmla="*/ 0 w 64"/>
                  <a:gd name="T11" fmla="*/ 19 h 125"/>
                  <a:gd name="T12" fmla="*/ 0 w 64"/>
                  <a:gd name="T13" fmla="*/ 19 h 125"/>
                  <a:gd name="T14" fmla="*/ 0 w 64"/>
                  <a:gd name="T15" fmla="*/ 55 h 125"/>
                  <a:gd name="T16" fmla="*/ 6 w 64"/>
                  <a:gd name="T17" fmla="*/ 61 h 125"/>
                  <a:gd name="T18" fmla="*/ 12 w 64"/>
                  <a:gd name="T19" fmla="*/ 55 h 125"/>
                  <a:gd name="T20" fmla="*/ 12 w 64"/>
                  <a:gd name="T21" fmla="*/ 33 h 125"/>
                  <a:gd name="T22" fmla="*/ 12 w 64"/>
                  <a:gd name="T23" fmla="*/ 21 h 125"/>
                  <a:gd name="T24" fmla="*/ 15 w 64"/>
                  <a:gd name="T25" fmla="*/ 21 h 125"/>
                  <a:gd name="T26" fmla="*/ 15 w 64"/>
                  <a:gd name="T27" fmla="*/ 34 h 125"/>
                  <a:gd name="T28" fmla="*/ 15 w 64"/>
                  <a:gd name="T29" fmla="*/ 57 h 125"/>
                  <a:gd name="T30" fmla="*/ 15 w 64"/>
                  <a:gd name="T31" fmla="*/ 61 h 125"/>
                  <a:gd name="T32" fmla="*/ 15 w 64"/>
                  <a:gd name="T33" fmla="*/ 117 h 125"/>
                  <a:gd name="T34" fmla="*/ 22 w 64"/>
                  <a:gd name="T35" fmla="*/ 125 h 125"/>
                  <a:gd name="T36" fmla="*/ 30 w 64"/>
                  <a:gd name="T37" fmla="*/ 117 h 125"/>
                  <a:gd name="T38" fmla="*/ 30 w 64"/>
                  <a:gd name="T39" fmla="*/ 61 h 125"/>
                  <a:gd name="T40" fmla="*/ 33 w 64"/>
                  <a:gd name="T41" fmla="*/ 61 h 125"/>
                  <a:gd name="T42" fmla="*/ 33 w 64"/>
                  <a:gd name="T43" fmla="*/ 117 h 125"/>
                  <a:gd name="T44" fmla="*/ 41 w 64"/>
                  <a:gd name="T45" fmla="*/ 125 h 125"/>
                  <a:gd name="T46" fmla="*/ 49 w 64"/>
                  <a:gd name="T47" fmla="*/ 117 h 125"/>
                  <a:gd name="T48" fmla="*/ 49 w 64"/>
                  <a:gd name="T49" fmla="*/ 61 h 125"/>
                  <a:gd name="T50" fmla="*/ 49 w 64"/>
                  <a:gd name="T51" fmla="*/ 57 h 125"/>
                  <a:gd name="T52" fmla="*/ 49 w 64"/>
                  <a:gd name="T53" fmla="*/ 34 h 125"/>
                  <a:gd name="T54" fmla="*/ 49 w 64"/>
                  <a:gd name="T55" fmla="*/ 21 h 125"/>
                  <a:gd name="T56" fmla="*/ 52 w 64"/>
                  <a:gd name="T57" fmla="*/ 21 h 125"/>
                  <a:gd name="T58" fmla="*/ 52 w 64"/>
                  <a:gd name="T59" fmla="*/ 33 h 125"/>
                  <a:gd name="T60" fmla="*/ 52 w 64"/>
                  <a:gd name="T61" fmla="*/ 55 h 125"/>
                  <a:gd name="T62" fmla="*/ 58 w 64"/>
                  <a:gd name="T63" fmla="*/ 61 h 125"/>
                  <a:gd name="T64" fmla="*/ 64 w 64"/>
                  <a:gd name="T65" fmla="*/ 55 h 125"/>
                  <a:gd name="T66" fmla="*/ 64 w 64"/>
                  <a:gd name="T67" fmla="*/ 19 h 125"/>
                  <a:gd name="T68" fmla="*/ 64 w 64"/>
                  <a:gd name="T69"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125">
                    <a:moveTo>
                      <a:pt x="64" y="19"/>
                    </a:moveTo>
                    <a:cubicBezTo>
                      <a:pt x="64" y="8"/>
                      <a:pt x="56" y="0"/>
                      <a:pt x="45" y="0"/>
                    </a:cubicBezTo>
                    <a:cubicBezTo>
                      <a:pt x="27" y="0"/>
                      <a:pt x="27" y="0"/>
                      <a:pt x="27" y="0"/>
                    </a:cubicBezTo>
                    <a:cubicBezTo>
                      <a:pt x="26" y="0"/>
                      <a:pt x="26" y="0"/>
                      <a:pt x="26" y="0"/>
                    </a:cubicBezTo>
                    <a:cubicBezTo>
                      <a:pt x="18" y="0"/>
                      <a:pt x="18" y="0"/>
                      <a:pt x="18" y="0"/>
                    </a:cubicBezTo>
                    <a:cubicBezTo>
                      <a:pt x="8" y="0"/>
                      <a:pt x="0" y="8"/>
                      <a:pt x="0" y="19"/>
                    </a:cubicBezTo>
                    <a:cubicBezTo>
                      <a:pt x="0" y="19"/>
                      <a:pt x="0" y="19"/>
                      <a:pt x="0" y="19"/>
                    </a:cubicBezTo>
                    <a:cubicBezTo>
                      <a:pt x="0" y="55"/>
                      <a:pt x="0" y="55"/>
                      <a:pt x="0" y="55"/>
                    </a:cubicBezTo>
                    <a:cubicBezTo>
                      <a:pt x="0" y="58"/>
                      <a:pt x="3" y="61"/>
                      <a:pt x="6" y="61"/>
                    </a:cubicBezTo>
                    <a:cubicBezTo>
                      <a:pt x="9" y="61"/>
                      <a:pt x="12" y="58"/>
                      <a:pt x="12" y="55"/>
                    </a:cubicBezTo>
                    <a:cubicBezTo>
                      <a:pt x="12" y="33"/>
                      <a:pt x="12" y="33"/>
                      <a:pt x="12" y="33"/>
                    </a:cubicBezTo>
                    <a:cubicBezTo>
                      <a:pt x="12" y="21"/>
                      <a:pt x="12" y="21"/>
                      <a:pt x="12" y="21"/>
                    </a:cubicBezTo>
                    <a:cubicBezTo>
                      <a:pt x="15" y="21"/>
                      <a:pt x="15" y="21"/>
                      <a:pt x="15" y="21"/>
                    </a:cubicBezTo>
                    <a:cubicBezTo>
                      <a:pt x="15" y="34"/>
                      <a:pt x="15" y="34"/>
                      <a:pt x="15" y="34"/>
                    </a:cubicBezTo>
                    <a:cubicBezTo>
                      <a:pt x="15" y="57"/>
                      <a:pt x="15" y="57"/>
                      <a:pt x="15" y="57"/>
                    </a:cubicBezTo>
                    <a:cubicBezTo>
                      <a:pt x="15" y="61"/>
                      <a:pt x="15" y="61"/>
                      <a:pt x="15" y="61"/>
                    </a:cubicBezTo>
                    <a:cubicBezTo>
                      <a:pt x="15" y="117"/>
                      <a:pt x="15" y="117"/>
                      <a:pt x="15" y="117"/>
                    </a:cubicBezTo>
                    <a:cubicBezTo>
                      <a:pt x="15" y="121"/>
                      <a:pt x="18" y="125"/>
                      <a:pt x="22" y="125"/>
                    </a:cubicBezTo>
                    <a:cubicBezTo>
                      <a:pt x="27" y="125"/>
                      <a:pt x="30" y="121"/>
                      <a:pt x="30" y="117"/>
                    </a:cubicBezTo>
                    <a:cubicBezTo>
                      <a:pt x="30" y="61"/>
                      <a:pt x="30" y="61"/>
                      <a:pt x="30" y="61"/>
                    </a:cubicBezTo>
                    <a:cubicBezTo>
                      <a:pt x="33" y="61"/>
                      <a:pt x="33" y="61"/>
                      <a:pt x="33" y="61"/>
                    </a:cubicBezTo>
                    <a:cubicBezTo>
                      <a:pt x="33" y="117"/>
                      <a:pt x="33" y="117"/>
                      <a:pt x="33" y="117"/>
                    </a:cubicBezTo>
                    <a:cubicBezTo>
                      <a:pt x="33" y="121"/>
                      <a:pt x="37" y="125"/>
                      <a:pt x="41" y="125"/>
                    </a:cubicBezTo>
                    <a:cubicBezTo>
                      <a:pt x="46" y="125"/>
                      <a:pt x="49" y="121"/>
                      <a:pt x="49" y="117"/>
                    </a:cubicBezTo>
                    <a:cubicBezTo>
                      <a:pt x="49" y="61"/>
                      <a:pt x="49" y="61"/>
                      <a:pt x="49" y="61"/>
                    </a:cubicBezTo>
                    <a:cubicBezTo>
                      <a:pt x="49" y="57"/>
                      <a:pt x="49" y="57"/>
                      <a:pt x="49" y="57"/>
                    </a:cubicBezTo>
                    <a:cubicBezTo>
                      <a:pt x="49" y="34"/>
                      <a:pt x="49" y="34"/>
                      <a:pt x="49" y="34"/>
                    </a:cubicBezTo>
                    <a:cubicBezTo>
                      <a:pt x="49" y="21"/>
                      <a:pt x="49" y="21"/>
                      <a:pt x="49" y="21"/>
                    </a:cubicBezTo>
                    <a:cubicBezTo>
                      <a:pt x="52" y="21"/>
                      <a:pt x="52" y="21"/>
                      <a:pt x="52" y="21"/>
                    </a:cubicBezTo>
                    <a:cubicBezTo>
                      <a:pt x="52" y="33"/>
                      <a:pt x="52" y="33"/>
                      <a:pt x="52" y="33"/>
                    </a:cubicBezTo>
                    <a:cubicBezTo>
                      <a:pt x="52" y="55"/>
                      <a:pt x="52" y="55"/>
                      <a:pt x="52" y="55"/>
                    </a:cubicBezTo>
                    <a:cubicBezTo>
                      <a:pt x="52" y="58"/>
                      <a:pt x="55" y="61"/>
                      <a:pt x="58" y="61"/>
                    </a:cubicBezTo>
                    <a:cubicBezTo>
                      <a:pt x="61" y="61"/>
                      <a:pt x="64" y="58"/>
                      <a:pt x="64" y="55"/>
                    </a:cubicBezTo>
                    <a:cubicBezTo>
                      <a:pt x="64" y="19"/>
                      <a:pt x="64" y="19"/>
                      <a:pt x="64" y="19"/>
                    </a:cubicBezTo>
                    <a:cubicBezTo>
                      <a:pt x="64" y="19"/>
                      <a:pt x="64" y="19"/>
                      <a:pt x="64" y="1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sp>
            <p:nvSpPr>
              <p:cNvPr id="187" name="Oval 31"/>
              <p:cNvSpPr>
                <a:spLocks noChangeArrowheads="1"/>
              </p:cNvSpPr>
              <p:nvPr/>
            </p:nvSpPr>
            <p:spPr bwMode="auto">
              <a:xfrm>
                <a:off x="6008210" y="1525281"/>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sp>
        <p:nvSpPr>
          <p:cNvPr id="177" name="Text Box 3"/>
          <p:cNvSpPr txBox="1">
            <a:spLocks noChangeArrowheads="1"/>
          </p:cNvSpPr>
          <p:nvPr/>
        </p:nvSpPr>
        <p:spPr bwMode="auto">
          <a:xfrm>
            <a:off x="8709203" y="6278473"/>
            <a:ext cx="441147" cy="246221"/>
          </a:xfrm>
          <a:prstGeom prst="rect">
            <a:avLst/>
          </a:prstGeom>
          <a:noFill/>
          <a:ln w="9525">
            <a:noFill/>
            <a:miter lim="800000"/>
            <a:headEnd/>
            <a:tailEnd/>
          </a:ln>
        </p:spPr>
        <p:txBody>
          <a:bodyPr wrap="none">
            <a:spAutoFit/>
          </a:bodyPr>
          <a:lstStyle/>
          <a:p>
            <a:pPr algn="r"/>
            <a:r>
              <a:rPr lang="en-IE" sz="1000" i="1" dirty="0">
                <a:solidFill>
                  <a:srgbClr val="22505F"/>
                </a:solidFill>
                <a:cs typeface="Calibri" pitchFamily="34" charset="0"/>
              </a:rPr>
              <a:t>(Q </a:t>
            </a:r>
            <a:r>
              <a:rPr lang="en-IE" sz="1000" i="1" dirty="0" smtClean="0">
                <a:solidFill>
                  <a:srgbClr val="22505F"/>
                </a:solidFill>
                <a:cs typeface="Calibri" pitchFamily="34" charset="0"/>
              </a:rPr>
              <a:t>2)</a:t>
            </a:r>
            <a:endParaRPr lang="en-GB" sz="1000" i="1" dirty="0">
              <a:solidFill>
                <a:srgbClr val="22505F"/>
              </a:solidFill>
              <a:cs typeface="Calibri" pitchFamily="34" charset="0"/>
            </a:endParaRPr>
          </a:p>
        </p:txBody>
      </p:sp>
      <p:sp>
        <p:nvSpPr>
          <p:cNvPr id="193" name="Rectangle 192"/>
          <p:cNvSpPr/>
          <p:nvPr/>
        </p:nvSpPr>
        <p:spPr>
          <a:xfrm>
            <a:off x="5385440" y="5171263"/>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4" name="Rectangle 193"/>
          <p:cNvSpPr/>
          <p:nvPr/>
        </p:nvSpPr>
        <p:spPr>
          <a:xfrm>
            <a:off x="5395369" y="3738530"/>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67" name="Freeform 5"/>
          <p:cNvSpPr>
            <a:spLocks noChangeAspect="1" noEditPoints="1"/>
          </p:cNvSpPr>
          <p:nvPr/>
        </p:nvSpPr>
        <p:spPr bwMode="gray">
          <a:xfrm>
            <a:off x="4779291"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40000">
                <a:schemeClr val="bg2"/>
              </a:gs>
              <a:gs pos="4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8" name="Freeform 5"/>
          <p:cNvSpPr>
            <a:spLocks noChangeAspect="1" noEditPoints="1"/>
          </p:cNvSpPr>
          <p:nvPr/>
        </p:nvSpPr>
        <p:spPr bwMode="gray">
          <a:xfrm>
            <a:off x="4779291" y="46551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60000">
                <a:schemeClr val="bg2"/>
              </a:gs>
              <a:gs pos="6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0" name="Freeform 5"/>
          <p:cNvSpPr>
            <a:spLocks noChangeAspect="1" noEditPoints="1"/>
          </p:cNvSpPr>
          <p:nvPr/>
        </p:nvSpPr>
        <p:spPr bwMode="gray">
          <a:xfrm>
            <a:off x="45800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10000">
                <a:schemeClr val="bg2"/>
              </a:gs>
              <a:gs pos="1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3" name="Freeform 5"/>
          <p:cNvSpPr>
            <a:spLocks noChangeAspect="1" noEditPoints="1"/>
          </p:cNvSpPr>
          <p:nvPr/>
        </p:nvSpPr>
        <p:spPr bwMode="gray">
          <a:xfrm>
            <a:off x="1418142"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90000">
                <a:schemeClr val="bg2"/>
              </a:gs>
              <a:gs pos="9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4" name="Freeform 5"/>
          <p:cNvSpPr>
            <a:spLocks noChangeAspect="1" noEditPoints="1"/>
          </p:cNvSpPr>
          <p:nvPr/>
        </p:nvSpPr>
        <p:spPr bwMode="gray">
          <a:xfrm>
            <a:off x="47792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50000">
                <a:schemeClr val="bg2"/>
              </a:gs>
              <a:gs pos="5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1" name="Rectangle 170"/>
          <p:cNvSpPr/>
          <p:nvPr/>
        </p:nvSpPr>
        <p:spPr>
          <a:xfrm>
            <a:off x="7085811" y="4595044"/>
            <a:ext cx="538577"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79" name="Rectangle 178"/>
          <p:cNvSpPr/>
          <p:nvPr/>
        </p:nvSpPr>
        <p:spPr>
          <a:xfrm>
            <a:off x="5371317" y="4665661"/>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Tree>
    <p:extLst>
      <p:ext uri="{BB962C8B-B14F-4D97-AF65-F5344CB8AC3E}">
        <p14:creationId xmlns:p14="http://schemas.microsoft.com/office/powerpoint/2010/main" val="3113639684"/>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Placeholder 34"/>
          <p:cNvSpPr>
            <a:spLocks noGrp="1"/>
          </p:cNvSpPr>
          <p:nvPr>
            <p:ph type="body" sz="quarter" idx="4294967295"/>
          </p:nvPr>
        </p:nvSpPr>
        <p:spPr>
          <a:xfrm>
            <a:off x="109209" y="577542"/>
            <a:ext cx="2231380" cy="193899"/>
          </a:xfrm>
        </p:spPr>
        <p:txBody>
          <a:bodyPr wrap="none" lIns="0" tIns="0" rIns="0" bIns="0">
            <a:spAutoFit/>
          </a:bodyPr>
          <a:lstStyle/>
          <a:p>
            <a:pPr marL="0" indent="0">
              <a:buNone/>
              <a:defRPr/>
            </a:pPr>
            <a:r>
              <a:rPr lang="en-IE" sz="1400" dirty="0" smtClean="0">
                <a:solidFill>
                  <a:schemeClr val="accent5"/>
                </a:solidFill>
              </a:rPr>
              <a:t>(Base: All Adults 18+; n=1,004)</a:t>
            </a:r>
            <a:endParaRPr lang="en-IE" sz="1400" dirty="0">
              <a:solidFill>
                <a:schemeClr val="accent5"/>
              </a:solidFill>
            </a:endParaRPr>
          </a:p>
        </p:txBody>
      </p:sp>
      <p:sp>
        <p:nvSpPr>
          <p:cNvPr id="26" name="TextBox 25"/>
          <p:cNvSpPr txBox="1"/>
          <p:nvPr/>
        </p:nvSpPr>
        <p:spPr>
          <a:xfrm>
            <a:off x="4104602" y="2209822"/>
            <a:ext cx="593111" cy="369332"/>
          </a:xfrm>
          <a:prstGeom prst="rect">
            <a:avLst/>
          </a:prstGeom>
          <a:noFill/>
        </p:spPr>
        <p:txBody>
          <a:bodyPr wrap="none" rtlCol="0">
            <a:spAutoFit/>
          </a:bodyPr>
          <a:lstStyle/>
          <a:p>
            <a:r>
              <a:rPr lang="en-GB" dirty="0" smtClean="0">
                <a:solidFill>
                  <a:schemeClr val="tx2"/>
                </a:solidFill>
                <a:cs typeface="Arial" pitchFamily="34" charset="0"/>
              </a:rPr>
              <a:t>Age </a:t>
            </a:r>
            <a:endParaRPr lang="en-US" dirty="0">
              <a:solidFill>
                <a:schemeClr val="tx2"/>
              </a:solidFill>
              <a:cs typeface="Arial" pitchFamily="34" charset="0"/>
            </a:endParaRPr>
          </a:p>
        </p:txBody>
      </p:sp>
      <p:sp>
        <p:nvSpPr>
          <p:cNvPr id="27" name="TextBox 26"/>
          <p:cNvSpPr txBox="1"/>
          <p:nvPr/>
        </p:nvSpPr>
        <p:spPr>
          <a:xfrm>
            <a:off x="7355100" y="2209822"/>
            <a:ext cx="826637" cy="369332"/>
          </a:xfrm>
          <a:prstGeom prst="rect">
            <a:avLst/>
          </a:prstGeom>
          <a:noFill/>
        </p:spPr>
        <p:txBody>
          <a:bodyPr wrap="none" rtlCol="0">
            <a:spAutoFit/>
          </a:bodyPr>
          <a:lstStyle/>
          <a:p>
            <a:r>
              <a:rPr lang="en-GB" dirty="0" smtClean="0">
                <a:solidFill>
                  <a:schemeClr val="tx2"/>
                </a:solidFill>
                <a:cs typeface="Arial" pitchFamily="34" charset="0"/>
              </a:rPr>
              <a:t>Region</a:t>
            </a:r>
            <a:endParaRPr lang="en-US" dirty="0">
              <a:solidFill>
                <a:schemeClr val="tx2"/>
              </a:solidFill>
              <a:cs typeface="Arial" pitchFamily="34" charset="0"/>
            </a:endParaRPr>
          </a:p>
        </p:txBody>
      </p:sp>
      <p:sp>
        <p:nvSpPr>
          <p:cNvPr id="100" name="Freeform 5"/>
          <p:cNvSpPr>
            <a:spLocks noChangeAspect="1" noEditPoints="1"/>
          </p:cNvSpPr>
          <p:nvPr/>
        </p:nvSpPr>
        <p:spPr bwMode="gray">
          <a:xfrm>
            <a:off x="3384336"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1" name="Freeform 5"/>
          <p:cNvSpPr>
            <a:spLocks noChangeAspect="1" noEditPoints="1"/>
          </p:cNvSpPr>
          <p:nvPr/>
        </p:nvSpPr>
        <p:spPr bwMode="gray">
          <a:xfrm>
            <a:off x="4978573"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2" name="Freeform 5"/>
          <p:cNvSpPr>
            <a:spLocks noChangeAspect="1" noEditPoints="1"/>
          </p:cNvSpPr>
          <p:nvPr/>
        </p:nvSpPr>
        <p:spPr bwMode="gray">
          <a:xfrm>
            <a:off x="3583618"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3" name="Freeform 5"/>
          <p:cNvSpPr>
            <a:spLocks noChangeAspect="1" noEditPoints="1"/>
          </p:cNvSpPr>
          <p:nvPr/>
        </p:nvSpPr>
        <p:spPr bwMode="gray">
          <a:xfrm>
            <a:off x="4181464"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4" name="Freeform 5"/>
          <p:cNvSpPr>
            <a:spLocks noChangeAspect="1" noEditPoints="1"/>
          </p:cNvSpPr>
          <p:nvPr/>
        </p:nvSpPr>
        <p:spPr bwMode="gray">
          <a:xfrm>
            <a:off x="4779291"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5" name="Freeform 5"/>
          <p:cNvSpPr>
            <a:spLocks noChangeAspect="1" noEditPoints="1"/>
          </p:cNvSpPr>
          <p:nvPr/>
        </p:nvSpPr>
        <p:spPr bwMode="gray">
          <a:xfrm>
            <a:off x="4580009"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80000">
                <a:schemeClr val="bg2"/>
              </a:gs>
              <a:gs pos="8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6" name="Freeform 5"/>
          <p:cNvSpPr>
            <a:spLocks noChangeAspect="1" noEditPoints="1"/>
          </p:cNvSpPr>
          <p:nvPr/>
        </p:nvSpPr>
        <p:spPr bwMode="gray">
          <a:xfrm>
            <a:off x="5177855"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7" name="Freeform 5"/>
          <p:cNvSpPr>
            <a:spLocks noChangeAspect="1" noEditPoints="1"/>
          </p:cNvSpPr>
          <p:nvPr/>
        </p:nvSpPr>
        <p:spPr bwMode="gray">
          <a:xfrm>
            <a:off x="3982182"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8" name="Freeform 5"/>
          <p:cNvSpPr>
            <a:spLocks noChangeAspect="1" noEditPoints="1"/>
          </p:cNvSpPr>
          <p:nvPr/>
        </p:nvSpPr>
        <p:spPr bwMode="gray">
          <a:xfrm>
            <a:off x="3782900"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9" name="Freeform 5"/>
          <p:cNvSpPr>
            <a:spLocks noChangeAspect="1" noEditPoints="1"/>
          </p:cNvSpPr>
          <p:nvPr/>
        </p:nvSpPr>
        <p:spPr bwMode="gray">
          <a:xfrm>
            <a:off x="4380746" y="2745959"/>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31" name="TextBox 30"/>
          <p:cNvSpPr txBox="1"/>
          <p:nvPr/>
        </p:nvSpPr>
        <p:spPr>
          <a:xfrm>
            <a:off x="2719529" y="2795271"/>
            <a:ext cx="604653" cy="307777"/>
          </a:xfrm>
          <a:prstGeom prst="rect">
            <a:avLst/>
          </a:prstGeom>
          <a:noFill/>
        </p:spPr>
        <p:txBody>
          <a:bodyPr wrap="none" rtlCol="0">
            <a:spAutoFit/>
          </a:bodyPr>
          <a:lstStyle/>
          <a:p>
            <a:r>
              <a:rPr lang="en-IE" sz="1400" dirty="0" smtClean="0">
                <a:solidFill>
                  <a:schemeClr val="bg1"/>
                </a:solidFill>
              </a:rPr>
              <a:t>18-24</a:t>
            </a:r>
            <a:endParaRPr lang="en-GB" sz="1400" dirty="0">
              <a:solidFill>
                <a:schemeClr val="bg1"/>
              </a:solidFill>
            </a:endParaRPr>
          </a:p>
        </p:txBody>
      </p:sp>
      <p:sp>
        <p:nvSpPr>
          <p:cNvPr id="32" name="TextBox 31"/>
          <p:cNvSpPr txBox="1"/>
          <p:nvPr/>
        </p:nvSpPr>
        <p:spPr>
          <a:xfrm>
            <a:off x="2719529" y="3272474"/>
            <a:ext cx="604653" cy="307777"/>
          </a:xfrm>
          <a:prstGeom prst="rect">
            <a:avLst/>
          </a:prstGeom>
          <a:noFill/>
        </p:spPr>
        <p:txBody>
          <a:bodyPr wrap="none" rtlCol="0">
            <a:spAutoFit/>
          </a:bodyPr>
          <a:lstStyle/>
          <a:p>
            <a:r>
              <a:rPr lang="en-IE" sz="1400" dirty="0" smtClean="0">
                <a:solidFill>
                  <a:schemeClr val="bg1"/>
                </a:solidFill>
              </a:rPr>
              <a:t>25-34</a:t>
            </a:r>
            <a:endParaRPr lang="en-GB" sz="1400" dirty="0">
              <a:solidFill>
                <a:schemeClr val="bg1"/>
              </a:solidFill>
            </a:endParaRPr>
          </a:p>
        </p:txBody>
      </p:sp>
      <p:sp>
        <p:nvSpPr>
          <p:cNvPr id="34" name="TextBox 33"/>
          <p:cNvSpPr txBox="1"/>
          <p:nvPr/>
        </p:nvSpPr>
        <p:spPr>
          <a:xfrm>
            <a:off x="2719529" y="3749677"/>
            <a:ext cx="604653" cy="307777"/>
          </a:xfrm>
          <a:prstGeom prst="rect">
            <a:avLst/>
          </a:prstGeom>
          <a:noFill/>
        </p:spPr>
        <p:txBody>
          <a:bodyPr wrap="none" rtlCol="0">
            <a:spAutoFit/>
          </a:bodyPr>
          <a:lstStyle/>
          <a:p>
            <a:r>
              <a:rPr lang="en-IE" sz="1400" dirty="0" smtClean="0">
                <a:solidFill>
                  <a:schemeClr val="bg1"/>
                </a:solidFill>
              </a:rPr>
              <a:t>35-44</a:t>
            </a:r>
            <a:endParaRPr lang="en-GB" sz="1400" dirty="0">
              <a:solidFill>
                <a:schemeClr val="bg1"/>
              </a:solidFill>
            </a:endParaRPr>
          </a:p>
        </p:txBody>
      </p:sp>
      <p:sp>
        <p:nvSpPr>
          <p:cNvPr id="36" name="TextBox 35"/>
          <p:cNvSpPr txBox="1"/>
          <p:nvPr/>
        </p:nvSpPr>
        <p:spPr>
          <a:xfrm>
            <a:off x="2719529" y="4226880"/>
            <a:ext cx="604653" cy="307777"/>
          </a:xfrm>
          <a:prstGeom prst="rect">
            <a:avLst/>
          </a:prstGeom>
          <a:noFill/>
        </p:spPr>
        <p:txBody>
          <a:bodyPr wrap="none" rtlCol="0">
            <a:spAutoFit/>
          </a:bodyPr>
          <a:lstStyle/>
          <a:p>
            <a:r>
              <a:rPr lang="en-IE" sz="1400" dirty="0" smtClean="0">
                <a:solidFill>
                  <a:schemeClr val="bg1"/>
                </a:solidFill>
              </a:rPr>
              <a:t>45-54</a:t>
            </a:r>
            <a:endParaRPr lang="en-GB" sz="1400" dirty="0">
              <a:solidFill>
                <a:schemeClr val="bg1"/>
              </a:solidFill>
            </a:endParaRPr>
          </a:p>
        </p:txBody>
      </p:sp>
      <p:sp>
        <p:nvSpPr>
          <p:cNvPr id="37" name="TextBox 36"/>
          <p:cNvSpPr txBox="1"/>
          <p:nvPr/>
        </p:nvSpPr>
        <p:spPr>
          <a:xfrm>
            <a:off x="2719529" y="4704083"/>
            <a:ext cx="604653" cy="307777"/>
          </a:xfrm>
          <a:prstGeom prst="rect">
            <a:avLst/>
          </a:prstGeom>
          <a:noFill/>
        </p:spPr>
        <p:txBody>
          <a:bodyPr wrap="none" rtlCol="0">
            <a:spAutoFit/>
          </a:bodyPr>
          <a:lstStyle/>
          <a:p>
            <a:r>
              <a:rPr lang="en-IE" sz="1400" dirty="0" smtClean="0">
                <a:solidFill>
                  <a:schemeClr val="bg1"/>
                </a:solidFill>
              </a:rPr>
              <a:t>55-64</a:t>
            </a:r>
            <a:endParaRPr lang="en-GB" sz="1400" dirty="0">
              <a:solidFill>
                <a:schemeClr val="bg1"/>
              </a:solidFill>
            </a:endParaRPr>
          </a:p>
        </p:txBody>
      </p:sp>
      <p:sp>
        <p:nvSpPr>
          <p:cNvPr id="38" name="TextBox 37"/>
          <p:cNvSpPr txBox="1"/>
          <p:nvPr/>
        </p:nvSpPr>
        <p:spPr>
          <a:xfrm>
            <a:off x="2867006" y="5182410"/>
            <a:ext cx="457176" cy="307777"/>
          </a:xfrm>
          <a:prstGeom prst="rect">
            <a:avLst/>
          </a:prstGeom>
          <a:noFill/>
        </p:spPr>
        <p:txBody>
          <a:bodyPr wrap="none" rtlCol="0">
            <a:spAutoFit/>
          </a:bodyPr>
          <a:lstStyle/>
          <a:p>
            <a:r>
              <a:rPr lang="en-IE" sz="1400" dirty="0" smtClean="0">
                <a:solidFill>
                  <a:schemeClr val="bg1"/>
                </a:solidFill>
              </a:rPr>
              <a:t>65+</a:t>
            </a:r>
            <a:endParaRPr lang="en-GB" sz="1400" dirty="0">
              <a:solidFill>
                <a:schemeClr val="bg1"/>
              </a:solidFill>
            </a:endParaRPr>
          </a:p>
        </p:txBody>
      </p:sp>
      <p:sp>
        <p:nvSpPr>
          <p:cNvPr id="90" name="Freeform 5"/>
          <p:cNvSpPr>
            <a:spLocks noChangeAspect="1" noEditPoints="1"/>
          </p:cNvSpPr>
          <p:nvPr/>
        </p:nvSpPr>
        <p:spPr bwMode="gray">
          <a:xfrm>
            <a:off x="338433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1" name="Freeform 5"/>
          <p:cNvSpPr>
            <a:spLocks noChangeAspect="1" noEditPoints="1"/>
          </p:cNvSpPr>
          <p:nvPr/>
        </p:nvSpPr>
        <p:spPr bwMode="gray">
          <a:xfrm>
            <a:off x="4181464"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2" name="Freeform 5"/>
          <p:cNvSpPr>
            <a:spLocks noChangeAspect="1" noEditPoints="1"/>
          </p:cNvSpPr>
          <p:nvPr/>
        </p:nvSpPr>
        <p:spPr bwMode="gray">
          <a:xfrm>
            <a:off x="358361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3" name="Freeform 5"/>
          <p:cNvSpPr>
            <a:spLocks noChangeAspect="1" noEditPoints="1"/>
          </p:cNvSpPr>
          <p:nvPr/>
        </p:nvSpPr>
        <p:spPr bwMode="gray">
          <a:xfrm>
            <a:off x="438074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4" name="Freeform 5"/>
          <p:cNvSpPr>
            <a:spLocks noChangeAspect="1" noEditPoints="1"/>
          </p:cNvSpPr>
          <p:nvPr/>
        </p:nvSpPr>
        <p:spPr bwMode="gray">
          <a:xfrm>
            <a:off x="4779310"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5" name="Freeform 5"/>
          <p:cNvSpPr>
            <a:spLocks noChangeAspect="1" noEditPoints="1"/>
          </p:cNvSpPr>
          <p:nvPr/>
        </p:nvSpPr>
        <p:spPr bwMode="gray">
          <a:xfrm>
            <a:off x="458002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50000">
                <a:schemeClr val="bg2"/>
              </a:gs>
              <a:gs pos="5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6" name="Freeform 5"/>
          <p:cNvSpPr>
            <a:spLocks noChangeAspect="1" noEditPoints="1"/>
          </p:cNvSpPr>
          <p:nvPr/>
        </p:nvSpPr>
        <p:spPr bwMode="gray">
          <a:xfrm>
            <a:off x="5177855"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7" name="Freeform 5"/>
          <p:cNvSpPr>
            <a:spLocks noChangeAspect="1" noEditPoints="1"/>
          </p:cNvSpPr>
          <p:nvPr/>
        </p:nvSpPr>
        <p:spPr bwMode="gray">
          <a:xfrm>
            <a:off x="3982182"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8" name="Freeform 5"/>
          <p:cNvSpPr>
            <a:spLocks noChangeAspect="1" noEditPoints="1"/>
          </p:cNvSpPr>
          <p:nvPr/>
        </p:nvSpPr>
        <p:spPr bwMode="gray">
          <a:xfrm>
            <a:off x="3782900"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9" name="Freeform 5"/>
          <p:cNvSpPr>
            <a:spLocks noChangeAspect="1" noEditPoints="1"/>
          </p:cNvSpPr>
          <p:nvPr/>
        </p:nvSpPr>
        <p:spPr bwMode="gray">
          <a:xfrm>
            <a:off x="4978592" y="417756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0" name="Freeform 5"/>
          <p:cNvSpPr>
            <a:spLocks noChangeAspect="1" noEditPoints="1"/>
          </p:cNvSpPr>
          <p:nvPr/>
        </p:nvSpPr>
        <p:spPr bwMode="gray">
          <a:xfrm>
            <a:off x="3384336"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2" name="Freeform 5"/>
          <p:cNvSpPr>
            <a:spLocks noChangeAspect="1" noEditPoints="1"/>
          </p:cNvSpPr>
          <p:nvPr/>
        </p:nvSpPr>
        <p:spPr bwMode="gray">
          <a:xfrm>
            <a:off x="3583618"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3" name="Freeform 5"/>
          <p:cNvSpPr>
            <a:spLocks noChangeAspect="1" noEditPoints="1"/>
          </p:cNvSpPr>
          <p:nvPr/>
        </p:nvSpPr>
        <p:spPr bwMode="gray">
          <a:xfrm>
            <a:off x="4181464"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4" name="Freeform 5"/>
          <p:cNvSpPr>
            <a:spLocks noChangeAspect="1" noEditPoints="1"/>
          </p:cNvSpPr>
          <p:nvPr/>
        </p:nvSpPr>
        <p:spPr bwMode="gray">
          <a:xfrm>
            <a:off x="4779291"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5" name="Freeform 5"/>
          <p:cNvSpPr>
            <a:spLocks noChangeAspect="1" noEditPoints="1"/>
          </p:cNvSpPr>
          <p:nvPr/>
        </p:nvSpPr>
        <p:spPr bwMode="gray">
          <a:xfrm>
            <a:off x="4978573"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6" name="Freeform 5"/>
          <p:cNvSpPr>
            <a:spLocks noChangeAspect="1" noEditPoints="1"/>
          </p:cNvSpPr>
          <p:nvPr/>
        </p:nvSpPr>
        <p:spPr bwMode="gray">
          <a:xfrm>
            <a:off x="5177855"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7" name="Freeform 5"/>
          <p:cNvSpPr>
            <a:spLocks noChangeAspect="1" noEditPoints="1"/>
          </p:cNvSpPr>
          <p:nvPr/>
        </p:nvSpPr>
        <p:spPr bwMode="gray">
          <a:xfrm>
            <a:off x="3982182"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8" name="Freeform 5"/>
          <p:cNvSpPr>
            <a:spLocks noChangeAspect="1" noEditPoints="1"/>
          </p:cNvSpPr>
          <p:nvPr/>
        </p:nvSpPr>
        <p:spPr bwMode="gray">
          <a:xfrm>
            <a:off x="3782900"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9" name="Freeform 5"/>
          <p:cNvSpPr>
            <a:spLocks noChangeAspect="1" noEditPoints="1"/>
          </p:cNvSpPr>
          <p:nvPr/>
        </p:nvSpPr>
        <p:spPr bwMode="gray">
          <a:xfrm>
            <a:off x="4380746" y="3223162"/>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0" name="Freeform 5"/>
          <p:cNvSpPr>
            <a:spLocks noChangeAspect="1" noEditPoints="1"/>
          </p:cNvSpPr>
          <p:nvPr/>
        </p:nvSpPr>
        <p:spPr bwMode="gray">
          <a:xfrm>
            <a:off x="33843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1" name="Freeform 5"/>
          <p:cNvSpPr>
            <a:spLocks noChangeAspect="1" noEditPoints="1"/>
          </p:cNvSpPr>
          <p:nvPr/>
        </p:nvSpPr>
        <p:spPr bwMode="gray">
          <a:xfrm>
            <a:off x="418145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2" name="Freeform 5"/>
          <p:cNvSpPr>
            <a:spLocks noChangeAspect="1" noEditPoints="1"/>
          </p:cNvSpPr>
          <p:nvPr/>
        </p:nvSpPr>
        <p:spPr bwMode="gray">
          <a:xfrm>
            <a:off x="35836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3" name="Freeform 5"/>
          <p:cNvSpPr>
            <a:spLocks noChangeAspect="1" noEditPoints="1"/>
          </p:cNvSpPr>
          <p:nvPr/>
        </p:nvSpPr>
        <p:spPr bwMode="gray">
          <a:xfrm>
            <a:off x="43807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4" name="Freeform 5"/>
          <p:cNvSpPr>
            <a:spLocks noChangeAspect="1" noEditPoints="1"/>
          </p:cNvSpPr>
          <p:nvPr/>
        </p:nvSpPr>
        <p:spPr bwMode="gray">
          <a:xfrm>
            <a:off x="47792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5" name="Freeform 5"/>
          <p:cNvSpPr>
            <a:spLocks noChangeAspect="1" noEditPoints="1"/>
          </p:cNvSpPr>
          <p:nvPr/>
        </p:nvSpPr>
        <p:spPr bwMode="gray">
          <a:xfrm>
            <a:off x="49785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6" name="Freeform 5"/>
          <p:cNvSpPr>
            <a:spLocks noChangeAspect="1" noEditPoints="1"/>
          </p:cNvSpPr>
          <p:nvPr/>
        </p:nvSpPr>
        <p:spPr bwMode="gray">
          <a:xfrm>
            <a:off x="5177855"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7" name="Freeform 5"/>
          <p:cNvSpPr>
            <a:spLocks noChangeAspect="1" noEditPoints="1"/>
          </p:cNvSpPr>
          <p:nvPr/>
        </p:nvSpPr>
        <p:spPr bwMode="gray">
          <a:xfrm>
            <a:off x="39821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8" name="Freeform 5"/>
          <p:cNvSpPr>
            <a:spLocks noChangeAspect="1" noEditPoints="1"/>
          </p:cNvSpPr>
          <p:nvPr/>
        </p:nvSpPr>
        <p:spPr bwMode="gray">
          <a:xfrm>
            <a:off x="37828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0" name="Freeform 5"/>
          <p:cNvSpPr>
            <a:spLocks noChangeAspect="1" noEditPoints="1"/>
          </p:cNvSpPr>
          <p:nvPr/>
        </p:nvSpPr>
        <p:spPr bwMode="gray">
          <a:xfrm>
            <a:off x="33843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1" name="Freeform 5"/>
          <p:cNvSpPr>
            <a:spLocks noChangeAspect="1" noEditPoints="1"/>
          </p:cNvSpPr>
          <p:nvPr/>
        </p:nvSpPr>
        <p:spPr bwMode="gray">
          <a:xfrm>
            <a:off x="418145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2" name="Freeform 5"/>
          <p:cNvSpPr>
            <a:spLocks noChangeAspect="1" noEditPoints="1"/>
          </p:cNvSpPr>
          <p:nvPr/>
        </p:nvSpPr>
        <p:spPr bwMode="gray">
          <a:xfrm>
            <a:off x="35836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3" name="Freeform 5"/>
          <p:cNvSpPr>
            <a:spLocks noChangeAspect="1" noEditPoints="1"/>
          </p:cNvSpPr>
          <p:nvPr/>
        </p:nvSpPr>
        <p:spPr bwMode="gray">
          <a:xfrm>
            <a:off x="45800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4" name="Freeform 5"/>
          <p:cNvSpPr>
            <a:spLocks noChangeAspect="1" noEditPoints="1"/>
          </p:cNvSpPr>
          <p:nvPr/>
        </p:nvSpPr>
        <p:spPr bwMode="gray">
          <a:xfrm>
            <a:off x="47792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5" name="Freeform 5"/>
          <p:cNvSpPr>
            <a:spLocks noChangeAspect="1" noEditPoints="1"/>
          </p:cNvSpPr>
          <p:nvPr/>
        </p:nvSpPr>
        <p:spPr bwMode="gray">
          <a:xfrm>
            <a:off x="49785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6" name="Freeform 5"/>
          <p:cNvSpPr>
            <a:spLocks noChangeAspect="1" noEditPoints="1"/>
          </p:cNvSpPr>
          <p:nvPr/>
        </p:nvSpPr>
        <p:spPr bwMode="gray">
          <a:xfrm>
            <a:off x="5177855"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7" name="Freeform 5"/>
          <p:cNvSpPr>
            <a:spLocks noChangeAspect="1" noEditPoints="1"/>
          </p:cNvSpPr>
          <p:nvPr/>
        </p:nvSpPr>
        <p:spPr bwMode="gray">
          <a:xfrm>
            <a:off x="39821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8" name="Freeform 5"/>
          <p:cNvSpPr>
            <a:spLocks noChangeAspect="1" noEditPoints="1"/>
          </p:cNvSpPr>
          <p:nvPr/>
        </p:nvSpPr>
        <p:spPr bwMode="gray">
          <a:xfrm>
            <a:off x="37828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0" name="Freeform 5"/>
          <p:cNvSpPr>
            <a:spLocks noChangeAspect="1" noEditPoints="1"/>
          </p:cNvSpPr>
          <p:nvPr/>
        </p:nvSpPr>
        <p:spPr bwMode="gray">
          <a:xfrm>
            <a:off x="338433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1" name="Freeform 5"/>
          <p:cNvSpPr>
            <a:spLocks noChangeAspect="1" noEditPoints="1"/>
          </p:cNvSpPr>
          <p:nvPr/>
        </p:nvSpPr>
        <p:spPr bwMode="gray">
          <a:xfrm>
            <a:off x="4181464"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2" name="Freeform 5"/>
          <p:cNvSpPr>
            <a:spLocks noChangeAspect="1" noEditPoints="1"/>
          </p:cNvSpPr>
          <p:nvPr/>
        </p:nvSpPr>
        <p:spPr bwMode="gray">
          <a:xfrm>
            <a:off x="3583618"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3" name="Freeform 5"/>
          <p:cNvSpPr>
            <a:spLocks noChangeAspect="1" noEditPoints="1"/>
          </p:cNvSpPr>
          <p:nvPr/>
        </p:nvSpPr>
        <p:spPr bwMode="gray">
          <a:xfrm>
            <a:off x="438074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5" name="Freeform 5"/>
          <p:cNvSpPr>
            <a:spLocks noChangeAspect="1" noEditPoints="1"/>
          </p:cNvSpPr>
          <p:nvPr/>
        </p:nvSpPr>
        <p:spPr bwMode="gray">
          <a:xfrm>
            <a:off x="4978573"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6" name="Freeform 5"/>
          <p:cNvSpPr>
            <a:spLocks noChangeAspect="1" noEditPoints="1"/>
          </p:cNvSpPr>
          <p:nvPr/>
        </p:nvSpPr>
        <p:spPr bwMode="gray">
          <a:xfrm>
            <a:off x="5177855"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7" name="Freeform 5"/>
          <p:cNvSpPr>
            <a:spLocks noChangeAspect="1" noEditPoints="1"/>
          </p:cNvSpPr>
          <p:nvPr/>
        </p:nvSpPr>
        <p:spPr bwMode="gray">
          <a:xfrm>
            <a:off x="3982182"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8" name="Freeform 5"/>
          <p:cNvSpPr>
            <a:spLocks noChangeAspect="1" noEditPoints="1"/>
          </p:cNvSpPr>
          <p:nvPr/>
        </p:nvSpPr>
        <p:spPr bwMode="gray">
          <a:xfrm>
            <a:off x="3782900"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9" name="Freeform 5"/>
          <p:cNvSpPr>
            <a:spLocks noChangeAspect="1" noEditPoints="1"/>
          </p:cNvSpPr>
          <p:nvPr/>
        </p:nvSpPr>
        <p:spPr bwMode="gray">
          <a:xfrm>
            <a:off x="4779310" y="4654771"/>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10" name="Rechteck 92"/>
          <p:cNvSpPr/>
          <p:nvPr/>
        </p:nvSpPr>
        <p:spPr bwMode="gray">
          <a:xfrm>
            <a:off x="248911" y="4540270"/>
            <a:ext cx="1764907"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Higher Social </a:t>
            </a:r>
            <a:r>
              <a:rPr lang="de-DE" sz="1200" kern="0" dirty="0" smtClean="0">
                <a:solidFill>
                  <a:schemeClr val="bg1"/>
                </a:solidFill>
              </a:rPr>
              <a:t>Grades:</a:t>
            </a:r>
            <a:r>
              <a:rPr lang="de-DE" kern="0" dirty="0" smtClean="0">
                <a:solidFill>
                  <a:schemeClr val="bg1"/>
                </a:solidFill>
              </a:rPr>
              <a:t>71%</a:t>
            </a:r>
            <a:endParaRPr lang="de-DE" kern="0" dirty="0">
              <a:solidFill>
                <a:schemeClr val="bg1"/>
              </a:solidFill>
            </a:endParaRPr>
          </a:p>
        </p:txBody>
      </p:sp>
      <p:sp>
        <p:nvSpPr>
          <p:cNvPr id="111" name="Rechteck 92"/>
          <p:cNvSpPr/>
          <p:nvPr/>
        </p:nvSpPr>
        <p:spPr bwMode="gray">
          <a:xfrm>
            <a:off x="266545" y="5148407"/>
            <a:ext cx="1737655"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Lower Social Grades</a:t>
            </a:r>
            <a:r>
              <a:rPr lang="de-DE" sz="1200" kern="0" dirty="0" smtClean="0">
                <a:solidFill>
                  <a:schemeClr val="bg1"/>
                </a:solidFill>
              </a:rPr>
              <a:t>: </a:t>
            </a:r>
            <a:r>
              <a:rPr lang="de-DE" kern="0" dirty="0" smtClean="0">
                <a:solidFill>
                  <a:schemeClr val="bg1"/>
                </a:solidFill>
              </a:rPr>
              <a:t>62%</a:t>
            </a:r>
            <a:endParaRPr lang="de-DE" kern="0" dirty="0">
              <a:solidFill>
                <a:schemeClr val="bg1"/>
              </a:solidFill>
            </a:endParaRPr>
          </a:p>
        </p:txBody>
      </p:sp>
      <p:sp>
        <p:nvSpPr>
          <p:cNvPr id="112" name="TextBox 111"/>
          <p:cNvSpPr txBox="1"/>
          <p:nvPr/>
        </p:nvSpPr>
        <p:spPr>
          <a:xfrm>
            <a:off x="560018" y="4236125"/>
            <a:ext cx="1163845" cy="276999"/>
          </a:xfrm>
          <a:prstGeom prst="rect">
            <a:avLst/>
          </a:prstGeom>
          <a:noFill/>
        </p:spPr>
        <p:txBody>
          <a:bodyPr wrap="none" lIns="0" tIns="0" rIns="0" bIns="0" rtlCol="0">
            <a:spAutoFit/>
          </a:bodyPr>
          <a:lstStyle/>
          <a:p>
            <a:r>
              <a:rPr lang="en-GB" dirty="0" smtClean="0">
                <a:solidFill>
                  <a:schemeClr val="tx2"/>
                </a:solidFill>
                <a:cs typeface="Arial" pitchFamily="34" charset="0"/>
              </a:rPr>
              <a:t>Social Grade</a:t>
            </a:r>
            <a:endParaRPr lang="en-US" dirty="0">
              <a:solidFill>
                <a:schemeClr val="tx2"/>
              </a:solidFill>
              <a:cs typeface="Arial" pitchFamily="34" charset="0"/>
            </a:endParaRPr>
          </a:p>
        </p:txBody>
      </p:sp>
      <p:cxnSp>
        <p:nvCxnSpPr>
          <p:cNvPr id="113" name="Straight Connector 112"/>
          <p:cNvCxnSpPr/>
          <p:nvPr/>
        </p:nvCxnSpPr>
        <p:spPr>
          <a:xfrm>
            <a:off x="628650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cxnSp>
        <p:nvCxnSpPr>
          <p:cNvPr id="114" name="Straight Connector 113"/>
          <p:cNvCxnSpPr/>
          <p:nvPr/>
        </p:nvCxnSpPr>
        <p:spPr>
          <a:xfrm>
            <a:off x="245745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sp>
        <p:nvSpPr>
          <p:cNvPr id="28" name="Rectangle 27"/>
          <p:cNvSpPr/>
          <p:nvPr/>
        </p:nvSpPr>
        <p:spPr>
          <a:xfrm>
            <a:off x="77453" y="1068545"/>
            <a:ext cx="2220566" cy="959302"/>
          </a:xfrm>
          <a:prstGeom prst="rect">
            <a:avLst/>
          </a:prstGeom>
        </p:spPr>
        <p:txBody>
          <a:bodyPr wrap="square" anchor="ctr">
            <a:spAutoFit/>
          </a:bodyPr>
          <a:lstStyle/>
          <a:p>
            <a:pPr algn="r">
              <a:lnSpc>
                <a:spcPct val="75000"/>
              </a:lnSpc>
            </a:pPr>
            <a:r>
              <a:rPr lang="en-GB" sz="7200" b="1" dirty="0" smtClean="0">
                <a:solidFill>
                  <a:schemeClr val="accent1"/>
                </a:solidFill>
                <a:cs typeface="Arial" pitchFamily="34" charset="0"/>
              </a:rPr>
              <a:t>65%</a:t>
            </a:r>
            <a:endParaRPr lang="en-US" sz="1600" dirty="0">
              <a:solidFill>
                <a:schemeClr val="accent1"/>
              </a:solidFill>
              <a:cs typeface="Arial" pitchFamily="34" charset="0"/>
            </a:endParaRPr>
          </a:p>
        </p:txBody>
      </p:sp>
      <p:pic>
        <p:nvPicPr>
          <p:cNvPr id="118" name="Picture 117" descr="Ireland provinces.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467953" y="2705912"/>
            <a:ext cx="2238183" cy="2563200"/>
          </a:xfrm>
          <a:prstGeom prst="rect">
            <a:avLst/>
          </a:prstGeom>
        </p:spPr>
      </p:pic>
      <p:sp>
        <p:nvSpPr>
          <p:cNvPr id="119" name="TextBox 9"/>
          <p:cNvSpPr txBox="1">
            <a:spLocks noChangeArrowheads="1"/>
          </p:cNvSpPr>
          <p:nvPr/>
        </p:nvSpPr>
        <p:spPr bwMode="auto">
          <a:xfrm>
            <a:off x="7762914" y="3810423"/>
            <a:ext cx="910808" cy="769441"/>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Rest of </a:t>
            </a:r>
            <a:br>
              <a:rPr kumimoji="0" lang="en-IE" sz="1000" b="0" i="0" u="none" strike="noStrike" kern="0" cap="none" spc="0" normalizeH="0" baseline="0" noProof="0" dirty="0" smtClean="0">
                <a:ln>
                  <a:noFill/>
                </a:ln>
                <a:solidFill>
                  <a:schemeClr val="bg1"/>
                </a:solidFill>
                <a:effectLst/>
                <a:uLnTx/>
                <a:uFillTx/>
                <a:cs typeface="Calibri" pitchFamily="34" charset="0"/>
              </a:rPr>
            </a:br>
            <a:r>
              <a:rPr kumimoji="0" lang="en-IE" sz="1000" b="0" i="0" u="none" strike="noStrike" kern="0" cap="none" spc="0" normalizeH="0" baseline="0" noProof="0" dirty="0" smtClean="0">
                <a:ln>
                  <a:noFill/>
                </a:ln>
                <a:solidFill>
                  <a:schemeClr val="bg1"/>
                </a:solidFill>
                <a:effectLst/>
                <a:uLnTx/>
                <a:uFillTx/>
                <a:cs typeface="Calibri" pitchFamily="34" charset="0"/>
              </a:rPr>
              <a:t>Leinster </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72</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0" name="TextBox 9"/>
          <p:cNvSpPr txBox="1">
            <a:spLocks noChangeArrowheads="1"/>
          </p:cNvSpPr>
          <p:nvPr/>
        </p:nvSpPr>
        <p:spPr bwMode="auto">
          <a:xfrm>
            <a:off x="7015646" y="4384918"/>
            <a:ext cx="910808"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effectLst/>
                <a:uLnTx/>
                <a:uFillTx/>
                <a:cs typeface="Calibri" pitchFamily="34" charset="0"/>
              </a:rPr>
              <a:t>Munster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cs typeface="Calibri" pitchFamily="34" charset="0"/>
              </a:rPr>
              <a:t>59</a:t>
            </a:r>
            <a:r>
              <a:rPr kumimoji="0" lang="en-IE" sz="2400" b="0" i="0" u="none" strike="noStrike" kern="0" cap="none" spc="0" normalizeH="0" baseline="0" noProof="0" dirty="0" smtClean="0">
                <a:ln>
                  <a:noFill/>
                </a:ln>
                <a:effectLst/>
                <a:uLnTx/>
                <a:uFillTx/>
                <a:cs typeface="Calibri" pitchFamily="34" charset="0"/>
              </a:rPr>
              <a:t>%</a:t>
            </a:r>
          </a:p>
        </p:txBody>
      </p:sp>
      <p:sp>
        <p:nvSpPr>
          <p:cNvPr id="121" name="TextBox 9"/>
          <p:cNvSpPr txBox="1">
            <a:spLocks noChangeArrowheads="1"/>
          </p:cNvSpPr>
          <p:nvPr/>
        </p:nvSpPr>
        <p:spPr bwMode="auto">
          <a:xfrm>
            <a:off x="7011489" y="3503856"/>
            <a:ext cx="1038252"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Conn/ Ulster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62</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6" name="TextBox 9"/>
          <p:cNvSpPr txBox="1">
            <a:spLocks noChangeArrowheads="1"/>
          </p:cNvSpPr>
          <p:nvPr/>
        </p:nvSpPr>
        <p:spPr bwMode="auto">
          <a:xfrm>
            <a:off x="8300394" y="3225786"/>
            <a:ext cx="770692" cy="615553"/>
          </a:xfrm>
          <a:prstGeom prst="rect">
            <a:avLst/>
          </a:prstGeom>
          <a:solidFill>
            <a:srgbClr val="FFFFFF"/>
          </a:solidFill>
          <a:ln w="9525">
            <a:solidFill>
              <a:srgbClr val="CEC7BA"/>
            </a:solidFill>
            <a:prstDash val="dash"/>
            <a:miter lim="800000"/>
            <a:headEnd/>
            <a:tailEnd/>
          </a:ln>
        </p:spPr>
        <p:txBody>
          <a:bodyPr r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Dublin</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68</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cxnSp>
        <p:nvCxnSpPr>
          <p:cNvPr id="129" name="Straight Connector 105"/>
          <p:cNvCxnSpPr>
            <a:cxnSpLocks noChangeShapeType="1"/>
            <a:stCxn id="126" idx="2"/>
          </p:cNvCxnSpPr>
          <p:nvPr/>
        </p:nvCxnSpPr>
        <p:spPr bwMode="auto">
          <a:xfrm flipH="1">
            <a:off x="8411866" y="3841339"/>
            <a:ext cx="273874" cy="321233"/>
          </a:xfrm>
          <a:prstGeom prst="line">
            <a:avLst/>
          </a:prstGeom>
          <a:noFill/>
          <a:ln w="9525" algn="ctr">
            <a:solidFill>
              <a:srgbClr val="CEC7BA"/>
            </a:solidFill>
            <a:round/>
            <a:headEnd/>
            <a:tailEnd/>
          </a:ln>
        </p:spPr>
      </p:cxnSp>
      <p:sp>
        <p:nvSpPr>
          <p:cNvPr id="131" name="Freeform 5"/>
          <p:cNvSpPr>
            <a:spLocks noChangeAspect="1" noEditPoints="1"/>
          </p:cNvSpPr>
          <p:nvPr/>
        </p:nvSpPr>
        <p:spPr bwMode="gray">
          <a:xfrm>
            <a:off x="322573"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2" name="Freeform 5"/>
          <p:cNvSpPr>
            <a:spLocks noChangeAspect="1" noEditPoints="1"/>
          </p:cNvSpPr>
          <p:nvPr/>
        </p:nvSpPr>
        <p:spPr bwMode="gray">
          <a:xfrm>
            <a:off x="948621"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3" name="Freeform 5"/>
          <p:cNvSpPr>
            <a:spLocks noChangeAspect="1" noEditPoints="1"/>
          </p:cNvSpPr>
          <p:nvPr/>
        </p:nvSpPr>
        <p:spPr bwMode="gray">
          <a:xfrm>
            <a:off x="47908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5" name="Freeform 5"/>
          <p:cNvSpPr>
            <a:spLocks noChangeAspect="1" noEditPoints="1"/>
          </p:cNvSpPr>
          <p:nvPr/>
        </p:nvSpPr>
        <p:spPr bwMode="gray">
          <a:xfrm>
            <a:off x="1574654"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36" name="Freeform 5"/>
          <p:cNvSpPr>
            <a:spLocks noChangeAspect="1" noEditPoints="1"/>
          </p:cNvSpPr>
          <p:nvPr/>
        </p:nvSpPr>
        <p:spPr bwMode="gray">
          <a:xfrm>
            <a:off x="173116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7" name="Freeform 5"/>
          <p:cNvSpPr>
            <a:spLocks noChangeAspect="1" noEditPoints="1"/>
          </p:cNvSpPr>
          <p:nvPr/>
        </p:nvSpPr>
        <p:spPr bwMode="gray">
          <a:xfrm>
            <a:off x="635597"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8" name="Freeform 5"/>
          <p:cNvSpPr>
            <a:spLocks noChangeAspect="1" noEditPoints="1"/>
          </p:cNvSpPr>
          <p:nvPr/>
        </p:nvSpPr>
        <p:spPr bwMode="gray">
          <a:xfrm>
            <a:off x="1261645" y="4824295"/>
            <a:ext cx="110144" cy="317086"/>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9" name="Freeform 5"/>
          <p:cNvSpPr>
            <a:spLocks noChangeAspect="1" noEditPoints="1"/>
          </p:cNvSpPr>
          <p:nvPr/>
        </p:nvSpPr>
        <p:spPr bwMode="gray">
          <a:xfrm>
            <a:off x="1105133"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0" name="Freeform 5"/>
          <p:cNvSpPr>
            <a:spLocks noChangeAspect="1" noEditPoints="1"/>
          </p:cNvSpPr>
          <p:nvPr/>
        </p:nvSpPr>
        <p:spPr bwMode="gray">
          <a:xfrm>
            <a:off x="792109"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2" name="Freeform 5"/>
          <p:cNvSpPr>
            <a:spLocks noChangeAspect="1" noEditPoints="1"/>
          </p:cNvSpPr>
          <p:nvPr/>
        </p:nvSpPr>
        <p:spPr bwMode="gray">
          <a:xfrm>
            <a:off x="32257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3" name="Freeform 5"/>
          <p:cNvSpPr>
            <a:spLocks noChangeAspect="1" noEditPoints="1"/>
          </p:cNvSpPr>
          <p:nvPr/>
        </p:nvSpPr>
        <p:spPr bwMode="gray">
          <a:xfrm>
            <a:off x="94861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4" name="Freeform 5"/>
          <p:cNvSpPr>
            <a:spLocks noChangeAspect="1" noEditPoints="1"/>
          </p:cNvSpPr>
          <p:nvPr/>
        </p:nvSpPr>
        <p:spPr bwMode="gray">
          <a:xfrm>
            <a:off x="47908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5" name="Freeform 5"/>
          <p:cNvSpPr>
            <a:spLocks noChangeAspect="1" noEditPoints="1"/>
          </p:cNvSpPr>
          <p:nvPr/>
        </p:nvSpPr>
        <p:spPr bwMode="gray">
          <a:xfrm>
            <a:off x="110512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6" name="Freeform 5"/>
          <p:cNvSpPr>
            <a:spLocks noChangeAspect="1" noEditPoints="1"/>
          </p:cNvSpPr>
          <p:nvPr/>
        </p:nvSpPr>
        <p:spPr bwMode="gray">
          <a:xfrm>
            <a:off x="126163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20000">
                <a:schemeClr val="bg2"/>
              </a:gs>
              <a:gs pos="2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7" name="Freeform 5"/>
          <p:cNvSpPr>
            <a:spLocks noChangeAspect="1" noEditPoints="1"/>
          </p:cNvSpPr>
          <p:nvPr/>
        </p:nvSpPr>
        <p:spPr bwMode="gray">
          <a:xfrm>
            <a:off x="157465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8" name="Freeform 5"/>
          <p:cNvSpPr>
            <a:spLocks noChangeAspect="1" noEditPoints="1"/>
          </p:cNvSpPr>
          <p:nvPr/>
        </p:nvSpPr>
        <p:spPr bwMode="gray">
          <a:xfrm>
            <a:off x="1731165"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9" name="Freeform 5"/>
          <p:cNvSpPr>
            <a:spLocks noChangeAspect="1" noEditPoints="1"/>
          </p:cNvSpPr>
          <p:nvPr/>
        </p:nvSpPr>
        <p:spPr bwMode="gray">
          <a:xfrm>
            <a:off x="79210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0" name="Freeform 5"/>
          <p:cNvSpPr>
            <a:spLocks noChangeAspect="1" noEditPoints="1"/>
          </p:cNvSpPr>
          <p:nvPr/>
        </p:nvSpPr>
        <p:spPr bwMode="gray">
          <a:xfrm>
            <a:off x="63559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1" name="Freeform 5"/>
          <p:cNvSpPr>
            <a:spLocks noChangeAspect="1" noEditPoints="1"/>
          </p:cNvSpPr>
          <p:nvPr/>
        </p:nvSpPr>
        <p:spPr bwMode="gray">
          <a:xfrm>
            <a:off x="141814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2" name="Freeform 5"/>
          <p:cNvSpPr>
            <a:spLocks noChangeAspect="1" noEditPoints="1"/>
          </p:cNvSpPr>
          <p:nvPr/>
        </p:nvSpPr>
        <p:spPr bwMode="gray">
          <a:xfrm>
            <a:off x="32257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3" name="Freeform 5"/>
          <p:cNvSpPr>
            <a:spLocks noChangeAspect="1" noEditPoints="1"/>
          </p:cNvSpPr>
          <p:nvPr/>
        </p:nvSpPr>
        <p:spPr bwMode="gray">
          <a:xfrm>
            <a:off x="94861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4" name="Freeform 5"/>
          <p:cNvSpPr>
            <a:spLocks noChangeAspect="1" noEditPoints="1"/>
          </p:cNvSpPr>
          <p:nvPr/>
        </p:nvSpPr>
        <p:spPr bwMode="gray">
          <a:xfrm>
            <a:off x="47908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5" name="Freeform 5"/>
          <p:cNvSpPr>
            <a:spLocks noChangeAspect="1" noEditPoints="1"/>
          </p:cNvSpPr>
          <p:nvPr/>
        </p:nvSpPr>
        <p:spPr bwMode="gray">
          <a:xfrm>
            <a:off x="126163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6" name="Freeform 5"/>
          <p:cNvSpPr>
            <a:spLocks noChangeAspect="1" noEditPoints="1"/>
          </p:cNvSpPr>
          <p:nvPr/>
        </p:nvSpPr>
        <p:spPr bwMode="gray">
          <a:xfrm>
            <a:off x="110512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50000">
                <a:schemeClr val="bg2"/>
              </a:gs>
              <a:gs pos="5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7" name="Freeform 5"/>
          <p:cNvSpPr>
            <a:spLocks noChangeAspect="1" noEditPoints="1"/>
          </p:cNvSpPr>
          <p:nvPr/>
        </p:nvSpPr>
        <p:spPr bwMode="gray">
          <a:xfrm>
            <a:off x="157465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8" name="Freeform 5"/>
          <p:cNvSpPr>
            <a:spLocks noChangeAspect="1" noEditPoints="1"/>
          </p:cNvSpPr>
          <p:nvPr/>
        </p:nvSpPr>
        <p:spPr bwMode="gray">
          <a:xfrm>
            <a:off x="1731165"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9" name="Freeform 5"/>
          <p:cNvSpPr>
            <a:spLocks noChangeAspect="1" noEditPoints="1"/>
          </p:cNvSpPr>
          <p:nvPr/>
        </p:nvSpPr>
        <p:spPr bwMode="gray">
          <a:xfrm>
            <a:off x="79210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0" name="Freeform 5"/>
          <p:cNvSpPr>
            <a:spLocks noChangeAspect="1" noEditPoints="1"/>
          </p:cNvSpPr>
          <p:nvPr/>
        </p:nvSpPr>
        <p:spPr bwMode="gray">
          <a:xfrm>
            <a:off x="63559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61" name="Freeform 5"/>
          <p:cNvSpPr>
            <a:spLocks noChangeAspect="1" noEditPoints="1"/>
          </p:cNvSpPr>
          <p:nvPr/>
        </p:nvSpPr>
        <p:spPr bwMode="gray">
          <a:xfrm>
            <a:off x="141814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2" name="Rechteck 92"/>
          <p:cNvSpPr/>
          <p:nvPr/>
        </p:nvSpPr>
        <p:spPr bwMode="gray">
          <a:xfrm>
            <a:off x="588752" y="5756246"/>
            <a:ext cx="1093248"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smtClean="0">
                <a:solidFill>
                  <a:schemeClr val="bg1"/>
                </a:solidFill>
              </a:rPr>
              <a:t>Farmers: </a:t>
            </a:r>
            <a:r>
              <a:rPr lang="de-DE" kern="0" dirty="0" smtClean="0">
                <a:solidFill>
                  <a:schemeClr val="bg1"/>
                </a:solidFill>
              </a:rPr>
              <a:t>  55%</a:t>
            </a:r>
            <a:endParaRPr lang="de-DE" sz="2400" kern="0" dirty="0">
              <a:solidFill>
                <a:schemeClr val="bg1"/>
              </a:solidFill>
            </a:endParaRPr>
          </a:p>
        </p:txBody>
      </p:sp>
      <p:sp>
        <p:nvSpPr>
          <p:cNvPr id="141" name="Text Placeholder 34"/>
          <p:cNvSpPr txBox="1">
            <a:spLocks/>
          </p:cNvSpPr>
          <p:nvPr/>
        </p:nvSpPr>
        <p:spPr>
          <a:xfrm>
            <a:off x="109209" y="232531"/>
            <a:ext cx="8461585" cy="332399"/>
          </a:xfrm>
          <a:prstGeom prst="rect">
            <a:avLst/>
          </a:prstGeom>
        </p:spPr>
        <p:txBody>
          <a:bodyPr vert="horz" wrap="square" lIns="0" tIns="0" rIns="0" bIns="0" rtlCol="0" anchor="ctr">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defRPr/>
            </a:pPr>
            <a:r>
              <a:rPr lang="en-IE" sz="2400" b="1" dirty="0" smtClean="0">
                <a:solidFill>
                  <a:schemeClr val="accent5"/>
                </a:solidFill>
              </a:rPr>
              <a:t>Public Attitudes Towards Abortion - I</a:t>
            </a:r>
            <a:endParaRPr lang="en-IE" sz="2400" b="1" dirty="0">
              <a:solidFill>
                <a:schemeClr val="accent5"/>
              </a:solidFill>
            </a:endParaRPr>
          </a:p>
        </p:txBody>
      </p:sp>
      <p:sp>
        <p:nvSpPr>
          <p:cNvPr id="166" name="Rectangle 165"/>
          <p:cNvSpPr/>
          <p:nvPr/>
        </p:nvSpPr>
        <p:spPr>
          <a:xfrm>
            <a:off x="2379838" y="1048737"/>
            <a:ext cx="5920556" cy="923330"/>
          </a:xfrm>
          <a:prstGeom prst="rect">
            <a:avLst/>
          </a:prstGeom>
        </p:spPr>
        <p:txBody>
          <a:bodyPr wrap="square" anchor="ctr">
            <a:spAutoFit/>
          </a:bodyPr>
          <a:lstStyle/>
          <a:p>
            <a:r>
              <a:rPr lang="en-GB" dirty="0" smtClean="0">
                <a:solidFill>
                  <a:schemeClr val="accent1"/>
                </a:solidFill>
                <a:cs typeface="Arial" pitchFamily="34" charset="0"/>
              </a:rPr>
              <a:t>Believe that the </a:t>
            </a:r>
            <a:r>
              <a:rPr lang="en-GB" dirty="0">
                <a:solidFill>
                  <a:schemeClr val="accent1"/>
                </a:solidFill>
                <a:cs typeface="Arial" pitchFamily="34" charset="0"/>
              </a:rPr>
              <a:t>fact that </a:t>
            </a:r>
            <a:r>
              <a:rPr lang="en-GB" b="1" dirty="0">
                <a:solidFill>
                  <a:schemeClr val="accent1">
                    <a:lumMod val="75000"/>
                  </a:schemeClr>
                </a:solidFill>
                <a:cs typeface="Arial" pitchFamily="34" charset="0"/>
              </a:rPr>
              <a:t>abortion is classified as a crime </a:t>
            </a:r>
            <a:r>
              <a:rPr lang="en-GB" dirty="0">
                <a:solidFill>
                  <a:schemeClr val="accent1"/>
                </a:solidFill>
                <a:cs typeface="Arial" pitchFamily="34" charset="0"/>
              </a:rPr>
              <a:t>except when a woman's life is at risk </a:t>
            </a:r>
            <a:r>
              <a:rPr lang="en-GB" b="1" dirty="0">
                <a:solidFill>
                  <a:schemeClr val="accent1">
                    <a:lumMod val="75000"/>
                  </a:schemeClr>
                </a:solidFill>
                <a:cs typeface="Arial" pitchFamily="34" charset="0"/>
              </a:rPr>
              <a:t>adds to the distress of women</a:t>
            </a:r>
            <a:r>
              <a:rPr lang="en-GB" dirty="0">
                <a:solidFill>
                  <a:schemeClr val="accent1"/>
                </a:solidFill>
                <a:cs typeface="Arial" pitchFamily="34" charset="0"/>
              </a:rPr>
              <a:t> who need an abortion</a:t>
            </a:r>
            <a:endParaRPr lang="en-US" dirty="0">
              <a:solidFill>
                <a:schemeClr val="accent1"/>
              </a:solidFill>
              <a:cs typeface="Arial" pitchFamily="34" charset="0"/>
            </a:endParaRPr>
          </a:p>
        </p:txBody>
      </p:sp>
      <p:sp>
        <p:nvSpPr>
          <p:cNvPr id="169" name="TextBox 168"/>
          <p:cNvSpPr txBox="1"/>
          <p:nvPr/>
        </p:nvSpPr>
        <p:spPr>
          <a:xfrm>
            <a:off x="5369907" y="2816537"/>
            <a:ext cx="495649" cy="307777"/>
          </a:xfrm>
          <a:prstGeom prst="rect">
            <a:avLst/>
          </a:prstGeom>
          <a:noFill/>
        </p:spPr>
        <p:txBody>
          <a:bodyPr wrap="none" rtlCol="0">
            <a:spAutoFit/>
          </a:bodyPr>
          <a:lstStyle/>
          <a:p>
            <a:r>
              <a:rPr lang="en-IE" sz="1400" dirty="0" smtClean="0">
                <a:solidFill>
                  <a:schemeClr val="bg1"/>
                </a:solidFill>
              </a:rPr>
              <a:t>68%</a:t>
            </a:r>
            <a:endParaRPr lang="en-GB" sz="1400" dirty="0">
              <a:solidFill>
                <a:schemeClr val="bg1"/>
              </a:solidFill>
            </a:endParaRPr>
          </a:p>
        </p:txBody>
      </p:sp>
      <p:sp>
        <p:nvSpPr>
          <p:cNvPr id="172" name="TextBox 171"/>
          <p:cNvSpPr txBox="1"/>
          <p:nvPr/>
        </p:nvSpPr>
        <p:spPr>
          <a:xfrm>
            <a:off x="5369907" y="3272474"/>
            <a:ext cx="495649" cy="307777"/>
          </a:xfrm>
          <a:prstGeom prst="rect">
            <a:avLst/>
          </a:prstGeom>
          <a:noFill/>
        </p:spPr>
        <p:txBody>
          <a:bodyPr wrap="none" rtlCol="0">
            <a:spAutoFit/>
          </a:bodyPr>
          <a:lstStyle/>
          <a:p>
            <a:r>
              <a:rPr lang="en-IE" sz="1400" dirty="0" smtClean="0">
                <a:solidFill>
                  <a:schemeClr val="bg1"/>
                </a:solidFill>
              </a:rPr>
              <a:t>66%</a:t>
            </a:r>
            <a:endParaRPr lang="en-GB" sz="1400" dirty="0">
              <a:solidFill>
                <a:schemeClr val="bg1"/>
              </a:solidFill>
            </a:endParaRPr>
          </a:p>
        </p:txBody>
      </p:sp>
      <p:sp>
        <p:nvSpPr>
          <p:cNvPr id="173" name="TextBox 172"/>
          <p:cNvSpPr txBox="1"/>
          <p:nvPr/>
        </p:nvSpPr>
        <p:spPr>
          <a:xfrm>
            <a:off x="5369907" y="3770943"/>
            <a:ext cx="495649" cy="307777"/>
          </a:xfrm>
          <a:prstGeom prst="rect">
            <a:avLst/>
          </a:prstGeom>
          <a:noFill/>
        </p:spPr>
        <p:txBody>
          <a:bodyPr wrap="none" rtlCol="0">
            <a:spAutoFit/>
          </a:bodyPr>
          <a:lstStyle/>
          <a:p>
            <a:r>
              <a:rPr lang="en-IE" sz="1400" dirty="0" smtClean="0">
                <a:solidFill>
                  <a:schemeClr val="bg1"/>
                </a:solidFill>
              </a:rPr>
              <a:t>68%</a:t>
            </a:r>
            <a:endParaRPr lang="en-GB" sz="1400" dirty="0">
              <a:solidFill>
                <a:schemeClr val="bg1"/>
              </a:solidFill>
            </a:endParaRPr>
          </a:p>
        </p:txBody>
      </p:sp>
      <p:sp>
        <p:nvSpPr>
          <p:cNvPr id="174" name="TextBox 173"/>
          <p:cNvSpPr txBox="1"/>
          <p:nvPr/>
        </p:nvSpPr>
        <p:spPr>
          <a:xfrm>
            <a:off x="5369907" y="4226880"/>
            <a:ext cx="495649" cy="307777"/>
          </a:xfrm>
          <a:prstGeom prst="rect">
            <a:avLst/>
          </a:prstGeom>
          <a:noFill/>
        </p:spPr>
        <p:txBody>
          <a:bodyPr wrap="none" rtlCol="0">
            <a:spAutoFit/>
          </a:bodyPr>
          <a:lstStyle/>
          <a:p>
            <a:r>
              <a:rPr lang="en-IE" sz="1400" dirty="0" smtClean="0">
                <a:solidFill>
                  <a:schemeClr val="bg1"/>
                </a:solidFill>
              </a:rPr>
              <a:t>65%</a:t>
            </a:r>
            <a:endParaRPr lang="en-GB" sz="1400" dirty="0">
              <a:solidFill>
                <a:schemeClr val="bg1"/>
              </a:solidFill>
            </a:endParaRPr>
          </a:p>
        </p:txBody>
      </p:sp>
      <p:sp>
        <p:nvSpPr>
          <p:cNvPr id="175" name="TextBox 174"/>
          <p:cNvSpPr txBox="1"/>
          <p:nvPr/>
        </p:nvSpPr>
        <p:spPr>
          <a:xfrm>
            <a:off x="5369907" y="4704083"/>
            <a:ext cx="495649" cy="307777"/>
          </a:xfrm>
          <a:prstGeom prst="rect">
            <a:avLst/>
          </a:prstGeom>
          <a:noFill/>
        </p:spPr>
        <p:txBody>
          <a:bodyPr wrap="none" rtlCol="0">
            <a:spAutoFit/>
          </a:bodyPr>
          <a:lstStyle/>
          <a:p>
            <a:r>
              <a:rPr lang="en-IE" sz="1400" dirty="0" smtClean="0">
                <a:solidFill>
                  <a:schemeClr val="bg1"/>
                </a:solidFill>
              </a:rPr>
              <a:t>67%</a:t>
            </a:r>
            <a:endParaRPr lang="en-GB" sz="1400" dirty="0">
              <a:solidFill>
                <a:schemeClr val="bg1"/>
              </a:solidFill>
            </a:endParaRPr>
          </a:p>
        </p:txBody>
      </p:sp>
      <p:sp>
        <p:nvSpPr>
          <p:cNvPr id="176" name="TextBox 175"/>
          <p:cNvSpPr txBox="1"/>
          <p:nvPr/>
        </p:nvSpPr>
        <p:spPr>
          <a:xfrm>
            <a:off x="5369907" y="5182410"/>
            <a:ext cx="495649" cy="307777"/>
          </a:xfrm>
          <a:prstGeom prst="rect">
            <a:avLst/>
          </a:prstGeom>
          <a:noFill/>
        </p:spPr>
        <p:txBody>
          <a:bodyPr wrap="none" rtlCol="0">
            <a:spAutoFit/>
          </a:bodyPr>
          <a:lstStyle/>
          <a:p>
            <a:r>
              <a:rPr lang="en-IE" sz="1400" dirty="0" smtClean="0">
                <a:solidFill>
                  <a:schemeClr val="bg1"/>
                </a:solidFill>
              </a:rPr>
              <a:t>57%</a:t>
            </a:r>
            <a:endParaRPr lang="en-GB" sz="1400" dirty="0">
              <a:solidFill>
                <a:schemeClr val="bg1"/>
              </a:solidFill>
            </a:endParaRPr>
          </a:p>
        </p:txBody>
      </p:sp>
      <p:sp>
        <p:nvSpPr>
          <p:cNvPr id="178" name="TextBox 177"/>
          <p:cNvSpPr txBox="1"/>
          <p:nvPr/>
        </p:nvSpPr>
        <p:spPr>
          <a:xfrm>
            <a:off x="907138" y="2063316"/>
            <a:ext cx="700513" cy="276999"/>
          </a:xfrm>
          <a:prstGeom prst="rect">
            <a:avLst/>
          </a:prstGeom>
          <a:noFill/>
        </p:spPr>
        <p:txBody>
          <a:bodyPr wrap="none" lIns="0" tIns="0" rIns="0" bIns="0" rtlCol="0" anchor="b" anchorCtr="1">
            <a:spAutoFit/>
          </a:bodyPr>
          <a:lstStyle/>
          <a:p>
            <a:pPr algn="ctr"/>
            <a:r>
              <a:rPr lang="en-GB" dirty="0" smtClean="0">
                <a:solidFill>
                  <a:schemeClr val="tx2"/>
                </a:solidFill>
                <a:cs typeface="Calibri" pitchFamily="34" charset="0"/>
              </a:rPr>
              <a:t>Gender</a:t>
            </a:r>
            <a:endParaRPr lang="en-US" dirty="0">
              <a:solidFill>
                <a:schemeClr val="tx2"/>
              </a:solidFill>
              <a:cs typeface="Calibri" pitchFamily="34" charset="0"/>
            </a:endParaRPr>
          </a:p>
        </p:txBody>
      </p:sp>
      <p:sp>
        <p:nvSpPr>
          <p:cNvPr id="180" name="Rechteck 31"/>
          <p:cNvSpPr/>
          <p:nvPr/>
        </p:nvSpPr>
        <p:spPr>
          <a:xfrm>
            <a:off x="689948" y="3597523"/>
            <a:ext cx="442429" cy="307777"/>
          </a:xfrm>
          <a:prstGeom prst="rect">
            <a:avLst/>
          </a:prstGeom>
        </p:spPr>
        <p:txBody>
          <a:bodyPr wrap="none" lIns="0" tIns="0" rIns="0" bIns="0" anchor="ctr" anchorCtr="0">
            <a:spAutoFit/>
          </a:bodyPr>
          <a:lstStyle/>
          <a:p>
            <a:pPr algn="ctr"/>
            <a:r>
              <a:rPr lang="en-US" sz="2000" dirty="0" smtClean="0">
                <a:solidFill>
                  <a:schemeClr val="accent1">
                    <a:lumMod val="75000"/>
                  </a:schemeClr>
                </a:solidFill>
              </a:rPr>
              <a:t>68%</a:t>
            </a:r>
            <a:endParaRPr lang="en-US" sz="2000" dirty="0">
              <a:solidFill>
                <a:schemeClr val="accent1">
                  <a:lumMod val="75000"/>
                </a:schemeClr>
              </a:solidFill>
            </a:endParaRPr>
          </a:p>
        </p:txBody>
      </p:sp>
      <p:sp>
        <p:nvSpPr>
          <p:cNvPr id="181" name="Rechteck 31"/>
          <p:cNvSpPr/>
          <p:nvPr/>
        </p:nvSpPr>
        <p:spPr>
          <a:xfrm>
            <a:off x="1385654" y="2499500"/>
            <a:ext cx="442429" cy="307777"/>
          </a:xfrm>
          <a:prstGeom prst="rect">
            <a:avLst/>
          </a:prstGeom>
        </p:spPr>
        <p:txBody>
          <a:bodyPr wrap="none" lIns="0" tIns="0" rIns="0" bIns="0" anchor="ctr" anchorCtr="0">
            <a:spAutoFit/>
          </a:bodyPr>
          <a:lstStyle/>
          <a:p>
            <a:pPr algn="ctr"/>
            <a:r>
              <a:rPr lang="en-US" sz="2000" dirty="0" smtClean="0">
                <a:solidFill>
                  <a:srgbClr val="D0103A"/>
                </a:solidFill>
              </a:rPr>
              <a:t>62%</a:t>
            </a:r>
            <a:endParaRPr lang="en-US" sz="2000" dirty="0">
              <a:solidFill>
                <a:srgbClr val="D0103A"/>
              </a:solidFill>
            </a:endParaRPr>
          </a:p>
        </p:txBody>
      </p:sp>
      <p:grpSp>
        <p:nvGrpSpPr>
          <p:cNvPr id="182" name="Group 181"/>
          <p:cNvGrpSpPr/>
          <p:nvPr/>
        </p:nvGrpSpPr>
        <p:grpSpPr>
          <a:xfrm>
            <a:off x="1283513" y="2851369"/>
            <a:ext cx="646711" cy="1146598"/>
            <a:chOff x="6566388" y="1799850"/>
            <a:chExt cx="775429" cy="1374812"/>
          </a:xfrm>
        </p:grpSpPr>
        <p:sp>
          <p:nvSpPr>
            <p:cNvPr id="188" name="Freeform 21"/>
            <p:cNvSpPr>
              <a:spLocks/>
            </p:cNvSpPr>
            <p:nvPr/>
          </p:nvSpPr>
          <p:spPr bwMode="auto">
            <a:xfrm>
              <a:off x="6566388" y="1799850"/>
              <a:ext cx="775429" cy="1374812"/>
            </a:xfrm>
            <a:custGeom>
              <a:avLst/>
              <a:gdLst>
                <a:gd name="T0" fmla="*/ 64 w 128"/>
                <a:gd name="T1" fmla="*/ 0 h 314"/>
                <a:gd name="T2" fmla="*/ 0 w 128"/>
                <a:gd name="T3" fmla="*/ 0 h 314"/>
                <a:gd name="T4" fmla="*/ 0 w 128"/>
                <a:gd name="T5" fmla="*/ 64 h 314"/>
                <a:gd name="T6" fmla="*/ 0 w 128"/>
                <a:gd name="T7" fmla="*/ 72 h 314"/>
                <a:gd name="T8" fmla="*/ 0 w 128"/>
                <a:gd name="T9" fmla="*/ 250 h 314"/>
                <a:gd name="T10" fmla="*/ 64 w 128"/>
                <a:gd name="T11" fmla="*/ 314 h 314"/>
                <a:gd name="T12" fmla="*/ 128 w 128"/>
                <a:gd name="T13" fmla="*/ 250 h 314"/>
                <a:gd name="T14" fmla="*/ 128 w 128"/>
                <a:gd name="T15" fmla="*/ 64 h 314"/>
                <a:gd name="T16" fmla="*/ 64 w 128"/>
                <a:gd name="T17"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14">
                  <a:moveTo>
                    <a:pt x="64" y="0"/>
                  </a:moveTo>
                  <a:cubicBezTo>
                    <a:pt x="0" y="0"/>
                    <a:pt x="0" y="0"/>
                    <a:pt x="0" y="0"/>
                  </a:cubicBezTo>
                  <a:cubicBezTo>
                    <a:pt x="0" y="64"/>
                    <a:pt x="0" y="64"/>
                    <a:pt x="0" y="64"/>
                  </a:cubicBezTo>
                  <a:cubicBezTo>
                    <a:pt x="0" y="72"/>
                    <a:pt x="0" y="72"/>
                    <a:pt x="0" y="72"/>
                  </a:cubicBezTo>
                  <a:cubicBezTo>
                    <a:pt x="0" y="250"/>
                    <a:pt x="0" y="250"/>
                    <a:pt x="0" y="250"/>
                  </a:cubicBezTo>
                  <a:cubicBezTo>
                    <a:pt x="0" y="286"/>
                    <a:pt x="29" y="314"/>
                    <a:pt x="64" y="314"/>
                  </a:cubicBezTo>
                  <a:cubicBezTo>
                    <a:pt x="100" y="314"/>
                    <a:pt x="128" y="286"/>
                    <a:pt x="128" y="250"/>
                  </a:cubicBezTo>
                  <a:cubicBezTo>
                    <a:pt x="128" y="64"/>
                    <a:pt x="128" y="64"/>
                    <a:pt x="128" y="64"/>
                  </a:cubicBezTo>
                  <a:cubicBezTo>
                    <a:pt x="128" y="29"/>
                    <a:pt x="100" y="0"/>
                    <a:pt x="64" y="0"/>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9" name="Group 188"/>
            <p:cNvGrpSpPr/>
            <p:nvPr/>
          </p:nvGrpSpPr>
          <p:grpSpPr>
            <a:xfrm>
              <a:off x="6739613" y="2152086"/>
              <a:ext cx="428978" cy="670341"/>
              <a:chOff x="6744069" y="2107565"/>
              <a:chExt cx="428978" cy="670341"/>
            </a:xfrm>
          </p:grpSpPr>
          <p:pic>
            <p:nvPicPr>
              <p:cNvPr id="190" name="Picture 18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44069" y="2235315"/>
                <a:ext cx="428978" cy="542591"/>
              </a:xfrm>
              <a:prstGeom prst="rect">
                <a:avLst/>
              </a:prstGeom>
            </p:spPr>
          </p:pic>
          <p:sp>
            <p:nvSpPr>
              <p:cNvPr id="191" name="Oval 31"/>
              <p:cNvSpPr>
                <a:spLocks noChangeArrowheads="1"/>
              </p:cNvSpPr>
              <p:nvPr/>
            </p:nvSpPr>
            <p:spPr bwMode="auto">
              <a:xfrm>
                <a:off x="6861549" y="2107565"/>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grpSp>
        <p:nvGrpSpPr>
          <p:cNvPr id="183" name="Group 182"/>
          <p:cNvGrpSpPr/>
          <p:nvPr/>
        </p:nvGrpSpPr>
        <p:grpSpPr>
          <a:xfrm>
            <a:off x="584565" y="2349864"/>
            <a:ext cx="653195" cy="1177545"/>
            <a:chOff x="5728324" y="1198527"/>
            <a:chExt cx="783204" cy="1411919"/>
          </a:xfrm>
        </p:grpSpPr>
        <p:sp>
          <p:nvSpPr>
            <p:cNvPr id="184" name="Freeform 27"/>
            <p:cNvSpPr>
              <a:spLocks/>
            </p:cNvSpPr>
            <p:nvPr/>
          </p:nvSpPr>
          <p:spPr bwMode="auto">
            <a:xfrm>
              <a:off x="5728324" y="1198527"/>
              <a:ext cx="783204" cy="1411919"/>
            </a:xfrm>
            <a:custGeom>
              <a:avLst/>
              <a:gdLst>
                <a:gd name="T0" fmla="*/ 64 w 128"/>
                <a:gd name="T1" fmla="*/ 0 h 322"/>
                <a:gd name="T2" fmla="*/ 0 w 128"/>
                <a:gd name="T3" fmla="*/ 64 h 322"/>
                <a:gd name="T4" fmla="*/ 0 w 128"/>
                <a:gd name="T5" fmla="*/ 258 h 322"/>
                <a:gd name="T6" fmla="*/ 64 w 128"/>
                <a:gd name="T7" fmla="*/ 322 h 322"/>
                <a:gd name="T8" fmla="*/ 128 w 128"/>
                <a:gd name="T9" fmla="*/ 322 h 322"/>
                <a:gd name="T10" fmla="*/ 128 w 128"/>
                <a:gd name="T11" fmla="*/ 258 h 322"/>
                <a:gd name="T12" fmla="*/ 128 w 128"/>
                <a:gd name="T13" fmla="*/ 249 h 322"/>
                <a:gd name="T14" fmla="*/ 128 w 128"/>
                <a:gd name="T15" fmla="*/ 64 h 322"/>
                <a:gd name="T16" fmla="*/ 64 w 128"/>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22">
                  <a:moveTo>
                    <a:pt x="64" y="0"/>
                  </a:moveTo>
                  <a:cubicBezTo>
                    <a:pt x="29" y="0"/>
                    <a:pt x="0" y="28"/>
                    <a:pt x="0" y="64"/>
                  </a:cubicBezTo>
                  <a:cubicBezTo>
                    <a:pt x="0" y="258"/>
                    <a:pt x="0" y="258"/>
                    <a:pt x="0" y="258"/>
                  </a:cubicBezTo>
                  <a:cubicBezTo>
                    <a:pt x="0" y="293"/>
                    <a:pt x="29" y="322"/>
                    <a:pt x="64" y="322"/>
                  </a:cubicBezTo>
                  <a:cubicBezTo>
                    <a:pt x="128" y="322"/>
                    <a:pt x="128" y="322"/>
                    <a:pt x="128" y="322"/>
                  </a:cubicBezTo>
                  <a:cubicBezTo>
                    <a:pt x="128" y="258"/>
                    <a:pt x="128" y="258"/>
                    <a:pt x="128" y="258"/>
                  </a:cubicBezTo>
                  <a:cubicBezTo>
                    <a:pt x="128" y="249"/>
                    <a:pt x="128" y="249"/>
                    <a:pt x="128" y="249"/>
                  </a:cubicBezTo>
                  <a:cubicBezTo>
                    <a:pt x="128" y="64"/>
                    <a:pt x="128" y="64"/>
                    <a:pt x="128" y="64"/>
                  </a:cubicBezTo>
                  <a:cubicBezTo>
                    <a:pt x="128" y="28"/>
                    <a:pt x="99" y="0"/>
                    <a:pt x="6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5" name="Group 184"/>
            <p:cNvGrpSpPr/>
            <p:nvPr/>
          </p:nvGrpSpPr>
          <p:grpSpPr>
            <a:xfrm>
              <a:off x="5912120" y="1509565"/>
              <a:ext cx="415613" cy="789842"/>
              <a:chOff x="5891442" y="1525281"/>
              <a:chExt cx="415613" cy="789842"/>
            </a:xfrm>
          </p:grpSpPr>
          <p:sp>
            <p:nvSpPr>
              <p:cNvPr id="186" name="Freeform 32"/>
              <p:cNvSpPr>
                <a:spLocks/>
              </p:cNvSpPr>
              <p:nvPr/>
            </p:nvSpPr>
            <p:spPr bwMode="auto">
              <a:xfrm>
                <a:off x="5891442" y="1676878"/>
                <a:ext cx="415613" cy="638245"/>
              </a:xfrm>
              <a:custGeom>
                <a:avLst/>
                <a:gdLst>
                  <a:gd name="T0" fmla="*/ 64 w 64"/>
                  <a:gd name="T1" fmla="*/ 19 h 125"/>
                  <a:gd name="T2" fmla="*/ 45 w 64"/>
                  <a:gd name="T3" fmla="*/ 0 h 125"/>
                  <a:gd name="T4" fmla="*/ 27 w 64"/>
                  <a:gd name="T5" fmla="*/ 0 h 125"/>
                  <a:gd name="T6" fmla="*/ 26 w 64"/>
                  <a:gd name="T7" fmla="*/ 0 h 125"/>
                  <a:gd name="T8" fmla="*/ 18 w 64"/>
                  <a:gd name="T9" fmla="*/ 0 h 125"/>
                  <a:gd name="T10" fmla="*/ 0 w 64"/>
                  <a:gd name="T11" fmla="*/ 19 h 125"/>
                  <a:gd name="T12" fmla="*/ 0 w 64"/>
                  <a:gd name="T13" fmla="*/ 19 h 125"/>
                  <a:gd name="T14" fmla="*/ 0 w 64"/>
                  <a:gd name="T15" fmla="*/ 55 h 125"/>
                  <a:gd name="T16" fmla="*/ 6 w 64"/>
                  <a:gd name="T17" fmla="*/ 61 h 125"/>
                  <a:gd name="T18" fmla="*/ 12 w 64"/>
                  <a:gd name="T19" fmla="*/ 55 h 125"/>
                  <a:gd name="T20" fmla="*/ 12 w 64"/>
                  <a:gd name="T21" fmla="*/ 33 h 125"/>
                  <a:gd name="T22" fmla="*/ 12 w 64"/>
                  <a:gd name="T23" fmla="*/ 21 h 125"/>
                  <a:gd name="T24" fmla="*/ 15 w 64"/>
                  <a:gd name="T25" fmla="*/ 21 h 125"/>
                  <a:gd name="T26" fmla="*/ 15 w 64"/>
                  <a:gd name="T27" fmla="*/ 34 h 125"/>
                  <a:gd name="T28" fmla="*/ 15 w 64"/>
                  <a:gd name="T29" fmla="*/ 57 h 125"/>
                  <a:gd name="T30" fmla="*/ 15 w 64"/>
                  <a:gd name="T31" fmla="*/ 61 h 125"/>
                  <a:gd name="T32" fmla="*/ 15 w 64"/>
                  <a:gd name="T33" fmla="*/ 117 h 125"/>
                  <a:gd name="T34" fmla="*/ 22 w 64"/>
                  <a:gd name="T35" fmla="*/ 125 h 125"/>
                  <a:gd name="T36" fmla="*/ 30 w 64"/>
                  <a:gd name="T37" fmla="*/ 117 h 125"/>
                  <a:gd name="T38" fmla="*/ 30 w 64"/>
                  <a:gd name="T39" fmla="*/ 61 h 125"/>
                  <a:gd name="T40" fmla="*/ 33 w 64"/>
                  <a:gd name="T41" fmla="*/ 61 h 125"/>
                  <a:gd name="T42" fmla="*/ 33 w 64"/>
                  <a:gd name="T43" fmla="*/ 117 h 125"/>
                  <a:gd name="T44" fmla="*/ 41 w 64"/>
                  <a:gd name="T45" fmla="*/ 125 h 125"/>
                  <a:gd name="T46" fmla="*/ 49 w 64"/>
                  <a:gd name="T47" fmla="*/ 117 h 125"/>
                  <a:gd name="T48" fmla="*/ 49 w 64"/>
                  <a:gd name="T49" fmla="*/ 61 h 125"/>
                  <a:gd name="T50" fmla="*/ 49 w 64"/>
                  <a:gd name="T51" fmla="*/ 57 h 125"/>
                  <a:gd name="T52" fmla="*/ 49 w 64"/>
                  <a:gd name="T53" fmla="*/ 34 h 125"/>
                  <a:gd name="T54" fmla="*/ 49 w 64"/>
                  <a:gd name="T55" fmla="*/ 21 h 125"/>
                  <a:gd name="T56" fmla="*/ 52 w 64"/>
                  <a:gd name="T57" fmla="*/ 21 h 125"/>
                  <a:gd name="T58" fmla="*/ 52 w 64"/>
                  <a:gd name="T59" fmla="*/ 33 h 125"/>
                  <a:gd name="T60" fmla="*/ 52 w 64"/>
                  <a:gd name="T61" fmla="*/ 55 h 125"/>
                  <a:gd name="T62" fmla="*/ 58 w 64"/>
                  <a:gd name="T63" fmla="*/ 61 h 125"/>
                  <a:gd name="T64" fmla="*/ 64 w 64"/>
                  <a:gd name="T65" fmla="*/ 55 h 125"/>
                  <a:gd name="T66" fmla="*/ 64 w 64"/>
                  <a:gd name="T67" fmla="*/ 19 h 125"/>
                  <a:gd name="T68" fmla="*/ 64 w 64"/>
                  <a:gd name="T69"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125">
                    <a:moveTo>
                      <a:pt x="64" y="19"/>
                    </a:moveTo>
                    <a:cubicBezTo>
                      <a:pt x="64" y="8"/>
                      <a:pt x="56" y="0"/>
                      <a:pt x="45" y="0"/>
                    </a:cubicBezTo>
                    <a:cubicBezTo>
                      <a:pt x="27" y="0"/>
                      <a:pt x="27" y="0"/>
                      <a:pt x="27" y="0"/>
                    </a:cubicBezTo>
                    <a:cubicBezTo>
                      <a:pt x="26" y="0"/>
                      <a:pt x="26" y="0"/>
                      <a:pt x="26" y="0"/>
                    </a:cubicBezTo>
                    <a:cubicBezTo>
                      <a:pt x="18" y="0"/>
                      <a:pt x="18" y="0"/>
                      <a:pt x="18" y="0"/>
                    </a:cubicBezTo>
                    <a:cubicBezTo>
                      <a:pt x="8" y="0"/>
                      <a:pt x="0" y="8"/>
                      <a:pt x="0" y="19"/>
                    </a:cubicBezTo>
                    <a:cubicBezTo>
                      <a:pt x="0" y="19"/>
                      <a:pt x="0" y="19"/>
                      <a:pt x="0" y="19"/>
                    </a:cubicBezTo>
                    <a:cubicBezTo>
                      <a:pt x="0" y="55"/>
                      <a:pt x="0" y="55"/>
                      <a:pt x="0" y="55"/>
                    </a:cubicBezTo>
                    <a:cubicBezTo>
                      <a:pt x="0" y="58"/>
                      <a:pt x="3" y="61"/>
                      <a:pt x="6" y="61"/>
                    </a:cubicBezTo>
                    <a:cubicBezTo>
                      <a:pt x="9" y="61"/>
                      <a:pt x="12" y="58"/>
                      <a:pt x="12" y="55"/>
                    </a:cubicBezTo>
                    <a:cubicBezTo>
                      <a:pt x="12" y="33"/>
                      <a:pt x="12" y="33"/>
                      <a:pt x="12" y="33"/>
                    </a:cubicBezTo>
                    <a:cubicBezTo>
                      <a:pt x="12" y="21"/>
                      <a:pt x="12" y="21"/>
                      <a:pt x="12" y="21"/>
                    </a:cubicBezTo>
                    <a:cubicBezTo>
                      <a:pt x="15" y="21"/>
                      <a:pt x="15" y="21"/>
                      <a:pt x="15" y="21"/>
                    </a:cubicBezTo>
                    <a:cubicBezTo>
                      <a:pt x="15" y="34"/>
                      <a:pt x="15" y="34"/>
                      <a:pt x="15" y="34"/>
                    </a:cubicBezTo>
                    <a:cubicBezTo>
                      <a:pt x="15" y="57"/>
                      <a:pt x="15" y="57"/>
                      <a:pt x="15" y="57"/>
                    </a:cubicBezTo>
                    <a:cubicBezTo>
                      <a:pt x="15" y="61"/>
                      <a:pt x="15" y="61"/>
                      <a:pt x="15" y="61"/>
                    </a:cubicBezTo>
                    <a:cubicBezTo>
                      <a:pt x="15" y="117"/>
                      <a:pt x="15" y="117"/>
                      <a:pt x="15" y="117"/>
                    </a:cubicBezTo>
                    <a:cubicBezTo>
                      <a:pt x="15" y="121"/>
                      <a:pt x="18" y="125"/>
                      <a:pt x="22" y="125"/>
                    </a:cubicBezTo>
                    <a:cubicBezTo>
                      <a:pt x="27" y="125"/>
                      <a:pt x="30" y="121"/>
                      <a:pt x="30" y="117"/>
                    </a:cubicBezTo>
                    <a:cubicBezTo>
                      <a:pt x="30" y="61"/>
                      <a:pt x="30" y="61"/>
                      <a:pt x="30" y="61"/>
                    </a:cubicBezTo>
                    <a:cubicBezTo>
                      <a:pt x="33" y="61"/>
                      <a:pt x="33" y="61"/>
                      <a:pt x="33" y="61"/>
                    </a:cubicBezTo>
                    <a:cubicBezTo>
                      <a:pt x="33" y="117"/>
                      <a:pt x="33" y="117"/>
                      <a:pt x="33" y="117"/>
                    </a:cubicBezTo>
                    <a:cubicBezTo>
                      <a:pt x="33" y="121"/>
                      <a:pt x="37" y="125"/>
                      <a:pt x="41" y="125"/>
                    </a:cubicBezTo>
                    <a:cubicBezTo>
                      <a:pt x="46" y="125"/>
                      <a:pt x="49" y="121"/>
                      <a:pt x="49" y="117"/>
                    </a:cubicBezTo>
                    <a:cubicBezTo>
                      <a:pt x="49" y="61"/>
                      <a:pt x="49" y="61"/>
                      <a:pt x="49" y="61"/>
                    </a:cubicBezTo>
                    <a:cubicBezTo>
                      <a:pt x="49" y="57"/>
                      <a:pt x="49" y="57"/>
                      <a:pt x="49" y="57"/>
                    </a:cubicBezTo>
                    <a:cubicBezTo>
                      <a:pt x="49" y="34"/>
                      <a:pt x="49" y="34"/>
                      <a:pt x="49" y="34"/>
                    </a:cubicBezTo>
                    <a:cubicBezTo>
                      <a:pt x="49" y="21"/>
                      <a:pt x="49" y="21"/>
                      <a:pt x="49" y="21"/>
                    </a:cubicBezTo>
                    <a:cubicBezTo>
                      <a:pt x="52" y="21"/>
                      <a:pt x="52" y="21"/>
                      <a:pt x="52" y="21"/>
                    </a:cubicBezTo>
                    <a:cubicBezTo>
                      <a:pt x="52" y="33"/>
                      <a:pt x="52" y="33"/>
                      <a:pt x="52" y="33"/>
                    </a:cubicBezTo>
                    <a:cubicBezTo>
                      <a:pt x="52" y="55"/>
                      <a:pt x="52" y="55"/>
                      <a:pt x="52" y="55"/>
                    </a:cubicBezTo>
                    <a:cubicBezTo>
                      <a:pt x="52" y="58"/>
                      <a:pt x="55" y="61"/>
                      <a:pt x="58" y="61"/>
                    </a:cubicBezTo>
                    <a:cubicBezTo>
                      <a:pt x="61" y="61"/>
                      <a:pt x="64" y="58"/>
                      <a:pt x="64" y="55"/>
                    </a:cubicBezTo>
                    <a:cubicBezTo>
                      <a:pt x="64" y="19"/>
                      <a:pt x="64" y="19"/>
                      <a:pt x="64" y="19"/>
                    </a:cubicBezTo>
                    <a:cubicBezTo>
                      <a:pt x="64" y="19"/>
                      <a:pt x="64" y="19"/>
                      <a:pt x="64" y="1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sp>
            <p:nvSpPr>
              <p:cNvPr id="187" name="Oval 31"/>
              <p:cNvSpPr>
                <a:spLocks noChangeArrowheads="1"/>
              </p:cNvSpPr>
              <p:nvPr/>
            </p:nvSpPr>
            <p:spPr bwMode="auto">
              <a:xfrm>
                <a:off x="6008210" y="1525281"/>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sp>
        <p:nvSpPr>
          <p:cNvPr id="177" name="Text Box 3"/>
          <p:cNvSpPr txBox="1">
            <a:spLocks noChangeArrowheads="1"/>
          </p:cNvSpPr>
          <p:nvPr/>
        </p:nvSpPr>
        <p:spPr bwMode="auto">
          <a:xfrm>
            <a:off x="8709203" y="6278473"/>
            <a:ext cx="441147" cy="246221"/>
          </a:xfrm>
          <a:prstGeom prst="rect">
            <a:avLst/>
          </a:prstGeom>
          <a:noFill/>
          <a:ln w="9525">
            <a:noFill/>
            <a:miter lim="800000"/>
            <a:headEnd/>
            <a:tailEnd/>
          </a:ln>
        </p:spPr>
        <p:txBody>
          <a:bodyPr wrap="none">
            <a:spAutoFit/>
          </a:bodyPr>
          <a:lstStyle/>
          <a:p>
            <a:pPr algn="r"/>
            <a:r>
              <a:rPr lang="en-IE" sz="1000" i="1" dirty="0">
                <a:solidFill>
                  <a:srgbClr val="22505F"/>
                </a:solidFill>
                <a:cs typeface="Calibri" pitchFamily="34" charset="0"/>
              </a:rPr>
              <a:t>(Q </a:t>
            </a:r>
            <a:r>
              <a:rPr lang="en-IE" sz="1000" i="1" dirty="0" smtClean="0">
                <a:solidFill>
                  <a:srgbClr val="22505F"/>
                </a:solidFill>
                <a:cs typeface="Calibri" pitchFamily="34" charset="0"/>
              </a:rPr>
              <a:t>2)</a:t>
            </a:r>
            <a:endParaRPr lang="en-GB" sz="1000" i="1" dirty="0">
              <a:solidFill>
                <a:srgbClr val="22505F"/>
              </a:solidFill>
              <a:cs typeface="Calibri" pitchFamily="34" charset="0"/>
            </a:endParaRPr>
          </a:p>
        </p:txBody>
      </p:sp>
      <p:sp>
        <p:nvSpPr>
          <p:cNvPr id="193" name="Rectangle 192"/>
          <p:cNvSpPr/>
          <p:nvPr/>
        </p:nvSpPr>
        <p:spPr>
          <a:xfrm>
            <a:off x="5385440" y="5171263"/>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67" name="Freeform 5"/>
          <p:cNvSpPr>
            <a:spLocks noChangeAspect="1" noEditPoints="1"/>
          </p:cNvSpPr>
          <p:nvPr/>
        </p:nvSpPr>
        <p:spPr bwMode="gray">
          <a:xfrm>
            <a:off x="4580009"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60000">
                <a:schemeClr val="bg2"/>
              </a:gs>
              <a:gs pos="6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8" name="Freeform 5"/>
          <p:cNvSpPr>
            <a:spLocks noChangeAspect="1" noEditPoints="1"/>
          </p:cNvSpPr>
          <p:nvPr/>
        </p:nvSpPr>
        <p:spPr bwMode="gray">
          <a:xfrm>
            <a:off x="4580028" y="46551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70000">
                <a:schemeClr val="bg2"/>
              </a:gs>
              <a:gs pos="7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0" name="Freeform 5"/>
          <p:cNvSpPr>
            <a:spLocks noChangeAspect="1" noEditPoints="1"/>
          </p:cNvSpPr>
          <p:nvPr/>
        </p:nvSpPr>
        <p:spPr bwMode="gray">
          <a:xfrm>
            <a:off x="43807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80000">
                <a:schemeClr val="bg2"/>
              </a:gs>
              <a:gs pos="8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3" name="Freeform 5"/>
          <p:cNvSpPr>
            <a:spLocks noChangeAspect="1" noEditPoints="1"/>
          </p:cNvSpPr>
          <p:nvPr/>
        </p:nvSpPr>
        <p:spPr bwMode="gray">
          <a:xfrm>
            <a:off x="1418142"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10000">
                <a:schemeClr val="bg2"/>
              </a:gs>
              <a:gs pos="1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4" name="Freeform 5"/>
          <p:cNvSpPr>
            <a:spLocks noChangeAspect="1" noEditPoints="1"/>
          </p:cNvSpPr>
          <p:nvPr/>
        </p:nvSpPr>
        <p:spPr bwMode="gray">
          <a:xfrm>
            <a:off x="45800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60000">
                <a:schemeClr val="bg2"/>
              </a:gs>
              <a:gs pos="80000">
                <a:schemeClr val="bg2"/>
              </a:gs>
              <a:gs pos="8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95" name="Rectangle 194"/>
          <p:cNvSpPr/>
          <p:nvPr/>
        </p:nvSpPr>
        <p:spPr>
          <a:xfrm>
            <a:off x="7852022" y="4172574"/>
            <a:ext cx="538577" cy="330071"/>
          </a:xfrm>
          <a:prstGeom prst="rect">
            <a:avLst/>
          </a:prstGeom>
          <a:noFill/>
          <a:ln w="12700">
            <a:solidFill>
              <a:schemeClr val="accent1">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6" name="Rectangle 195"/>
          <p:cNvSpPr/>
          <p:nvPr/>
        </p:nvSpPr>
        <p:spPr>
          <a:xfrm>
            <a:off x="7085811" y="4595044"/>
            <a:ext cx="538577" cy="330071"/>
          </a:xfrm>
          <a:prstGeom prst="rect">
            <a:avLst/>
          </a:prstGeom>
          <a:noFill/>
          <a:ln w="12700">
            <a:solidFill>
              <a:schemeClr val="bg2">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7" name="Rectangle 196"/>
          <p:cNvSpPr/>
          <p:nvPr/>
        </p:nvSpPr>
        <p:spPr>
          <a:xfrm>
            <a:off x="1212879" y="5746433"/>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8" name="Rectangle 197"/>
          <p:cNvSpPr/>
          <p:nvPr/>
        </p:nvSpPr>
        <p:spPr>
          <a:xfrm>
            <a:off x="1553953" y="4496055"/>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Tree>
    <p:extLst>
      <p:ext uri="{BB962C8B-B14F-4D97-AF65-F5344CB8AC3E}">
        <p14:creationId xmlns:p14="http://schemas.microsoft.com/office/powerpoint/2010/main" val="1091219703"/>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7509" y="269136"/>
            <a:ext cx="4490525" cy="369332"/>
          </a:xfrm>
        </p:spPr>
        <p:txBody>
          <a:bodyPr/>
          <a:lstStyle/>
          <a:p>
            <a:r>
              <a:rPr lang="en-IE" dirty="0" smtClean="0"/>
              <a:t>Research Background &amp; Objectives</a:t>
            </a:r>
            <a:endParaRPr lang="en-IE" dirty="0"/>
          </a:p>
        </p:txBody>
      </p:sp>
      <p:sp>
        <p:nvSpPr>
          <p:cNvPr id="3" name="Text Placeholder 2"/>
          <p:cNvSpPr>
            <a:spLocks noGrp="1"/>
          </p:cNvSpPr>
          <p:nvPr>
            <p:ph type="body" sz="quarter" idx="13"/>
          </p:nvPr>
        </p:nvSpPr>
        <p:spPr>
          <a:xfrm>
            <a:off x="422495" y="1289974"/>
            <a:ext cx="7345487" cy="2769989"/>
          </a:xfrm>
        </p:spPr>
        <p:txBody>
          <a:bodyPr/>
          <a:lstStyle/>
          <a:p>
            <a:r>
              <a:rPr lang="en-IE" sz="1500" dirty="0" smtClean="0"/>
              <a:t>In May 2015, RED C and Amnesty undertook a piece of research to establish  some benchmarks on public awareness and attitudes, in order for Amnesty to determine </a:t>
            </a:r>
            <a:r>
              <a:rPr lang="en-IE" sz="1500" b="1" dirty="0" smtClean="0"/>
              <a:t>if and how they could </a:t>
            </a:r>
            <a:r>
              <a:rPr lang="en-IE" sz="1500" b="1" dirty="0"/>
              <a:t>move public awareness and attitudes</a:t>
            </a:r>
            <a:r>
              <a:rPr lang="en-IE" sz="1500" dirty="0"/>
              <a:t> to being more supportive of decriminalisation, and/or use </a:t>
            </a:r>
            <a:r>
              <a:rPr lang="en-IE" sz="1500" dirty="0" smtClean="0"/>
              <a:t>these public </a:t>
            </a:r>
            <a:r>
              <a:rPr lang="en-IE" sz="1500" dirty="0"/>
              <a:t>attitudes to leverage political </a:t>
            </a:r>
            <a:r>
              <a:rPr lang="en-IE" sz="1500" dirty="0" smtClean="0"/>
              <a:t>support.</a:t>
            </a:r>
          </a:p>
          <a:p>
            <a:endParaRPr lang="en-IE" sz="1500" dirty="0"/>
          </a:p>
          <a:p>
            <a:r>
              <a:rPr lang="en-IE" sz="1500" dirty="0" smtClean="0"/>
              <a:t>An </a:t>
            </a:r>
            <a:r>
              <a:rPr lang="en-IE" sz="1500" b="1" dirty="0" smtClean="0"/>
              <a:t>update</a:t>
            </a:r>
            <a:r>
              <a:rPr lang="en-IE" sz="1500" dirty="0" smtClean="0"/>
              <a:t> of this </a:t>
            </a:r>
            <a:r>
              <a:rPr lang="en-IE" sz="1500" b="1" dirty="0" smtClean="0"/>
              <a:t>research</a:t>
            </a:r>
            <a:r>
              <a:rPr lang="en-IE" sz="1500" dirty="0" smtClean="0"/>
              <a:t> was conducted in </a:t>
            </a:r>
            <a:r>
              <a:rPr lang="en-IE" sz="1500" b="1" dirty="0" smtClean="0"/>
              <a:t>February 2016</a:t>
            </a:r>
            <a:r>
              <a:rPr lang="en-IE" sz="1500" dirty="0" smtClean="0"/>
              <a:t>, and the questions extended to fill further gaps of information such as awareness and attitudes towards </a:t>
            </a:r>
            <a:r>
              <a:rPr lang="en-IE" sz="1500" b="1" dirty="0" smtClean="0"/>
              <a:t>Repealing the Eighth  </a:t>
            </a:r>
            <a:r>
              <a:rPr lang="en-IE" sz="1500" dirty="0" smtClean="0"/>
              <a:t>as well as the impact a person’s </a:t>
            </a:r>
            <a:r>
              <a:rPr lang="en-IE" sz="1500" b="1" dirty="0" smtClean="0"/>
              <a:t>religion</a:t>
            </a:r>
            <a:r>
              <a:rPr lang="en-IE" sz="1500" dirty="0" smtClean="0"/>
              <a:t> may or may not have on their attitude towards the subject.</a:t>
            </a:r>
          </a:p>
          <a:p>
            <a:endParaRPr lang="en-IE" sz="1500" dirty="0" smtClean="0"/>
          </a:p>
          <a:p>
            <a:r>
              <a:rPr lang="en-IE" sz="1500" dirty="0" smtClean="0"/>
              <a:t>Where possible, </a:t>
            </a:r>
            <a:r>
              <a:rPr lang="en-IE" sz="1500" b="1" dirty="0" smtClean="0"/>
              <a:t>comparison</a:t>
            </a:r>
            <a:r>
              <a:rPr lang="en-IE" sz="1500" dirty="0" smtClean="0"/>
              <a:t> to any </a:t>
            </a:r>
            <a:r>
              <a:rPr lang="en-IE" sz="1500" b="1" dirty="0" smtClean="0"/>
              <a:t>back data </a:t>
            </a:r>
            <a:r>
              <a:rPr lang="en-IE" sz="1500" dirty="0" smtClean="0"/>
              <a:t>has been included to show the change in opinions and attitudes. </a:t>
            </a:r>
          </a:p>
        </p:txBody>
      </p:sp>
      <p:pic>
        <p:nvPicPr>
          <p:cNvPr id="5" name="Picture Placeholder 4"/>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167462866"/>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Placeholder 34"/>
          <p:cNvSpPr>
            <a:spLocks noGrp="1"/>
          </p:cNvSpPr>
          <p:nvPr>
            <p:ph type="body" sz="quarter" idx="4294967295"/>
          </p:nvPr>
        </p:nvSpPr>
        <p:spPr>
          <a:xfrm>
            <a:off x="109209" y="577542"/>
            <a:ext cx="2231380" cy="193899"/>
          </a:xfrm>
        </p:spPr>
        <p:txBody>
          <a:bodyPr wrap="none" lIns="0" tIns="0" rIns="0" bIns="0">
            <a:spAutoFit/>
          </a:bodyPr>
          <a:lstStyle/>
          <a:p>
            <a:pPr marL="0" indent="0">
              <a:buNone/>
              <a:defRPr/>
            </a:pPr>
            <a:r>
              <a:rPr lang="en-IE" sz="1400" dirty="0" smtClean="0">
                <a:solidFill>
                  <a:schemeClr val="accent5"/>
                </a:solidFill>
              </a:rPr>
              <a:t>(Base: All Adults 18+; n=1,004)</a:t>
            </a:r>
            <a:endParaRPr lang="en-IE" sz="1400" dirty="0">
              <a:solidFill>
                <a:schemeClr val="accent5"/>
              </a:solidFill>
            </a:endParaRPr>
          </a:p>
        </p:txBody>
      </p:sp>
      <p:sp>
        <p:nvSpPr>
          <p:cNvPr id="26" name="TextBox 25"/>
          <p:cNvSpPr txBox="1"/>
          <p:nvPr/>
        </p:nvSpPr>
        <p:spPr>
          <a:xfrm>
            <a:off x="4104602" y="2209822"/>
            <a:ext cx="593111" cy="369332"/>
          </a:xfrm>
          <a:prstGeom prst="rect">
            <a:avLst/>
          </a:prstGeom>
          <a:noFill/>
        </p:spPr>
        <p:txBody>
          <a:bodyPr wrap="none" rtlCol="0">
            <a:spAutoFit/>
          </a:bodyPr>
          <a:lstStyle/>
          <a:p>
            <a:r>
              <a:rPr lang="en-GB" dirty="0" smtClean="0">
                <a:solidFill>
                  <a:schemeClr val="tx2"/>
                </a:solidFill>
                <a:cs typeface="Arial" pitchFamily="34" charset="0"/>
              </a:rPr>
              <a:t>Age </a:t>
            </a:r>
            <a:endParaRPr lang="en-US" dirty="0">
              <a:solidFill>
                <a:schemeClr val="tx2"/>
              </a:solidFill>
              <a:cs typeface="Arial" pitchFamily="34" charset="0"/>
            </a:endParaRPr>
          </a:p>
        </p:txBody>
      </p:sp>
      <p:sp>
        <p:nvSpPr>
          <p:cNvPr id="27" name="TextBox 26"/>
          <p:cNvSpPr txBox="1"/>
          <p:nvPr/>
        </p:nvSpPr>
        <p:spPr>
          <a:xfrm>
            <a:off x="7355100" y="2209822"/>
            <a:ext cx="826637" cy="369332"/>
          </a:xfrm>
          <a:prstGeom prst="rect">
            <a:avLst/>
          </a:prstGeom>
          <a:noFill/>
        </p:spPr>
        <p:txBody>
          <a:bodyPr wrap="none" rtlCol="0">
            <a:spAutoFit/>
          </a:bodyPr>
          <a:lstStyle/>
          <a:p>
            <a:r>
              <a:rPr lang="en-GB" dirty="0" smtClean="0">
                <a:solidFill>
                  <a:schemeClr val="tx2"/>
                </a:solidFill>
                <a:cs typeface="Arial" pitchFamily="34" charset="0"/>
              </a:rPr>
              <a:t>Region</a:t>
            </a:r>
            <a:endParaRPr lang="en-US" dirty="0">
              <a:solidFill>
                <a:schemeClr val="tx2"/>
              </a:solidFill>
              <a:cs typeface="Arial" pitchFamily="34" charset="0"/>
            </a:endParaRPr>
          </a:p>
        </p:txBody>
      </p:sp>
      <p:sp>
        <p:nvSpPr>
          <p:cNvPr id="100" name="Freeform 5"/>
          <p:cNvSpPr>
            <a:spLocks noChangeAspect="1" noEditPoints="1"/>
          </p:cNvSpPr>
          <p:nvPr/>
        </p:nvSpPr>
        <p:spPr bwMode="gray">
          <a:xfrm>
            <a:off x="3384336"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1" name="Freeform 5"/>
          <p:cNvSpPr>
            <a:spLocks noChangeAspect="1" noEditPoints="1"/>
          </p:cNvSpPr>
          <p:nvPr/>
        </p:nvSpPr>
        <p:spPr bwMode="gray">
          <a:xfrm>
            <a:off x="4978573"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2" name="Freeform 5"/>
          <p:cNvSpPr>
            <a:spLocks noChangeAspect="1" noEditPoints="1"/>
          </p:cNvSpPr>
          <p:nvPr/>
        </p:nvSpPr>
        <p:spPr bwMode="gray">
          <a:xfrm>
            <a:off x="3583618"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3" name="Freeform 5"/>
          <p:cNvSpPr>
            <a:spLocks noChangeAspect="1" noEditPoints="1"/>
          </p:cNvSpPr>
          <p:nvPr/>
        </p:nvSpPr>
        <p:spPr bwMode="gray">
          <a:xfrm>
            <a:off x="4181464"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4" name="Freeform 5"/>
          <p:cNvSpPr>
            <a:spLocks noChangeAspect="1" noEditPoints="1"/>
          </p:cNvSpPr>
          <p:nvPr/>
        </p:nvSpPr>
        <p:spPr bwMode="gray">
          <a:xfrm>
            <a:off x="4779291"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5" name="Freeform 5"/>
          <p:cNvSpPr>
            <a:spLocks noChangeAspect="1" noEditPoints="1"/>
          </p:cNvSpPr>
          <p:nvPr/>
        </p:nvSpPr>
        <p:spPr bwMode="gray">
          <a:xfrm>
            <a:off x="4580009"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30000">
                <a:schemeClr val="bg2"/>
              </a:gs>
              <a:gs pos="3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6" name="Freeform 5"/>
          <p:cNvSpPr>
            <a:spLocks noChangeAspect="1" noEditPoints="1"/>
          </p:cNvSpPr>
          <p:nvPr/>
        </p:nvSpPr>
        <p:spPr bwMode="gray">
          <a:xfrm>
            <a:off x="5177855"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7" name="Freeform 5"/>
          <p:cNvSpPr>
            <a:spLocks noChangeAspect="1" noEditPoints="1"/>
          </p:cNvSpPr>
          <p:nvPr/>
        </p:nvSpPr>
        <p:spPr bwMode="gray">
          <a:xfrm>
            <a:off x="3982182"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8" name="Freeform 5"/>
          <p:cNvSpPr>
            <a:spLocks noChangeAspect="1" noEditPoints="1"/>
          </p:cNvSpPr>
          <p:nvPr/>
        </p:nvSpPr>
        <p:spPr bwMode="gray">
          <a:xfrm>
            <a:off x="3782900"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9" name="Freeform 5"/>
          <p:cNvSpPr>
            <a:spLocks noChangeAspect="1" noEditPoints="1"/>
          </p:cNvSpPr>
          <p:nvPr/>
        </p:nvSpPr>
        <p:spPr bwMode="gray">
          <a:xfrm>
            <a:off x="4380746" y="2745959"/>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31" name="TextBox 30"/>
          <p:cNvSpPr txBox="1"/>
          <p:nvPr/>
        </p:nvSpPr>
        <p:spPr>
          <a:xfrm>
            <a:off x="2719529" y="2795271"/>
            <a:ext cx="604653" cy="307777"/>
          </a:xfrm>
          <a:prstGeom prst="rect">
            <a:avLst/>
          </a:prstGeom>
          <a:noFill/>
        </p:spPr>
        <p:txBody>
          <a:bodyPr wrap="none" rtlCol="0">
            <a:spAutoFit/>
          </a:bodyPr>
          <a:lstStyle/>
          <a:p>
            <a:r>
              <a:rPr lang="en-IE" sz="1400" dirty="0" smtClean="0">
                <a:solidFill>
                  <a:schemeClr val="bg1"/>
                </a:solidFill>
              </a:rPr>
              <a:t>18-24</a:t>
            </a:r>
            <a:endParaRPr lang="en-GB" sz="1400" dirty="0">
              <a:solidFill>
                <a:schemeClr val="bg1"/>
              </a:solidFill>
            </a:endParaRPr>
          </a:p>
        </p:txBody>
      </p:sp>
      <p:sp>
        <p:nvSpPr>
          <p:cNvPr id="32" name="TextBox 31"/>
          <p:cNvSpPr txBox="1"/>
          <p:nvPr/>
        </p:nvSpPr>
        <p:spPr>
          <a:xfrm>
            <a:off x="2719529" y="3272474"/>
            <a:ext cx="604653" cy="307777"/>
          </a:xfrm>
          <a:prstGeom prst="rect">
            <a:avLst/>
          </a:prstGeom>
          <a:noFill/>
        </p:spPr>
        <p:txBody>
          <a:bodyPr wrap="none" rtlCol="0">
            <a:spAutoFit/>
          </a:bodyPr>
          <a:lstStyle/>
          <a:p>
            <a:r>
              <a:rPr lang="en-IE" sz="1400" dirty="0" smtClean="0">
                <a:solidFill>
                  <a:schemeClr val="bg1"/>
                </a:solidFill>
              </a:rPr>
              <a:t>25-34</a:t>
            </a:r>
            <a:endParaRPr lang="en-GB" sz="1400" dirty="0">
              <a:solidFill>
                <a:schemeClr val="bg1"/>
              </a:solidFill>
            </a:endParaRPr>
          </a:p>
        </p:txBody>
      </p:sp>
      <p:sp>
        <p:nvSpPr>
          <p:cNvPr id="34" name="TextBox 33"/>
          <p:cNvSpPr txBox="1"/>
          <p:nvPr/>
        </p:nvSpPr>
        <p:spPr>
          <a:xfrm>
            <a:off x="2719529" y="3749677"/>
            <a:ext cx="604653" cy="307777"/>
          </a:xfrm>
          <a:prstGeom prst="rect">
            <a:avLst/>
          </a:prstGeom>
          <a:noFill/>
        </p:spPr>
        <p:txBody>
          <a:bodyPr wrap="none" rtlCol="0">
            <a:spAutoFit/>
          </a:bodyPr>
          <a:lstStyle/>
          <a:p>
            <a:r>
              <a:rPr lang="en-IE" sz="1400" dirty="0" smtClean="0">
                <a:solidFill>
                  <a:schemeClr val="bg1"/>
                </a:solidFill>
              </a:rPr>
              <a:t>35-44</a:t>
            </a:r>
            <a:endParaRPr lang="en-GB" sz="1400" dirty="0">
              <a:solidFill>
                <a:schemeClr val="bg1"/>
              </a:solidFill>
            </a:endParaRPr>
          </a:p>
        </p:txBody>
      </p:sp>
      <p:sp>
        <p:nvSpPr>
          <p:cNvPr id="36" name="TextBox 35"/>
          <p:cNvSpPr txBox="1"/>
          <p:nvPr/>
        </p:nvSpPr>
        <p:spPr>
          <a:xfrm>
            <a:off x="2719529" y="4226880"/>
            <a:ext cx="604653" cy="307777"/>
          </a:xfrm>
          <a:prstGeom prst="rect">
            <a:avLst/>
          </a:prstGeom>
          <a:noFill/>
        </p:spPr>
        <p:txBody>
          <a:bodyPr wrap="none" rtlCol="0">
            <a:spAutoFit/>
          </a:bodyPr>
          <a:lstStyle/>
          <a:p>
            <a:r>
              <a:rPr lang="en-IE" sz="1400" dirty="0" smtClean="0">
                <a:solidFill>
                  <a:schemeClr val="bg1"/>
                </a:solidFill>
              </a:rPr>
              <a:t>45-54</a:t>
            </a:r>
            <a:endParaRPr lang="en-GB" sz="1400" dirty="0">
              <a:solidFill>
                <a:schemeClr val="bg1"/>
              </a:solidFill>
            </a:endParaRPr>
          </a:p>
        </p:txBody>
      </p:sp>
      <p:sp>
        <p:nvSpPr>
          <p:cNvPr id="37" name="TextBox 36"/>
          <p:cNvSpPr txBox="1"/>
          <p:nvPr/>
        </p:nvSpPr>
        <p:spPr>
          <a:xfrm>
            <a:off x="2719529" y="4704083"/>
            <a:ext cx="604653" cy="307777"/>
          </a:xfrm>
          <a:prstGeom prst="rect">
            <a:avLst/>
          </a:prstGeom>
          <a:noFill/>
        </p:spPr>
        <p:txBody>
          <a:bodyPr wrap="none" rtlCol="0">
            <a:spAutoFit/>
          </a:bodyPr>
          <a:lstStyle/>
          <a:p>
            <a:r>
              <a:rPr lang="en-IE" sz="1400" dirty="0" smtClean="0">
                <a:solidFill>
                  <a:schemeClr val="bg1"/>
                </a:solidFill>
              </a:rPr>
              <a:t>55-64</a:t>
            </a:r>
            <a:endParaRPr lang="en-GB" sz="1400" dirty="0">
              <a:solidFill>
                <a:schemeClr val="bg1"/>
              </a:solidFill>
            </a:endParaRPr>
          </a:p>
        </p:txBody>
      </p:sp>
      <p:sp>
        <p:nvSpPr>
          <p:cNvPr id="38" name="TextBox 37"/>
          <p:cNvSpPr txBox="1"/>
          <p:nvPr/>
        </p:nvSpPr>
        <p:spPr>
          <a:xfrm>
            <a:off x="2867006" y="5182410"/>
            <a:ext cx="457176" cy="307777"/>
          </a:xfrm>
          <a:prstGeom prst="rect">
            <a:avLst/>
          </a:prstGeom>
          <a:noFill/>
        </p:spPr>
        <p:txBody>
          <a:bodyPr wrap="none" rtlCol="0">
            <a:spAutoFit/>
          </a:bodyPr>
          <a:lstStyle/>
          <a:p>
            <a:r>
              <a:rPr lang="en-IE" sz="1400" dirty="0" smtClean="0">
                <a:solidFill>
                  <a:schemeClr val="bg1"/>
                </a:solidFill>
              </a:rPr>
              <a:t>65+</a:t>
            </a:r>
            <a:endParaRPr lang="en-GB" sz="1400" dirty="0">
              <a:solidFill>
                <a:schemeClr val="bg1"/>
              </a:solidFill>
            </a:endParaRPr>
          </a:p>
        </p:txBody>
      </p:sp>
      <p:sp>
        <p:nvSpPr>
          <p:cNvPr id="90" name="Freeform 5"/>
          <p:cNvSpPr>
            <a:spLocks noChangeAspect="1" noEditPoints="1"/>
          </p:cNvSpPr>
          <p:nvPr/>
        </p:nvSpPr>
        <p:spPr bwMode="gray">
          <a:xfrm>
            <a:off x="338433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1" name="Freeform 5"/>
          <p:cNvSpPr>
            <a:spLocks noChangeAspect="1" noEditPoints="1"/>
          </p:cNvSpPr>
          <p:nvPr/>
        </p:nvSpPr>
        <p:spPr bwMode="gray">
          <a:xfrm>
            <a:off x="4181464"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2" name="Freeform 5"/>
          <p:cNvSpPr>
            <a:spLocks noChangeAspect="1" noEditPoints="1"/>
          </p:cNvSpPr>
          <p:nvPr/>
        </p:nvSpPr>
        <p:spPr bwMode="gray">
          <a:xfrm>
            <a:off x="358361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3" name="Freeform 5"/>
          <p:cNvSpPr>
            <a:spLocks noChangeAspect="1" noEditPoints="1"/>
          </p:cNvSpPr>
          <p:nvPr/>
        </p:nvSpPr>
        <p:spPr bwMode="gray">
          <a:xfrm>
            <a:off x="438074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5" name="Freeform 5"/>
          <p:cNvSpPr>
            <a:spLocks noChangeAspect="1" noEditPoints="1"/>
          </p:cNvSpPr>
          <p:nvPr/>
        </p:nvSpPr>
        <p:spPr bwMode="gray">
          <a:xfrm>
            <a:off x="458002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60000">
                <a:schemeClr val="bg2"/>
              </a:gs>
              <a:gs pos="6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6" name="Freeform 5"/>
          <p:cNvSpPr>
            <a:spLocks noChangeAspect="1" noEditPoints="1"/>
          </p:cNvSpPr>
          <p:nvPr/>
        </p:nvSpPr>
        <p:spPr bwMode="gray">
          <a:xfrm>
            <a:off x="5177855"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7" name="Freeform 5"/>
          <p:cNvSpPr>
            <a:spLocks noChangeAspect="1" noEditPoints="1"/>
          </p:cNvSpPr>
          <p:nvPr/>
        </p:nvSpPr>
        <p:spPr bwMode="gray">
          <a:xfrm>
            <a:off x="3982182"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8" name="Freeform 5"/>
          <p:cNvSpPr>
            <a:spLocks noChangeAspect="1" noEditPoints="1"/>
          </p:cNvSpPr>
          <p:nvPr/>
        </p:nvSpPr>
        <p:spPr bwMode="gray">
          <a:xfrm>
            <a:off x="3782900"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9" name="Freeform 5"/>
          <p:cNvSpPr>
            <a:spLocks noChangeAspect="1" noEditPoints="1"/>
          </p:cNvSpPr>
          <p:nvPr/>
        </p:nvSpPr>
        <p:spPr bwMode="gray">
          <a:xfrm>
            <a:off x="4978592" y="417756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0" name="Freeform 5"/>
          <p:cNvSpPr>
            <a:spLocks noChangeAspect="1" noEditPoints="1"/>
          </p:cNvSpPr>
          <p:nvPr/>
        </p:nvSpPr>
        <p:spPr bwMode="gray">
          <a:xfrm>
            <a:off x="3384336"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2" name="Freeform 5"/>
          <p:cNvSpPr>
            <a:spLocks noChangeAspect="1" noEditPoints="1"/>
          </p:cNvSpPr>
          <p:nvPr/>
        </p:nvSpPr>
        <p:spPr bwMode="gray">
          <a:xfrm>
            <a:off x="3583618"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3" name="Freeform 5"/>
          <p:cNvSpPr>
            <a:spLocks noChangeAspect="1" noEditPoints="1"/>
          </p:cNvSpPr>
          <p:nvPr/>
        </p:nvSpPr>
        <p:spPr bwMode="gray">
          <a:xfrm>
            <a:off x="4181464"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4" name="Freeform 5"/>
          <p:cNvSpPr>
            <a:spLocks noChangeAspect="1" noEditPoints="1"/>
          </p:cNvSpPr>
          <p:nvPr/>
        </p:nvSpPr>
        <p:spPr bwMode="gray">
          <a:xfrm>
            <a:off x="4580009"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5" name="Freeform 5"/>
          <p:cNvSpPr>
            <a:spLocks noChangeAspect="1" noEditPoints="1"/>
          </p:cNvSpPr>
          <p:nvPr/>
        </p:nvSpPr>
        <p:spPr bwMode="gray">
          <a:xfrm>
            <a:off x="4779291"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30000">
                <a:schemeClr val="bg2"/>
              </a:gs>
              <a:gs pos="3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6" name="Freeform 5"/>
          <p:cNvSpPr>
            <a:spLocks noChangeAspect="1" noEditPoints="1"/>
          </p:cNvSpPr>
          <p:nvPr/>
        </p:nvSpPr>
        <p:spPr bwMode="gray">
          <a:xfrm>
            <a:off x="5177855"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7" name="Freeform 5"/>
          <p:cNvSpPr>
            <a:spLocks noChangeAspect="1" noEditPoints="1"/>
          </p:cNvSpPr>
          <p:nvPr/>
        </p:nvSpPr>
        <p:spPr bwMode="gray">
          <a:xfrm>
            <a:off x="3982182"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8" name="Freeform 5"/>
          <p:cNvSpPr>
            <a:spLocks noChangeAspect="1" noEditPoints="1"/>
          </p:cNvSpPr>
          <p:nvPr/>
        </p:nvSpPr>
        <p:spPr bwMode="gray">
          <a:xfrm>
            <a:off x="3782900"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9" name="Freeform 5"/>
          <p:cNvSpPr>
            <a:spLocks noChangeAspect="1" noEditPoints="1"/>
          </p:cNvSpPr>
          <p:nvPr/>
        </p:nvSpPr>
        <p:spPr bwMode="gray">
          <a:xfrm>
            <a:off x="4380746" y="3223162"/>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0" name="Freeform 5"/>
          <p:cNvSpPr>
            <a:spLocks noChangeAspect="1" noEditPoints="1"/>
          </p:cNvSpPr>
          <p:nvPr/>
        </p:nvSpPr>
        <p:spPr bwMode="gray">
          <a:xfrm>
            <a:off x="33843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1" name="Freeform 5"/>
          <p:cNvSpPr>
            <a:spLocks noChangeAspect="1" noEditPoints="1"/>
          </p:cNvSpPr>
          <p:nvPr/>
        </p:nvSpPr>
        <p:spPr bwMode="gray">
          <a:xfrm>
            <a:off x="418145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2" name="Freeform 5"/>
          <p:cNvSpPr>
            <a:spLocks noChangeAspect="1" noEditPoints="1"/>
          </p:cNvSpPr>
          <p:nvPr/>
        </p:nvSpPr>
        <p:spPr bwMode="gray">
          <a:xfrm>
            <a:off x="35836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3" name="Freeform 5"/>
          <p:cNvSpPr>
            <a:spLocks noChangeAspect="1" noEditPoints="1"/>
          </p:cNvSpPr>
          <p:nvPr/>
        </p:nvSpPr>
        <p:spPr bwMode="gray">
          <a:xfrm>
            <a:off x="43807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4" name="Freeform 5"/>
          <p:cNvSpPr>
            <a:spLocks noChangeAspect="1" noEditPoints="1"/>
          </p:cNvSpPr>
          <p:nvPr/>
        </p:nvSpPr>
        <p:spPr bwMode="gray">
          <a:xfrm>
            <a:off x="45800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5" name="Freeform 5"/>
          <p:cNvSpPr>
            <a:spLocks noChangeAspect="1" noEditPoints="1"/>
          </p:cNvSpPr>
          <p:nvPr/>
        </p:nvSpPr>
        <p:spPr bwMode="gray">
          <a:xfrm>
            <a:off x="47792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6" name="Freeform 5"/>
          <p:cNvSpPr>
            <a:spLocks noChangeAspect="1" noEditPoints="1"/>
          </p:cNvSpPr>
          <p:nvPr/>
        </p:nvSpPr>
        <p:spPr bwMode="gray">
          <a:xfrm>
            <a:off x="5177855"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7" name="Freeform 5"/>
          <p:cNvSpPr>
            <a:spLocks noChangeAspect="1" noEditPoints="1"/>
          </p:cNvSpPr>
          <p:nvPr/>
        </p:nvSpPr>
        <p:spPr bwMode="gray">
          <a:xfrm>
            <a:off x="39821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8" name="Freeform 5"/>
          <p:cNvSpPr>
            <a:spLocks noChangeAspect="1" noEditPoints="1"/>
          </p:cNvSpPr>
          <p:nvPr/>
        </p:nvSpPr>
        <p:spPr bwMode="gray">
          <a:xfrm>
            <a:off x="37828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0" name="Freeform 5"/>
          <p:cNvSpPr>
            <a:spLocks noChangeAspect="1" noEditPoints="1"/>
          </p:cNvSpPr>
          <p:nvPr/>
        </p:nvSpPr>
        <p:spPr bwMode="gray">
          <a:xfrm>
            <a:off x="33843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1" name="Freeform 5"/>
          <p:cNvSpPr>
            <a:spLocks noChangeAspect="1" noEditPoints="1"/>
          </p:cNvSpPr>
          <p:nvPr/>
        </p:nvSpPr>
        <p:spPr bwMode="gray">
          <a:xfrm>
            <a:off x="418145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2" name="Freeform 5"/>
          <p:cNvSpPr>
            <a:spLocks noChangeAspect="1" noEditPoints="1"/>
          </p:cNvSpPr>
          <p:nvPr/>
        </p:nvSpPr>
        <p:spPr bwMode="gray">
          <a:xfrm>
            <a:off x="35836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3" name="Freeform 5"/>
          <p:cNvSpPr>
            <a:spLocks noChangeAspect="1" noEditPoints="1"/>
          </p:cNvSpPr>
          <p:nvPr/>
        </p:nvSpPr>
        <p:spPr bwMode="gray">
          <a:xfrm>
            <a:off x="43807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70000">
                <a:schemeClr val="bg2"/>
              </a:gs>
              <a:gs pos="7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4" name="Freeform 5"/>
          <p:cNvSpPr>
            <a:spLocks noChangeAspect="1" noEditPoints="1"/>
          </p:cNvSpPr>
          <p:nvPr/>
        </p:nvSpPr>
        <p:spPr bwMode="gray">
          <a:xfrm>
            <a:off x="45800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5" name="Freeform 5"/>
          <p:cNvSpPr>
            <a:spLocks noChangeAspect="1" noEditPoints="1"/>
          </p:cNvSpPr>
          <p:nvPr/>
        </p:nvSpPr>
        <p:spPr bwMode="gray">
          <a:xfrm>
            <a:off x="49785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6" name="Freeform 5"/>
          <p:cNvSpPr>
            <a:spLocks noChangeAspect="1" noEditPoints="1"/>
          </p:cNvSpPr>
          <p:nvPr/>
        </p:nvSpPr>
        <p:spPr bwMode="gray">
          <a:xfrm>
            <a:off x="5177855"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7" name="Freeform 5"/>
          <p:cNvSpPr>
            <a:spLocks noChangeAspect="1" noEditPoints="1"/>
          </p:cNvSpPr>
          <p:nvPr/>
        </p:nvSpPr>
        <p:spPr bwMode="gray">
          <a:xfrm>
            <a:off x="39821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8" name="Freeform 5"/>
          <p:cNvSpPr>
            <a:spLocks noChangeAspect="1" noEditPoints="1"/>
          </p:cNvSpPr>
          <p:nvPr/>
        </p:nvSpPr>
        <p:spPr bwMode="gray">
          <a:xfrm>
            <a:off x="37828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0" name="Freeform 5"/>
          <p:cNvSpPr>
            <a:spLocks noChangeAspect="1" noEditPoints="1"/>
          </p:cNvSpPr>
          <p:nvPr/>
        </p:nvSpPr>
        <p:spPr bwMode="gray">
          <a:xfrm>
            <a:off x="338433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1" name="Freeform 5"/>
          <p:cNvSpPr>
            <a:spLocks noChangeAspect="1" noEditPoints="1"/>
          </p:cNvSpPr>
          <p:nvPr/>
        </p:nvSpPr>
        <p:spPr bwMode="gray">
          <a:xfrm>
            <a:off x="4181464"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2" name="Freeform 5"/>
          <p:cNvSpPr>
            <a:spLocks noChangeAspect="1" noEditPoints="1"/>
          </p:cNvSpPr>
          <p:nvPr/>
        </p:nvSpPr>
        <p:spPr bwMode="gray">
          <a:xfrm>
            <a:off x="3583618"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3" name="Freeform 5"/>
          <p:cNvSpPr>
            <a:spLocks noChangeAspect="1" noEditPoints="1"/>
          </p:cNvSpPr>
          <p:nvPr/>
        </p:nvSpPr>
        <p:spPr bwMode="gray">
          <a:xfrm>
            <a:off x="438074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60000">
                <a:schemeClr val="bg2"/>
              </a:gs>
              <a:gs pos="6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5" name="Freeform 5"/>
          <p:cNvSpPr>
            <a:spLocks noChangeAspect="1" noEditPoints="1"/>
          </p:cNvSpPr>
          <p:nvPr/>
        </p:nvSpPr>
        <p:spPr bwMode="gray">
          <a:xfrm>
            <a:off x="4978573"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6" name="Freeform 5"/>
          <p:cNvSpPr>
            <a:spLocks noChangeAspect="1" noEditPoints="1"/>
          </p:cNvSpPr>
          <p:nvPr/>
        </p:nvSpPr>
        <p:spPr bwMode="gray">
          <a:xfrm>
            <a:off x="5177855"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7" name="Freeform 5"/>
          <p:cNvSpPr>
            <a:spLocks noChangeAspect="1" noEditPoints="1"/>
          </p:cNvSpPr>
          <p:nvPr/>
        </p:nvSpPr>
        <p:spPr bwMode="gray">
          <a:xfrm>
            <a:off x="3982182"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8" name="Freeform 5"/>
          <p:cNvSpPr>
            <a:spLocks noChangeAspect="1" noEditPoints="1"/>
          </p:cNvSpPr>
          <p:nvPr/>
        </p:nvSpPr>
        <p:spPr bwMode="gray">
          <a:xfrm>
            <a:off x="3782900"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9" name="Freeform 5"/>
          <p:cNvSpPr>
            <a:spLocks noChangeAspect="1" noEditPoints="1"/>
          </p:cNvSpPr>
          <p:nvPr/>
        </p:nvSpPr>
        <p:spPr bwMode="gray">
          <a:xfrm>
            <a:off x="4580028" y="4654771"/>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10" name="Rechteck 92"/>
          <p:cNvSpPr/>
          <p:nvPr/>
        </p:nvSpPr>
        <p:spPr bwMode="gray">
          <a:xfrm>
            <a:off x="266544" y="4540270"/>
            <a:ext cx="1729641"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Higher Social </a:t>
            </a:r>
            <a:r>
              <a:rPr lang="de-DE" sz="1200" kern="0" dirty="0" smtClean="0">
                <a:solidFill>
                  <a:schemeClr val="bg1"/>
                </a:solidFill>
              </a:rPr>
              <a:t>Grades:</a:t>
            </a:r>
            <a:r>
              <a:rPr lang="de-DE" kern="0" dirty="0" smtClean="0">
                <a:solidFill>
                  <a:schemeClr val="bg1"/>
                </a:solidFill>
              </a:rPr>
              <a:t>74%</a:t>
            </a:r>
            <a:endParaRPr lang="de-DE" kern="0" dirty="0">
              <a:solidFill>
                <a:schemeClr val="bg1"/>
              </a:solidFill>
            </a:endParaRPr>
          </a:p>
        </p:txBody>
      </p:sp>
      <p:sp>
        <p:nvSpPr>
          <p:cNvPr id="111" name="Rechteck 92"/>
          <p:cNvSpPr/>
          <p:nvPr/>
        </p:nvSpPr>
        <p:spPr bwMode="gray">
          <a:xfrm>
            <a:off x="266547" y="5148407"/>
            <a:ext cx="1737655"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Lower Social Grades</a:t>
            </a:r>
            <a:r>
              <a:rPr lang="de-DE" sz="1200" kern="0" dirty="0" smtClean="0">
                <a:solidFill>
                  <a:schemeClr val="bg1"/>
                </a:solidFill>
              </a:rPr>
              <a:t>: </a:t>
            </a:r>
            <a:r>
              <a:rPr lang="de-DE" kern="0" dirty="0" smtClean="0">
                <a:solidFill>
                  <a:schemeClr val="bg1"/>
                </a:solidFill>
              </a:rPr>
              <a:t>59%</a:t>
            </a:r>
            <a:endParaRPr lang="de-DE" kern="0" dirty="0">
              <a:solidFill>
                <a:schemeClr val="bg1"/>
              </a:solidFill>
            </a:endParaRPr>
          </a:p>
        </p:txBody>
      </p:sp>
      <p:sp>
        <p:nvSpPr>
          <p:cNvPr id="112" name="TextBox 111"/>
          <p:cNvSpPr txBox="1"/>
          <p:nvPr/>
        </p:nvSpPr>
        <p:spPr>
          <a:xfrm>
            <a:off x="560018" y="4236125"/>
            <a:ext cx="1163845" cy="276999"/>
          </a:xfrm>
          <a:prstGeom prst="rect">
            <a:avLst/>
          </a:prstGeom>
          <a:noFill/>
        </p:spPr>
        <p:txBody>
          <a:bodyPr wrap="none" lIns="0" tIns="0" rIns="0" bIns="0" rtlCol="0">
            <a:spAutoFit/>
          </a:bodyPr>
          <a:lstStyle/>
          <a:p>
            <a:r>
              <a:rPr lang="en-GB" dirty="0" smtClean="0">
                <a:solidFill>
                  <a:schemeClr val="tx2"/>
                </a:solidFill>
                <a:cs typeface="Arial" pitchFamily="34" charset="0"/>
              </a:rPr>
              <a:t>Social Grade</a:t>
            </a:r>
            <a:endParaRPr lang="en-US" dirty="0">
              <a:solidFill>
                <a:schemeClr val="tx2"/>
              </a:solidFill>
              <a:cs typeface="Arial" pitchFamily="34" charset="0"/>
            </a:endParaRPr>
          </a:p>
        </p:txBody>
      </p:sp>
      <p:cxnSp>
        <p:nvCxnSpPr>
          <p:cNvPr id="113" name="Straight Connector 112"/>
          <p:cNvCxnSpPr/>
          <p:nvPr/>
        </p:nvCxnSpPr>
        <p:spPr>
          <a:xfrm>
            <a:off x="628650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cxnSp>
        <p:nvCxnSpPr>
          <p:cNvPr id="114" name="Straight Connector 113"/>
          <p:cNvCxnSpPr/>
          <p:nvPr/>
        </p:nvCxnSpPr>
        <p:spPr>
          <a:xfrm>
            <a:off x="245745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sp>
        <p:nvSpPr>
          <p:cNvPr id="28" name="Rectangle 27"/>
          <p:cNvSpPr/>
          <p:nvPr/>
        </p:nvSpPr>
        <p:spPr>
          <a:xfrm>
            <a:off x="77453" y="1068545"/>
            <a:ext cx="2220566" cy="959302"/>
          </a:xfrm>
          <a:prstGeom prst="rect">
            <a:avLst/>
          </a:prstGeom>
        </p:spPr>
        <p:txBody>
          <a:bodyPr wrap="square" anchor="ctr">
            <a:spAutoFit/>
          </a:bodyPr>
          <a:lstStyle/>
          <a:p>
            <a:pPr algn="r">
              <a:lnSpc>
                <a:spcPct val="75000"/>
              </a:lnSpc>
            </a:pPr>
            <a:r>
              <a:rPr lang="en-GB" sz="7200" b="1" dirty="0" smtClean="0">
                <a:solidFill>
                  <a:schemeClr val="accent1"/>
                </a:solidFill>
                <a:cs typeface="Arial" pitchFamily="34" charset="0"/>
              </a:rPr>
              <a:t>65%</a:t>
            </a:r>
            <a:endParaRPr lang="en-US" sz="1600" dirty="0">
              <a:solidFill>
                <a:schemeClr val="accent1"/>
              </a:solidFill>
              <a:cs typeface="Arial" pitchFamily="34" charset="0"/>
            </a:endParaRPr>
          </a:p>
        </p:txBody>
      </p:sp>
      <p:pic>
        <p:nvPicPr>
          <p:cNvPr id="118" name="Picture 117" descr="Ireland provinces.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467953" y="2705912"/>
            <a:ext cx="2238183" cy="2563200"/>
          </a:xfrm>
          <a:prstGeom prst="rect">
            <a:avLst/>
          </a:prstGeom>
        </p:spPr>
      </p:pic>
      <p:sp>
        <p:nvSpPr>
          <p:cNvPr id="119" name="TextBox 9"/>
          <p:cNvSpPr txBox="1">
            <a:spLocks noChangeArrowheads="1"/>
          </p:cNvSpPr>
          <p:nvPr/>
        </p:nvSpPr>
        <p:spPr bwMode="auto">
          <a:xfrm>
            <a:off x="7762914" y="3810423"/>
            <a:ext cx="910808" cy="769441"/>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Rest of </a:t>
            </a:r>
            <a:br>
              <a:rPr kumimoji="0" lang="en-IE" sz="1000" b="0" i="0" u="none" strike="noStrike" kern="0" cap="none" spc="0" normalizeH="0" baseline="0" noProof="0" dirty="0" smtClean="0">
                <a:ln>
                  <a:noFill/>
                </a:ln>
                <a:solidFill>
                  <a:schemeClr val="bg1"/>
                </a:solidFill>
                <a:effectLst/>
                <a:uLnTx/>
                <a:uFillTx/>
                <a:cs typeface="Calibri" pitchFamily="34" charset="0"/>
              </a:rPr>
            </a:br>
            <a:r>
              <a:rPr kumimoji="0" lang="en-IE" sz="1000" b="0" i="0" u="none" strike="noStrike" kern="0" cap="none" spc="0" normalizeH="0" baseline="0" noProof="0" dirty="0" smtClean="0">
                <a:ln>
                  <a:noFill/>
                </a:ln>
                <a:solidFill>
                  <a:schemeClr val="bg1"/>
                </a:solidFill>
                <a:effectLst/>
                <a:uLnTx/>
                <a:uFillTx/>
                <a:cs typeface="Calibri" pitchFamily="34" charset="0"/>
              </a:rPr>
              <a:t>Leinster </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62</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0" name="TextBox 9"/>
          <p:cNvSpPr txBox="1">
            <a:spLocks noChangeArrowheads="1"/>
          </p:cNvSpPr>
          <p:nvPr/>
        </p:nvSpPr>
        <p:spPr bwMode="auto">
          <a:xfrm>
            <a:off x="7015646" y="4384918"/>
            <a:ext cx="910808"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effectLst/>
                <a:uLnTx/>
                <a:uFillTx/>
                <a:cs typeface="Calibri" pitchFamily="34" charset="0"/>
              </a:rPr>
              <a:t>Munster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cs typeface="Calibri" pitchFamily="34" charset="0"/>
              </a:rPr>
              <a:t>64</a:t>
            </a:r>
            <a:r>
              <a:rPr kumimoji="0" lang="en-IE" sz="2400" b="0" i="0" u="none" strike="noStrike" kern="0" cap="none" spc="0" normalizeH="0" baseline="0" noProof="0" dirty="0" smtClean="0">
                <a:ln>
                  <a:noFill/>
                </a:ln>
                <a:effectLst/>
                <a:uLnTx/>
                <a:uFillTx/>
                <a:cs typeface="Calibri" pitchFamily="34" charset="0"/>
              </a:rPr>
              <a:t>%</a:t>
            </a:r>
          </a:p>
        </p:txBody>
      </p:sp>
      <p:sp>
        <p:nvSpPr>
          <p:cNvPr id="121" name="TextBox 9"/>
          <p:cNvSpPr txBox="1">
            <a:spLocks noChangeArrowheads="1"/>
          </p:cNvSpPr>
          <p:nvPr/>
        </p:nvSpPr>
        <p:spPr bwMode="auto">
          <a:xfrm>
            <a:off x="7011489" y="3503856"/>
            <a:ext cx="1038252"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Conn/ Ulster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62</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6" name="TextBox 9"/>
          <p:cNvSpPr txBox="1">
            <a:spLocks noChangeArrowheads="1"/>
          </p:cNvSpPr>
          <p:nvPr/>
        </p:nvSpPr>
        <p:spPr bwMode="auto">
          <a:xfrm>
            <a:off x="8300394" y="3225786"/>
            <a:ext cx="770692" cy="615553"/>
          </a:xfrm>
          <a:prstGeom prst="rect">
            <a:avLst/>
          </a:prstGeom>
          <a:solidFill>
            <a:srgbClr val="FFFFFF"/>
          </a:solidFill>
          <a:ln w="9525">
            <a:solidFill>
              <a:srgbClr val="CEC7BA"/>
            </a:solidFill>
            <a:prstDash val="dash"/>
            <a:miter lim="800000"/>
            <a:headEnd/>
            <a:tailEnd/>
          </a:ln>
        </p:spPr>
        <p:txBody>
          <a:bodyPr r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Dublin</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71</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cxnSp>
        <p:nvCxnSpPr>
          <p:cNvPr id="129" name="Straight Connector 105"/>
          <p:cNvCxnSpPr>
            <a:cxnSpLocks noChangeShapeType="1"/>
            <a:stCxn id="126" idx="2"/>
          </p:cNvCxnSpPr>
          <p:nvPr/>
        </p:nvCxnSpPr>
        <p:spPr bwMode="auto">
          <a:xfrm flipH="1">
            <a:off x="8411866" y="3841339"/>
            <a:ext cx="273874" cy="321233"/>
          </a:xfrm>
          <a:prstGeom prst="line">
            <a:avLst/>
          </a:prstGeom>
          <a:noFill/>
          <a:ln w="9525" algn="ctr">
            <a:solidFill>
              <a:srgbClr val="CEC7BA"/>
            </a:solidFill>
            <a:round/>
            <a:headEnd/>
            <a:tailEnd/>
          </a:ln>
        </p:spPr>
      </p:cxnSp>
      <p:sp>
        <p:nvSpPr>
          <p:cNvPr id="131" name="Freeform 5"/>
          <p:cNvSpPr>
            <a:spLocks noChangeAspect="1" noEditPoints="1"/>
          </p:cNvSpPr>
          <p:nvPr/>
        </p:nvSpPr>
        <p:spPr bwMode="gray">
          <a:xfrm>
            <a:off x="322573"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2" name="Freeform 5"/>
          <p:cNvSpPr>
            <a:spLocks noChangeAspect="1" noEditPoints="1"/>
          </p:cNvSpPr>
          <p:nvPr/>
        </p:nvSpPr>
        <p:spPr bwMode="gray">
          <a:xfrm>
            <a:off x="948621"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3" name="Freeform 5"/>
          <p:cNvSpPr>
            <a:spLocks noChangeAspect="1" noEditPoints="1"/>
          </p:cNvSpPr>
          <p:nvPr/>
        </p:nvSpPr>
        <p:spPr bwMode="gray">
          <a:xfrm>
            <a:off x="47908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5" name="Freeform 5"/>
          <p:cNvSpPr>
            <a:spLocks noChangeAspect="1" noEditPoints="1"/>
          </p:cNvSpPr>
          <p:nvPr/>
        </p:nvSpPr>
        <p:spPr bwMode="gray">
          <a:xfrm>
            <a:off x="1574654"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36" name="Freeform 5"/>
          <p:cNvSpPr>
            <a:spLocks noChangeAspect="1" noEditPoints="1"/>
          </p:cNvSpPr>
          <p:nvPr/>
        </p:nvSpPr>
        <p:spPr bwMode="gray">
          <a:xfrm>
            <a:off x="173116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7" name="Freeform 5"/>
          <p:cNvSpPr>
            <a:spLocks noChangeAspect="1" noEditPoints="1"/>
          </p:cNvSpPr>
          <p:nvPr/>
        </p:nvSpPr>
        <p:spPr bwMode="gray">
          <a:xfrm>
            <a:off x="635597"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8" name="Freeform 5"/>
          <p:cNvSpPr>
            <a:spLocks noChangeAspect="1" noEditPoints="1"/>
          </p:cNvSpPr>
          <p:nvPr/>
        </p:nvSpPr>
        <p:spPr bwMode="gray">
          <a:xfrm>
            <a:off x="1261645" y="4824295"/>
            <a:ext cx="110144" cy="317086"/>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9" name="Freeform 5"/>
          <p:cNvSpPr>
            <a:spLocks noChangeAspect="1" noEditPoints="1"/>
          </p:cNvSpPr>
          <p:nvPr/>
        </p:nvSpPr>
        <p:spPr bwMode="gray">
          <a:xfrm>
            <a:off x="1105133"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0" name="Freeform 5"/>
          <p:cNvSpPr>
            <a:spLocks noChangeAspect="1" noEditPoints="1"/>
          </p:cNvSpPr>
          <p:nvPr/>
        </p:nvSpPr>
        <p:spPr bwMode="gray">
          <a:xfrm>
            <a:off x="792109"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2" name="Freeform 5"/>
          <p:cNvSpPr>
            <a:spLocks noChangeAspect="1" noEditPoints="1"/>
          </p:cNvSpPr>
          <p:nvPr/>
        </p:nvSpPr>
        <p:spPr bwMode="gray">
          <a:xfrm>
            <a:off x="32257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3" name="Freeform 5"/>
          <p:cNvSpPr>
            <a:spLocks noChangeAspect="1" noEditPoints="1"/>
          </p:cNvSpPr>
          <p:nvPr/>
        </p:nvSpPr>
        <p:spPr bwMode="gray">
          <a:xfrm>
            <a:off x="94861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4" name="Freeform 5"/>
          <p:cNvSpPr>
            <a:spLocks noChangeAspect="1" noEditPoints="1"/>
          </p:cNvSpPr>
          <p:nvPr/>
        </p:nvSpPr>
        <p:spPr bwMode="gray">
          <a:xfrm>
            <a:off x="47908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5" name="Freeform 5"/>
          <p:cNvSpPr>
            <a:spLocks noChangeAspect="1" noEditPoints="1"/>
          </p:cNvSpPr>
          <p:nvPr/>
        </p:nvSpPr>
        <p:spPr bwMode="gray">
          <a:xfrm>
            <a:off x="110512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90000">
                <a:schemeClr val="bg2"/>
              </a:gs>
              <a:gs pos="9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6" name="Freeform 5"/>
          <p:cNvSpPr>
            <a:spLocks noChangeAspect="1" noEditPoints="1"/>
          </p:cNvSpPr>
          <p:nvPr/>
        </p:nvSpPr>
        <p:spPr bwMode="gray">
          <a:xfrm>
            <a:off x="126163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7" name="Freeform 5"/>
          <p:cNvSpPr>
            <a:spLocks noChangeAspect="1" noEditPoints="1"/>
          </p:cNvSpPr>
          <p:nvPr/>
        </p:nvSpPr>
        <p:spPr bwMode="gray">
          <a:xfrm>
            <a:off x="157465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8" name="Freeform 5"/>
          <p:cNvSpPr>
            <a:spLocks noChangeAspect="1" noEditPoints="1"/>
          </p:cNvSpPr>
          <p:nvPr/>
        </p:nvSpPr>
        <p:spPr bwMode="gray">
          <a:xfrm>
            <a:off x="1731165"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9" name="Freeform 5"/>
          <p:cNvSpPr>
            <a:spLocks noChangeAspect="1" noEditPoints="1"/>
          </p:cNvSpPr>
          <p:nvPr/>
        </p:nvSpPr>
        <p:spPr bwMode="gray">
          <a:xfrm>
            <a:off x="79210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0" name="Freeform 5"/>
          <p:cNvSpPr>
            <a:spLocks noChangeAspect="1" noEditPoints="1"/>
          </p:cNvSpPr>
          <p:nvPr/>
        </p:nvSpPr>
        <p:spPr bwMode="gray">
          <a:xfrm>
            <a:off x="63559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1" name="Freeform 5"/>
          <p:cNvSpPr>
            <a:spLocks noChangeAspect="1" noEditPoints="1"/>
          </p:cNvSpPr>
          <p:nvPr/>
        </p:nvSpPr>
        <p:spPr bwMode="gray">
          <a:xfrm>
            <a:off x="141814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2" name="Freeform 5"/>
          <p:cNvSpPr>
            <a:spLocks noChangeAspect="1" noEditPoints="1"/>
          </p:cNvSpPr>
          <p:nvPr/>
        </p:nvSpPr>
        <p:spPr bwMode="gray">
          <a:xfrm>
            <a:off x="32257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3" name="Freeform 5"/>
          <p:cNvSpPr>
            <a:spLocks noChangeAspect="1" noEditPoints="1"/>
          </p:cNvSpPr>
          <p:nvPr/>
        </p:nvSpPr>
        <p:spPr bwMode="gray">
          <a:xfrm>
            <a:off x="94861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4" name="Freeform 5"/>
          <p:cNvSpPr>
            <a:spLocks noChangeAspect="1" noEditPoints="1"/>
          </p:cNvSpPr>
          <p:nvPr/>
        </p:nvSpPr>
        <p:spPr bwMode="gray">
          <a:xfrm>
            <a:off x="47908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5" name="Freeform 5"/>
          <p:cNvSpPr>
            <a:spLocks noChangeAspect="1" noEditPoints="1"/>
          </p:cNvSpPr>
          <p:nvPr/>
        </p:nvSpPr>
        <p:spPr bwMode="gray">
          <a:xfrm>
            <a:off x="110512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30000">
                <a:schemeClr val="bg2"/>
              </a:gs>
              <a:gs pos="3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6" name="Freeform 5"/>
          <p:cNvSpPr>
            <a:spLocks noChangeAspect="1" noEditPoints="1"/>
          </p:cNvSpPr>
          <p:nvPr/>
        </p:nvSpPr>
        <p:spPr bwMode="gray">
          <a:xfrm>
            <a:off x="141814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7" name="Freeform 5"/>
          <p:cNvSpPr>
            <a:spLocks noChangeAspect="1" noEditPoints="1"/>
          </p:cNvSpPr>
          <p:nvPr/>
        </p:nvSpPr>
        <p:spPr bwMode="gray">
          <a:xfrm>
            <a:off x="157465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8" name="Freeform 5"/>
          <p:cNvSpPr>
            <a:spLocks noChangeAspect="1" noEditPoints="1"/>
          </p:cNvSpPr>
          <p:nvPr/>
        </p:nvSpPr>
        <p:spPr bwMode="gray">
          <a:xfrm>
            <a:off x="1731165"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9" name="Freeform 5"/>
          <p:cNvSpPr>
            <a:spLocks noChangeAspect="1" noEditPoints="1"/>
          </p:cNvSpPr>
          <p:nvPr/>
        </p:nvSpPr>
        <p:spPr bwMode="gray">
          <a:xfrm>
            <a:off x="79210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0" name="Freeform 5"/>
          <p:cNvSpPr>
            <a:spLocks noChangeAspect="1" noEditPoints="1"/>
          </p:cNvSpPr>
          <p:nvPr/>
        </p:nvSpPr>
        <p:spPr bwMode="gray">
          <a:xfrm>
            <a:off x="63559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61" name="Freeform 5"/>
          <p:cNvSpPr>
            <a:spLocks noChangeAspect="1" noEditPoints="1"/>
          </p:cNvSpPr>
          <p:nvPr/>
        </p:nvSpPr>
        <p:spPr bwMode="gray">
          <a:xfrm>
            <a:off x="126163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2" name="Rechteck 92"/>
          <p:cNvSpPr/>
          <p:nvPr/>
        </p:nvSpPr>
        <p:spPr bwMode="gray">
          <a:xfrm>
            <a:off x="588755" y="5756246"/>
            <a:ext cx="1093248"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smtClean="0">
                <a:solidFill>
                  <a:schemeClr val="bg1"/>
                </a:solidFill>
              </a:rPr>
              <a:t>Farmers: </a:t>
            </a:r>
            <a:r>
              <a:rPr lang="de-DE" kern="0" dirty="0" smtClean="0">
                <a:solidFill>
                  <a:schemeClr val="bg1"/>
                </a:solidFill>
              </a:rPr>
              <a:t>  53%</a:t>
            </a:r>
            <a:endParaRPr lang="de-DE" sz="2400" kern="0" dirty="0">
              <a:solidFill>
                <a:schemeClr val="bg1"/>
              </a:solidFill>
            </a:endParaRPr>
          </a:p>
        </p:txBody>
      </p:sp>
      <p:sp>
        <p:nvSpPr>
          <p:cNvPr id="141" name="Text Placeholder 34"/>
          <p:cNvSpPr txBox="1">
            <a:spLocks/>
          </p:cNvSpPr>
          <p:nvPr/>
        </p:nvSpPr>
        <p:spPr>
          <a:xfrm>
            <a:off x="109209" y="232531"/>
            <a:ext cx="8461585" cy="332399"/>
          </a:xfrm>
          <a:prstGeom prst="rect">
            <a:avLst/>
          </a:prstGeom>
        </p:spPr>
        <p:txBody>
          <a:bodyPr vert="horz" wrap="square" lIns="0" tIns="0" rIns="0" bIns="0" rtlCol="0" anchor="ctr">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defRPr/>
            </a:pPr>
            <a:r>
              <a:rPr lang="en-IE" sz="2400" b="1" dirty="0" smtClean="0">
                <a:solidFill>
                  <a:schemeClr val="accent5"/>
                </a:solidFill>
              </a:rPr>
              <a:t>Public Attitudes </a:t>
            </a:r>
            <a:r>
              <a:rPr lang="en-IE" sz="2400" b="1" smtClean="0">
                <a:solidFill>
                  <a:schemeClr val="accent5"/>
                </a:solidFill>
              </a:rPr>
              <a:t>Towards Abortion - I</a:t>
            </a:r>
            <a:endParaRPr lang="en-IE" sz="2400" b="1" dirty="0">
              <a:solidFill>
                <a:schemeClr val="accent5"/>
              </a:solidFill>
            </a:endParaRPr>
          </a:p>
        </p:txBody>
      </p:sp>
      <p:sp>
        <p:nvSpPr>
          <p:cNvPr id="166" name="Rectangle 165"/>
          <p:cNvSpPr/>
          <p:nvPr/>
        </p:nvSpPr>
        <p:spPr>
          <a:xfrm>
            <a:off x="2379838" y="1187236"/>
            <a:ext cx="6190956" cy="646331"/>
          </a:xfrm>
          <a:prstGeom prst="rect">
            <a:avLst/>
          </a:prstGeom>
        </p:spPr>
        <p:txBody>
          <a:bodyPr wrap="square" anchor="ctr">
            <a:spAutoFit/>
          </a:bodyPr>
          <a:lstStyle/>
          <a:p>
            <a:r>
              <a:rPr lang="en-GB" dirty="0">
                <a:solidFill>
                  <a:schemeClr val="accent1"/>
                </a:solidFill>
                <a:cs typeface="Arial" pitchFamily="34" charset="0"/>
              </a:rPr>
              <a:t>Believe </a:t>
            </a:r>
            <a:r>
              <a:rPr lang="en-GB" b="1" dirty="0">
                <a:solidFill>
                  <a:schemeClr val="accent1">
                    <a:lumMod val="75000"/>
                  </a:schemeClr>
                </a:solidFill>
                <a:cs typeface="Arial" pitchFamily="34" charset="0"/>
              </a:rPr>
              <a:t>t</a:t>
            </a:r>
            <a:r>
              <a:rPr lang="en-GB" b="1" dirty="0" smtClean="0">
                <a:solidFill>
                  <a:schemeClr val="accent1">
                    <a:lumMod val="75000"/>
                  </a:schemeClr>
                </a:solidFill>
                <a:cs typeface="Arial" pitchFamily="34" charset="0"/>
              </a:rPr>
              <a:t>ravelling </a:t>
            </a:r>
            <a:r>
              <a:rPr lang="en-GB" b="1" dirty="0">
                <a:solidFill>
                  <a:schemeClr val="accent1">
                    <a:lumMod val="75000"/>
                  </a:schemeClr>
                </a:solidFill>
                <a:cs typeface="Arial" pitchFamily="34" charset="0"/>
              </a:rPr>
              <a:t>abroad for an abortion </a:t>
            </a:r>
            <a:r>
              <a:rPr lang="en-GB" b="1" u="sng" dirty="0" smtClean="0">
                <a:solidFill>
                  <a:schemeClr val="accent1">
                    <a:lumMod val="75000"/>
                  </a:schemeClr>
                </a:solidFill>
                <a:cs typeface="Arial" pitchFamily="34" charset="0"/>
              </a:rPr>
              <a:t>IS traumatic </a:t>
            </a:r>
            <a:r>
              <a:rPr lang="en-GB" dirty="0">
                <a:solidFill>
                  <a:schemeClr val="accent1"/>
                </a:solidFill>
                <a:cs typeface="Arial" pitchFamily="34" charset="0"/>
              </a:rPr>
              <a:t>for a woman</a:t>
            </a:r>
            <a:endParaRPr lang="en-US" dirty="0">
              <a:solidFill>
                <a:schemeClr val="accent1"/>
              </a:solidFill>
              <a:cs typeface="Arial" pitchFamily="34" charset="0"/>
            </a:endParaRPr>
          </a:p>
        </p:txBody>
      </p:sp>
      <p:sp>
        <p:nvSpPr>
          <p:cNvPr id="169" name="TextBox 168"/>
          <p:cNvSpPr txBox="1"/>
          <p:nvPr/>
        </p:nvSpPr>
        <p:spPr>
          <a:xfrm>
            <a:off x="5369907" y="2795271"/>
            <a:ext cx="495649" cy="307777"/>
          </a:xfrm>
          <a:prstGeom prst="rect">
            <a:avLst/>
          </a:prstGeom>
          <a:noFill/>
        </p:spPr>
        <p:txBody>
          <a:bodyPr wrap="none" rtlCol="0">
            <a:spAutoFit/>
          </a:bodyPr>
          <a:lstStyle/>
          <a:p>
            <a:r>
              <a:rPr lang="en-IE" sz="1400" dirty="0" smtClean="0">
                <a:solidFill>
                  <a:schemeClr val="bg1"/>
                </a:solidFill>
              </a:rPr>
              <a:t>63%</a:t>
            </a:r>
            <a:endParaRPr lang="en-GB" sz="1400" dirty="0">
              <a:solidFill>
                <a:schemeClr val="bg1"/>
              </a:solidFill>
            </a:endParaRPr>
          </a:p>
        </p:txBody>
      </p:sp>
      <p:sp>
        <p:nvSpPr>
          <p:cNvPr id="172" name="TextBox 171"/>
          <p:cNvSpPr txBox="1"/>
          <p:nvPr/>
        </p:nvSpPr>
        <p:spPr>
          <a:xfrm>
            <a:off x="5369907" y="3272474"/>
            <a:ext cx="495649" cy="307777"/>
          </a:xfrm>
          <a:prstGeom prst="rect">
            <a:avLst/>
          </a:prstGeom>
          <a:noFill/>
        </p:spPr>
        <p:txBody>
          <a:bodyPr wrap="none" rtlCol="0">
            <a:spAutoFit/>
          </a:bodyPr>
          <a:lstStyle/>
          <a:p>
            <a:r>
              <a:rPr lang="en-IE" sz="1400" dirty="0" smtClean="0">
                <a:solidFill>
                  <a:schemeClr val="bg1"/>
                </a:solidFill>
              </a:rPr>
              <a:t>73%</a:t>
            </a:r>
            <a:endParaRPr lang="en-GB" sz="1400" dirty="0">
              <a:solidFill>
                <a:schemeClr val="bg1"/>
              </a:solidFill>
            </a:endParaRPr>
          </a:p>
        </p:txBody>
      </p:sp>
      <p:sp>
        <p:nvSpPr>
          <p:cNvPr id="173" name="TextBox 172"/>
          <p:cNvSpPr txBox="1"/>
          <p:nvPr/>
        </p:nvSpPr>
        <p:spPr>
          <a:xfrm>
            <a:off x="5369907" y="3781576"/>
            <a:ext cx="495649" cy="307777"/>
          </a:xfrm>
          <a:prstGeom prst="rect">
            <a:avLst/>
          </a:prstGeom>
          <a:noFill/>
        </p:spPr>
        <p:txBody>
          <a:bodyPr wrap="none" rtlCol="0">
            <a:spAutoFit/>
          </a:bodyPr>
          <a:lstStyle/>
          <a:p>
            <a:r>
              <a:rPr lang="en-IE" sz="1400" dirty="0" smtClean="0">
                <a:solidFill>
                  <a:schemeClr val="bg1"/>
                </a:solidFill>
              </a:rPr>
              <a:t>70%</a:t>
            </a:r>
            <a:endParaRPr lang="en-GB" sz="1400" dirty="0">
              <a:solidFill>
                <a:schemeClr val="bg1"/>
              </a:solidFill>
            </a:endParaRPr>
          </a:p>
        </p:txBody>
      </p:sp>
      <p:sp>
        <p:nvSpPr>
          <p:cNvPr id="174" name="TextBox 173"/>
          <p:cNvSpPr txBox="1"/>
          <p:nvPr/>
        </p:nvSpPr>
        <p:spPr>
          <a:xfrm>
            <a:off x="5369907" y="4248146"/>
            <a:ext cx="495649" cy="307777"/>
          </a:xfrm>
          <a:prstGeom prst="rect">
            <a:avLst/>
          </a:prstGeom>
          <a:noFill/>
        </p:spPr>
        <p:txBody>
          <a:bodyPr wrap="none" rtlCol="0">
            <a:spAutoFit/>
          </a:bodyPr>
          <a:lstStyle/>
          <a:p>
            <a:r>
              <a:rPr lang="en-IE" sz="1400" dirty="0" smtClean="0">
                <a:solidFill>
                  <a:schemeClr val="bg1"/>
                </a:solidFill>
              </a:rPr>
              <a:t>66%</a:t>
            </a:r>
            <a:endParaRPr lang="en-GB" sz="1400" dirty="0">
              <a:solidFill>
                <a:schemeClr val="bg1"/>
              </a:solidFill>
            </a:endParaRPr>
          </a:p>
        </p:txBody>
      </p:sp>
      <p:sp>
        <p:nvSpPr>
          <p:cNvPr id="175" name="TextBox 174"/>
          <p:cNvSpPr txBox="1"/>
          <p:nvPr/>
        </p:nvSpPr>
        <p:spPr>
          <a:xfrm>
            <a:off x="5369907" y="4704083"/>
            <a:ext cx="495649" cy="307777"/>
          </a:xfrm>
          <a:prstGeom prst="rect">
            <a:avLst/>
          </a:prstGeom>
          <a:noFill/>
        </p:spPr>
        <p:txBody>
          <a:bodyPr wrap="none" rtlCol="0">
            <a:spAutoFit/>
          </a:bodyPr>
          <a:lstStyle/>
          <a:p>
            <a:r>
              <a:rPr lang="en-IE" sz="1400" dirty="0" smtClean="0">
                <a:solidFill>
                  <a:schemeClr val="bg1"/>
                </a:solidFill>
              </a:rPr>
              <a:t>56%</a:t>
            </a:r>
            <a:endParaRPr lang="en-GB" sz="1400" dirty="0">
              <a:solidFill>
                <a:schemeClr val="bg1"/>
              </a:solidFill>
            </a:endParaRPr>
          </a:p>
        </p:txBody>
      </p:sp>
      <p:sp>
        <p:nvSpPr>
          <p:cNvPr id="176" name="TextBox 175"/>
          <p:cNvSpPr txBox="1"/>
          <p:nvPr/>
        </p:nvSpPr>
        <p:spPr>
          <a:xfrm>
            <a:off x="5369907" y="5182410"/>
            <a:ext cx="495649" cy="307777"/>
          </a:xfrm>
          <a:prstGeom prst="rect">
            <a:avLst/>
          </a:prstGeom>
          <a:noFill/>
        </p:spPr>
        <p:txBody>
          <a:bodyPr wrap="none" rtlCol="0">
            <a:spAutoFit/>
          </a:bodyPr>
          <a:lstStyle/>
          <a:p>
            <a:r>
              <a:rPr lang="en-IE" sz="1400" dirty="0" smtClean="0">
                <a:solidFill>
                  <a:schemeClr val="bg1"/>
                </a:solidFill>
              </a:rPr>
              <a:t>57%</a:t>
            </a:r>
            <a:endParaRPr lang="en-GB" sz="1400" dirty="0">
              <a:solidFill>
                <a:schemeClr val="bg1"/>
              </a:solidFill>
            </a:endParaRPr>
          </a:p>
        </p:txBody>
      </p:sp>
      <p:sp>
        <p:nvSpPr>
          <p:cNvPr id="178" name="TextBox 177"/>
          <p:cNvSpPr txBox="1"/>
          <p:nvPr/>
        </p:nvSpPr>
        <p:spPr>
          <a:xfrm>
            <a:off x="907138" y="2063316"/>
            <a:ext cx="700513" cy="276999"/>
          </a:xfrm>
          <a:prstGeom prst="rect">
            <a:avLst/>
          </a:prstGeom>
          <a:noFill/>
        </p:spPr>
        <p:txBody>
          <a:bodyPr wrap="none" lIns="0" tIns="0" rIns="0" bIns="0" rtlCol="0" anchor="b" anchorCtr="1">
            <a:spAutoFit/>
          </a:bodyPr>
          <a:lstStyle/>
          <a:p>
            <a:pPr algn="ctr"/>
            <a:r>
              <a:rPr lang="en-GB" dirty="0" smtClean="0">
                <a:solidFill>
                  <a:schemeClr val="tx2"/>
                </a:solidFill>
                <a:cs typeface="Calibri" pitchFamily="34" charset="0"/>
              </a:rPr>
              <a:t>Gender</a:t>
            </a:r>
            <a:endParaRPr lang="en-US" dirty="0">
              <a:solidFill>
                <a:schemeClr val="tx2"/>
              </a:solidFill>
              <a:cs typeface="Calibri" pitchFamily="34" charset="0"/>
            </a:endParaRPr>
          </a:p>
        </p:txBody>
      </p:sp>
      <p:sp>
        <p:nvSpPr>
          <p:cNvPr id="180" name="Rechteck 31"/>
          <p:cNvSpPr/>
          <p:nvPr/>
        </p:nvSpPr>
        <p:spPr>
          <a:xfrm>
            <a:off x="689948" y="3597523"/>
            <a:ext cx="442429" cy="307777"/>
          </a:xfrm>
          <a:prstGeom prst="rect">
            <a:avLst/>
          </a:prstGeom>
        </p:spPr>
        <p:txBody>
          <a:bodyPr wrap="none" lIns="0" tIns="0" rIns="0" bIns="0" anchor="ctr" anchorCtr="0">
            <a:spAutoFit/>
          </a:bodyPr>
          <a:lstStyle/>
          <a:p>
            <a:pPr algn="ctr"/>
            <a:r>
              <a:rPr lang="en-US" sz="2000" dirty="0" smtClean="0">
                <a:solidFill>
                  <a:schemeClr val="accent1">
                    <a:lumMod val="75000"/>
                  </a:schemeClr>
                </a:solidFill>
              </a:rPr>
              <a:t>63%</a:t>
            </a:r>
            <a:endParaRPr lang="en-US" sz="2000" dirty="0">
              <a:solidFill>
                <a:schemeClr val="accent1">
                  <a:lumMod val="75000"/>
                </a:schemeClr>
              </a:solidFill>
            </a:endParaRPr>
          </a:p>
        </p:txBody>
      </p:sp>
      <p:sp>
        <p:nvSpPr>
          <p:cNvPr id="181" name="Rechteck 31"/>
          <p:cNvSpPr/>
          <p:nvPr/>
        </p:nvSpPr>
        <p:spPr>
          <a:xfrm>
            <a:off x="1385654" y="2499500"/>
            <a:ext cx="442429" cy="307777"/>
          </a:xfrm>
          <a:prstGeom prst="rect">
            <a:avLst/>
          </a:prstGeom>
        </p:spPr>
        <p:txBody>
          <a:bodyPr wrap="none" lIns="0" tIns="0" rIns="0" bIns="0" anchor="ctr" anchorCtr="0">
            <a:spAutoFit/>
          </a:bodyPr>
          <a:lstStyle/>
          <a:p>
            <a:pPr algn="ctr"/>
            <a:r>
              <a:rPr lang="en-US" sz="2000" dirty="0" smtClean="0">
                <a:solidFill>
                  <a:srgbClr val="D0103A"/>
                </a:solidFill>
              </a:rPr>
              <a:t>67%</a:t>
            </a:r>
            <a:endParaRPr lang="en-US" sz="2000" dirty="0">
              <a:solidFill>
                <a:srgbClr val="D0103A"/>
              </a:solidFill>
            </a:endParaRPr>
          </a:p>
        </p:txBody>
      </p:sp>
      <p:grpSp>
        <p:nvGrpSpPr>
          <p:cNvPr id="182" name="Group 181"/>
          <p:cNvGrpSpPr/>
          <p:nvPr/>
        </p:nvGrpSpPr>
        <p:grpSpPr>
          <a:xfrm>
            <a:off x="1283513" y="2851369"/>
            <a:ext cx="646711" cy="1146598"/>
            <a:chOff x="6566388" y="1799850"/>
            <a:chExt cx="775429" cy="1374812"/>
          </a:xfrm>
        </p:grpSpPr>
        <p:sp>
          <p:nvSpPr>
            <p:cNvPr id="188" name="Freeform 21"/>
            <p:cNvSpPr>
              <a:spLocks/>
            </p:cNvSpPr>
            <p:nvPr/>
          </p:nvSpPr>
          <p:spPr bwMode="auto">
            <a:xfrm>
              <a:off x="6566388" y="1799850"/>
              <a:ext cx="775429" cy="1374812"/>
            </a:xfrm>
            <a:custGeom>
              <a:avLst/>
              <a:gdLst>
                <a:gd name="T0" fmla="*/ 64 w 128"/>
                <a:gd name="T1" fmla="*/ 0 h 314"/>
                <a:gd name="T2" fmla="*/ 0 w 128"/>
                <a:gd name="T3" fmla="*/ 0 h 314"/>
                <a:gd name="T4" fmla="*/ 0 w 128"/>
                <a:gd name="T5" fmla="*/ 64 h 314"/>
                <a:gd name="T6" fmla="*/ 0 w 128"/>
                <a:gd name="T7" fmla="*/ 72 h 314"/>
                <a:gd name="T8" fmla="*/ 0 w 128"/>
                <a:gd name="T9" fmla="*/ 250 h 314"/>
                <a:gd name="T10" fmla="*/ 64 w 128"/>
                <a:gd name="T11" fmla="*/ 314 h 314"/>
                <a:gd name="T12" fmla="*/ 128 w 128"/>
                <a:gd name="T13" fmla="*/ 250 h 314"/>
                <a:gd name="T14" fmla="*/ 128 w 128"/>
                <a:gd name="T15" fmla="*/ 64 h 314"/>
                <a:gd name="T16" fmla="*/ 64 w 128"/>
                <a:gd name="T17"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14">
                  <a:moveTo>
                    <a:pt x="64" y="0"/>
                  </a:moveTo>
                  <a:cubicBezTo>
                    <a:pt x="0" y="0"/>
                    <a:pt x="0" y="0"/>
                    <a:pt x="0" y="0"/>
                  </a:cubicBezTo>
                  <a:cubicBezTo>
                    <a:pt x="0" y="64"/>
                    <a:pt x="0" y="64"/>
                    <a:pt x="0" y="64"/>
                  </a:cubicBezTo>
                  <a:cubicBezTo>
                    <a:pt x="0" y="72"/>
                    <a:pt x="0" y="72"/>
                    <a:pt x="0" y="72"/>
                  </a:cubicBezTo>
                  <a:cubicBezTo>
                    <a:pt x="0" y="250"/>
                    <a:pt x="0" y="250"/>
                    <a:pt x="0" y="250"/>
                  </a:cubicBezTo>
                  <a:cubicBezTo>
                    <a:pt x="0" y="286"/>
                    <a:pt x="29" y="314"/>
                    <a:pt x="64" y="314"/>
                  </a:cubicBezTo>
                  <a:cubicBezTo>
                    <a:pt x="100" y="314"/>
                    <a:pt x="128" y="286"/>
                    <a:pt x="128" y="250"/>
                  </a:cubicBezTo>
                  <a:cubicBezTo>
                    <a:pt x="128" y="64"/>
                    <a:pt x="128" y="64"/>
                    <a:pt x="128" y="64"/>
                  </a:cubicBezTo>
                  <a:cubicBezTo>
                    <a:pt x="128" y="29"/>
                    <a:pt x="100" y="0"/>
                    <a:pt x="64" y="0"/>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9" name="Group 188"/>
            <p:cNvGrpSpPr/>
            <p:nvPr/>
          </p:nvGrpSpPr>
          <p:grpSpPr>
            <a:xfrm>
              <a:off x="6739613" y="2152086"/>
              <a:ext cx="428978" cy="670341"/>
              <a:chOff x="6744069" y="2107565"/>
              <a:chExt cx="428978" cy="670341"/>
            </a:xfrm>
          </p:grpSpPr>
          <p:pic>
            <p:nvPicPr>
              <p:cNvPr id="190" name="Picture 18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44069" y="2235315"/>
                <a:ext cx="428978" cy="542591"/>
              </a:xfrm>
              <a:prstGeom prst="rect">
                <a:avLst/>
              </a:prstGeom>
            </p:spPr>
          </p:pic>
          <p:sp>
            <p:nvSpPr>
              <p:cNvPr id="191" name="Oval 31"/>
              <p:cNvSpPr>
                <a:spLocks noChangeArrowheads="1"/>
              </p:cNvSpPr>
              <p:nvPr/>
            </p:nvSpPr>
            <p:spPr bwMode="auto">
              <a:xfrm>
                <a:off x="6861549" y="2107565"/>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grpSp>
        <p:nvGrpSpPr>
          <p:cNvPr id="183" name="Group 182"/>
          <p:cNvGrpSpPr/>
          <p:nvPr/>
        </p:nvGrpSpPr>
        <p:grpSpPr>
          <a:xfrm>
            <a:off x="584565" y="2349864"/>
            <a:ext cx="653195" cy="1177545"/>
            <a:chOff x="5728324" y="1198527"/>
            <a:chExt cx="783204" cy="1411919"/>
          </a:xfrm>
        </p:grpSpPr>
        <p:sp>
          <p:nvSpPr>
            <p:cNvPr id="184" name="Freeform 27"/>
            <p:cNvSpPr>
              <a:spLocks/>
            </p:cNvSpPr>
            <p:nvPr/>
          </p:nvSpPr>
          <p:spPr bwMode="auto">
            <a:xfrm>
              <a:off x="5728324" y="1198527"/>
              <a:ext cx="783204" cy="1411919"/>
            </a:xfrm>
            <a:custGeom>
              <a:avLst/>
              <a:gdLst>
                <a:gd name="T0" fmla="*/ 64 w 128"/>
                <a:gd name="T1" fmla="*/ 0 h 322"/>
                <a:gd name="T2" fmla="*/ 0 w 128"/>
                <a:gd name="T3" fmla="*/ 64 h 322"/>
                <a:gd name="T4" fmla="*/ 0 w 128"/>
                <a:gd name="T5" fmla="*/ 258 h 322"/>
                <a:gd name="T6" fmla="*/ 64 w 128"/>
                <a:gd name="T7" fmla="*/ 322 h 322"/>
                <a:gd name="T8" fmla="*/ 128 w 128"/>
                <a:gd name="T9" fmla="*/ 322 h 322"/>
                <a:gd name="T10" fmla="*/ 128 w 128"/>
                <a:gd name="T11" fmla="*/ 258 h 322"/>
                <a:gd name="T12" fmla="*/ 128 w 128"/>
                <a:gd name="T13" fmla="*/ 249 h 322"/>
                <a:gd name="T14" fmla="*/ 128 w 128"/>
                <a:gd name="T15" fmla="*/ 64 h 322"/>
                <a:gd name="T16" fmla="*/ 64 w 128"/>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22">
                  <a:moveTo>
                    <a:pt x="64" y="0"/>
                  </a:moveTo>
                  <a:cubicBezTo>
                    <a:pt x="29" y="0"/>
                    <a:pt x="0" y="28"/>
                    <a:pt x="0" y="64"/>
                  </a:cubicBezTo>
                  <a:cubicBezTo>
                    <a:pt x="0" y="258"/>
                    <a:pt x="0" y="258"/>
                    <a:pt x="0" y="258"/>
                  </a:cubicBezTo>
                  <a:cubicBezTo>
                    <a:pt x="0" y="293"/>
                    <a:pt x="29" y="322"/>
                    <a:pt x="64" y="322"/>
                  </a:cubicBezTo>
                  <a:cubicBezTo>
                    <a:pt x="128" y="322"/>
                    <a:pt x="128" y="322"/>
                    <a:pt x="128" y="322"/>
                  </a:cubicBezTo>
                  <a:cubicBezTo>
                    <a:pt x="128" y="258"/>
                    <a:pt x="128" y="258"/>
                    <a:pt x="128" y="258"/>
                  </a:cubicBezTo>
                  <a:cubicBezTo>
                    <a:pt x="128" y="249"/>
                    <a:pt x="128" y="249"/>
                    <a:pt x="128" y="249"/>
                  </a:cubicBezTo>
                  <a:cubicBezTo>
                    <a:pt x="128" y="64"/>
                    <a:pt x="128" y="64"/>
                    <a:pt x="128" y="64"/>
                  </a:cubicBezTo>
                  <a:cubicBezTo>
                    <a:pt x="128" y="28"/>
                    <a:pt x="99" y="0"/>
                    <a:pt x="6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5" name="Group 184"/>
            <p:cNvGrpSpPr/>
            <p:nvPr/>
          </p:nvGrpSpPr>
          <p:grpSpPr>
            <a:xfrm>
              <a:off x="5912120" y="1509565"/>
              <a:ext cx="415613" cy="789842"/>
              <a:chOff x="5891442" y="1525281"/>
              <a:chExt cx="415613" cy="789842"/>
            </a:xfrm>
          </p:grpSpPr>
          <p:sp>
            <p:nvSpPr>
              <p:cNvPr id="186" name="Freeform 32"/>
              <p:cNvSpPr>
                <a:spLocks/>
              </p:cNvSpPr>
              <p:nvPr/>
            </p:nvSpPr>
            <p:spPr bwMode="auto">
              <a:xfrm>
                <a:off x="5891442" y="1676878"/>
                <a:ext cx="415613" cy="638245"/>
              </a:xfrm>
              <a:custGeom>
                <a:avLst/>
                <a:gdLst>
                  <a:gd name="T0" fmla="*/ 64 w 64"/>
                  <a:gd name="T1" fmla="*/ 19 h 125"/>
                  <a:gd name="T2" fmla="*/ 45 w 64"/>
                  <a:gd name="T3" fmla="*/ 0 h 125"/>
                  <a:gd name="T4" fmla="*/ 27 w 64"/>
                  <a:gd name="T5" fmla="*/ 0 h 125"/>
                  <a:gd name="T6" fmla="*/ 26 w 64"/>
                  <a:gd name="T7" fmla="*/ 0 h 125"/>
                  <a:gd name="T8" fmla="*/ 18 w 64"/>
                  <a:gd name="T9" fmla="*/ 0 h 125"/>
                  <a:gd name="T10" fmla="*/ 0 w 64"/>
                  <a:gd name="T11" fmla="*/ 19 h 125"/>
                  <a:gd name="T12" fmla="*/ 0 w 64"/>
                  <a:gd name="T13" fmla="*/ 19 h 125"/>
                  <a:gd name="T14" fmla="*/ 0 w 64"/>
                  <a:gd name="T15" fmla="*/ 55 h 125"/>
                  <a:gd name="T16" fmla="*/ 6 w 64"/>
                  <a:gd name="T17" fmla="*/ 61 h 125"/>
                  <a:gd name="T18" fmla="*/ 12 w 64"/>
                  <a:gd name="T19" fmla="*/ 55 h 125"/>
                  <a:gd name="T20" fmla="*/ 12 w 64"/>
                  <a:gd name="T21" fmla="*/ 33 h 125"/>
                  <a:gd name="T22" fmla="*/ 12 w 64"/>
                  <a:gd name="T23" fmla="*/ 21 h 125"/>
                  <a:gd name="T24" fmla="*/ 15 w 64"/>
                  <a:gd name="T25" fmla="*/ 21 h 125"/>
                  <a:gd name="T26" fmla="*/ 15 w 64"/>
                  <a:gd name="T27" fmla="*/ 34 h 125"/>
                  <a:gd name="T28" fmla="*/ 15 w 64"/>
                  <a:gd name="T29" fmla="*/ 57 h 125"/>
                  <a:gd name="T30" fmla="*/ 15 w 64"/>
                  <a:gd name="T31" fmla="*/ 61 h 125"/>
                  <a:gd name="T32" fmla="*/ 15 w 64"/>
                  <a:gd name="T33" fmla="*/ 117 h 125"/>
                  <a:gd name="T34" fmla="*/ 22 w 64"/>
                  <a:gd name="T35" fmla="*/ 125 h 125"/>
                  <a:gd name="T36" fmla="*/ 30 w 64"/>
                  <a:gd name="T37" fmla="*/ 117 h 125"/>
                  <a:gd name="T38" fmla="*/ 30 w 64"/>
                  <a:gd name="T39" fmla="*/ 61 h 125"/>
                  <a:gd name="T40" fmla="*/ 33 w 64"/>
                  <a:gd name="T41" fmla="*/ 61 h 125"/>
                  <a:gd name="T42" fmla="*/ 33 w 64"/>
                  <a:gd name="T43" fmla="*/ 117 h 125"/>
                  <a:gd name="T44" fmla="*/ 41 w 64"/>
                  <a:gd name="T45" fmla="*/ 125 h 125"/>
                  <a:gd name="T46" fmla="*/ 49 w 64"/>
                  <a:gd name="T47" fmla="*/ 117 h 125"/>
                  <a:gd name="T48" fmla="*/ 49 w 64"/>
                  <a:gd name="T49" fmla="*/ 61 h 125"/>
                  <a:gd name="T50" fmla="*/ 49 w 64"/>
                  <a:gd name="T51" fmla="*/ 57 h 125"/>
                  <a:gd name="T52" fmla="*/ 49 w 64"/>
                  <a:gd name="T53" fmla="*/ 34 h 125"/>
                  <a:gd name="T54" fmla="*/ 49 w 64"/>
                  <a:gd name="T55" fmla="*/ 21 h 125"/>
                  <a:gd name="T56" fmla="*/ 52 w 64"/>
                  <a:gd name="T57" fmla="*/ 21 h 125"/>
                  <a:gd name="T58" fmla="*/ 52 w 64"/>
                  <a:gd name="T59" fmla="*/ 33 h 125"/>
                  <a:gd name="T60" fmla="*/ 52 w 64"/>
                  <a:gd name="T61" fmla="*/ 55 h 125"/>
                  <a:gd name="T62" fmla="*/ 58 w 64"/>
                  <a:gd name="T63" fmla="*/ 61 h 125"/>
                  <a:gd name="T64" fmla="*/ 64 w 64"/>
                  <a:gd name="T65" fmla="*/ 55 h 125"/>
                  <a:gd name="T66" fmla="*/ 64 w 64"/>
                  <a:gd name="T67" fmla="*/ 19 h 125"/>
                  <a:gd name="T68" fmla="*/ 64 w 64"/>
                  <a:gd name="T69"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125">
                    <a:moveTo>
                      <a:pt x="64" y="19"/>
                    </a:moveTo>
                    <a:cubicBezTo>
                      <a:pt x="64" y="8"/>
                      <a:pt x="56" y="0"/>
                      <a:pt x="45" y="0"/>
                    </a:cubicBezTo>
                    <a:cubicBezTo>
                      <a:pt x="27" y="0"/>
                      <a:pt x="27" y="0"/>
                      <a:pt x="27" y="0"/>
                    </a:cubicBezTo>
                    <a:cubicBezTo>
                      <a:pt x="26" y="0"/>
                      <a:pt x="26" y="0"/>
                      <a:pt x="26" y="0"/>
                    </a:cubicBezTo>
                    <a:cubicBezTo>
                      <a:pt x="18" y="0"/>
                      <a:pt x="18" y="0"/>
                      <a:pt x="18" y="0"/>
                    </a:cubicBezTo>
                    <a:cubicBezTo>
                      <a:pt x="8" y="0"/>
                      <a:pt x="0" y="8"/>
                      <a:pt x="0" y="19"/>
                    </a:cubicBezTo>
                    <a:cubicBezTo>
                      <a:pt x="0" y="19"/>
                      <a:pt x="0" y="19"/>
                      <a:pt x="0" y="19"/>
                    </a:cubicBezTo>
                    <a:cubicBezTo>
                      <a:pt x="0" y="55"/>
                      <a:pt x="0" y="55"/>
                      <a:pt x="0" y="55"/>
                    </a:cubicBezTo>
                    <a:cubicBezTo>
                      <a:pt x="0" y="58"/>
                      <a:pt x="3" y="61"/>
                      <a:pt x="6" y="61"/>
                    </a:cubicBezTo>
                    <a:cubicBezTo>
                      <a:pt x="9" y="61"/>
                      <a:pt x="12" y="58"/>
                      <a:pt x="12" y="55"/>
                    </a:cubicBezTo>
                    <a:cubicBezTo>
                      <a:pt x="12" y="33"/>
                      <a:pt x="12" y="33"/>
                      <a:pt x="12" y="33"/>
                    </a:cubicBezTo>
                    <a:cubicBezTo>
                      <a:pt x="12" y="21"/>
                      <a:pt x="12" y="21"/>
                      <a:pt x="12" y="21"/>
                    </a:cubicBezTo>
                    <a:cubicBezTo>
                      <a:pt x="15" y="21"/>
                      <a:pt x="15" y="21"/>
                      <a:pt x="15" y="21"/>
                    </a:cubicBezTo>
                    <a:cubicBezTo>
                      <a:pt x="15" y="34"/>
                      <a:pt x="15" y="34"/>
                      <a:pt x="15" y="34"/>
                    </a:cubicBezTo>
                    <a:cubicBezTo>
                      <a:pt x="15" y="57"/>
                      <a:pt x="15" y="57"/>
                      <a:pt x="15" y="57"/>
                    </a:cubicBezTo>
                    <a:cubicBezTo>
                      <a:pt x="15" y="61"/>
                      <a:pt x="15" y="61"/>
                      <a:pt x="15" y="61"/>
                    </a:cubicBezTo>
                    <a:cubicBezTo>
                      <a:pt x="15" y="117"/>
                      <a:pt x="15" y="117"/>
                      <a:pt x="15" y="117"/>
                    </a:cubicBezTo>
                    <a:cubicBezTo>
                      <a:pt x="15" y="121"/>
                      <a:pt x="18" y="125"/>
                      <a:pt x="22" y="125"/>
                    </a:cubicBezTo>
                    <a:cubicBezTo>
                      <a:pt x="27" y="125"/>
                      <a:pt x="30" y="121"/>
                      <a:pt x="30" y="117"/>
                    </a:cubicBezTo>
                    <a:cubicBezTo>
                      <a:pt x="30" y="61"/>
                      <a:pt x="30" y="61"/>
                      <a:pt x="30" y="61"/>
                    </a:cubicBezTo>
                    <a:cubicBezTo>
                      <a:pt x="33" y="61"/>
                      <a:pt x="33" y="61"/>
                      <a:pt x="33" y="61"/>
                    </a:cubicBezTo>
                    <a:cubicBezTo>
                      <a:pt x="33" y="117"/>
                      <a:pt x="33" y="117"/>
                      <a:pt x="33" y="117"/>
                    </a:cubicBezTo>
                    <a:cubicBezTo>
                      <a:pt x="33" y="121"/>
                      <a:pt x="37" y="125"/>
                      <a:pt x="41" y="125"/>
                    </a:cubicBezTo>
                    <a:cubicBezTo>
                      <a:pt x="46" y="125"/>
                      <a:pt x="49" y="121"/>
                      <a:pt x="49" y="117"/>
                    </a:cubicBezTo>
                    <a:cubicBezTo>
                      <a:pt x="49" y="61"/>
                      <a:pt x="49" y="61"/>
                      <a:pt x="49" y="61"/>
                    </a:cubicBezTo>
                    <a:cubicBezTo>
                      <a:pt x="49" y="57"/>
                      <a:pt x="49" y="57"/>
                      <a:pt x="49" y="57"/>
                    </a:cubicBezTo>
                    <a:cubicBezTo>
                      <a:pt x="49" y="34"/>
                      <a:pt x="49" y="34"/>
                      <a:pt x="49" y="34"/>
                    </a:cubicBezTo>
                    <a:cubicBezTo>
                      <a:pt x="49" y="21"/>
                      <a:pt x="49" y="21"/>
                      <a:pt x="49" y="21"/>
                    </a:cubicBezTo>
                    <a:cubicBezTo>
                      <a:pt x="52" y="21"/>
                      <a:pt x="52" y="21"/>
                      <a:pt x="52" y="21"/>
                    </a:cubicBezTo>
                    <a:cubicBezTo>
                      <a:pt x="52" y="33"/>
                      <a:pt x="52" y="33"/>
                      <a:pt x="52" y="33"/>
                    </a:cubicBezTo>
                    <a:cubicBezTo>
                      <a:pt x="52" y="55"/>
                      <a:pt x="52" y="55"/>
                      <a:pt x="52" y="55"/>
                    </a:cubicBezTo>
                    <a:cubicBezTo>
                      <a:pt x="52" y="58"/>
                      <a:pt x="55" y="61"/>
                      <a:pt x="58" y="61"/>
                    </a:cubicBezTo>
                    <a:cubicBezTo>
                      <a:pt x="61" y="61"/>
                      <a:pt x="64" y="58"/>
                      <a:pt x="64" y="55"/>
                    </a:cubicBezTo>
                    <a:cubicBezTo>
                      <a:pt x="64" y="19"/>
                      <a:pt x="64" y="19"/>
                      <a:pt x="64" y="19"/>
                    </a:cubicBezTo>
                    <a:cubicBezTo>
                      <a:pt x="64" y="19"/>
                      <a:pt x="64" y="19"/>
                      <a:pt x="64" y="1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sp>
            <p:nvSpPr>
              <p:cNvPr id="187" name="Oval 31"/>
              <p:cNvSpPr>
                <a:spLocks noChangeArrowheads="1"/>
              </p:cNvSpPr>
              <p:nvPr/>
            </p:nvSpPr>
            <p:spPr bwMode="auto">
              <a:xfrm>
                <a:off x="6008210" y="1525281"/>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sp>
        <p:nvSpPr>
          <p:cNvPr id="177" name="Text Box 3"/>
          <p:cNvSpPr txBox="1">
            <a:spLocks noChangeArrowheads="1"/>
          </p:cNvSpPr>
          <p:nvPr/>
        </p:nvSpPr>
        <p:spPr bwMode="auto">
          <a:xfrm>
            <a:off x="8709203" y="6278473"/>
            <a:ext cx="441147" cy="246221"/>
          </a:xfrm>
          <a:prstGeom prst="rect">
            <a:avLst/>
          </a:prstGeom>
          <a:noFill/>
          <a:ln w="9525">
            <a:noFill/>
            <a:miter lim="800000"/>
            <a:headEnd/>
            <a:tailEnd/>
          </a:ln>
        </p:spPr>
        <p:txBody>
          <a:bodyPr wrap="none">
            <a:spAutoFit/>
          </a:bodyPr>
          <a:lstStyle/>
          <a:p>
            <a:pPr algn="r"/>
            <a:r>
              <a:rPr lang="en-IE" sz="1000" i="1" dirty="0">
                <a:solidFill>
                  <a:srgbClr val="22505F"/>
                </a:solidFill>
                <a:cs typeface="Calibri" pitchFamily="34" charset="0"/>
              </a:rPr>
              <a:t>(Q </a:t>
            </a:r>
            <a:r>
              <a:rPr lang="en-IE" sz="1000" i="1" dirty="0" smtClean="0">
                <a:solidFill>
                  <a:srgbClr val="22505F"/>
                </a:solidFill>
                <a:cs typeface="Calibri" pitchFamily="34" charset="0"/>
              </a:rPr>
              <a:t>2)</a:t>
            </a:r>
            <a:endParaRPr lang="en-GB" sz="1000" i="1" dirty="0">
              <a:solidFill>
                <a:srgbClr val="22505F"/>
              </a:solidFill>
              <a:cs typeface="Calibri" pitchFamily="34" charset="0"/>
            </a:endParaRPr>
          </a:p>
        </p:txBody>
      </p:sp>
      <p:sp>
        <p:nvSpPr>
          <p:cNvPr id="193" name="Rectangle 192"/>
          <p:cNvSpPr/>
          <p:nvPr/>
        </p:nvSpPr>
        <p:spPr>
          <a:xfrm>
            <a:off x="5385440" y="4678769"/>
            <a:ext cx="464581" cy="822565"/>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4" name="Rectangle 193"/>
          <p:cNvSpPr/>
          <p:nvPr/>
        </p:nvSpPr>
        <p:spPr>
          <a:xfrm>
            <a:off x="5395369" y="3272474"/>
            <a:ext cx="464581" cy="796127"/>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67" name="Freeform 5"/>
          <p:cNvSpPr>
            <a:spLocks noChangeAspect="1" noEditPoints="1"/>
          </p:cNvSpPr>
          <p:nvPr/>
        </p:nvSpPr>
        <p:spPr bwMode="gray">
          <a:xfrm>
            <a:off x="4978573"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8" name="Freeform 5"/>
          <p:cNvSpPr>
            <a:spLocks noChangeAspect="1" noEditPoints="1"/>
          </p:cNvSpPr>
          <p:nvPr/>
        </p:nvSpPr>
        <p:spPr bwMode="gray">
          <a:xfrm>
            <a:off x="4779291" y="46551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0" name="Freeform 5"/>
          <p:cNvSpPr>
            <a:spLocks noChangeAspect="1" noEditPoints="1"/>
          </p:cNvSpPr>
          <p:nvPr/>
        </p:nvSpPr>
        <p:spPr bwMode="gray">
          <a:xfrm>
            <a:off x="47792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3" name="Freeform 5"/>
          <p:cNvSpPr>
            <a:spLocks noChangeAspect="1" noEditPoints="1"/>
          </p:cNvSpPr>
          <p:nvPr/>
        </p:nvSpPr>
        <p:spPr bwMode="gray">
          <a:xfrm>
            <a:off x="1418142"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40000">
                <a:schemeClr val="bg2"/>
              </a:gs>
              <a:gs pos="4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4" name="Freeform 5"/>
          <p:cNvSpPr>
            <a:spLocks noChangeAspect="1" noEditPoints="1"/>
          </p:cNvSpPr>
          <p:nvPr/>
        </p:nvSpPr>
        <p:spPr bwMode="gray">
          <a:xfrm>
            <a:off x="49785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1" name="Freeform 5"/>
          <p:cNvSpPr>
            <a:spLocks noChangeAspect="1" noEditPoints="1"/>
          </p:cNvSpPr>
          <p:nvPr/>
        </p:nvSpPr>
        <p:spPr bwMode="gray">
          <a:xfrm>
            <a:off x="4779310" y="41779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5" name="Rectangle 164"/>
          <p:cNvSpPr/>
          <p:nvPr/>
        </p:nvSpPr>
        <p:spPr>
          <a:xfrm>
            <a:off x="1231070" y="5718046"/>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79" name="Rectangle 178"/>
          <p:cNvSpPr/>
          <p:nvPr/>
        </p:nvSpPr>
        <p:spPr>
          <a:xfrm>
            <a:off x="1553461" y="4488472"/>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6" name="Rectangle 195"/>
          <p:cNvSpPr/>
          <p:nvPr/>
        </p:nvSpPr>
        <p:spPr>
          <a:xfrm>
            <a:off x="8404433" y="3432487"/>
            <a:ext cx="538577"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Tree>
    <p:extLst>
      <p:ext uri="{BB962C8B-B14F-4D97-AF65-F5344CB8AC3E}">
        <p14:creationId xmlns:p14="http://schemas.microsoft.com/office/powerpoint/2010/main" val="3547952059"/>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0240" y="156945"/>
            <a:ext cx="4755213" cy="369332"/>
          </a:xfrm>
        </p:spPr>
        <p:txBody>
          <a:bodyPr/>
          <a:lstStyle/>
          <a:p>
            <a:r>
              <a:rPr lang="en-IE" dirty="0" smtClean="0"/>
              <a:t>Public Attitudes Towards Abortion - II</a:t>
            </a:r>
            <a:endParaRPr lang="en-IE" dirty="0"/>
          </a:p>
        </p:txBody>
      </p:sp>
      <p:sp>
        <p:nvSpPr>
          <p:cNvPr id="3" name="Text Placeholder 2"/>
          <p:cNvSpPr>
            <a:spLocks noGrp="1"/>
          </p:cNvSpPr>
          <p:nvPr>
            <p:ph type="body" sz="quarter" idx="13"/>
          </p:nvPr>
        </p:nvSpPr>
        <p:spPr>
          <a:xfrm>
            <a:off x="210240" y="524714"/>
            <a:ext cx="2231380" cy="215444"/>
          </a:xfrm>
        </p:spPr>
        <p:txBody>
          <a:bodyPr/>
          <a:lstStyle/>
          <a:p>
            <a:r>
              <a:rPr lang="en-IE" dirty="0"/>
              <a:t>(Base: All Adults 18+; n=1,004</a:t>
            </a:r>
            <a:r>
              <a:rPr lang="en-IE" dirty="0" smtClean="0"/>
              <a:t>)</a:t>
            </a:r>
            <a:endParaRPr lang="en-IE" dirty="0"/>
          </a:p>
        </p:txBody>
      </p:sp>
      <p:sp>
        <p:nvSpPr>
          <p:cNvPr id="4" name="Text Placeholder 3"/>
          <p:cNvSpPr>
            <a:spLocks noGrp="1"/>
          </p:cNvSpPr>
          <p:nvPr>
            <p:ph type="body" sz="quarter" idx="14"/>
          </p:nvPr>
        </p:nvSpPr>
        <p:spPr>
          <a:xfrm>
            <a:off x="338839" y="5758403"/>
            <a:ext cx="6480000" cy="738664"/>
          </a:xfrm>
        </p:spPr>
        <p:txBody>
          <a:bodyPr/>
          <a:lstStyle/>
          <a:p>
            <a:pPr>
              <a:lnSpc>
                <a:spcPct val="100000"/>
              </a:lnSpc>
            </a:pPr>
            <a:r>
              <a:rPr lang="en-IE" dirty="0" smtClean="0"/>
              <a:t>Two thirds of all adults agree that we need to trust women when they say they need an abortion. It is also agreed by 6 in 10 that men do have a responsibility to be part of this topic. </a:t>
            </a:r>
            <a:endParaRPr lang="en-IE" dirty="0"/>
          </a:p>
        </p:txBody>
      </p:sp>
      <p:sp>
        <p:nvSpPr>
          <p:cNvPr id="5" name="Rectangle 4"/>
          <p:cNvSpPr/>
          <p:nvPr/>
        </p:nvSpPr>
        <p:spPr>
          <a:xfrm>
            <a:off x="1057374" y="723402"/>
            <a:ext cx="7029252" cy="553998"/>
          </a:xfrm>
          <a:prstGeom prst="rect">
            <a:avLst/>
          </a:prstGeom>
        </p:spPr>
        <p:style>
          <a:lnRef idx="1">
            <a:schemeClr val="accent6"/>
          </a:lnRef>
          <a:fillRef idx="2">
            <a:schemeClr val="accent6"/>
          </a:fillRef>
          <a:effectRef idx="1">
            <a:schemeClr val="accent6"/>
          </a:effectRef>
          <a:fontRef idx="minor">
            <a:schemeClr val="dk1"/>
          </a:fontRef>
        </p:style>
        <p:txBody>
          <a:bodyPr wrap="square">
            <a:spAutoFit/>
          </a:bodyPr>
          <a:lstStyle/>
          <a:p>
            <a:pPr marL="450215" indent="-450215">
              <a:spcAft>
                <a:spcPts val="0"/>
              </a:spcAft>
            </a:pPr>
            <a:r>
              <a:rPr lang="en-GB" sz="1000" dirty="0"/>
              <a:t>Q.5	I would now like to read out some views that other people have on the topic of abortion in Ireland. For each statement I read out, I would like you to tell me how much you do or do not share this opinion. Please use a scale where 1 means you disagree strongly, and do not share this view at all, and 5 means you agree strongly and share this view completely. </a:t>
            </a:r>
            <a:endParaRPr lang="en-IE" sz="1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6" name="Text Box 3"/>
          <p:cNvSpPr txBox="1">
            <a:spLocks noChangeArrowheads="1"/>
          </p:cNvSpPr>
          <p:nvPr/>
        </p:nvSpPr>
        <p:spPr bwMode="auto">
          <a:xfrm>
            <a:off x="8705998" y="6278473"/>
            <a:ext cx="444352"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(Q.5)</a:t>
            </a:r>
            <a:endParaRPr lang="en-GB" sz="1000" i="1" dirty="0">
              <a:solidFill>
                <a:srgbClr val="22505F"/>
              </a:solidFill>
              <a:cs typeface="Calibri" pitchFamily="34" charset="0"/>
            </a:endParaRPr>
          </a:p>
        </p:txBody>
      </p:sp>
      <p:graphicFrame>
        <p:nvGraphicFramePr>
          <p:cNvPr id="10" name="Chart 9"/>
          <p:cNvGraphicFramePr/>
          <p:nvPr>
            <p:extLst>
              <p:ext uri="{D42A27DB-BD31-4B8C-83A1-F6EECF244321}">
                <p14:modId xmlns:p14="http://schemas.microsoft.com/office/powerpoint/2010/main" val="662632762"/>
              </p:ext>
            </p:extLst>
          </p:nvPr>
        </p:nvGraphicFramePr>
        <p:xfrm>
          <a:off x="1972751" y="2263775"/>
          <a:ext cx="7181998" cy="3655711"/>
        </p:xfrm>
        <a:graphic>
          <a:graphicData uri="http://schemas.openxmlformats.org/drawingml/2006/chart">
            <c:chart xmlns:c="http://schemas.openxmlformats.org/drawingml/2006/chart" xmlns:r="http://schemas.openxmlformats.org/officeDocument/2006/relationships" r:id="rId2"/>
          </a:graphicData>
        </a:graphic>
      </p:graphicFrame>
      <p:sp>
        <p:nvSpPr>
          <p:cNvPr id="11" name="TextBox 10"/>
          <p:cNvSpPr txBox="1"/>
          <p:nvPr/>
        </p:nvSpPr>
        <p:spPr>
          <a:xfrm>
            <a:off x="2893805" y="3983908"/>
            <a:ext cx="182742" cy="215444"/>
          </a:xfrm>
          <a:prstGeom prst="rect">
            <a:avLst/>
          </a:prstGeom>
          <a:solidFill>
            <a:schemeClr val="accent6"/>
          </a:solidFill>
        </p:spPr>
        <p:txBody>
          <a:bodyPr wrap="none" lIns="0" tIns="0" rIns="0" bIns="0" rtlCol="0">
            <a:spAutoFit/>
          </a:bodyPr>
          <a:lstStyle/>
          <a:p>
            <a:pPr algn="ctr"/>
            <a:r>
              <a:rPr lang="en-IE" sz="1400" dirty="0" smtClean="0">
                <a:solidFill>
                  <a:schemeClr val="bg1"/>
                </a:solidFill>
              </a:rPr>
              <a:t>15</a:t>
            </a:r>
            <a:endParaRPr lang="en-IE" sz="1400" dirty="0">
              <a:solidFill>
                <a:schemeClr val="bg1"/>
              </a:solidFill>
            </a:endParaRPr>
          </a:p>
        </p:txBody>
      </p:sp>
      <p:sp>
        <p:nvSpPr>
          <p:cNvPr id="12" name="TextBox 11"/>
          <p:cNvSpPr txBox="1"/>
          <p:nvPr/>
        </p:nvSpPr>
        <p:spPr>
          <a:xfrm>
            <a:off x="4597867" y="3983908"/>
            <a:ext cx="215297" cy="215444"/>
          </a:xfrm>
          <a:prstGeom prst="rect">
            <a:avLst/>
          </a:prstGeom>
          <a:solidFill>
            <a:schemeClr val="accent6"/>
          </a:solidFill>
        </p:spPr>
        <p:txBody>
          <a:bodyPr wrap="none" lIns="0" tIns="0" rIns="0" bIns="0" rtlCol="0">
            <a:spAutoFit/>
          </a:bodyPr>
          <a:lstStyle/>
          <a:p>
            <a:pPr algn="ctr"/>
            <a:r>
              <a:rPr lang="en-IE" sz="1400" dirty="0" smtClean="0">
                <a:solidFill>
                  <a:schemeClr val="bg1"/>
                </a:solidFill>
              </a:rPr>
              <a:t>16</a:t>
            </a:r>
            <a:endParaRPr lang="en-IE" sz="1400" dirty="0">
              <a:solidFill>
                <a:schemeClr val="bg1"/>
              </a:solidFill>
            </a:endParaRPr>
          </a:p>
        </p:txBody>
      </p:sp>
      <p:sp>
        <p:nvSpPr>
          <p:cNvPr id="13" name="TextBox 12"/>
          <p:cNvSpPr txBox="1"/>
          <p:nvPr/>
        </p:nvSpPr>
        <p:spPr>
          <a:xfrm>
            <a:off x="6334483" y="3983908"/>
            <a:ext cx="182742" cy="215444"/>
          </a:xfrm>
          <a:prstGeom prst="rect">
            <a:avLst/>
          </a:prstGeom>
          <a:solidFill>
            <a:schemeClr val="accent6"/>
          </a:solidFill>
        </p:spPr>
        <p:txBody>
          <a:bodyPr wrap="none" lIns="0" tIns="0" rIns="0" bIns="0" rtlCol="0">
            <a:spAutoFit/>
          </a:bodyPr>
          <a:lstStyle/>
          <a:p>
            <a:pPr algn="ctr"/>
            <a:r>
              <a:rPr lang="en-IE" sz="1400" dirty="0" smtClean="0">
                <a:solidFill>
                  <a:schemeClr val="bg1"/>
                </a:solidFill>
              </a:rPr>
              <a:t>16</a:t>
            </a:r>
            <a:endParaRPr lang="en-IE" sz="1400" dirty="0">
              <a:solidFill>
                <a:schemeClr val="bg1"/>
              </a:solidFill>
            </a:endParaRPr>
          </a:p>
        </p:txBody>
      </p:sp>
      <p:graphicFrame>
        <p:nvGraphicFramePr>
          <p:cNvPr id="17" name="Table 16"/>
          <p:cNvGraphicFramePr>
            <a:graphicFrameLocks noGrp="1"/>
          </p:cNvGraphicFramePr>
          <p:nvPr>
            <p:extLst>
              <p:ext uri="{D42A27DB-BD31-4B8C-83A1-F6EECF244321}">
                <p14:modId xmlns:p14="http://schemas.microsoft.com/office/powerpoint/2010/main" val="2197018734"/>
              </p:ext>
            </p:extLst>
          </p:nvPr>
        </p:nvGraphicFramePr>
        <p:xfrm>
          <a:off x="2107750" y="5368726"/>
          <a:ext cx="6912000" cy="222885"/>
        </p:xfrm>
        <a:graphic>
          <a:graphicData uri="http://schemas.openxmlformats.org/drawingml/2006/table">
            <a:tbl>
              <a:tblPr>
                <a:tableStyleId>{2D5ABB26-0587-4C30-8999-92F81FD0307C}</a:tableStyleId>
              </a:tblPr>
              <a:tblGrid>
                <a:gridCol w="1728000"/>
                <a:gridCol w="1728000"/>
                <a:gridCol w="1728000"/>
                <a:gridCol w="1728000"/>
              </a:tblGrid>
              <a:tr h="0">
                <a:tc>
                  <a:txBody>
                    <a:bodyPr/>
                    <a:lstStyle/>
                    <a:p>
                      <a:pPr algn="ctr" fontAlgn="b"/>
                      <a:r>
                        <a:rPr lang="en-IE" sz="1400" b="0" i="0" u="none" strike="noStrike" dirty="0">
                          <a:solidFill>
                            <a:schemeClr val="bg1"/>
                          </a:solidFill>
                          <a:effectLst/>
                          <a:latin typeface="Calibri" panose="020F0502020204030204" pitchFamily="34" charset="0"/>
                        </a:rPr>
                        <a:t> *</a:t>
                      </a:r>
                    </a:p>
                  </a:txBody>
                  <a:tcPr marL="9525" marR="9525" marT="9525" marB="0" anchor="ctr"/>
                </a:tc>
                <a:tc>
                  <a:txBody>
                    <a:bodyPr/>
                    <a:lstStyle/>
                    <a:p>
                      <a:pPr algn="ctr" fontAlgn="b"/>
                      <a:r>
                        <a:rPr lang="en-IE" sz="1400" b="0" i="0" u="none" strike="noStrike" dirty="0">
                          <a:solidFill>
                            <a:schemeClr val="bg1"/>
                          </a:solidFill>
                          <a:effectLst/>
                          <a:latin typeface="Calibri" panose="020F0502020204030204" pitchFamily="34" charset="0"/>
                        </a:rPr>
                        <a:t> </a:t>
                      </a:r>
                      <a:r>
                        <a:rPr lang="en-IE" sz="1400" b="0" i="0" u="none" strike="noStrike" dirty="0" smtClean="0">
                          <a:solidFill>
                            <a:schemeClr val="bg1"/>
                          </a:solidFill>
                          <a:effectLst/>
                          <a:latin typeface="Calibri" panose="020F0502020204030204" pitchFamily="34" charset="0"/>
                        </a:rPr>
                        <a:t>1</a:t>
                      </a:r>
                      <a:endParaRPr lang="en-IE" sz="14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400" b="0" i="0" u="none" strike="noStrike" dirty="0">
                          <a:solidFill>
                            <a:schemeClr val="bg1"/>
                          </a:solidFill>
                          <a:effectLst/>
                          <a:latin typeface="Calibri" panose="020F0502020204030204" pitchFamily="34" charset="0"/>
                        </a:rPr>
                        <a:t> </a:t>
                      </a:r>
                      <a:r>
                        <a:rPr lang="en-IE" sz="1400" b="0" i="0" u="none" strike="noStrike" dirty="0" smtClean="0">
                          <a:solidFill>
                            <a:schemeClr val="bg1"/>
                          </a:solidFill>
                          <a:effectLst/>
                          <a:latin typeface="Calibri" panose="020F0502020204030204" pitchFamily="34" charset="0"/>
                        </a:rPr>
                        <a:t>*</a:t>
                      </a:r>
                      <a:endParaRPr lang="en-IE" sz="14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endParaRPr lang="en-IE" sz="1400" b="0" i="0" u="none" strike="noStrike" dirty="0">
                        <a:solidFill>
                          <a:schemeClr val="bg1"/>
                        </a:solidFill>
                        <a:effectLst/>
                        <a:latin typeface="Calibri" panose="020F0502020204030204" pitchFamily="34" charset="0"/>
                      </a:endParaRPr>
                    </a:p>
                  </a:txBody>
                  <a:tcPr marL="9525" marR="9525" marT="9525" marB="0" anchor="ctr"/>
                </a:tc>
              </a:tr>
            </a:tbl>
          </a:graphicData>
        </a:graphic>
      </p:graphicFrame>
      <p:sp>
        <p:nvSpPr>
          <p:cNvPr id="19" name="Rectangle 18"/>
          <p:cNvSpPr/>
          <p:nvPr/>
        </p:nvSpPr>
        <p:spPr>
          <a:xfrm>
            <a:off x="915578" y="2888666"/>
            <a:ext cx="1095620" cy="215444"/>
          </a:xfrm>
          <a:prstGeom prst="rect">
            <a:avLst/>
          </a:prstGeom>
        </p:spPr>
        <p:txBody>
          <a:bodyPr wrap="none" lIns="0" tIns="0" rIns="0" bIns="0" anchor="ctr" anchorCtr="0">
            <a:spAutoFit/>
          </a:bodyPr>
          <a:lstStyle/>
          <a:p>
            <a:pPr algn="r"/>
            <a:r>
              <a:rPr lang="en-IE" sz="1400" dirty="0">
                <a:solidFill>
                  <a:schemeClr val="bg1"/>
                </a:solidFill>
              </a:rPr>
              <a:t> Agree </a:t>
            </a:r>
            <a:r>
              <a:rPr lang="en-IE" sz="1400" dirty="0" smtClean="0">
                <a:solidFill>
                  <a:schemeClr val="bg1"/>
                </a:solidFill>
              </a:rPr>
              <a:t>strongly</a:t>
            </a:r>
            <a:endParaRPr lang="en-IE" sz="1400" dirty="0">
              <a:solidFill>
                <a:schemeClr val="bg1"/>
              </a:solidFill>
            </a:endParaRPr>
          </a:p>
        </p:txBody>
      </p:sp>
      <p:sp>
        <p:nvSpPr>
          <p:cNvPr id="20" name="Rectangle 19"/>
          <p:cNvSpPr/>
          <p:nvPr/>
        </p:nvSpPr>
        <p:spPr>
          <a:xfrm>
            <a:off x="946034" y="3628021"/>
            <a:ext cx="1065164" cy="215444"/>
          </a:xfrm>
          <a:prstGeom prst="rect">
            <a:avLst/>
          </a:prstGeom>
        </p:spPr>
        <p:txBody>
          <a:bodyPr wrap="none" lIns="0" tIns="0" rIns="0" bIns="0" anchor="ctr" anchorCtr="0">
            <a:spAutoFit/>
          </a:bodyPr>
          <a:lstStyle/>
          <a:p>
            <a:pPr algn="r"/>
            <a:r>
              <a:rPr lang="en-IE" sz="1400" dirty="0">
                <a:solidFill>
                  <a:schemeClr val="bg1"/>
                </a:solidFill>
              </a:rPr>
              <a:t> </a:t>
            </a:r>
            <a:r>
              <a:rPr lang="en-IE" sz="1400" dirty="0" smtClean="0">
                <a:solidFill>
                  <a:schemeClr val="bg1"/>
                </a:solidFill>
              </a:rPr>
              <a:t>Agree slightly</a:t>
            </a:r>
            <a:endParaRPr lang="en-IE" sz="1400" dirty="0">
              <a:solidFill>
                <a:schemeClr val="bg1"/>
              </a:solidFill>
            </a:endParaRPr>
          </a:p>
        </p:txBody>
      </p:sp>
      <p:sp>
        <p:nvSpPr>
          <p:cNvPr id="21" name="Rectangle 20"/>
          <p:cNvSpPr/>
          <p:nvPr/>
        </p:nvSpPr>
        <p:spPr>
          <a:xfrm>
            <a:off x="1456559" y="3983908"/>
            <a:ext cx="554639" cy="215444"/>
          </a:xfrm>
          <a:prstGeom prst="rect">
            <a:avLst/>
          </a:prstGeom>
        </p:spPr>
        <p:txBody>
          <a:bodyPr wrap="none" lIns="0" tIns="0" rIns="0" bIns="0" anchor="ctr" anchorCtr="0">
            <a:spAutoFit/>
          </a:bodyPr>
          <a:lstStyle/>
          <a:p>
            <a:pPr algn="r"/>
            <a:r>
              <a:rPr lang="en-IE" sz="1400" dirty="0" smtClean="0">
                <a:solidFill>
                  <a:schemeClr val="bg1"/>
                </a:solidFill>
              </a:rPr>
              <a:t>Neither</a:t>
            </a:r>
            <a:endParaRPr lang="en-IE" sz="1400" dirty="0">
              <a:solidFill>
                <a:schemeClr val="bg1"/>
              </a:solidFill>
            </a:endParaRPr>
          </a:p>
        </p:txBody>
      </p:sp>
      <p:sp>
        <p:nvSpPr>
          <p:cNvPr id="22" name="Rectangle 21"/>
          <p:cNvSpPr/>
          <p:nvPr/>
        </p:nvSpPr>
        <p:spPr>
          <a:xfrm>
            <a:off x="780925" y="4210700"/>
            <a:ext cx="1230273" cy="215444"/>
          </a:xfrm>
          <a:prstGeom prst="rect">
            <a:avLst/>
          </a:prstGeom>
        </p:spPr>
        <p:txBody>
          <a:bodyPr wrap="none" lIns="0" tIns="0" rIns="0" bIns="0" anchor="ctr" anchorCtr="0">
            <a:spAutoFit/>
          </a:bodyPr>
          <a:lstStyle/>
          <a:p>
            <a:pPr algn="r"/>
            <a:r>
              <a:rPr lang="en-IE" sz="1400" dirty="0" smtClean="0">
                <a:solidFill>
                  <a:schemeClr val="bg1"/>
                </a:solidFill>
              </a:rPr>
              <a:t>Disagree slightly</a:t>
            </a:r>
            <a:endParaRPr lang="en-IE" sz="1400" dirty="0">
              <a:solidFill>
                <a:schemeClr val="bg1"/>
              </a:solidFill>
            </a:endParaRPr>
          </a:p>
        </p:txBody>
      </p:sp>
      <p:sp>
        <p:nvSpPr>
          <p:cNvPr id="23" name="Rectangle 22"/>
          <p:cNvSpPr/>
          <p:nvPr/>
        </p:nvSpPr>
        <p:spPr>
          <a:xfrm>
            <a:off x="710393" y="4433723"/>
            <a:ext cx="1300805" cy="215444"/>
          </a:xfrm>
          <a:prstGeom prst="rect">
            <a:avLst/>
          </a:prstGeom>
        </p:spPr>
        <p:txBody>
          <a:bodyPr wrap="none" lIns="0" tIns="0" rIns="0" bIns="0" anchor="ctr" anchorCtr="0">
            <a:spAutoFit/>
          </a:bodyPr>
          <a:lstStyle/>
          <a:p>
            <a:pPr algn="r"/>
            <a:r>
              <a:rPr lang="en-IE" sz="1400" dirty="0" smtClean="0">
                <a:solidFill>
                  <a:schemeClr val="bg1"/>
                </a:solidFill>
              </a:rPr>
              <a:t>Disagree strongly</a:t>
            </a:r>
            <a:endParaRPr lang="en-IE" sz="1400" dirty="0">
              <a:solidFill>
                <a:schemeClr val="bg1"/>
              </a:solidFill>
            </a:endParaRPr>
          </a:p>
        </p:txBody>
      </p:sp>
      <p:sp>
        <p:nvSpPr>
          <p:cNvPr id="24" name="Rectangle 23"/>
          <p:cNvSpPr/>
          <p:nvPr/>
        </p:nvSpPr>
        <p:spPr>
          <a:xfrm>
            <a:off x="1167121" y="5372446"/>
            <a:ext cx="844077" cy="215444"/>
          </a:xfrm>
          <a:prstGeom prst="rect">
            <a:avLst/>
          </a:prstGeom>
        </p:spPr>
        <p:txBody>
          <a:bodyPr wrap="none" lIns="0" tIns="0" rIns="0" bIns="0" anchor="ctr" anchorCtr="0">
            <a:spAutoFit/>
          </a:bodyPr>
          <a:lstStyle/>
          <a:p>
            <a:pPr algn="r"/>
            <a:r>
              <a:rPr lang="en-IE" sz="1400" dirty="0" smtClean="0">
                <a:solidFill>
                  <a:schemeClr val="bg1"/>
                </a:solidFill>
              </a:rPr>
              <a:t>Don’t know</a:t>
            </a:r>
            <a:endParaRPr lang="en-IE" sz="1400" dirty="0">
              <a:solidFill>
                <a:schemeClr val="bg1"/>
              </a:solidFill>
            </a:endParaRPr>
          </a:p>
        </p:txBody>
      </p:sp>
      <p:sp>
        <p:nvSpPr>
          <p:cNvPr id="7" name="TextBox 6"/>
          <p:cNvSpPr txBox="1"/>
          <p:nvPr/>
        </p:nvSpPr>
        <p:spPr>
          <a:xfrm>
            <a:off x="5643739" y="1502805"/>
            <a:ext cx="1476028" cy="1015663"/>
          </a:xfrm>
          <a:prstGeom prst="rect">
            <a:avLst/>
          </a:prstGeom>
          <a:noFill/>
        </p:spPr>
        <p:txBody>
          <a:bodyPr wrap="square" rtlCol="0">
            <a:spAutoFit/>
          </a:bodyPr>
          <a:lstStyle/>
          <a:p>
            <a:pPr algn="ctr" fontAlgn="b"/>
            <a:r>
              <a:rPr lang="en-IE" sz="1000" dirty="0">
                <a:solidFill>
                  <a:schemeClr val="bg1"/>
                </a:solidFill>
              </a:rPr>
              <a:t> I feel that I </a:t>
            </a:r>
            <a:r>
              <a:rPr lang="en-IE" sz="1000" b="1" dirty="0">
                <a:solidFill>
                  <a:schemeClr val="bg1"/>
                </a:solidFill>
              </a:rPr>
              <a:t>cannot speak freely</a:t>
            </a:r>
            <a:r>
              <a:rPr lang="en-IE" sz="1000" dirty="0">
                <a:solidFill>
                  <a:schemeClr val="bg1"/>
                </a:solidFill>
              </a:rPr>
              <a:t> about my views on abortion because I </a:t>
            </a:r>
            <a:r>
              <a:rPr lang="en-IE" sz="1000" b="1" dirty="0">
                <a:solidFill>
                  <a:schemeClr val="bg1"/>
                </a:solidFill>
              </a:rPr>
              <a:t>fear being verbally attacked</a:t>
            </a:r>
            <a:endParaRPr lang="en-IE" sz="1000" b="1" dirty="0">
              <a:solidFill>
                <a:schemeClr val="bg1"/>
              </a:solidFill>
              <a:latin typeface="Arial"/>
            </a:endParaRPr>
          </a:p>
          <a:p>
            <a:pPr algn="ctr" fontAlgn="b"/>
            <a:r>
              <a:rPr lang="en-IE" sz="1000" dirty="0" smtClean="0">
                <a:solidFill>
                  <a:schemeClr val="bg1"/>
                </a:solidFill>
              </a:rPr>
              <a:t>%</a:t>
            </a:r>
            <a:endParaRPr lang="en-IE" sz="1000" dirty="0">
              <a:solidFill>
                <a:schemeClr val="bg1"/>
              </a:solidFill>
            </a:endParaRPr>
          </a:p>
        </p:txBody>
      </p:sp>
      <p:sp>
        <p:nvSpPr>
          <p:cNvPr id="25" name="TextBox 24"/>
          <p:cNvSpPr txBox="1"/>
          <p:nvPr/>
        </p:nvSpPr>
        <p:spPr>
          <a:xfrm>
            <a:off x="3941800" y="1502806"/>
            <a:ext cx="1476028" cy="1015663"/>
          </a:xfrm>
          <a:prstGeom prst="rect">
            <a:avLst/>
          </a:prstGeom>
          <a:noFill/>
        </p:spPr>
        <p:txBody>
          <a:bodyPr wrap="square" rtlCol="0">
            <a:spAutoFit/>
          </a:bodyPr>
          <a:lstStyle/>
          <a:p>
            <a:pPr algn="ctr" fontAlgn="b"/>
            <a:r>
              <a:rPr lang="en-IE" sz="1000" dirty="0" smtClean="0">
                <a:solidFill>
                  <a:schemeClr val="bg1"/>
                </a:solidFill>
              </a:rPr>
              <a:t> </a:t>
            </a:r>
            <a:r>
              <a:rPr lang="en-IE" sz="1000" dirty="0">
                <a:solidFill>
                  <a:schemeClr val="bg1"/>
                </a:solidFill>
              </a:rPr>
              <a:t> </a:t>
            </a:r>
            <a:r>
              <a:rPr lang="en-IE" sz="1000" b="1" dirty="0">
                <a:solidFill>
                  <a:schemeClr val="bg1"/>
                </a:solidFill>
              </a:rPr>
              <a:t>Men have a responsibility to be part of the discussion </a:t>
            </a:r>
            <a:r>
              <a:rPr lang="en-IE" sz="1000" dirty="0">
                <a:solidFill>
                  <a:schemeClr val="bg1"/>
                </a:solidFill>
              </a:rPr>
              <a:t>on women's right to access abortion</a:t>
            </a:r>
            <a:endParaRPr lang="en-IE" sz="1000" dirty="0">
              <a:solidFill>
                <a:schemeClr val="bg1"/>
              </a:solidFill>
              <a:latin typeface="Arial"/>
            </a:endParaRPr>
          </a:p>
          <a:p>
            <a:pPr algn="ctr" fontAlgn="b"/>
            <a:r>
              <a:rPr lang="en-IE" sz="1000" dirty="0">
                <a:solidFill>
                  <a:schemeClr val="bg1"/>
                </a:solidFill>
              </a:rPr>
              <a:t>%</a:t>
            </a:r>
            <a:endParaRPr lang="en-IE" sz="1000" b="0" i="0" u="none" strike="noStrike" dirty="0">
              <a:solidFill>
                <a:schemeClr val="bg1"/>
              </a:solidFill>
              <a:effectLst/>
              <a:latin typeface="Arial"/>
            </a:endParaRPr>
          </a:p>
        </p:txBody>
      </p:sp>
      <p:sp>
        <p:nvSpPr>
          <p:cNvPr id="26" name="TextBox 25"/>
          <p:cNvSpPr txBox="1"/>
          <p:nvPr/>
        </p:nvSpPr>
        <p:spPr>
          <a:xfrm>
            <a:off x="2172712" y="1810583"/>
            <a:ext cx="1476028" cy="707886"/>
          </a:xfrm>
          <a:prstGeom prst="rect">
            <a:avLst/>
          </a:prstGeom>
          <a:noFill/>
        </p:spPr>
        <p:txBody>
          <a:bodyPr wrap="square" rtlCol="0">
            <a:spAutoFit/>
          </a:bodyPr>
          <a:lstStyle/>
          <a:p>
            <a:pPr algn="ctr" fontAlgn="b"/>
            <a:r>
              <a:rPr lang="en-IE" sz="1000" dirty="0">
                <a:solidFill>
                  <a:schemeClr val="bg1"/>
                </a:solidFill>
              </a:rPr>
              <a:t> We need to </a:t>
            </a:r>
            <a:r>
              <a:rPr lang="en-IE" sz="1000" b="1" dirty="0">
                <a:solidFill>
                  <a:schemeClr val="bg1"/>
                </a:solidFill>
              </a:rPr>
              <a:t>trust women </a:t>
            </a:r>
            <a:r>
              <a:rPr lang="en-IE" sz="1000" dirty="0">
                <a:solidFill>
                  <a:schemeClr val="bg1"/>
                </a:solidFill>
              </a:rPr>
              <a:t>when they say they need an abortion</a:t>
            </a:r>
            <a:endParaRPr lang="en-IE" sz="1000" dirty="0">
              <a:solidFill>
                <a:schemeClr val="bg1"/>
              </a:solidFill>
              <a:latin typeface="Arial"/>
            </a:endParaRPr>
          </a:p>
          <a:p>
            <a:pPr algn="ctr" fontAlgn="b"/>
            <a:r>
              <a:rPr lang="en-IE" sz="1000" dirty="0">
                <a:solidFill>
                  <a:schemeClr val="bg1"/>
                </a:solidFill>
              </a:rPr>
              <a:t>%</a:t>
            </a:r>
            <a:endParaRPr lang="en-IE" sz="1000" b="0" i="0" u="none" strike="noStrike" dirty="0">
              <a:solidFill>
                <a:schemeClr val="bg1"/>
              </a:solidFill>
              <a:effectLst/>
              <a:latin typeface="Arial"/>
            </a:endParaRPr>
          </a:p>
        </p:txBody>
      </p:sp>
    </p:spTree>
    <p:extLst>
      <p:ext uri="{BB962C8B-B14F-4D97-AF65-F5344CB8AC3E}">
        <p14:creationId xmlns:p14="http://schemas.microsoft.com/office/powerpoint/2010/main" val="372182988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Placeholder 34"/>
          <p:cNvSpPr>
            <a:spLocks noGrp="1"/>
          </p:cNvSpPr>
          <p:nvPr>
            <p:ph type="body" sz="quarter" idx="4294967295"/>
          </p:nvPr>
        </p:nvSpPr>
        <p:spPr>
          <a:xfrm>
            <a:off x="109209" y="577542"/>
            <a:ext cx="2231380" cy="193899"/>
          </a:xfrm>
        </p:spPr>
        <p:txBody>
          <a:bodyPr wrap="none" lIns="0" tIns="0" rIns="0" bIns="0">
            <a:spAutoFit/>
          </a:bodyPr>
          <a:lstStyle/>
          <a:p>
            <a:pPr marL="0" indent="0">
              <a:buNone/>
              <a:defRPr/>
            </a:pPr>
            <a:r>
              <a:rPr lang="en-IE" sz="1400" dirty="0" smtClean="0">
                <a:solidFill>
                  <a:schemeClr val="accent5"/>
                </a:solidFill>
              </a:rPr>
              <a:t>(Base: All Adults 18+; n=1,004)</a:t>
            </a:r>
            <a:endParaRPr lang="en-IE" sz="1400" dirty="0">
              <a:solidFill>
                <a:schemeClr val="accent5"/>
              </a:solidFill>
            </a:endParaRPr>
          </a:p>
        </p:txBody>
      </p:sp>
      <p:sp>
        <p:nvSpPr>
          <p:cNvPr id="26" name="TextBox 25"/>
          <p:cNvSpPr txBox="1"/>
          <p:nvPr/>
        </p:nvSpPr>
        <p:spPr>
          <a:xfrm>
            <a:off x="4104602" y="2209822"/>
            <a:ext cx="593111" cy="369332"/>
          </a:xfrm>
          <a:prstGeom prst="rect">
            <a:avLst/>
          </a:prstGeom>
          <a:noFill/>
        </p:spPr>
        <p:txBody>
          <a:bodyPr wrap="none" rtlCol="0">
            <a:spAutoFit/>
          </a:bodyPr>
          <a:lstStyle/>
          <a:p>
            <a:r>
              <a:rPr lang="en-GB" dirty="0" smtClean="0">
                <a:solidFill>
                  <a:schemeClr val="tx2"/>
                </a:solidFill>
                <a:cs typeface="Arial" pitchFamily="34" charset="0"/>
              </a:rPr>
              <a:t>Age </a:t>
            </a:r>
            <a:endParaRPr lang="en-US" dirty="0">
              <a:solidFill>
                <a:schemeClr val="tx2"/>
              </a:solidFill>
              <a:cs typeface="Arial" pitchFamily="34" charset="0"/>
            </a:endParaRPr>
          </a:p>
        </p:txBody>
      </p:sp>
      <p:sp>
        <p:nvSpPr>
          <p:cNvPr id="27" name="TextBox 26"/>
          <p:cNvSpPr txBox="1"/>
          <p:nvPr/>
        </p:nvSpPr>
        <p:spPr>
          <a:xfrm>
            <a:off x="7355100" y="2209822"/>
            <a:ext cx="826637" cy="369332"/>
          </a:xfrm>
          <a:prstGeom prst="rect">
            <a:avLst/>
          </a:prstGeom>
          <a:noFill/>
        </p:spPr>
        <p:txBody>
          <a:bodyPr wrap="none" rtlCol="0">
            <a:spAutoFit/>
          </a:bodyPr>
          <a:lstStyle/>
          <a:p>
            <a:r>
              <a:rPr lang="en-GB" dirty="0" smtClean="0">
                <a:solidFill>
                  <a:schemeClr val="tx2"/>
                </a:solidFill>
                <a:cs typeface="Arial" pitchFamily="34" charset="0"/>
              </a:rPr>
              <a:t>Region</a:t>
            </a:r>
            <a:endParaRPr lang="en-US" dirty="0">
              <a:solidFill>
                <a:schemeClr val="tx2"/>
              </a:solidFill>
              <a:cs typeface="Arial" pitchFamily="34" charset="0"/>
            </a:endParaRPr>
          </a:p>
        </p:txBody>
      </p:sp>
      <p:sp>
        <p:nvSpPr>
          <p:cNvPr id="100" name="Freeform 5"/>
          <p:cNvSpPr>
            <a:spLocks noChangeAspect="1" noEditPoints="1"/>
          </p:cNvSpPr>
          <p:nvPr/>
        </p:nvSpPr>
        <p:spPr bwMode="gray">
          <a:xfrm>
            <a:off x="3384336"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1" name="Freeform 5"/>
          <p:cNvSpPr>
            <a:spLocks noChangeAspect="1" noEditPoints="1"/>
          </p:cNvSpPr>
          <p:nvPr/>
        </p:nvSpPr>
        <p:spPr bwMode="gray">
          <a:xfrm>
            <a:off x="4978573"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2" name="Freeform 5"/>
          <p:cNvSpPr>
            <a:spLocks noChangeAspect="1" noEditPoints="1"/>
          </p:cNvSpPr>
          <p:nvPr/>
        </p:nvSpPr>
        <p:spPr bwMode="gray">
          <a:xfrm>
            <a:off x="3583618"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3" name="Freeform 5"/>
          <p:cNvSpPr>
            <a:spLocks noChangeAspect="1" noEditPoints="1"/>
          </p:cNvSpPr>
          <p:nvPr/>
        </p:nvSpPr>
        <p:spPr bwMode="gray">
          <a:xfrm>
            <a:off x="3982182"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4" name="Freeform 5"/>
          <p:cNvSpPr>
            <a:spLocks noChangeAspect="1" noEditPoints="1"/>
          </p:cNvSpPr>
          <p:nvPr/>
        </p:nvSpPr>
        <p:spPr bwMode="gray">
          <a:xfrm>
            <a:off x="4779291"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5" name="Freeform 5"/>
          <p:cNvSpPr>
            <a:spLocks noChangeAspect="1" noEditPoints="1"/>
          </p:cNvSpPr>
          <p:nvPr/>
        </p:nvSpPr>
        <p:spPr bwMode="gray">
          <a:xfrm>
            <a:off x="4580009"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6" name="Freeform 5"/>
          <p:cNvSpPr>
            <a:spLocks noChangeAspect="1" noEditPoints="1"/>
          </p:cNvSpPr>
          <p:nvPr/>
        </p:nvSpPr>
        <p:spPr bwMode="gray">
          <a:xfrm>
            <a:off x="5177855"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7" name="Freeform 5"/>
          <p:cNvSpPr>
            <a:spLocks noChangeAspect="1" noEditPoints="1"/>
          </p:cNvSpPr>
          <p:nvPr/>
        </p:nvSpPr>
        <p:spPr bwMode="gray">
          <a:xfrm>
            <a:off x="3782900"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8" name="Freeform 5"/>
          <p:cNvSpPr>
            <a:spLocks noChangeAspect="1" noEditPoints="1"/>
          </p:cNvSpPr>
          <p:nvPr/>
        </p:nvSpPr>
        <p:spPr bwMode="gray">
          <a:xfrm>
            <a:off x="4380727"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9" name="Freeform 5"/>
          <p:cNvSpPr>
            <a:spLocks noChangeAspect="1" noEditPoints="1"/>
          </p:cNvSpPr>
          <p:nvPr/>
        </p:nvSpPr>
        <p:spPr bwMode="gray">
          <a:xfrm>
            <a:off x="4181464" y="2745959"/>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31" name="TextBox 30"/>
          <p:cNvSpPr txBox="1"/>
          <p:nvPr/>
        </p:nvSpPr>
        <p:spPr>
          <a:xfrm>
            <a:off x="2719529" y="2795271"/>
            <a:ext cx="604653" cy="307777"/>
          </a:xfrm>
          <a:prstGeom prst="rect">
            <a:avLst/>
          </a:prstGeom>
          <a:noFill/>
        </p:spPr>
        <p:txBody>
          <a:bodyPr wrap="none" rtlCol="0">
            <a:spAutoFit/>
          </a:bodyPr>
          <a:lstStyle/>
          <a:p>
            <a:r>
              <a:rPr lang="en-IE" sz="1400" dirty="0" smtClean="0">
                <a:solidFill>
                  <a:schemeClr val="bg1"/>
                </a:solidFill>
              </a:rPr>
              <a:t>18-24</a:t>
            </a:r>
            <a:endParaRPr lang="en-GB" sz="1400" dirty="0">
              <a:solidFill>
                <a:schemeClr val="bg1"/>
              </a:solidFill>
            </a:endParaRPr>
          </a:p>
        </p:txBody>
      </p:sp>
      <p:sp>
        <p:nvSpPr>
          <p:cNvPr id="32" name="TextBox 31"/>
          <p:cNvSpPr txBox="1"/>
          <p:nvPr/>
        </p:nvSpPr>
        <p:spPr>
          <a:xfrm>
            <a:off x="2719529" y="3272474"/>
            <a:ext cx="604653" cy="307777"/>
          </a:xfrm>
          <a:prstGeom prst="rect">
            <a:avLst/>
          </a:prstGeom>
          <a:noFill/>
        </p:spPr>
        <p:txBody>
          <a:bodyPr wrap="none" rtlCol="0">
            <a:spAutoFit/>
          </a:bodyPr>
          <a:lstStyle/>
          <a:p>
            <a:r>
              <a:rPr lang="en-IE" sz="1400" dirty="0" smtClean="0">
                <a:solidFill>
                  <a:schemeClr val="bg1"/>
                </a:solidFill>
              </a:rPr>
              <a:t>25-34</a:t>
            </a:r>
            <a:endParaRPr lang="en-GB" sz="1400" dirty="0">
              <a:solidFill>
                <a:schemeClr val="bg1"/>
              </a:solidFill>
            </a:endParaRPr>
          </a:p>
        </p:txBody>
      </p:sp>
      <p:sp>
        <p:nvSpPr>
          <p:cNvPr id="34" name="TextBox 33"/>
          <p:cNvSpPr txBox="1"/>
          <p:nvPr/>
        </p:nvSpPr>
        <p:spPr>
          <a:xfrm>
            <a:off x="2719529" y="3749677"/>
            <a:ext cx="604653" cy="307777"/>
          </a:xfrm>
          <a:prstGeom prst="rect">
            <a:avLst/>
          </a:prstGeom>
          <a:noFill/>
        </p:spPr>
        <p:txBody>
          <a:bodyPr wrap="none" rtlCol="0">
            <a:spAutoFit/>
          </a:bodyPr>
          <a:lstStyle/>
          <a:p>
            <a:r>
              <a:rPr lang="en-IE" sz="1400" dirty="0" smtClean="0">
                <a:solidFill>
                  <a:schemeClr val="bg1"/>
                </a:solidFill>
              </a:rPr>
              <a:t>35-44</a:t>
            </a:r>
            <a:endParaRPr lang="en-GB" sz="1400" dirty="0">
              <a:solidFill>
                <a:schemeClr val="bg1"/>
              </a:solidFill>
            </a:endParaRPr>
          </a:p>
        </p:txBody>
      </p:sp>
      <p:sp>
        <p:nvSpPr>
          <p:cNvPr id="36" name="TextBox 35"/>
          <p:cNvSpPr txBox="1"/>
          <p:nvPr/>
        </p:nvSpPr>
        <p:spPr>
          <a:xfrm>
            <a:off x="2719529" y="4226880"/>
            <a:ext cx="604653" cy="307777"/>
          </a:xfrm>
          <a:prstGeom prst="rect">
            <a:avLst/>
          </a:prstGeom>
          <a:noFill/>
        </p:spPr>
        <p:txBody>
          <a:bodyPr wrap="none" rtlCol="0">
            <a:spAutoFit/>
          </a:bodyPr>
          <a:lstStyle/>
          <a:p>
            <a:r>
              <a:rPr lang="en-IE" sz="1400" dirty="0" smtClean="0">
                <a:solidFill>
                  <a:schemeClr val="bg1"/>
                </a:solidFill>
              </a:rPr>
              <a:t>45-54</a:t>
            </a:r>
            <a:endParaRPr lang="en-GB" sz="1400" dirty="0">
              <a:solidFill>
                <a:schemeClr val="bg1"/>
              </a:solidFill>
            </a:endParaRPr>
          </a:p>
        </p:txBody>
      </p:sp>
      <p:sp>
        <p:nvSpPr>
          <p:cNvPr id="37" name="TextBox 36"/>
          <p:cNvSpPr txBox="1"/>
          <p:nvPr/>
        </p:nvSpPr>
        <p:spPr>
          <a:xfrm>
            <a:off x="2719529" y="4704083"/>
            <a:ext cx="604653" cy="307777"/>
          </a:xfrm>
          <a:prstGeom prst="rect">
            <a:avLst/>
          </a:prstGeom>
          <a:noFill/>
        </p:spPr>
        <p:txBody>
          <a:bodyPr wrap="none" rtlCol="0">
            <a:spAutoFit/>
          </a:bodyPr>
          <a:lstStyle/>
          <a:p>
            <a:r>
              <a:rPr lang="en-IE" sz="1400" dirty="0" smtClean="0">
                <a:solidFill>
                  <a:schemeClr val="bg1"/>
                </a:solidFill>
              </a:rPr>
              <a:t>55-64</a:t>
            </a:r>
            <a:endParaRPr lang="en-GB" sz="1400" dirty="0">
              <a:solidFill>
                <a:schemeClr val="bg1"/>
              </a:solidFill>
            </a:endParaRPr>
          </a:p>
        </p:txBody>
      </p:sp>
      <p:sp>
        <p:nvSpPr>
          <p:cNvPr id="38" name="TextBox 37"/>
          <p:cNvSpPr txBox="1"/>
          <p:nvPr/>
        </p:nvSpPr>
        <p:spPr>
          <a:xfrm>
            <a:off x="2867006" y="5182410"/>
            <a:ext cx="457176" cy="307777"/>
          </a:xfrm>
          <a:prstGeom prst="rect">
            <a:avLst/>
          </a:prstGeom>
          <a:noFill/>
        </p:spPr>
        <p:txBody>
          <a:bodyPr wrap="none" rtlCol="0">
            <a:spAutoFit/>
          </a:bodyPr>
          <a:lstStyle/>
          <a:p>
            <a:r>
              <a:rPr lang="en-IE" sz="1400" dirty="0" smtClean="0">
                <a:solidFill>
                  <a:schemeClr val="bg1"/>
                </a:solidFill>
              </a:rPr>
              <a:t>65+</a:t>
            </a:r>
            <a:endParaRPr lang="en-GB" sz="1400" dirty="0">
              <a:solidFill>
                <a:schemeClr val="bg1"/>
              </a:solidFill>
            </a:endParaRPr>
          </a:p>
        </p:txBody>
      </p:sp>
      <p:sp>
        <p:nvSpPr>
          <p:cNvPr id="90" name="Freeform 5"/>
          <p:cNvSpPr>
            <a:spLocks noChangeAspect="1" noEditPoints="1"/>
          </p:cNvSpPr>
          <p:nvPr/>
        </p:nvSpPr>
        <p:spPr bwMode="gray">
          <a:xfrm>
            <a:off x="338433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1" name="Freeform 5"/>
          <p:cNvSpPr>
            <a:spLocks noChangeAspect="1" noEditPoints="1"/>
          </p:cNvSpPr>
          <p:nvPr/>
        </p:nvSpPr>
        <p:spPr bwMode="gray">
          <a:xfrm>
            <a:off x="3982182"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2" name="Freeform 5"/>
          <p:cNvSpPr>
            <a:spLocks noChangeAspect="1" noEditPoints="1"/>
          </p:cNvSpPr>
          <p:nvPr/>
        </p:nvSpPr>
        <p:spPr bwMode="gray">
          <a:xfrm>
            <a:off x="358361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3" name="Freeform 5"/>
          <p:cNvSpPr>
            <a:spLocks noChangeAspect="1" noEditPoints="1"/>
          </p:cNvSpPr>
          <p:nvPr/>
        </p:nvSpPr>
        <p:spPr bwMode="gray">
          <a:xfrm>
            <a:off x="4181464"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5" name="Freeform 5"/>
          <p:cNvSpPr>
            <a:spLocks noChangeAspect="1" noEditPoints="1"/>
          </p:cNvSpPr>
          <p:nvPr/>
        </p:nvSpPr>
        <p:spPr bwMode="gray">
          <a:xfrm>
            <a:off x="458002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80000">
                <a:schemeClr val="bg2"/>
              </a:gs>
              <a:gs pos="8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6" name="Freeform 5"/>
          <p:cNvSpPr>
            <a:spLocks noChangeAspect="1" noEditPoints="1"/>
          </p:cNvSpPr>
          <p:nvPr/>
        </p:nvSpPr>
        <p:spPr bwMode="gray">
          <a:xfrm>
            <a:off x="5177855"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7" name="Freeform 5"/>
          <p:cNvSpPr>
            <a:spLocks noChangeAspect="1" noEditPoints="1"/>
          </p:cNvSpPr>
          <p:nvPr/>
        </p:nvSpPr>
        <p:spPr bwMode="gray">
          <a:xfrm>
            <a:off x="438074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8" name="Freeform 5"/>
          <p:cNvSpPr>
            <a:spLocks noChangeAspect="1" noEditPoints="1"/>
          </p:cNvSpPr>
          <p:nvPr/>
        </p:nvSpPr>
        <p:spPr bwMode="gray">
          <a:xfrm>
            <a:off x="3782900"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9" name="Freeform 5"/>
          <p:cNvSpPr>
            <a:spLocks noChangeAspect="1" noEditPoints="1"/>
          </p:cNvSpPr>
          <p:nvPr/>
        </p:nvSpPr>
        <p:spPr bwMode="gray">
          <a:xfrm>
            <a:off x="4978592" y="417756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0" name="Freeform 5"/>
          <p:cNvSpPr>
            <a:spLocks noChangeAspect="1" noEditPoints="1"/>
          </p:cNvSpPr>
          <p:nvPr/>
        </p:nvSpPr>
        <p:spPr bwMode="gray">
          <a:xfrm>
            <a:off x="3384336"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2" name="Freeform 5"/>
          <p:cNvSpPr>
            <a:spLocks noChangeAspect="1" noEditPoints="1"/>
          </p:cNvSpPr>
          <p:nvPr/>
        </p:nvSpPr>
        <p:spPr bwMode="gray">
          <a:xfrm>
            <a:off x="3583618"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3" name="Freeform 5"/>
          <p:cNvSpPr>
            <a:spLocks noChangeAspect="1" noEditPoints="1"/>
          </p:cNvSpPr>
          <p:nvPr/>
        </p:nvSpPr>
        <p:spPr bwMode="gray">
          <a:xfrm>
            <a:off x="3982182"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4" name="Freeform 5"/>
          <p:cNvSpPr>
            <a:spLocks noChangeAspect="1" noEditPoints="1"/>
          </p:cNvSpPr>
          <p:nvPr/>
        </p:nvSpPr>
        <p:spPr bwMode="gray">
          <a:xfrm>
            <a:off x="4380727"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5" name="Freeform 5"/>
          <p:cNvSpPr>
            <a:spLocks noChangeAspect="1" noEditPoints="1"/>
          </p:cNvSpPr>
          <p:nvPr/>
        </p:nvSpPr>
        <p:spPr bwMode="gray">
          <a:xfrm>
            <a:off x="4580009"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6" name="Freeform 5"/>
          <p:cNvSpPr>
            <a:spLocks noChangeAspect="1" noEditPoints="1"/>
          </p:cNvSpPr>
          <p:nvPr/>
        </p:nvSpPr>
        <p:spPr bwMode="gray">
          <a:xfrm>
            <a:off x="5177855"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7" name="Freeform 5"/>
          <p:cNvSpPr>
            <a:spLocks noChangeAspect="1" noEditPoints="1"/>
          </p:cNvSpPr>
          <p:nvPr/>
        </p:nvSpPr>
        <p:spPr bwMode="gray">
          <a:xfrm>
            <a:off x="3782900"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8" name="Freeform 5"/>
          <p:cNvSpPr>
            <a:spLocks noChangeAspect="1" noEditPoints="1"/>
          </p:cNvSpPr>
          <p:nvPr/>
        </p:nvSpPr>
        <p:spPr bwMode="gray">
          <a:xfrm>
            <a:off x="4779291"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9" name="Freeform 5"/>
          <p:cNvSpPr>
            <a:spLocks noChangeAspect="1" noEditPoints="1"/>
          </p:cNvSpPr>
          <p:nvPr/>
        </p:nvSpPr>
        <p:spPr bwMode="gray">
          <a:xfrm>
            <a:off x="4181464" y="3223162"/>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0" name="Freeform 5"/>
          <p:cNvSpPr>
            <a:spLocks noChangeAspect="1" noEditPoints="1"/>
          </p:cNvSpPr>
          <p:nvPr/>
        </p:nvSpPr>
        <p:spPr bwMode="gray">
          <a:xfrm>
            <a:off x="33843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1" name="Freeform 5"/>
          <p:cNvSpPr>
            <a:spLocks noChangeAspect="1" noEditPoints="1"/>
          </p:cNvSpPr>
          <p:nvPr/>
        </p:nvSpPr>
        <p:spPr bwMode="gray">
          <a:xfrm>
            <a:off x="39821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2" name="Freeform 5"/>
          <p:cNvSpPr>
            <a:spLocks noChangeAspect="1" noEditPoints="1"/>
          </p:cNvSpPr>
          <p:nvPr/>
        </p:nvSpPr>
        <p:spPr bwMode="gray">
          <a:xfrm>
            <a:off x="35836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3" name="Freeform 5"/>
          <p:cNvSpPr>
            <a:spLocks noChangeAspect="1" noEditPoints="1"/>
          </p:cNvSpPr>
          <p:nvPr/>
        </p:nvSpPr>
        <p:spPr bwMode="gray">
          <a:xfrm>
            <a:off x="418145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4" name="Freeform 5"/>
          <p:cNvSpPr>
            <a:spLocks noChangeAspect="1" noEditPoints="1"/>
          </p:cNvSpPr>
          <p:nvPr/>
        </p:nvSpPr>
        <p:spPr bwMode="gray">
          <a:xfrm>
            <a:off x="43807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5" name="Freeform 5"/>
          <p:cNvSpPr>
            <a:spLocks noChangeAspect="1" noEditPoints="1"/>
          </p:cNvSpPr>
          <p:nvPr/>
        </p:nvSpPr>
        <p:spPr bwMode="gray">
          <a:xfrm>
            <a:off x="47792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20000">
                <a:schemeClr val="bg2"/>
              </a:gs>
              <a:gs pos="2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6" name="Freeform 5"/>
          <p:cNvSpPr>
            <a:spLocks noChangeAspect="1" noEditPoints="1"/>
          </p:cNvSpPr>
          <p:nvPr/>
        </p:nvSpPr>
        <p:spPr bwMode="gray">
          <a:xfrm>
            <a:off x="5177855"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7" name="Freeform 5"/>
          <p:cNvSpPr>
            <a:spLocks noChangeAspect="1" noEditPoints="1"/>
          </p:cNvSpPr>
          <p:nvPr/>
        </p:nvSpPr>
        <p:spPr bwMode="gray">
          <a:xfrm>
            <a:off x="37828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8" name="Freeform 5"/>
          <p:cNvSpPr>
            <a:spLocks noChangeAspect="1" noEditPoints="1"/>
          </p:cNvSpPr>
          <p:nvPr/>
        </p:nvSpPr>
        <p:spPr bwMode="gray">
          <a:xfrm>
            <a:off x="45800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0" name="Freeform 5"/>
          <p:cNvSpPr>
            <a:spLocks noChangeAspect="1" noEditPoints="1"/>
          </p:cNvSpPr>
          <p:nvPr/>
        </p:nvSpPr>
        <p:spPr bwMode="gray">
          <a:xfrm>
            <a:off x="33843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1" name="Freeform 5"/>
          <p:cNvSpPr>
            <a:spLocks noChangeAspect="1" noEditPoints="1"/>
          </p:cNvSpPr>
          <p:nvPr/>
        </p:nvSpPr>
        <p:spPr bwMode="gray">
          <a:xfrm>
            <a:off x="39821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2" name="Freeform 5"/>
          <p:cNvSpPr>
            <a:spLocks noChangeAspect="1" noEditPoints="1"/>
          </p:cNvSpPr>
          <p:nvPr/>
        </p:nvSpPr>
        <p:spPr bwMode="gray">
          <a:xfrm>
            <a:off x="35836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3" name="Freeform 5"/>
          <p:cNvSpPr>
            <a:spLocks noChangeAspect="1" noEditPoints="1"/>
          </p:cNvSpPr>
          <p:nvPr/>
        </p:nvSpPr>
        <p:spPr bwMode="gray">
          <a:xfrm>
            <a:off x="43807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4" name="Freeform 5"/>
          <p:cNvSpPr>
            <a:spLocks noChangeAspect="1" noEditPoints="1"/>
          </p:cNvSpPr>
          <p:nvPr/>
        </p:nvSpPr>
        <p:spPr bwMode="gray">
          <a:xfrm>
            <a:off x="45800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20000">
                <a:schemeClr val="bg2"/>
              </a:gs>
              <a:gs pos="2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5" name="Freeform 5"/>
          <p:cNvSpPr>
            <a:spLocks noChangeAspect="1" noEditPoints="1"/>
          </p:cNvSpPr>
          <p:nvPr/>
        </p:nvSpPr>
        <p:spPr bwMode="gray">
          <a:xfrm>
            <a:off x="49785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6" name="Freeform 5"/>
          <p:cNvSpPr>
            <a:spLocks noChangeAspect="1" noEditPoints="1"/>
          </p:cNvSpPr>
          <p:nvPr/>
        </p:nvSpPr>
        <p:spPr bwMode="gray">
          <a:xfrm>
            <a:off x="5177855"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7" name="Freeform 5"/>
          <p:cNvSpPr>
            <a:spLocks noChangeAspect="1" noEditPoints="1"/>
          </p:cNvSpPr>
          <p:nvPr/>
        </p:nvSpPr>
        <p:spPr bwMode="gray">
          <a:xfrm>
            <a:off x="418145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8" name="Freeform 5"/>
          <p:cNvSpPr>
            <a:spLocks noChangeAspect="1" noEditPoints="1"/>
          </p:cNvSpPr>
          <p:nvPr/>
        </p:nvSpPr>
        <p:spPr bwMode="gray">
          <a:xfrm>
            <a:off x="37828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0" name="Freeform 5"/>
          <p:cNvSpPr>
            <a:spLocks noChangeAspect="1" noEditPoints="1"/>
          </p:cNvSpPr>
          <p:nvPr/>
        </p:nvSpPr>
        <p:spPr bwMode="gray">
          <a:xfrm>
            <a:off x="338433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1" name="Freeform 5"/>
          <p:cNvSpPr>
            <a:spLocks noChangeAspect="1" noEditPoints="1"/>
          </p:cNvSpPr>
          <p:nvPr/>
        </p:nvSpPr>
        <p:spPr bwMode="gray">
          <a:xfrm>
            <a:off x="3982182"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2" name="Freeform 5"/>
          <p:cNvSpPr>
            <a:spLocks noChangeAspect="1" noEditPoints="1"/>
          </p:cNvSpPr>
          <p:nvPr/>
        </p:nvSpPr>
        <p:spPr bwMode="gray">
          <a:xfrm>
            <a:off x="3583618"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3" name="Freeform 5"/>
          <p:cNvSpPr>
            <a:spLocks noChangeAspect="1" noEditPoints="1"/>
          </p:cNvSpPr>
          <p:nvPr/>
        </p:nvSpPr>
        <p:spPr bwMode="gray">
          <a:xfrm>
            <a:off x="4181464"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5" name="Freeform 5"/>
          <p:cNvSpPr>
            <a:spLocks noChangeAspect="1" noEditPoints="1"/>
          </p:cNvSpPr>
          <p:nvPr/>
        </p:nvSpPr>
        <p:spPr bwMode="gray">
          <a:xfrm>
            <a:off x="4978573"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6" name="Freeform 5"/>
          <p:cNvSpPr>
            <a:spLocks noChangeAspect="1" noEditPoints="1"/>
          </p:cNvSpPr>
          <p:nvPr/>
        </p:nvSpPr>
        <p:spPr bwMode="gray">
          <a:xfrm>
            <a:off x="5177855"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7" name="Freeform 5"/>
          <p:cNvSpPr>
            <a:spLocks noChangeAspect="1" noEditPoints="1"/>
          </p:cNvSpPr>
          <p:nvPr/>
        </p:nvSpPr>
        <p:spPr bwMode="gray">
          <a:xfrm>
            <a:off x="3782900"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8" name="Freeform 5"/>
          <p:cNvSpPr>
            <a:spLocks noChangeAspect="1" noEditPoints="1"/>
          </p:cNvSpPr>
          <p:nvPr/>
        </p:nvSpPr>
        <p:spPr bwMode="gray">
          <a:xfrm>
            <a:off x="438074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9" name="Freeform 5"/>
          <p:cNvSpPr>
            <a:spLocks noChangeAspect="1" noEditPoints="1"/>
          </p:cNvSpPr>
          <p:nvPr/>
        </p:nvSpPr>
        <p:spPr bwMode="gray">
          <a:xfrm>
            <a:off x="4580028" y="4654771"/>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50000">
                <a:schemeClr val="bg2"/>
              </a:gs>
              <a:gs pos="5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10" name="Rechteck 92"/>
          <p:cNvSpPr/>
          <p:nvPr/>
        </p:nvSpPr>
        <p:spPr bwMode="gray">
          <a:xfrm>
            <a:off x="266544" y="4540270"/>
            <a:ext cx="1729641"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Higher Social </a:t>
            </a:r>
            <a:r>
              <a:rPr lang="de-DE" sz="1200" kern="0" dirty="0" smtClean="0">
                <a:solidFill>
                  <a:schemeClr val="bg1"/>
                </a:solidFill>
              </a:rPr>
              <a:t>Grades:</a:t>
            </a:r>
            <a:r>
              <a:rPr lang="de-DE" kern="0" dirty="0" smtClean="0">
                <a:solidFill>
                  <a:schemeClr val="bg1"/>
                </a:solidFill>
              </a:rPr>
              <a:t>73%</a:t>
            </a:r>
            <a:endParaRPr lang="de-DE" kern="0" dirty="0">
              <a:solidFill>
                <a:schemeClr val="bg1"/>
              </a:solidFill>
            </a:endParaRPr>
          </a:p>
        </p:txBody>
      </p:sp>
      <p:sp>
        <p:nvSpPr>
          <p:cNvPr id="111" name="Rechteck 92"/>
          <p:cNvSpPr/>
          <p:nvPr/>
        </p:nvSpPr>
        <p:spPr bwMode="gray">
          <a:xfrm>
            <a:off x="266550" y="5148407"/>
            <a:ext cx="1737655"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Lower Social Grades</a:t>
            </a:r>
            <a:r>
              <a:rPr lang="de-DE" sz="1200" kern="0" dirty="0" smtClean="0">
                <a:solidFill>
                  <a:schemeClr val="bg1"/>
                </a:solidFill>
              </a:rPr>
              <a:t>: </a:t>
            </a:r>
            <a:r>
              <a:rPr lang="de-DE" kern="0" dirty="0" smtClean="0">
                <a:solidFill>
                  <a:schemeClr val="bg1"/>
                </a:solidFill>
              </a:rPr>
              <a:t>66%</a:t>
            </a:r>
            <a:endParaRPr lang="de-DE" kern="0" dirty="0">
              <a:solidFill>
                <a:schemeClr val="bg1"/>
              </a:solidFill>
            </a:endParaRPr>
          </a:p>
        </p:txBody>
      </p:sp>
      <p:sp>
        <p:nvSpPr>
          <p:cNvPr id="112" name="TextBox 111"/>
          <p:cNvSpPr txBox="1"/>
          <p:nvPr/>
        </p:nvSpPr>
        <p:spPr>
          <a:xfrm>
            <a:off x="560018" y="4236125"/>
            <a:ext cx="1163845" cy="276999"/>
          </a:xfrm>
          <a:prstGeom prst="rect">
            <a:avLst/>
          </a:prstGeom>
          <a:noFill/>
        </p:spPr>
        <p:txBody>
          <a:bodyPr wrap="none" lIns="0" tIns="0" rIns="0" bIns="0" rtlCol="0">
            <a:spAutoFit/>
          </a:bodyPr>
          <a:lstStyle/>
          <a:p>
            <a:r>
              <a:rPr lang="en-GB" dirty="0" smtClean="0">
                <a:solidFill>
                  <a:schemeClr val="tx2"/>
                </a:solidFill>
                <a:cs typeface="Arial" pitchFamily="34" charset="0"/>
              </a:rPr>
              <a:t>Social Grade</a:t>
            </a:r>
            <a:endParaRPr lang="en-US" dirty="0">
              <a:solidFill>
                <a:schemeClr val="tx2"/>
              </a:solidFill>
              <a:cs typeface="Arial" pitchFamily="34" charset="0"/>
            </a:endParaRPr>
          </a:p>
        </p:txBody>
      </p:sp>
      <p:cxnSp>
        <p:nvCxnSpPr>
          <p:cNvPr id="113" name="Straight Connector 112"/>
          <p:cNvCxnSpPr/>
          <p:nvPr/>
        </p:nvCxnSpPr>
        <p:spPr>
          <a:xfrm>
            <a:off x="628650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cxnSp>
        <p:nvCxnSpPr>
          <p:cNvPr id="114" name="Straight Connector 113"/>
          <p:cNvCxnSpPr/>
          <p:nvPr/>
        </p:nvCxnSpPr>
        <p:spPr>
          <a:xfrm>
            <a:off x="245745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sp>
        <p:nvSpPr>
          <p:cNvPr id="28" name="Rectangle 27"/>
          <p:cNvSpPr/>
          <p:nvPr/>
        </p:nvSpPr>
        <p:spPr>
          <a:xfrm>
            <a:off x="77453" y="1068545"/>
            <a:ext cx="2220566" cy="959302"/>
          </a:xfrm>
          <a:prstGeom prst="rect">
            <a:avLst/>
          </a:prstGeom>
        </p:spPr>
        <p:txBody>
          <a:bodyPr wrap="square" anchor="ctr">
            <a:spAutoFit/>
          </a:bodyPr>
          <a:lstStyle/>
          <a:p>
            <a:pPr algn="r">
              <a:lnSpc>
                <a:spcPct val="75000"/>
              </a:lnSpc>
            </a:pPr>
            <a:r>
              <a:rPr lang="en-GB" sz="7200" b="1" dirty="0" smtClean="0">
                <a:solidFill>
                  <a:schemeClr val="accent1"/>
                </a:solidFill>
                <a:cs typeface="Arial" pitchFamily="34" charset="0"/>
              </a:rPr>
              <a:t>68%</a:t>
            </a:r>
            <a:endParaRPr lang="en-US" sz="1600" dirty="0">
              <a:solidFill>
                <a:schemeClr val="accent1"/>
              </a:solidFill>
              <a:cs typeface="Arial" pitchFamily="34" charset="0"/>
            </a:endParaRPr>
          </a:p>
        </p:txBody>
      </p:sp>
      <p:pic>
        <p:nvPicPr>
          <p:cNvPr id="118" name="Picture 117" descr="Ireland provinces.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467953" y="2705912"/>
            <a:ext cx="2238183" cy="2563200"/>
          </a:xfrm>
          <a:prstGeom prst="rect">
            <a:avLst/>
          </a:prstGeom>
        </p:spPr>
      </p:pic>
      <p:sp>
        <p:nvSpPr>
          <p:cNvPr id="119" name="TextBox 9"/>
          <p:cNvSpPr txBox="1">
            <a:spLocks noChangeArrowheads="1"/>
          </p:cNvSpPr>
          <p:nvPr/>
        </p:nvSpPr>
        <p:spPr bwMode="auto">
          <a:xfrm>
            <a:off x="7762914" y="3810423"/>
            <a:ext cx="910808" cy="769441"/>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Rest of </a:t>
            </a:r>
            <a:br>
              <a:rPr kumimoji="0" lang="en-IE" sz="1000" b="0" i="0" u="none" strike="noStrike" kern="0" cap="none" spc="0" normalizeH="0" baseline="0" noProof="0" dirty="0" smtClean="0">
                <a:ln>
                  <a:noFill/>
                </a:ln>
                <a:solidFill>
                  <a:schemeClr val="bg1"/>
                </a:solidFill>
                <a:effectLst/>
                <a:uLnTx/>
                <a:uFillTx/>
                <a:cs typeface="Calibri" pitchFamily="34" charset="0"/>
              </a:rPr>
            </a:br>
            <a:r>
              <a:rPr kumimoji="0" lang="en-IE" sz="1000" b="0" i="0" u="none" strike="noStrike" kern="0" cap="none" spc="0" normalizeH="0" baseline="0" noProof="0" dirty="0" smtClean="0">
                <a:ln>
                  <a:noFill/>
                </a:ln>
                <a:solidFill>
                  <a:schemeClr val="bg1"/>
                </a:solidFill>
                <a:effectLst/>
                <a:uLnTx/>
                <a:uFillTx/>
                <a:cs typeface="Calibri" pitchFamily="34" charset="0"/>
              </a:rPr>
              <a:t>Leinster </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67</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0" name="TextBox 9"/>
          <p:cNvSpPr txBox="1">
            <a:spLocks noChangeArrowheads="1"/>
          </p:cNvSpPr>
          <p:nvPr/>
        </p:nvSpPr>
        <p:spPr bwMode="auto">
          <a:xfrm>
            <a:off x="7015646" y="4384918"/>
            <a:ext cx="910808"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effectLst/>
                <a:uLnTx/>
                <a:uFillTx/>
                <a:cs typeface="Calibri" pitchFamily="34" charset="0"/>
              </a:rPr>
              <a:t>Munster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cs typeface="Calibri" pitchFamily="34" charset="0"/>
              </a:rPr>
              <a:t>70</a:t>
            </a:r>
            <a:r>
              <a:rPr kumimoji="0" lang="en-IE" sz="2400" b="0" i="0" u="none" strike="noStrike" kern="0" cap="none" spc="0" normalizeH="0" baseline="0" noProof="0" dirty="0" smtClean="0">
                <a:ln>
                  <a:noFill/>
                </a:ln>
                <a:effectLst/>
                <a:uLnTx/>
                <a:uFillTx/>
                <a:cs typeface="Calibri" pitchFamily="34" charset="0"/>
              </a:rPr>
              <a:t>%</a:t>
            </a:r>
          </a:p>
        </p:txBody>
      </p:sp>
      <p:sp>
        <p:nvSpPr>
          <p:cNvPr id="121" name="TextBox 9"/>
          <p:cNvSpPr txBox="1">
            <a:spLocks noChangeArrowheads="1"/>
          </p:cNvSpPr>
          <p:nvPr/>
        </p:nvSpPr>
        <p:spPr bwMode="auto">
          <a:xfrm>
            <a:off x="7011489" y="3503856"/>
            <a:ext cx="1038252"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Conn/ Ulster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64</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6" name="TextBox 9"/>
          <p:cNvSpPr txBox="1">
            <a:spLocks noChangeArrowheads="1"/>
          </p:cNvSpPr>
          <p:nvPr/>
        </p:nvSpPr>
        <p:spPr bwMode="auto">
          <a:xfrm>
            <a:off x="8300394" y="3225786"/>
            <a:ext cx="770692" cy="615553"/>
          </a:xfrm>
          <a:prstGeom prst="rect">
            <a:avLst/>
          </a:prstGeom>
          <a:solidFill>
            <a:srgbClr val="FFFFFF"/>
          </a:solidFill>
          <a:ln w="9525">
            <a:solidFill>
              <a:srgbClr val="CEC7BA"/>
            </a:solidFill>
            <a:prstDash val="dash"/>
            <a:miter lim="800000"/>
            <a:headEnd/>
            <a:tailEnd/>
          </a:ln>
        </p:spPr>
        <p:txBody>
          <a:bodyPr r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Dublin</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70</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cxnSp>
        <p:nvCxnSpPr>
          <p:cNvPr id="129" name="Straight Connector 105"/>
          <p:cNvCxnSpPr>
            <a:cxnSpLocks noChangeShapeType="1"/>
            <a:stCxn id="126" idx="2"/>
          </p:cNvCxnSpPr>
          <p:nvPr/>
        </p:nvCxnSpPr>
        <p:spPr bwMode="auto">
          <a:xfrm flipH="1">
            <a:off x="8411866" y="3841339"/>
            <a:ext cx="273874" cy="321234"/>
          </a:xfrm>
          <a:prstGeom prst="line">
            <a:avLst/>
          </a:prstGeom>
          <a:noFill/>
          <a:ln w="9525" algn="ctr">
            <a:solidFill>
              <a:srgbClr val="CEC7BA"/>
            </a:solidFill>
            <a:round/>
            <a:headEnd/>
            <a:tailEnd/>
          </a:ln>
        </p:spPr>
      </p:cxnSp>
      <p:sp>
        <p:nvSpPr>
          <p:cNvPr id="131" name="Freeform 5"/>
          <p:cNvSpPr>
            <a:spLocks noChangeAspect="1" noEditPoints="1"/>
          </p:cNvSpPr>
          <p:nvPr/>
        </p:nvSpPr>
        <p:spPr bwMode="gray">
          <a:xfrm>
            <a:off x="322573"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2" name="Freeform 5"/>
          <p:cNvSpPr>
            <a:spLocks noChangeAspect="1" noEditPoints="1"/>
          </p:cNvSpPr>
          <p:nvPr/>
        </p:nvSpPr>
        <p:spPr bwMode="gray">
          <a:xfrm>
            <a:off x="792109"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3" name="Freeform 5"/>
          <p:cNvSpPr>
            <a:spLocks noChangeAspect="1" noEditPoints="1"/>
          </p:cNvSpPr>
          <p:nvPr/>
        </p:nvSpPr>
        <p:spPr bwMode="gray">
          <a:xfrm>
            <a:off x="47908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5" name="Freeform 5"/>
          <p:cNvSpPr>
            <a:spLocks noChangeAspect="1" noEditPoints="1"/>
          </p:cNvSpPr>
          <p:nvPr/>
        </p:nvSpPr>
        <p:spPr bwMode="gray">
          <a:xfrm>
            <a:off x="1574654"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36" name="Freeform 5"/>
          <p:cNvSpPr>
            <a:spLocks noChangeAspect="1" noEditPoints="1"/>
          </p:cNvSpPr>
          <p:nvPr/>
        </p:nvSpPr>
        <p:spPr bwMode="gray">
          <a:xfrm>
            <a:off x="173116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7" name="Freeform 5"/>
          <p:cNvSpPr>
            <a:spLocks noChangeAspect="1" noEditPoints="1"/>
          </p:cNvSpPr>
          <p:nvPr/>
        </p:nvSpPr>
        <p:spPr bwMode="gray">
          <a:xfrm>
            <a:off x="1261630"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8" name="Freeform 5"/>
          <p:cNvSpPr>
            <a:spLocks noChangeAspect="1" noEditPoints="1"/>
          </p:cNvSpPr>
          <p:nvPr/>
        </p:nvSpPr>
        <p:spPr bwMode="gray">
          <a:xfrm>
            <a:off x="1105133" y="4824295"/>
            <a:ext cx="110144" cy="317086"/>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9" name="Freeform 5"/>
          <p:cNvSpPr>
            <a:spLocks noChangeAspect="1" noEditPoints="1"/>
          </p:cNvSpPr>
          <p:nvPr/>
        </p:nvSpPr>
        <p:spPr bwMode="gray">
          <a:xfrm>
            <a:off x="948621"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0" name="Freeform 5"/>
          <p:cNvSpPr>
            <a:spLocks noChangeAspect="1" noEditPoints="1"/>
          </p:cNvSpPr>
          <p:nvPr/>
        </p:nvSpPr>
        <p:spPr bwMode="gray">
          <a:xfrm>
            <a:off x="635597"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2" name="Freeform 5"/>
          <p:cNvSpPr>
            <a:spLocks noChangeAspect="1" noEditPoints="1"/>
          </p:cNvSpPr>
          <p:nvPr/>
        </p:nvSpPr>
        <p:spPr bwMode="gray">
          <a:xfrm>
            <a:off x="32257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3" name="Freeform 5"/>
          <p:cNvSpPr>
            <a:spLocks noChangeAspect="1" noEditPoints="1"/>
          </p:cNvSpPr>
          <p:nvPr/>
        </p:nvSpPr>
        <p:spPr bwMode="gray">
          <a:xfrm>
            <a:off x="79210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4" name="Freeform 5"/>
          <p:cNvSpPr>
            <a:spLocks noChangeAspect="1" noEditPoints="1"/>
          </p:cNvSpPr>
          <p:nvPr/>
        </p:nvSpPr>
        <p:spPr bwMode="gray">
          <a:xfrm>
            <a:off x="47908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5" name="Freeform 5"/>
          <p:cNvSpPr>
            <a:spLocks noChangeAspect="1" noEditPoints="1"/>
          </p:cNvSpPr>
          <p:nvPr/>
        </p:nvSpPr>
        <p:spPr bwMode="gray">
          <a:xfrm>
            <a:off x="126163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60000">
                <a:srgbClr val="C1AAAF"/>
              </a:gs>
              <a:gs pos="65000">
                <a:schemeClr val="bg2"/>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6" name="Freeform 5"/>
          <p:cNvSpPr>
            <a:spLocks noChangeAspect="1" noEditPoints="1"/>
          </p:cNvSpPr>
          <p:nvPr/>
        </p:nvSpPr>
        <p:spPr bwMode="gray">
          <a:xfrm>
            <a:off x="110512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7" name="Freeform 5"/>
          <p:cNvSpPr>
            <a:spLocks noChangeAspect="1" noEditPoints="1"/>
          </p:cNvSpPr>
          <p:nvPr/>
        </p:nvSpPr>
        <p:spPr bwMode="gray">
          <a:xfrm>
            <a:off x="157465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8" name="Freeform 5"/>
          <p:cNvSpPr>
            <a:spLocks noChangeAspect="1" noEditPoints="1"/>
          </p:cNvSpPr>
          <p:nvPr/>
        </p:nvSpPr>
        <p:spPr bwMode="gray">
          <a:xfrm>
            <a:off x="1731165"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9" name="Freeform 5"/>
          <p:cNvSpPr>
            <a:spLocks noChangeAspect="1" noEditPoints="1"/>
          </p:cNvSpPr>
          <p:nvPr/>
        </p:nvSpPr>
        <p:spPr bwMode="gray">
          <a:xfrm>
            <a:off x="94861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0" name="Freeform 5"/>
          <p:cNvSpPr>
            <a:spLocks noChangeAspect="1" noEditPoints="1"/>
          </p:cNvSpPr>
          <p:nvPr/>
        </p:nvSpPr>
        <p:spPr bwMode="gray">
          <a:xfrm>
            <a:off x="63559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1" name="Freeform 5"/>
          <p:cNvSpPr>
            <a:spLocks noChangeAspect="1" noEditPoints="1"/>
          </p:cNvSpPr>
          <p:nvPr/>
        </p:nvSpPr>
        <p:spPr bwMode="gray">
          <a:xfrm>
            <a:off x="141814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2" name="Freeform 5"/>
          <p:cNvSpPr>
            <a:spLocks noChangeAspect="1" noEditPoints="1"/>
          </p:cNvSpPr>
          <p:nvPr/>
        </p:nvSpPr>
        <p:spPr bwMode="gray">
          <a:xfrm>
            <a:off x="32257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3" name="Freeform 5"/>
          <p:cNvSpPr>
            <a:spLocks noChangeAspect="1" noEditPoints="1"/>
          </p:cNvSpPr>
          <p:nvPr/>
        </p:nvSpPr>
        <p:spPr bwMode="gray">
          <a:xfrm>
            <a:off x="94861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4" name="Freeform 5"/>
          <p:cNvSpPr>
            <a:spLocks noChangeAspect="1" noEditPoints="1"/>
          </p:cNvSpPr>
          <p:nvPr/>
        </p:nvSpPr>
        <p:spPr bwMode="gray">
          <a:xfrm>
            <a:off x="47908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5" name="Freeform 5"/>
          <p:cNvSpPr>
            <a:spLocks noChangeAspect="1" noEditPoints="1"/>
          </p:cNvSpPr>
          <p:nvPr/>
        </p:nvSpPr>
        <p:spPr bwMode="gray">
          <a:xfrm>
            <a:off x="110512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70000">
                <a:schemeClr val="bg2"/>
              </a:gs>
              <a:gs pos="7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6" name="Freeform 5"/>
          <p:cNvSpPr>
            <a:spLocks noChangeAspect="1" noEditPoints="1"/>
          </p:cNvSpPr>
          <p:nvPr/>
        </p:nvSpPr>
        <p:spPr bwMode="gray">
          <a:xfrm>
            <a:off x="141814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7" name="Freeform 5"/>
          <p:cNvSpPr>
            <a:spLocks noChangeAspect="1" noEditPoints="1"/>
          </p:cNvSpPr>
          <p:nvPr/>
        </p:nvSpPr>
        <p:spPr bwMode="gray">
          <a:xfrm>
            <a:off x="157465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8" name="Freeform 5"/>
          <p:cNvSpPr>
            <a:spLocks noChangeAspect="1" noEditPoints="1"/>
          </p:cNvSpPr>
          <p:nvPr/>
        </p:nvSpPr>
        <p:spPr bwMode="gray">
          <a:xfrm>
            <a:off x="1731165"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9" name="Freeform 5"/>
          <p:cNvSpPr>
            <a:spLocks noChangeAspect="1" noEditPoints="1"/>
          </p:cNvSpPr>
          <p:nvPr/>
        </p:nvSpPr>
        <p:spPr bwMode="gray">
          <a:xfrm>
            <a:off x="79210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0" name="Freeform 5"/>
          <p:cNvSpPr>
            <a:spLocks noChangeAspect="1" noEditPoints="1"/>
          </p:cNvSpPr>
          <p:nvPr/>
        </p:nvSpPr>
        <p:spPr bwMode="gray">
          <a:xfrm>
            <a:off x="63559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61" name="Freeform 5"/>
          <p:cNvSpPr>
            <a:spLocks noChangeAspect="1" noEditPoints="1"/>
          </p:cNvSpPr>
          <p:nvPr/>
        </p:nvSpPr>
        <p:spPr bwMode="gray">
          <a:xfrm>
            <a:off x="126163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2" name="Rechteck 92"/>
          <p:cNvSpPr/>
          <p:nvPr/>
        </p:nvSpPr>
        <p:spPr bwMode="gray">
          <a:xfrm>
            <a:off x="588759" y="5756246"/>
            <a:ext cx="1093248"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smtClean="0">
                <a:solidFill>
                  <a:schemeClr val="bg1"/>
                </a:solidFill>
              </a:rPr>
              <a:t>Farmers: </a:t>
            </a:r>
            <a:r>
              <a:rPr lang="de-DE" kern="0" dirty="0" smtClean="0">
                <a:solidFill>
                  <a:schemeClr val="bg1"/>
                </a:solidFill>
              </a:rPr>
              <a:t>  57%</a:t>
            </a:r>
            <a:endParaRPr lang="de-DE" sz="2400" kern="0" dirty="0">
              <a:solidFill>
                <a:schemeClr val="bg1"/>
              </a:solidFill>
            </a:endParaRPr>
          </a:p>
        </p:txBody>
      </p:sp>
      <p:sp>
        <p:nvSpPr>
          <p:cNvPr id="141" name="Text Placeholder 34"/>
          <p:cNvSpPr txBox="1">
            <a:spLocks/>
          </p:cNvSpPr>
          <p:nvPr/>
        </p:nvSpPr>
        <p:spPr>
          <a:xfrm>
            <a:off x="109209" y="232531"/>
            <a:ext cx="8461585" cy="332399"/>
          </a:xfrm>
          <a:prstGeom prst="rect">
            <a:avLst/>
          </a:prstGeom>
        </p:spPr>
        <p:txBody>
          <a:bodyPr vert="horz" wrap="square" lIns="0" tIns="0" rIns="0" bIns="0" rtlCol="0" anchor="ctr">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defRPr/>
            </a:pPr>
            <a:r>
              <a:rPr lang="en-IE" sz="2400" b="1" dirty="0" smtClean="0">
                <a:solidFill>
                  <a:schemeClr val="accent5"/>
                </a:solidFill>
              </a:rPr>
              <a:t>Public Attitudes Towards Abortion - II</a:t>
            </a:r>
            <a:endParaRPr lang="en-IE" sz="2400" b="1" dirty="0">
              <a:solidFill>
                <a:schemeClr val="accent5"/>
              </a:solidFill>
            </a:endParaRPr>
          </a:p>
        </p:txBody>
      </p:sp>
      <p:sp>
        <p:nvSpPr>
          <p:cNvPr id="166" name="Rectangle 165"/>
          <p:cNvSpPr/>
          <p:nvPr/>
        </p:nvSpPr>
        <p:spPr>
          <a:xfrm>
            <a:off x="2379838" y="1187236"/>
            <a:ext cx="4088115" cy="646331"/>
          </a:xfrm>
          <a:prstGeom prst="rect">
            <a:avLst/>
          </a:prstGeom>
        </p:spPr>
        <p:txBody>
          <a:bodyPr wrap="square" anchor="ctr">
            <a:spAutoFit/>
          </a:bodyPr>
          <a:lstStyle/>
          <a:p>
            <a:r>
              <a:rPr lang="en-GB" dirty="0" smtClean="0">
                <a:solidFill>
                  <a:schemeClr val="accent1"/>
                </a:solidFill>
                <a:cs typeface="Arial" pitchFamily="34" charset="0"/>
              </a:rPr>
              <a:t>Believe </a:t>
            </a:r>
            <a:r>
              <a:rPr lang="en-IE" dirty="0">
                <a:solidFill>
                  <a:schemeClr val="accent1"/>
                </a:solidFill>
                <a:cs typeface="Arial" pitchFamily="34" charset="0"/>
              </a:rPr>
              <a:t>w</a:t>
            </a:r>
            <a:r>
              <a:rPr lang="en-IE" dirty="0" smtClean="0">
                <a:solidFill>
                  <a:schemeClr val="accent1"/>
                </a:solidFill>
                <a:cs typeface="Arial" pitchFamily="34" charset="0"/>
              </a:rPr>
              <a:t>e </a:t>
            </a:r>
            <a:r>
              <a:rPr lang="en-IE" dirty="0">
                <a:solidFill>
                  <a:schemeClr val="accent1"/>
                </a:solidFill>
                <a:cs typeface="Arial" pitchFamily="34" charset="0"/>
              </a:rPr>
              <a:t>need to </a:t>
            </a:r>
            <a:r>
              <a:rPr lang="en-IE" b="1" dirty="0">
                <a:solidFill>
                  <a:schemeClr val="accent1">
                    <a:lumMod val="75000"/>
                  </a:schemeClr>
                </a:solidFill>
                <a:cs typeface="Arial" pitchFamily="34" charset="0"/>
              </a:rPr>
              <a:t>trust women </a:t>
            </a:r>
            <a:r>
              <a:rPr lang="en-IE" dirty="0">
                <a:solidFill>
                  <a:schemeClr val="accent1"/>
                </a:solidFill>
                <a:cs typeface="Arial" pitchFamily="34" charset="0"/>
              </a:rPr>
              <a:t>when they say they </a:t>
            </a:r>
            <a:r>
              <a:rPr lang="en-IE" b="1" dirty="0">
                <a:solidFill>
                  <a:schemeClr val="accent1">
                    <a:lumMod val="75000"/>
                  </a:schemeClr>
                </a:solidFill>
                <a:cs typeface="Arial" pitchFamily="34" charset="0"/>
              </a:rPr>
              <a:t>need an abortion</a:t>
            </a:r>
            <a:endParaRPr lang="en-US" b="1" dirty="0">
              <a:solidFill>
                <a:schemeClr val="accent1">
                  <a:lumMod val="75000"/>
                </a:schemeClr>
              </a:solidFill>
              <a:cs typeface="Arial" pitchFamily="34" charset="0"/>
            </a:endParaRPr>
          </a:p>
        </p:txBody>
      </p:sp>
      <p:sp>
        <p:nvSpPr>
          <p:cNvPr id="169" name="TextBox 168"/>
          <p:cNvSpPr txBox="1"/>
          <p:nvPr/>
        </p:nvSpPr>
        <p:spPr>
          <a:xfrm>
            <a:off x="5369907" y="2795271"/>
            <a:ext cx="495649" cy="307777"/>
          </a:xfrm>
          <a:prstGeom prst="rect">
            <a:avLst/>
          </a:prstGeom>
          <a:noFill/>
        </p:spPr>
        <p:txBody>
          <a:bodyPr wrap="none" rtlCol="0">
            <a:spAutoFit/>
          </a:bodyPr>
          <a:lstStyle/>
          <a:p>
            <a:r>
              <a:rPr lang="en-IE" sz="1400" dirty="0" smtClean="0">
                <a:solidFill>
                  <a:schemeClr val="bg1"/>
                </a:solidFill>
              </a:rPr>
              <a:t>70%</a:t>
            </a:r>
            <a:endParaRPr lang="en-GB" sz="1400" dirty="0">
              <a:solidFill>
                <a:schemeClr val="bg1"/>
              </a:solidFill>
            </a:endParaRPr>
          </a:p>
        </p:txBody>
      </p:sp>
      <p:sp>
        <p:nvSpPr>
          <p:cNvPr id="172" name="TextBox 171"/>
          <p:cNvSpPr txBox="1"/>
          <p:nvPr/>
        </p:nvSpPr>
        <p:spPr>
          <a:xfrm>
            <a:off x="5369907" y="3272474"/>
            <a:ext cx="495649" cy="307777"/>
          </a:xfrm>
          <a:prstGeom prst="rect">
            <a:avLst/>
          </a:prstGeom>
          <a:noFill/>
        </p:spPr>
        <p:txBody>
          <a:bodyPr wrap="none" rtlCol="0">
            <a:spAutoFit/>
          </a:bodyPr>
          <a:lstStyle/>
          <a:p>
            <a:r>
              <a:rPr lang="en-IE" sz="1400" dirty="0" smtClean="0">
                <a:solidFill>
                  <a:schemeClr val="bg1"/>
                </a:solidFill>
              </a:rPr>
              <a:t>70%</a:t>
            </a:r>
            <a:endParaRPr lang="en-GB" sz="1400" dirty="0">
              <a:solidFill>
                <a:schemeClr val="bg1"/>
              </a:solidFill>
            </a:endParaRPr>
          </a:p>
        </p:txBody>
      </p:sp>
      <p:sp>
        <p:nvSpPr>
          <p:cNvPr id="173" name="TextBox 172"/>
          <p:cNvSpPr txBox="1"/>
          <p:nvPr/>
        </p:nvSpPr>
        <p:spPr>
          <a:xfrm>
            <a:off x="5369907" y="3749677"/>
            <a:ext cx="495649" cy="307777"/>
          </a:xfrm>
          <a:prstGeom prst="rect">
            <a:avLst/>
          </a:prstGeom>
          <a:noFill/>
        </p:spPr>
        <p:txBody>
          <a:bodyPr wrap="none" rtlCol="0">
            <a:spAutoFit/>
          </a:bodyPr>
          <a:lstStyle/>
          <a:p>
            <a:r>
              <a:rPr lang="en-IE" sz="1400" dirty="0" smtClean="0">
                <a:solidFill>
                  <a:schemeClr val="bg1"/>
                </a:solidFill>
              </a:rPr>
              <a:t>72%</a:t>
            </a:r>
            <a:endParaRPr lang="en-GB" sz="1400" dirty="0">
              <a:solidFill>
                <a:schemeClr val="bg1"/>
              </a:solidFill>
            </a:endParaRPr>
          </a:p>
        </p:txBody>
      </p:sp>
      <p:sp>
        <p:nvSpPr>
          <p:cNvPr id="174" name="TextBox 173"/>
          <p:cNvSpPr txBox="1"/>
          <p:nvPr/>
        </p:nvSpPr>
        <p:spPr>
          <a:xfrm>
            <a:off x="5369907" y="4226880"/>
            <a:ext cx="495649" cy="307777"/>
          </a:xfrm>
          <a:prstGeom prst="rect">
            <a:avLst/>
          </a:prstGeom>
          <a:noFill/>
        </p:spPr>
        <p:txBody>
          <a:bodyPr wrap="none" rtlCol="0">
            <a:spAutoFit/>
          </a:bodyPr>
          <a:lstStyle/>
          <a:p>
            <a:r>
              <a:rPr lang="en-IE" sz="1400" dirty="0" smtClean="0">
                <a:solidFill>
                  <a:schemeClr val="bg1"/>
                </a:solidFill>
              </a:rPr>
              <a:t>68%</a:t>
            </a:r>
            <a:endParaRPr lang="en-GB" sz="1400" dirty="0">
              <a:solidFill>
                <a:schemeClr val="bg1"/>
              </a:solidFill>
            </a:endParaRPr>
          </a:p>
        </p:txBody>
      </p:sp>
      <p:sp>
        <p:nvSpPr>
          <p:cNvPr id="175" name="TextBox 174"/>
          <p:cNvSpPr txBox="1"/>
          <p:nvPr/>
        </p:nvSpPr>
        <p:spPr>
          <a:xfrm>
            <a:off x="5369907" y="4704083"/>
            <a:ext cx="495649" cy="307777"/>
          </a:xfrm>
          <a:prstGeom prst="rect">
            <a:avLst/>
          </a:prstGeom>
          <a:noFill/>
        </p:spPr>
        <p:txBody>
          <a:bodyPr wrap="none" rtlCol="0">
            <a:spAutoFit/>
          </a:bodyPr>
          <a:lstStyle/>
          <a:p>
            <a:r>
              <a:rPr lang="en-IE" sz="1400" dirty="0" smtClean="0">
                <a:solidFill>
                  <a:schemeClr val="bg1"/>
                </a:solidFill>
              </a:rPr>
              <a:t>65%</a:t>
            </a:r>
            <a:endParaRPr lang="en-GB" sz="1400" dirty="0">
              <a:solidFill>
                <a:schemeClr val="bg1"/>
              </a:solidFill>
            </a:endParaRPr>
          </a:p>
        </p:txBody>
      </p:sp>
      <p:sp>
        <p:nvSpPr>
          <p:cNvPr id="176" name="TextBox 175"/>
          <p:cNvSpPr txBox="1"/>
          <p:nvPr/>
        </p:nvSpPr>
        <p:spPr>
          <a:xfrm>
            <a:off x="5369907" y="5182410"/>
            <a:ext cx="495649" cy="307777"/>
          </a:xfrm>
          <a:prstGeom prst="rect">
            <a:avLst/>
          </a:prstGeom>
          <a:noFill/>
        </p:spPr>
        <p:txBody>
          <a:bodyPr wrap="none" rtlCol="0">
            <a:spAutoFit/>
          </a:bodyPr>
          <a:lstStyle/>
          <a:p>
            <a:r>
              <a:rPr lang="en-IE" sz="1400" dirty="0" smtClean="0">
                <a:solidFill>
                  <a:schemeClr val="bg1"/>
                </a:solidFill>
              </a:rPr>
              <a:t>62%</a:t>
            </a:r>
            <a:endParaRPr lang="en-GB" sz="1400" dirty="0">
              <a:solidFill>
                <a:schemeClr val="bg1"/>
              </a:solidFill>
            </a:endParaRPr>
          </a:p>
        </p:txBody>
      </p:sp>
      <p:sp>
        <p:nvSpPr>
          <p:cNvPr id="178" name="TextBox 177"/>
          <p:cNvSpPr txBox="1"/>
          <p:nvPr/>
        </p:nvSpPr>
        <p:spPr>
          <a:xfrm>
            <a:off x="907138" y="2063316"/>
            <a:ext cx="700513" cy="276999"/>
          </a:xfrm>
          <a:prstGeom prst="rect">
            <a:avLst/>
          </a:prstGeom>
          <a:noFill/>
        </p:spPr>
        <p:txBody>
          <a:bodyPr wrap="none" lIns="0" tIns="0" rIns="0" bIns="0" rtlCol="0" anchor="b" anchorCtr="1">
            <a:spAutoFit/>
          </a:bodyPr>
          <a:lstStyle/>
          <a:p>
            <a:pPr algn="ctr"/>
            <a:r>
              <a:rPr lang="en-GB" dirty="0" smtClean="0">
                <a:solidFill>
                  <a:schemeClr val="tx2"/>
                </a:solidFill>
                <a:cs typeface="Calibri" pitchFamily="34" charset="0"/>
              </a:rPr>
              <a:t>Gender</a:t>
            </a:r>
            <a:endParaRPr lang="en-US" dirty="0">
              <a:solidFill>
                <a:schemeClr val="tx2"/>
              </a:solidFill>
              <a:cs typeface="Calibri" pitchFamily="34" charset="0"/>
            </a:endParaRPr>
          </a:p>
        </p:txBody>
      </p:sp>
      <p:sp>
        <p:nvSpPr>
          <p:cNvPr id="180" name="Rechteck 31"/>
          <p:cNvSpPr/>
          <p:nvPr/>
        </p:nvSpPr>
        <p:spPr>
          <a:xfrm>
            <a:off x="689948" y="3597523"/>
            <a:ext cx="442429" cy="307777"/>
          </a:xfrm>
          <a:prstGeom prst="rect">
            <a:avLst/>
          </a:prstGeom>
        </p:spPr>
        <p:txBody>
          <a:bodyPr wrap="none" lIns="0" tIns="0" rIns="0" bIns="0" anchor="ctr" anchorCtr="0">
            <a:spAutoFit/>
          </a:bodyPr>
          <a:lstStyle/>
          <a:p>
            <a:pPr algn="ctr"/>
            <a:r>
              <a:rPr lang="en-US" sz="2000" dirty="0" smtClean="0">
                <a:solidFill>
                  <a:schemeClr val="accent1">
                    <a:lumMod val="75000"/>
                  </a:schemeClr>
                </a:solidFill>
              </a:rPr>
              <a:t>67%</a:t>
            </a:r>
            <a:endParaRPr lang="en-US" sz="2000" dirty="0">
              <a:solidFill>
                <a:schemeClr val="accent1">
                  <a:lumMod val="75000"/>
                </a:schemeClr>
              </a:solidFill>
            </a:endParaRPr>
          </a:p>
        </p:txBody>
      </p:sp>
      <p:sp>
        <p:nvSpPr>
          <p:cNvPr id="181" name="Rechteck 31"/>
          <p:cNvSpPr/>
          <p:nvPr/>
        </p:nvSpPr>
        <p:spPr>
          <a:xfrm>
            <a:off x="1385654" y="2499500"/>
            <a:ext cx="442429" cy="307777"/>
          </a:xfrm>
          <a:prstGeom prst="rect">
            <a:avLst/>
          </a:prstGeom>
        </p:spPr>
        <p:txBody>
          <a:bodyPr wrap="none" lIns="0" tIns="0" rIns="0" bIns="0" anchor="ctr" anchorCtr="0">
            <a:spAutoFit/>
          </a:bodyPr>
          <a:lstStyle/>
          <a:p>
            <a:pPr algn="ctr"/>
            <a:r>
              <a:rPr lang="en-US" sz="2000" dirty="0" smtClean="0">
                <a:solidFill>
                  <a:srgbClr val="D0103A"/>
                </a:solidFill>
              </a:rPr>
              <a:t>69%</a:t>
            </a:r>
            <a:endParaRPr lang="en-US" sz="2000" dirty="0">
              <a:solidFill>
                <a:srgbClr val="D0103A"/>
              </a:solidFill>
            </a:endParaRPr>
          </a:p>
        </p:txBody>
      </p:sp>
      <p:grpSp>
        <p:nvGrpSpPr>
          <p:cNvPr id="182" name="Group 181"/>
          <p:cNvGrpSpPr/>
          <p:nvPr/>
        </p:nvGrpSpPr>
        <p:grpSpPr>
          <a:xfrm>
            <a:off x="1283513" y="2851369"/>
            <a:ext cx="646711" cy="1146598"/>
            <a:chOff x="6566388" y="1799850"/>
            <a:chExt cx="775429" cy="1374812"/>
          </a:xfrm>
        </p:grpSpPr>
        <p:sp>
          <p:nvSpPr>
            <p:cNvPr id="188" name="Freeform 21"/>
            <p:cNvSpPr>
              <a:spLocks/>
            </p:cNvSpPr>
            <p:nvPr/>
          </p:nvSpPr>
          <p:spPr bwMode="auto">
            <a:xfrm>
              <a:off x="6566388" y="1799850"/>
              <a:ext cx="775429" cy="1374812"/>
            </a:xfrm>
            <a:custGeom>
              <a:avLst/>
              <a:gdLst>
                <a:gd name="T0" fmla="*/ 64 w 128"/>
                <a:gd name="T1" fmla="*/ 0 h 314"/>
                <a:gd name="T2" fmla="*/ 0 w 128"/>
                <a:gd name="T3" fmla="*/ 0 h 314"/>
                <a:gd name="T4" fmla="*/ 0 w 128"/>
                <a:gd name="T5" fmla="*/ 64 h 314"/>
                <a:gd name="T6" fmla="*/ 0 w 128"/>
                <a:gd name="T7" fmla="*/ 72 h 314"/>
                <a:gd name="T8" fmla="*/ 0 w 128"/>
                <a:gd name="T9" fmla="*/ 250 h 314"/>
                <a:gd name="T10" fmla="*/ 64 w 128"/>
                <a:gd name="T11" fmla="*/ 314 h 314"/>
                <a:gd name="T12" fmla="*/ 128 w 128"/>
                <a:gd name="T13" fmla="*/ 250 h 314"/>
                <a:gd name="T14" fmla="*/ 128 w 128"/>
                <a:gd name="T15" fmla="*/ 64 h 314"/>
                <a:gd name="T16" fmla="*/ 64 w 128"/>
                <a:gd name="T17"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14">
                  <a:moveTo>
                    <a:pt x="64" y="0"/>
                  </a:moveTo>
                  <a:cubicBezTo>
                    <a:pt x="0" y="0"/>
                    <a:pt x="0" y="0"/>
                    <a:pt x="0" y="0"/>
                  </a:cubicBezTo>
                  <a:cubicBezTo>
                    <a:pt x="0" y="64"/>
                    <a:pt x="0" y="64"/>
                    <a:pt x="0" y="64"/>
                  </a:cubicBezTo>
                  <a:cubicBezTo>
                    <a:pt x="0" y="72"/>
                    <a:pt x="0" y="72"/>
                    <a:pt x="0" y="72"/>
                  </a:cubicBezTo>
                  <a:cubicBezTo>
                    <a:pt x="0" y="250"/>
                    <a:pt x="0" y="250"/>
                    <a:pt x="0" y="250"/>
                  </a:cubicBezTo>
                  <a:cubicBezTo>
                    <a:pt x="0" y="286"/>
                    <a:pt x="29" y="314"/>
                    <a:pt x="64" y="314"/>
                  </a:cubicBezTo>
                  <a:cubicBezTo>
                    <a:pt x="100" y="314"/>
                    <a:pt x="128" y="286"/>
                    <a:pt x="128" y="250"/>
                  </a:cubicBezTo>
                  <a:cubicBezTo>
                    <a:pt x="128" y="64"/>
                    <a:pt x="128" y="64"/>
                    <a:pt x="128" y="64"/>
                  </a:cubicBezTo>
                  <a:cubicBezTo>
                    <a:pt x="128" y="29"/>
                    <a:pt x="100" y="0"/>
                    <a:pt x="64" y="0"/>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9" name="Group 188"/>
            <p:cNvGrpSpPr/>
            <p:nvPr/>
          </p:nvGrpSpPr>
          <p:grpSpPr>
            <a:xfrm>
              <a:off x="6739613" y="2152086"/>
              <a:ext cx="428978" cy="670341"/>
              <a:chOff x="6744069" y="2107565"/>
              <a:chExt cx="428978" cy="670341"/>
            </a:xfrm>
          </p:grpSpPr>
          <p:pic>
            <p:nvPicPr>
              <p:cNvPr id="190" name="Picture 18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44069" y="2235315"/>
                <a:ext cx="428978" cy="542591"/>
              </a:xfrm>
              <a:prstGeom prst="rect">
                <a:avLst/>
              </a:prstGeom>
            </p:spPr>
          </p:pic>
          <p:sp>
            <p:nvSpPr>
              <p:cNvPr id="191" name="Oval 31"/>
              <p:cNvSpPr>
                <a:spLocks noChangeArrowheads="1"/>
              </p:cNvSpPr>
              <p:nvPr/>
            </p:nvSpPr>
            <p:spPr bwMode="auto">
              <a:xfrm>
                <a:off x="6861549" y="2107565"/>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grpSp>
        <p:nvGrpSpPr>
          <p:cNvPr id="183" name="Group 182"/>
          <p:cNvGrpSpPr/>
          <p:nvPr/>
        </p:nvGrpSpPr>
        <p:grpSpPr>
          <a:xfrm>
            <a:off x="584565" y="2349864"/>
            <a:ext cx="653195" cy="1177545"/>
            <a:chOff x="5728324" y="1198527"/>
            <a:chExt cx="783204" cy="1411919"/>
          </a:xfrm>
        </p:grpSpPr>
        <p:sp>
          <p:nvSpPr>
            <p:cNvPr id="184" name="Freeform 27"/>
            <p:cNvSpPr>
              <a:spLocks/>
            </p:cNvSpPr>
            <p:nvPr/>
          </p:nvSpPr>
          <p:spPr bwMode="auto">
            <a:xfrm>
              <a:off x="5728324" y="1198527"/>
              <a:ext cx="783204" cy="1411919"/>
            </a:xfrm>
            <a:custGeom>
              <a:avLst/>
              <a:gdLst>
                <a:gd name="T0" fmla="*/ 64 w 128"/>
                <a:gd name="T1" fmla="*/ 0 h 322"/>
                <a:gd name="T2" fmla="*/ 0 w 128"/>
                <a:gd name="T3" fmla="*/ 64 h 322"/>
                <a:gd name="T4" fmla="*/ 0 w 128"/>
                <a:gd name="T5" fmla="*/ 258 h 322"/>
                <a:gd name="T6" fmla="*/ 64 w 128"/>
                <a:gd name="T7" fmla="*/ 322 h 322"/>
                <a:gd name="T8" fmla="*/ 128 w 128"/>
                <a:gd name="T9" fmla="*/ 322 h 322"/>
                <a:gd name="T10" fmla="*/ 128 w 128"/>
                <a:gd name="T11" fmla="*/ 258 h 322"/>
                <a:gd name="T12" fmla="*/ 128 w 128"/>
                <a:gd name="T13" fmla="*/ 249 h 322"/>
                <a:gd name="T14" fmla="*/ 128 w 128"/>
                <a:gd name="T15" fmla="*/ 64 h 322"/>
                <a:gd name="T16" fmla="*/ 64 w 128"/>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22">
                  <a:moveTo>
                    <a:pt x="64" y="0"/>
                  </a:moveTo>
                  <a:cubicBezTo>
                    <a:pt x="29" y="0"/>
                    <a:pt x="0" y="28"/>
                    <a:pt x="0" y="64"/>
                  </a:cubicBezTo>
                  <a:cubicBezTo>
                    <a:pt x="0" y="258"/>
                    <a:pt x="0" y="258"/>
                    <a:pt x="0" y="258"/>
                  </a:cubicBezTo>
                  <a:cubicBezTo>
                    <a:pt x="0" y="293"/>
                    <a:pt x="29" y="322"/>
                    <a:pt x="64" y="322"/>
                  </a:cubicBezTo>
                  <a:cubicBezTo>
                    <a:pt x="128" y="322"/>
                    <a:pt x="128" y="322"/>
                    <a:pt x="128" y="322"/>
                  </a:cubicBezTo>
                  <a:cubicBezTo>
                    <a:pt x="128" y="258"/>
                    <a:pt x="128" y="258"/>
                    <a:pt x="128" y="258"/>
                  </a:cubicBezTo>
                  <a:cubicBezTo>
                    <a:pt x="128" y="249"/>
                    <a:pt x="128" y="249"/>
                    <a:pt x="128" y="249"/>
                  </a:cubicBezTo>
                  <a:cubicBezTo>
                    <a:pt x="128" y="64"/>
                    <a:pt x="128" y="64"/>
                    <a:pt x="128" y="64"/>
                  </a:cubicBezTo>
                  <a:cubicBezTo>
                    <a:pt x="128" y="28"/>
                    <a:pt x="99" y="0"/>
                    <a:pt x="6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5" name="Group 184"/>
            <p:cNvGrpSpPr/>
            <p:nvPr/>
          </p:nvGrpSpPr>
          <p:grpSpPr>
            <a:xfrm>
              <a:off x="5912120" y="1509565"/>
              <a:ext cx="415613" cy="789842"/>
              <a:chOff x="5891442" y="1525281"/>
              <a:chExt cx="415613" cy="789842"/>
            </a:xfrm>
          </p:grpSpPr>
          <p:sp>
            <p:nvSpPr>
              <p:cNvPr id="186" name="Freeform 32"/>
              <p:cNvSpPr>
                <a:spLocks/>
              </p:cNvSpPr>
              <p:nvPr/>
            </p:nvSpPr>
            <p:spPr bwMode="auto">
              <a:xfrm>
                <a:off x="5891442" y="1676878"/>
                <a:ext cx="415613" cy="638245"/>
              </a:xfrm>
              <a:custGeom>
                <a:avLst/>
                <a:gdLst>
                  <a:gd name="T0" fmla="*/ 64 w 64"/>
                  <a:gd name="T1" fmla="*/ 19 h 125"/>
                  <a:gd name="T2" fmla="*/ 45 w 64"/>
                  <a:gd name="T3" fmla="*/ 0 h 125"/>
                  <a:gd name="T4" fmla="*/ 27 w 64"/>
                  <a:gd name="T5" fmla="*/ 0 h 125"/>
                  <a:gd name="T6" fmla="*/ 26 w 64"/>
                  <a:gd name="T7" fmla="*/ 0 h 125"/>
                  <a:gd name="T8" fmla="*/ 18 w 64"/>
                  <a:gd name="T9" fmla="*/ 0 h 125"/>
                  <a:gd name="T10" fmla="*/ 0 w 64"/>
                  <a:gd name="T11" fmla="*/ 19 h 125"/>
                  <a:gd name="T12" fmla="*/ 0 w 64"/>
                  <a:gd name="T13" fmla="*/ 19 h 125"/>
                  <a:gd name="T14" fmla="*/ 0 w 64"/>
                  <a:gd name="T15" fmla="*/ 55 h 125"/>
                  <a:gd name="T16" fmla="*/ 6 w 64"/>
                  <a:gd name="T17" fmla="*/ 61 h 125"/>
                  <a:gd name="T18" fmla="*/ 12 w 64"/>
                  <a:gd name="T19" fmla="*/ 55 h 125"/>
                  <a:gd name="T20" fmla="*/ 12 w 64"/>
                  <a:gd name="T21" fmla="*/ 33 h 125"/>
                  <a:gd name="T22" fmla="*/ 12 w 64"/>
                  <a:gd name="T23" fmla="*/ 21 h 125"/>
                  <a:gd name="T24" fmla="*/ 15 w 64"/>
                  <a:gd name="T25" fmla="*/ 21 h 125"/>
                  <a:gd name="T26" fmla="*/ 15 w 64"/>
                  <a:gd name="T27" fmla="*/ 34 h 125"/>
                  <a:gd name="T28" fmla="*/ 15 w 64"/>
                  <a:gd name="T29" fmla="*/ 57 h 125"/>
                  <a:gd name="T30" fmla="*/ 15 w 64"/>
                  <a:gd name="T31" fmla="*/ 61 h 125"/>
                  <a:gd name="T32" fmla="*/ 15 w 64"/>
                  <a:gd name="T33" fmla="*/ 117 h 125"/>
                  <a:gd name="T34" fmla="*/ 22 w 64"/>
                  <a:gd name="T35" fmla="*/ 125 h 125"/>
                  <a:gd name="T36" fmla="*/ 30 w 64"/>
                  <a:gd name="T37" fmla="*/ 117 h 125"/>
                  <a:gd name="T38" fmla="*/ 30 w 64"/>
                  <a:gd name="T39" fmla="*/ 61 h 125"/>
                  <a:gd name="T40" fmla="*/ 33 w 64"/>
                  <a:gd name="T41" fmla="*/ 61 h 125"/>
                  <a:gd name="T42" fmla="*/ 33 w 64"/>
                  <a:gd name="T43" fmla="*/ 117 h 125"/>
                  <a:gd name="T44" fmla="*/ 41 w 64"/>
                  <a:gd name="T45" fmla="*/ 125 h 125"/>
                  <a:gd name="T46" fmla="*/ 49 w 64"/>
                  <a:gd name="T47" fmla="*/ 117 h 125"/>
                  <a:gd name="T48" fmla="*/ 49 w 64"/>
                  <a:gd name="T49" fmla="*/ 61 h 125"/>
                  <a:gd name="T50" fmla="*/ 49 w 64"/>
                  <a:gd name="T51" fmla="*/ 57 h 125"/>
                  <a:gd name="T52" fmla="*/ 49 w 64"/>
                  <a:gd name="T53" fmla="*/ 34 h 125"/>
                  <a:gd name="T54" fmla="*/ 49 w 64"/>
                  <a:gd name="T55" fmla="*/ 21 h 125"/>
                  <a:gd name="T56" fmla="*/ 52 w 64"/>
                  <a:gd name="T57" fmla="*/ 21 h 125"/>
                  <a:gd name="T58" fmla="*/ 52 w 64"/>
                  <a:gd name="T59" fmla="*/ 33 h 125"/>
                  <a:gd name="T60" fmla="*/ 52 w 64"/>
                  <a:gd name="T61" fmla="*/ 55 h 125"/>
                  <a:gd name="T62" fmla="*/ 58 w 64"/>
                  <a:gd name="T63" fmla="*/ 61 h 125"/>
                  <a:gd name="T64" fmla="*/ 64 w 64"/>
                  <a:gd name="T65" fmla="*/ 55 h 125"/>
                  <a:gd name="T66" fmla="*/ 64 w 64"/>
                  <a:gd name="T67" fmla="*/ 19 h 125"/>
                  <a:gd name="T68" fmla="*/ 64 w 64"/>
                  <a:gd name="T69"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125">
                    <a:moveTo>
                      <a:pt x="64" y="19"/>
                    </a:moveTo>
                    <a:cubicBezTo>
                      <a:pt x="64" y="8"/>
                      <a:pt x="56" y="0"/>
                      <a:pt x="45" y="0"/>
                    </a:cubicBezTo>
                    <a:cubicBezTo>
                      <a:pt x="27" y="0"/>
                      <a:pt x="27" y="0"/>
                      <a:pt x="27" y="0"/>
                    </a:cubicBezTo>
                    <a:cubicBezTo>
                      <a:pt x="26" y="0"/>
                      <a:pt x="26" y="0"/>
                      <a:pt x="26" y="0"/>
                    </a:cubicBezTo>
                    <a:cubicBezTo>
                      <a:pt x="18" y="0"/>
                      <a:pt x="18" y="0"/>
                      <a:pt x="18" y="0"/>
                    </a:cubicBezTo>
                    <a:cubicBezTo>
                      <a:pt x="8" y="0"/>
                      <a:pt x="0" y="8"/>
                      <a:pt x="0" y="19"/>
                    </a:cubicBezTo>
                    <a:cubicBezTo>
                      <a:pt x="0" y="19"/>
                      <a:pt x="0" y="19"/>
                      <a:pt x="0" y="19"/>
                    </a:cubicBezTo>
                    <a:cubicBezTo>
                      <a:pt x="0" y="55"/>
                      <a:pt x="0" y="55"/>
                      <a:pt x="0" y="55"/>
                    </a:cubicBezTo>
                    <a:cubicBezTo>
                      <a:pt x="0" y="58"/>
                      <a:pt x="3" y="61"/>
                      <a:pt x="6" y="61"/>
                    </a:cubicBezTo>
                    <a:cubicBezTo>
                      <a:pt x="9" y="61"/>
                      <a:pt x="12" y="58"/>
                      <a:pt x="12" y="55"/>
                    </a:cubicBezTo>
                    <a:cubicBezTo>
                      <a:pt x="12" y="33"/>
                      <a:pt x="12" y="33"/>
                      <a:pt x="12" y="33"/>
                    </a:cubicBezTo>
                    <a:cubicBezTo>
                      <a:pt x="12" y="21"/>
                      <a:pt x="12" y="21"/>
                      <a:pt x="12" y="21"/>
                    </a:cubicBezTo>
                    <a:cubicBezTo>
                      <a:pt x="15" y="21"/>
                      <a:pt x="15" y="21"/>
                      <a:pt x="15" y="21"/>
                    </a:cubicBezTo>
                    <a:cubicBezTo>
                      <a:pt x="15" y="34"/>
                      <a:pt x="15" y="34"/>
                      <a:pt x="15" y="34"/>
                    </a:cubicBezTo>
                    <a:cubicBezTo>
                      <a:pt x="15" y="57"/>
                      <a:pt x="15" y="57"/>
                      <a:pt x="15" y="57"/>
                    </a:cubicBezTo>
                    <a:cubicBezTo>
                      <a:pt x="15" y="61"/>
                      <a:pt x="15" y="61"/>
                      <a:pt x="15" y="61"/>
                    </a:cubicBezTo>
                    <a:cubicBezTo>
                      <a:pt x="15" y="117"/>
                      <a:pt x="15" y="117"/>
                      <a:pt x="15" y="117"/>
                    </a:cubicBezTo>
                    <a:cubicBezTo>
                      <a:pt x="15" y="121"/>
                      <a:pt x="18" y="125"/>
                      <a:pt x="22" y="125"/>
                    </a:cubicBezTo>
                    <a:cubicBezTo>
                      <a:pt x="27" y="125"/>
                      <a:pt x="30" y="121"/>
                      <a:pt x="30" y="117"/>
                    </a:cubicBezTo>
                    <a:cubicBezTo>
                      <a:pt x="30" y="61"/>
                      <a:pt x="30" y="61"/>
                      <a:pt x="30" y="61"/>
                    </a:cubicBezTo>
                    <a:cubicBezTo>
                      <a:pt x="33" y="61"/>
                      <a:pt x="33" y="61"/>
                      <a:pt x="33" y="61"/>
                    </a:cubicBezTo>
                    <a:cubicBezTo>
                      <a:pt x="33" y="117"/>
                      <a:pt x="33" y="117"/>
                      <a:pt x="33" y="117"/>
                    </a:cubicBezTo>
                    <a:cubicBezTo>
                      <a:pt x="33" y="121"/>
                      <a:pt x="37" y="125"/>
                      <a:pt x="41" y="125"/>
                    </a:cubicBezTo>
                    <a:cubicBezTo>
                      <a:pt x="46" y="125"/>
                      <a:pt x="49" y="121"/>
                      <a:pt x="49" y="117"/>
                    </a:cubicBezTo>
                    <a:cubicBezTo>
                      <a:pt x="49" y="61"/>
                      <a:pt x="49" y="61"/>
                      <a:pt x="49" y="61"/>
                    </a:cubicBezTo>
                    <a:cubicBezTo>
                      <a:pt x="49" y="57"/>
                      <a:pt x="49" y="57"/>
                      <a:pt x="49" y="57"/>
                    </a:cubicBezTo>
                    <a:cubicBezTo>
                      <a:pt x="49" y="34"/>
                      <a:pt x="49" y="34"/>
                      <a:pt x="49" y="34"/>
                    </a:cubicBezTo>
                    <a:cubicBezTo>
                      <a:pt x="49" y="21"/>
                      <a:pt x="49" y="21"/>
                      <a:pt x="49" y="21"/>
                    </a:cubicBezTo>
                    <a:cubicBezTo>
                      <a:pt x="52" y="21"/>
                      <a:pt x="52" y="21"/>
                      <a:pt x="52" y="21"/>
                    </a:cubicBezTo>
                    <a:cubicBezTo>
                      <a:pt x="52" y="33"/>
                      <a:pt x="52" y="33"/>
                      <a:pt x="52" y="33"/>
                    </a:cubicBezTo>
                    <a:cubicBezTo>
                      <a:pt x="52" y="55"/>
                      <a:pt x="52" y="55"/>
                      <a:pt x="52" y="55"/>
                    </a:cubicBezTo>
                    <a:cubicBezTo>
                      <a:pt x="52" y="58"/>
                      <a:pt x="55" y="61"/>
                      <a:pt x="58" y="61"/>
                    </a:cubicBezTo>
                    <a:cubicBezTo>
                      <a:pt x="61" y="61"/>
                      <a:pt x="64" y="58"/>
                      <a:pt x="64" y="55"/>
                    </a:cubicBezTo>
                    <a:cubicBezTo>
                      <a:pt x="64" y="19"/>
                      <a:pt x="64" y="19"/>
                      <a:pt x="64" y="19"/>
                    </a:cubicBezTo>
                    <a:cubicBezTo>
                      <a:pt x="64" y="19"/>
                      <a:pt x="64" y="19"/>
                      <a:pt x="64" y="1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sp>
            <p:nvSpPr>
              <p:cNvPr id="187" name="Oval 31"/>
              <p:cNvSpPr>
                <a:spLocks noChangeArrowheads="1"/>
              </p:cNvSpPr>
              <p:nvPr/>
            </p:nvSpPr>
            <p:spPr bwMode="auto">
              <a:xfrm>
                <a:off x="6008210" y="1525281"/>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sp>
        <p:nvSpPr>
          <p:cNvPr id="177"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a:solidFill>
                  <a:srgbClr val="22505F"/>
                </a:solidFill>
                <a:cs typeface="Calibri" pitchFamily="34" charset="0"/>
              </a:rPr>
              <a:t>(</a:t>
            </a:r>
            <a:r>
              <a:rPr lang="en-IE" sz="1000" i="1" dirty="0" smtClean="0">
                <a:solidFill>
                  <a:srgbClr val="22505F"/>
                </a:solidFill>
                <a:cs typeface="Calibri" pitchFamily="34" charset="0"/>
              </a:rPr>
              <a:t>Q.5)</a:t>
            </a:r>
            <a:endParaRPr lang="en-GB" sz="1000" i="1" dirty="0">
              <a:solidFill>
                <a:srgbClr val="22505F"/>
              </a:solidFill>
              <a:cs typeface="Calibri" pitchFamily="34" charset="0"/>
            </a:endParaRPr>
          </a:p>
        </p:txBody>
      </p:sp>
      <p:sp>
        <p:nvSpPr>
          <p:cNvPr id="193" name="Rectangle 192"/>
          <p:cNvSpPr/>
          <p:nvPr/>
        </p:nvSpPr>
        <p:spPr>
          <a:xfrm>
            <a:off x="5385440" y="5171263"/>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4" name="Rectangle 193"/>
          <p:cNvSpPr/>
          <p:nvPr/>
        </p:nvSpPr>
        <p:spPr>
          <a:xfrm>
            <a:off x="5395369" y="3738530"/>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67" name="Freeform 5"/>
          <p:cNvSpPr>
            <a:spLocks noChangeAspect="1" noEditPoints="1"/>
          </p:cNvSpPr>
          <p:nvPr/>
        </p:nvSpPr>
        <p:spPr bwMode="gray">
          <a:xfrm>
            <a:off x="4978573"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8" name="Freeform 5"/>
          <p:cNvSpPr>
            <a:spLocks noChangeAspect="1" noEditPoints="1"/>
          </p:cNvSpPr>
          <p:nvPr/>
        </p:nvSpPr>
        <p:spPr bwMode="gray">
          <a:xfrm>
            <a:off x="4779291" y="46551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0" name="Freeform 5"/>
          <p:cNvSpPr>
            <a:spLocks noChangeAspect="1" noEditPoints="1"/>
          </p:cNvSpPr>
          <p:nvPr/>
        </p:nvSpPr>
        <p:spPr bwMode="gray">
          <a:xfrm>
            <a:off x="47792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3" name="Freeform 5"/>
          <p:cNvSpPr>
            <a:spLocks noChangeAspect="1" noEditPoints="1"/>
          </p:cNvSpPr>
          <p:nvPr/>
        </p:nvSpPr>
        <p:spPr bwMode="gray">
          <a:xfrm>
            <a:off x="1418142"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30000">
                <a:schemeClr val="bg2"/>
              </a:gs>
              <a:gs pos="3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4" name="Freeform 5"/>
          <p:cNvSpPr>
            <a:spLocks noChangeAspect="1" noEditPoints="1"/>
          </p:cNvSpPr>
          <p:nvPr/>
        </p:nvSpPr>
        <p:spPr bwMode="gray">
          <a:xfrm>
            <a:off x="49785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1" name="Freeform 5"/>
          <p:cNvSpPr>
            <a:spLocks noChangeAspect="1" noEditPoints="1"/>
          </p:cNvSpPr>
          <p:nvPr/>
        </p:nvSpPr>
        <p:spPr bwMode="gray">
          <a:xfrm>
            <a:off x="4779310" y="41779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5" name="Rectangle 164"/>
          <p:cNvSpPr/>
          <p:nvPr/>
        </p:nvSpPr>
        <p:spPr>
          <a:xfrm>
            <a:off x="7085811" y="3700556"/>
            <a:ext cx="538577"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Tree>
    <p:extLst>
      <p:ext uri="{BB962C8B-B14F-4D97-AF65-F5344CB8AC3E}">
        <p14:creationId xmlns:p14="http://schemas.microsoft.com/office/powerpoint/2010/main" val="1930935281"/>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Placeholder 34"/>
          <p:cNvSpPr>
            <a:spLocks noGrp="1"/>
          </p:cNvSpPr>
          <p:nvPr>
            <p:ph type="body" sz="quarter" idx="4294967295"/>
          </p:nvPr>
        </p:nvSpPr>
        <p:spPr>
          <a:xfrm>
            <a:off x="109209" y="577542"/>
            <a:ext cx="2231380" cy="193899"/>
          </a:xfrm>
        </p:spPr>
        <p:txBody>
          <a:bodyPr wrap="none" lIns="0" tIns="0" rIns="0" bIns="0">
            <a:spAutoFit/>
          </a:bodyPr>
          <a:lstStyle/>
          <a:p>
            <a:pPr marL="0" indent="0">
              <a:buNone/>
              <a:defRPr/>
            </a:pPr>
            <a:r>
              <a:rPr lang="en-IE" sz="1400" dirty="0" smtClean="0">
                <a:solidFill>
                  <a:schemeClr val="accent5"/>
                </a:solidFill>
              </a:rPr>
              <a:t>(Base: All Adults 18+; n=1,004)</a:t>
            </a:r>
            <a:endParaRPr lang="en-IE" sz="1400" dirty="0">
              <a:solidFill>
                <a:schemeClr val="accent5"/>
              </a:solidFill>
            </a:endParaRPr>
          </a:p>
        </p:txBody>
      </p:sp>
      <p:sp>
        <p:nvSpPr>
          <p:cNvPr id="26" name="TextBox 25"/>
          <p:cNvSpPr txBox="1"/>
          <p:nvPr/>
        </p:nvSpPr>
        <p:spPr>
          <a:xfrm>
            <a:off x="4104602" y="2209822"/>
            <a:ext cx="593111" cy="369332"/>
          </a:xfrm>
          <a:prstGeom prst="rect">
            <a:avLst/>
          </a:prstGeom>
          <a:noFill/>
        </p:spPr>
        <p:txBody>
          <a:bodyPr wrap="none" rtlCol="0">
            <a:spAutoFit/>
          </a:bodyPr>
          <a:lstStyle/>
          <a:p>
            <a:r>
              <a:rPr lang="en-GB" dirty="0" smtClean="0">
                <a:solidFill>
                  <a:schemeClr val="tx2"/>
                </a:solidFill>
                <a:cs typeface="Arial" pitchFamily="34" charset="0"/>
              </a:rPr>
              <a:t>Age </a:t>
            </a:r>
            <a:endParaRPr lang="en-US" dirty="0">
              <a:solidFill>
                <a:schemeClr val="tx2"/>
              </a:solidFill>
              <a:cs typeface="Arial" pitchFamily="34" charset="0"/>
            </a:endParaRPr>
          </a:p>
        </p:txBody>
      </p:sp>
      <p:sp>
        <p:nvSpPr>
          <p:cNvPr id="27" name="TextBox 26"/>
          <p:cNvSpPr txBox="1"/>
          <p:nvPr/>
        </p:nvSpPr>
        <p:spPr>
          <a:xfrm>
            <a:off x="7355100" y="2209822"/>
            <a:ext cx="826637" cy="369332"/>
          </a:xfrm>
          <a:prstGeom prst="rect">
            <a:avLst/>
          </a:prstGeom>
          <a:noFill/>
        </p:spPr>
        <p:txBody>
          <a:bodyPr wrap="none" rtlCol="0">
            <a:spAutoFit/>
          </a:bodyPr>
          <a:lstStyle/>
          <a:p>
            <a:r>
              <a:rPr lang="en-GB" dirty="0" smtClean="0">
                <a:solidFill>
                  <a:schemeClr val="tx2"/>
                </a:solidFill>
                <a:cs typeface="Arial" pitchFamily="34" charset="0"/>
              </a:rPr>
              <a:t>Region</a:t>
            </a:r>
            <a:endParaRPr lang="en-US" dirty="0">
              <a:solidFill>
                <a:schemeClr val="tx2"/>
              </a:solidFill>
              <a:cs typeface="Arial" pitchFamily="34" charset="0"/>
            </a:endParaRPr>
          </a:p>
        </p:txBody>
      </p:sp>
      <p:sp>
        <p:nvSpPr>
          <p:cNvPr id="100" name="Freeform 5"/>
          <p:cNvSpPr>
            <a:spLocks noChangeAspect="1" noEditPoints="1"/>
          </p:cNvSpPr>
          <p:nvPr/>
        </p:nvSpPr>
        <p:spPr bwMode="gray">
          <a:xfrm>
            <a:off x="3384336"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1" name="Freeform 5"/>
          <p:cNvSpPr>
            <a:spLocks noChangeAspect="1" noEditPoints="1"/>
          </p:cNvSpPr>
          <p:nvPr/>
        </p:nvSpPr>
        <p:spPr bwMode="gray">
          <a:xfrm>
            <a:off x="4978573"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2" name="Freeform 5"/>
          <p:cNvSpPr>
            <a:spLocks noChangeAspect="1" noEditPoints="1"/>
          </p:cNvSpPr>
          <p:nvPr/>
        </p:nvSpPr>
        <p:spPr bwMode="gray">
          <a:xfrm>
            <a:off x="3583618"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3" name="Freeform 5"/>
          <p:cNvSpPr>
            <a:spLocks noChangeAspect="1" noEditPoints="1"/>
          </p:cNvSpPr>
          <p:nvPr/>
        </p:nvSpPr>
        <p:spPr bwMode="gray">
          <a:xfrm>
            <a:off x="3982182"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4" name="Freeform 5"/>
          <p:cNvSpPr>
            <a:spLocks noChangeAspect="1" noEditPoints="1"/>
          </p:cNvSpPr>
          <p:nvPr/>
        </p:nvSpPr>
        <p:spPr bwMode="gray">
          <a:xfrm>
            <a:off x="4779291"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5" name="Freeform 5"/>
          <p:cNvSpPr>
            <a:spLocks noChangeAspect="1" noEditPoints="1"/>
          </p:cNvSpPr>
          <p:nvPr/>
        </p:nvSpPr>
        <p:spPr bwMode="gray">
          <a:xfrm>
            <a:off x="4580009"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70000">
                <a:schemeClr val="bg2"/>
              </a:gs>
              <a:gs pos="7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6" name="Freeform 5"/>
          <p:cNvSpPr>
            <a:spLocks noChangeAspect="1" noEditPoints="1"/>
          </p:cNvSpPr>
          <p:nvPr/>
        </p:nvSpPr>
        <p:spPr bwMode="gray">
          <a:xfrm>
            <a:off x="5177855"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7" name="Freeform 5"/>
          <p:cNvSpPr>
            <a:spLocks noChangeAspect="1" noEditPoints="1"/>
          </p:cNvSpPr>
          <p:nvPr/>
        </p:nvSpPr>
        <p:spPr bwMode="gray">
          <a:xfrm>
            <a:off x="3782900"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8" name="Freeform 5"/>
          <p:cNvSpPr>
            <a:spLocks noChangeAspect="1" noEditPoints="1"/>
          </p:cNvSpPr>
          <p:nvPr/>
        </p:nvSpPr>
        <p:spPr bwMode="gray">
          <a:xfrm>
            <a:off x="4380727"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9" name="Freeform 5"/>
          <p:cNvSpPr>
            <a:spLocks noChangeAspect="1" noEditPoints="1"/>
          </p:cNvSpPr>
          <p:nvPr/>
        </p:nvSpPr>
        <p:spPr bwMode="gray">
          <a:xfrm>
            <a:off x="4181464" y="2745959"/>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31" name="TextBox 30"/>
          <p:cNvSpPr txBox="1"/>
          <p:nvPr/>
        </p:nvSpPr>
        <p:spPr>
          <a:xfrm>
            <a:off x="2719529" y="2795271"/>
            <a:ext cx="604653" cy="307777"/>
          </a:xfrm>
          <a:prstGeom prst="rect">
            <a:avLst/>
          </a:prstGeom>
          <a:noFill/>
        </p:spPr>
        <p:txBody>
          <a:bodyPr wrap="none" rtlCol="0">
            <a:spAutoFit/>
          </a:bodyPr>
          <a:lstStyle/>
          <a:p>
            <a:r>
              <a:rPr lang="en-IE" sz="1400" dirty="0" smtClean="0">
                <a:solidFill>
                  <a:schemeClr val="bg1"/>
                </a:solidFill>
              </a:rPr>
              <a:t>18-24</a:t>
            </a:r>
            <a:endParaRPr lang="en-GB" sz="1400" dirty="0">
              <a:solidFill>
                <a:schemeClr val="bg1"/>
              </a:solidFill>
            </a:endParaRPr>
          </a:p>
        </p:txBody>
      </p:sp>
      <p:sp>
        <p:nvSpPr>
          <p:cNvPr id="32" name="TextBox 31"/>
          <p:cNvSpPr txBox="1"/>
          <p:nvPr/>
        </p:nvSpPr>
        <p:spPr>
          <a:xfrm>
            <a:off x="2719529" y="3272474"/>
            <a:ext cx="604653" cy="307777"/>
          </a:xfrm>
          <a:prstGeom prst="rect">
            <a:avLst/>
          </a:prstGeom>
          <a:noFill/>
        </p:spPr>
        <p:txBody>
          <a:bodyPr wrap="none" rtlCol="0">
            <a:spAutoFit/>
          </a:bodyPr>
          <a:lstStyle/>
          <a:p>
            <a:r>
              <a:rPr lang="en-IE" sz="1400" dirty="0" smtClean="0">
                <a:solidFill>
                  <a:schemeClr val="bg1"/>
                </a:solidFill>
              </a:rPr>
              <a:t>25-34</a:t>
            </a:r>
            <a:endParaRPr lang="en-GB" sz="1400" dirty="0">
              <a:solidFill>
                <a:schemeClr val="bg1"/>
              </a:solidFill>
            </a:endParaRPr>
          </a:p>
        </p:txBody>
      </p:sp>
      <p:sp>
        <p:nvSpPr>
          <p:cNvPr id="34" name="TextBox 33"/>
          <p:cNvSpPr txBox="1"/>
          <p:nvPr/>
        </p:nvSpPr>
        <p:spPr>
          <a:xfrm>
            <a:off x="2719529" y="3749677"/>
            <a:ext cx="604653" cy="307777"/>
          </a:xfrm>
          <a:prstGeom prst="rect">
            <a:avLst/>
          </a:prstGeom>
          <a:noFill/>
        </p:spPr>
        <p:txBody>
          <a:bodyPr wrap="none" rtlCol="0">
            <a:spAutoFit/>
          </a:bodyPr>
          <a:lstStyle/>
          <a:p>
            <a:r>
              <a:rPr lang="en-IE" sz="1400" dirty="0" smtClean="0">
                <a:solidFill>
                  <a:schemeClr val="bg1"/>
                </a:solidFill>
              </a:rPr>
              <a:t>35-44</a:t>
            </a:r>
            <a:endParaRPr lang="en-GB" sz="1400" dirty="0">
              <a:solidFill>
                <a:schemeClr val="bg1"/>
              </a:solidFill>
            </a:endParaRPr>
          </a:p>
        </p:txBody>
      </p:sp>
      <p:sp>
        <p:nvSpPr>
          <p:cNvPr id="36" name="TextBox 35"/>
          <p:cNvSpPr txBox="1"/>
          <p:nvPr/>
        </p:nvSpPr>
        <p:spPr>
          <a:xfrm>
            <a:off x="2719529" y="4226880"/>
            <a:ext cx="604653" cy="307777"/>
          </a:xfrm>
          <a:prstGeom prst="rect">
            <a:avLst/>
          </a:prstGeom>
          <a:noFill/>
        </p:spPr>
        <p:txBody>
          <a:bodyPr wrap="none" rtlCol="0">
            <a:spAutoFit/>
          </a:bodyPr>
          <a:lstStyle/>
          <a:p>
            <a:r>
              <a:rPr lang="en-IE" sz="1400" dirty="0" smtClean="0">
                <a:solidFill>
                  <a:schemeClr val="bg1"/>
                </a:solidFill>
              </a:rPr>
              <a:t>45-54</a:t>
            </a:r>
            <a:endParaRPr lang="en-GB" sz="1400" dirty="0">
              <a:solidFill>
                <a:schemeClr val="bg1"/>
              </a:solidFill>
            </a:endParaRPr>
          </a:p>
        </p:txBody>
      </p:sp>
      <p:sp>
        <p:nvSpPr>
          <p:cNvPr id="37" name="TextBox 36"/>
          <p:cNvSpPr txBox="1"/>
          <p:nvPr/>
        </p:nvSpPr>
        <p:spPr>
          <a:xfrm>
            <a:off x="2719529" y="4704083"/>
            <a:ext cx="604653" cy="307777"/>
          </a:xfrm>
          <a:prstGeom prst="rect">
            <a:avLst/>
          </a:prstGeom>
          <a:noFill/>
        </p:spPr>
        <p:txBody>
          <a:bodyPr wrap="none" rtlCol="0">
            <a:spAutoFit/>
          </a:bodyPr>
          <a:lstStyle/>
          <a:p>
            <a:r>
              <a:rPr lang="en-IE" sz="1400" dirty="0" smtClean="0">
                <a:solidFill>
                  <a:schemeClr val="bg1"/>
                </a:solidFill>
              </a:rPr>
              <a:t>55-64</a:t>
            </a:r>
            <a:endParaRPr lang="en-GB" sz="1400" dirty="0">
              <a:solidFill>
                <a:schemeClr val="bg1"/>
              </a:solidFill>
            </a:endParaRPr>
          </a:p>
        </p:txBody>
      </p:sp>
      <p:sp>
        <p:nvSpPr>
          <p:cNvPr id="38" name="TextBox 37"/>
          <p:cNvSpPr txBox="1"/>
          <p:nvPr/>
        </p:nvSpPr>
        <p:spPr>
          <a:xfrm>
            <a:off x="2867006" y="5182410"/>
            <a:ext cx="457176" cy="307777"/>
          </a:xfrm>
          <a:prstGeom prst="rect">
            <a:avLst/>
          </a:prstGeom>
          <a:noFill/>
        </p:spPr>
        <p:txBody>
          <a:bodyPr wrap="none" rtlCol="0">
            <a:spAutoFit/>
          </a:bodyPr>
          <a:lstStyle/>
          <a:p>
            <a:r>
              <a:rPr lang="en-IE" sz="1400" dirty="0" smtClean="0">
                <a:solidFill>
                  <a:schemeClr val="bg1"/>
                </a:solidFill>
              </a:rPr>
              <a:t>65+</a:t>
            </a:r>
            <a:endParaRPr lang="en-GB" sz="1400" dirty="0">
              <a:solidFill>
                <a:schemeClr val="bg1"/>
              </a:solidFill>
            </a:endParaRPr>
          </a:p>
        </p:txBody>
      </p:sp>
      <p:sp>
        <p:nvSpPr>
          <p:cNvPr id="90" name="Freeform 5"/>
          <p:cNvSpPr>
            <a:spLocks noChangeAspect="1" noEditPoints="1"/>
          </p:cNvSpPr>
          <p:nvPr/>
        </p:nvSpPr>
        <p:spPr bwMode="gray">
          <a:xfrm>
            <a:off x="338433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1" name="Freeform 5"/>
          <p:cNvSpPr>
            <a:spLocks noChangeAspect="1" noEditPoints="1"/>
          </p:cNvSpPr>
          <p:nvPr/>
        </p:nvSpPr>
        <p:spPr bwMode="gray">
          <a:xfrm>
            <a:off x="3982182"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2" name="Freeform 5"/>
          <p:cNvSpPr>
            <a:spLocks noChangeAspect="1" noEditPoints="1"/>
          </p:cNvSpPr>
          <p:nvPr/>
        </p:nvSpPr>
        <p:spPr bwMode="gray">
          <a:xfrm>
            <a:off x="358361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3" name="Freeform 5"/>
          <p:cNvSpPr>
            <a:spLocks noChangeAspect="1" noEditPoints="1"/>
          </p:cNvSpPr>
          <p:nvPr/>
        </p:nvSpPr>
        <p:spPr bwMode="gray">
          <a:xfrm>
            <a:off x="4181464"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5" name="Freeform 5"/>
          <p:cNvSpPr>
            <a:spLocks noChangeAspect="1" noEditPoints="1"/>
          </p:cNvSpPr>
          <p:nvPr/>
        </p:nvSpPr>
        <p:spPr bwMode="gray">
          <a:xfrm>
            <a:off x="458002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10000">
                <a:schemeClr val="bg2"/>
              </a:gs>
              <a:gs pos="1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6" name="Freeform 5"/>
          <p:cNvSpPr>
            <a:spLocks noChangeAspect="1" noEditPoints="1"/>
          </p:cNvSpPr>
          <p:nvPr/>
        </p:nvSpPr>
        <p:spPr bwMode="gray">
          <a:xfrm>
            <a:off x="5177855"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7" name="Freeform 5"/>
          <p:cNvSpPr>
            <a:spLocks noChangeAspect="1" noEditPoints="1"/>
          </p:cNvSpPr>
          <p:nvPr/>
        </p:nvSpPr>
        <p:spPr bwMode="gray">
          <a:xfrm>
            <a:off x="438074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8" name="Freeform 5"/>
          <p:cNvSpPr>
            <a:spLocks noChangeAspect="1" noEditPoints="1"/>
          </p:cNvSpPr>
          <p:nvPr/>
        </p:nvSpPr>
        <p:spPr bwMode="gray">
          <a:xfrm>
            <a:off x="3782900"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9" name="Freeform 5"/>
          <p:cNvSpPr>
            <a:spLocks noChangeAspect="1" noEditPoints="1"/>
          </p:cNvSpPr>
          <p:nvPr/>
        </p:nvSpPr>
        <p:spPr bwMode="gray">
          <a:xfrm>
            <a:off x="4978592" y="417756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0" name="Freeform 5"/>
          <p:cNvSpPr>
            <a:spLocks noChangeAspect="1" noEditPoints="1"/>
          </p:cNvSpPr>
          <p:nvPr/>
        </p:nvSpPr>
        <p:spPr bwMode="gray">
          <a:xfrm>
            <a:off x="3384336"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2" name="Freeform 5"/>
          <p:cNvSpPr>
            <a:spLocks noChangeAspect="1" noEditPoints="1"/>
          </p:cNvSpPr>
          <p:nvPr/>
        </p:nvSpPr>
        <p:spPr bwMode="gray">
          <a:xfrm>
            <a:off x="3583618"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3" name="Freeform 5"/>
          <p:cNvSpPr>
            <a:spLocks noChangeAspect="1" noEditPoints="1"/>
          </p:cNvSpPr>
          <p:nvPr/>
        </p:nvSpPr>
        <p:spPr bwMode="gray">
          <a:xfrm>
            <a:off x="3982182"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4" name="Freeform 5"/>
          <p:cNvSpPr>
            <a:spLocks noChangeAspect="1" noEditPoints="1"/>
          </p:cNvSpPr>
          <p:nvPr/>
        </p:nvSpPr>
        <p:spPr bwMode="gray">
          <a:xfrm>
            <a:off x="4380727"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5" name="Freeform 5"/>
          <p:cNvSpPr>
            <a:spLocks noChangeAspect="1" noEditPoints="1"/>
          </p:cNvSpPr>
          <p:nvPr/>
        </p:nvSpPr>
        <p:spPr bwMode="gray">
          <a:xfrm>
            <a:off x="4580009"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10000">
                <a:schemeClr val="bg2"/>
              </a:gs>
              <a:gs pos="1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6" name="Freeform 5"/>
          <p:cNvSpPr>
            <a:spLocks noChangeAspect="1" noEditPoints="1"/>
          </p:cNvSpPr>
          <p:nvPr/>
        </p:nvSpPr>
        <p:spPr bwMode="gray">
          <a:xfrm>
            <a:off x="5177855"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7" name="Freeform 5"/>
          <p:cNvSpPr>
            <a:spLocks noChangeAspect="1" noEditPoints="1"/>
          </p:cNvSpPr>
          <p:nvPr/>
        </p:nvSpPr>
        <p:spPr bwMode="gray">
          <a:xfrm>
            <a:off x="3782900"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8" name="Freeform 5"/>
          <p:cNvSpPr>
            <a:spLocks noChangeAspect="1" noEditPoints="1"/>
          </p:cNvSpPr>
          <p:nvPr/>
        </p:nvSpPr>
        <p:spPr bwMode="gray">
          <a:xfrm>
            <a:off x="4779291"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9" name="Freeform 5"/>
          <p:cNvSpPr>
            <a:spLocks noChangeAspect="1" noEditPoints="1"/>
          </p:cNvSpPr>
          <p:nvPr/>
        </p:nvSpPr>
        <p:spPr bwMode="gray">
          <a:xfrm>
            <a:off x="4181464" y="3223162"/>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0" name="Freeform 5"/>
          <p:cNvSpPr>
            <a:spLocks noChangeAspect="1" noEditPoints="1"/>
          </p:cNvSpPr>
          <p:nvPr/>
        </p:nvSpPr>
        <p:spPr bwMode="gray">
          <a:xfrm>
            <a:off x="33843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1" name="Freeform 5"/>
          <p:cNvSpPr>
            <a:spLocks noChangeAspect="1" noEditPoints="1"/>
          </p:cNvSpPr>
          <p:nvPr/>
        </p:nvSpPr>
        <p:spPr bwMode="gray">
          <a:xfrm>
            <a:off x="39821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2" name="Freeform 5"/>
          <p:cNvSpPr>
            <a:spLocks noChangeAspect="1" noEditPoints="1"/>
          </p:cNvSpPr>
          <p:nvPr/>
        </p:nvSpPr>
        <p:spPr bwMode="gray">
          <a:xfrm>
            <a:off x="35836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3" name="Freeform 5"/>
          <p:cNvSpPr>
            <a:spLocks noChangeAspect="1" noEditPoints="1"/>
          </p:cNvSpPr>
          <p:nvPr/>
        </p:nvSpPr>
        <p:spPr bwMode="gray">
          <a:xfrm>
            <a:off x="418145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4" name="Freeform 5"/>
          <p:cNvSpPr>
            <a:spLocks noChangeAspect="1" noEditPoints="1"/>
          </p:cNvSpPr>
          <p:nvPr/>
        </p:nvSpPr>
        <p:spPr bwMode="gray">
          <a:xfrm>
            <a:off x="43807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5" name="Freeform 5"/>
          <p:cNvSpPr>
            <a:spLocks noChangeAspect="1" noEditPoints="1"/>
          </p:cNvSpPr>
          <p:nvPr/>
        </p:nvSpPr>
        <p:spPr bwMode="gray">
          <a:xfrm>
            <a:off x="47792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6" name="Freeform 5"/>
          <p:cNvSpPr>
            <a:spLocks noChangeAspect="1" noEditPoints="1"/>
          </p:cNvSpPr>
          <p:nvPr/>
        </p:nvSpPr>
        <p:spPr bwMode="gray">
          <a:xfrm>
            <a:off x="5177855"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7" name="Freeform 5"/>
          <p:cNvSpPr>
            <a:spLocks noChangeAspect="1" noEditPoints="1"/>
          </p:cNvSpPr>
          <p:nvPr/>
        </p:nvSpPr>
        <p:spPr bwMode="gray">
          <a:xfrm>
            <a:off x="37828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8" name="Freeform 5"/>
          <p:cNvSpPr>
            <a:spLocks noChangeAspect="1" noEditPoints="1"/>
          </p:cNvSpPr>
          <p:nvPr/>
        </p:nvSpPr>
        <p:spPr bwMode="gray">
          <a:xfrm>
            <a:off x="45800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40000">
                <a:schemeClr val="bg2"/>
              </a:gs>
              <a:gs pos="4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0" name="Freeform 5"/>
          <p:cNvSpPr>
            <a:spLocks noChangeAspect="1" noEditPoints="1"/>
          </p:cNvSpPr>
          <p:nvPr/>
        </p:nvSpPr>
        <p:spPr bwMode="gray">
          <a:xfrm>
            <a:off x="33843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1" name="Freeform 5"/>
          <p:cNvSpPr>
            <a:spLocks noChangeAspect="1" noEditPoints="1"/>
          </p:cNvSpPr>
          <p:nvPr/>
        </p:nvSpPr>
        <p:spPr bwMode="gray">
          <a:xfrm>
            <a:off x="39821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2" name="Freeform 5"/>
          <p:cNvSpPr>
            <a:spLocks noChangeAspect="1" noEditPoints="1"/>
          </p:cNvSpPr>
          <p:nvPr/>
        </p:nvSpPr>
        <p:spPr bwMode="gray">
          <a:xfrm>
            <a:off x="35836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3" name="Freeform 5"/>
          <p:cNvSpPr>
            <a:spLocks noChangeAspect="1" noEditPoints="1"/>
          </p:cNvSpPr>
          <p:nvPr/>
        </p:nvSpPr>
        <p:spPr bwMode="gray">
          <a:xfrm>
            <a:off x="43807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20000">
                <a:schemeClr val="bg2"/>
              </a:gs>
              <a:gs pos="2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4" name="Freeform 5"/>
          <p:cNvSpPr>
            <a:spLocks noChangeAspect="1" noEditPoints="1"/>
          </p:cNvSpPr>
          <p:nvPr/>
        </p:nvSpPr>
        <p:spPr bwMode="gray">
          <a:xfrm>
            <a:off x="45800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5" name="Freeform 5"/>
          <p:cNvSpPr>
            <a:spLocks noChangeAspect="1" noEditPoints="1"/>
          </p:cNvSpPr>
          <p:nvPr/>
        </p:nvSpPr>
        <p:spPr bwMode="gray">
          <a:xfrm>
            <a:off x="49785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6" name="Freeform 5"/>
          <p:cNvSpPr>
            <a:spLocks noChangeAspect="1" noEditPoints="1"/>
          </p:cNvSpPr>
          <p:nvPr/>
        </p:nvSpPr>
        <p:spPr bwMode="gray">
          <a:xfrm>
            <a:off x="5177855"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7" name="Freeform 5"/>
          <p:cNvSpPr>
            <a:spLocks noChangeAspect="1" noEditPoints="1"/>
          </p:cNvSpPr>
          <p:nvPr/>
        </p:nvSpPr>
        <p:spPr bwMode="gray">
          <a:xfrm>
            <a:off x="418145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8" name="Freeform 5"/>
          <p:cNvSpPr>
            <a:spLocks noChangeAspect="1" noEditPoints="1"/>
          </p:cNvSpPr>
          <p:nvPr/>
        </p:nvSpPr>
        <p:spPr bwMode="gray">
          <a:xfrm>
            <a:off x="37828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0" name="Freeform 5"/>
          <p:cNvSpPr>
            <a:spLocks noChangeAspect="1" noEditPoints="1"/>
          </p:cNvSpPr>
          <p:nvPr/>
        </p:nvSpPr>
        <p:spPr bwMode="gray">
          <a:xfrm>
            <a:off x="338433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1" name="Freeform 5"/>
          <p:cNvSpPr>
            <a:spLocks noChangeAspect="1" noEditPoints="1"/>
          </p:cNvSpPr>
          <p:nvPr/>
        </p:nvSpPr>
        <p:spPr bwMode="gray">
          <a:xfrm>
            <a:off x="3982182"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2" name="Freeform 5"/>
          <p:cNvSpPr>
            <a:spLocks noChangeAspect="1" noEditPoints="1"/>
          </p:cNvSpPr>
          <p:nvPr/>
        </p:nvSpPr>
        <p:spPr bwMode="gray">
          <a:xfrm>
            <a:off x="3583618"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3" name="Freeform 5"/>
          <p:cNvSpPr>
            <a:spLocks noChangeAspect="1" noEditPoints="1"/>
          </p:cNvSpPr>
          <p:nvPr/>
        </p:nvSpPr>
        <p:spPr bwMode="gray">
          <a:xfrm>
            <a:off x="4181464"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5" name="Freeform 5"/>
          <p:cNvSpPr>
            <a:spLocks noChangeAspect="1" noEditPoints="1"/>
          </p:cNvSpPr>
          <p:nvPr/>
        </p:nvSpPr>
        <p:spPr bwMode="gray">
          <a:xfrm>
            <a:off x="4978573"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6" name="Freeform 5"/>
          <p:cNvSpPr>
            <a:spLocks noChangeAspect="1" noEditPoints="1"/>
          </p:cNvSpPr>
          <p:nvPr/>
        </p:nvSpPr>
        <p:spPr bwMode="gray">
          <a:xfrm>
            <a:off x="5177855"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7" name="Freeform 5"/>
          <p:cNvSpPr>
            <a:spLocks noChangeAspect="1" noEditPoints="1"/>
          </p:cNvSpPr>
          <p:nvPr/>
        </p:nvSpPr>
        <p:spPr bwMode="gray">
          <a:xfrm>
            <a:off x="3782900"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8" name="Freeform 5"/>
          <p:cNvSpPr>
            <a:spLocks noChangeAspect="1" noEditPoints="1"/>
          </p:cNvSpPr>
          <p:nvPr/>
        </p:nvSpPr>
        <p:spPr bwMode="gray">
          <a:xfrm>
            <a:off x="438074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60000">
                <a:schemeClr val="bg2"/>
              </a:gs>
              <a:gs pos="6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9" name="Freeform 5"/>
          <p:cNvSpPr>
            <a:spLocks noChangeAspect="1" noEditPoints="1"/>
          </p:cNvSpPr>
          <p:nvPr/>
        </p:nvSpPr>
        <p:spPr bwMode="gray">
          <a:xfrm>
            <a:off x="4580028" y="4654771"/>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10" name="Rechteck 92"/>
          <p:cNvSpPr/>
          <p:nvPr/>
        </p:nvSpPr>
        <p:spPr bwMode="gray">
          <a:xfrm>
            <a:off x="266544" y="4540270"/>
            <a:ext cx="1729641"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Higher Social </a:t>
            </a:r>
            <a:r>
              <a:rPr lang="de-DE" sz="1200" kern="0" dirty="0" smtClean="0">
                <a:solidFill>
                  <a:schemeClr val="bg1"/>
                </a:solidFill>
              </a:rPr>
              <a:t>Grades:</a:t>
            </a:r>
            <a:r>
              <a:rPr lang="de-DE" kern="0" dirty="0" smtClean="0">
                <a:solidFill>
                  <a:schemeClr val="bg1"/>
                </a:solidFill>
              </a:rPr>
              <a:t>63%</a:t>
            </a:r>
            <a:endParaRPr lang="de-DE" kern="0" dirty="0">
              <a:solidFill>
                <a:schemeClr val="bg1"/>
              </a:solidFill>
            </a:endParaRPr>
          </a:p>
        </p:txBody>
      </p:sp>
      <p:sp>
        <p:nvSpPr>
          <p:cNvPr id="111" name="Rechteck 92"/>
          <p:cNvSpPr/>
          <p:nvPr/>
        </p:nvSpPr>
        <p:spPr bwMode="gray">
          <a:xfrm>
            <a:off x="266549" y="5148407"/>
            <a:ext cx="1737655"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Lower Social Grades</a:t>
            </a:r>
            <a:r>
              <a:rPr lang="de-DE" sz="1200" kern="0" dirty="0" smtClean="0">
                <a:solidFill>
                  <a:schemeClr val="bg1"/>
                </a:solidFill>
              </a:rPr>
              <a:t>: </a:t>
            </a:r>
            <a:r>
              <a:rPr lang="de-DE" kern="0" dirty="0" smtClean="0">
                <a:solidFill>
                  <a:schemeClr val="bg1"/>
                </a:solidFill>
              </a:rPr>
              <a:t>57%</a:t>
            </a:r>
            <a:endParaRPr lang="de-DE" kern="0" dirty="0">
              <a:solidFill>
                <a:schemeClr val="bg1"/>
              </a:solidFill>
            </a:endParaRPr>
          </a:p>
        </p:txBody>
      </p:sp>
      <p:sp>
        <p:nvSpPr>
          <p:cNvPr id="112" name="TextBox 111"/>
          <p:cNvSpPr txBox="1"/>
          <p:nvPr/>
        </p:nvSpPr>
        <p:spPr>
          <a:xfrm>
            <a:off x="560018" y="4236125"/>
            <a:ext cx="1163845" cy="276999"/>
          </a:xfrm>
          <a:prstGeom prst="rect">
            <a:avLst/>
          </a:prstGeom>
          <a:noFill/>
        </p:spPr>
        <p:txBody>
          <a:bodyPr wrap="none" lIns="0" tIns="0" rIns="0" bIns="0" rtlCol="0">
            <a:spAutoFit/>
          </a:bodyPr>
          <a:lstStyle/>
          <a:p>
            <a:r>
              <a:rPr lang="en-GB" dirty="0" smtClean="0">
                <a:solidFill>
                  <a:schemeClr val="tx2"/>
                </a:solidFill>
                <a:cs typeface="Arial" pitchFamily="34" charset="0"/>
              </a:rPr>
              <a:t>Social Grade</a:t>
            </a:r>
            <a:endParaRPr lang="en-US" dirty="0">
              <a:solidFill>
                <a:schemeClr val="tx2"/>
              </a:solidFill>
              <a:cs typeface="Arial" pitchFamily="34" charset="0"/>
            </a:endParaRPr>
          </a:p>
        </p:txBody>
      </p:sp>
      <p:cxnSp>
        <p:nvCxnSpPr>
          <p:cNvPr id="113" name="Straight Connector 112"/>
          <p:cNvCxnSpPr/>
          <p:nvPr/>
        </p:nvCxnSpPr>
        <p:spPr>
          <a:xfrm>
            <a:off x="628650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cxnSp>
        <p:nvCxnSpPr>
          <p:cNvPr id="114" name="Straight Connector 113"/>
          <p:cNvCxnSpPr/>
          <p:nvPr/>
        </p:nvCxnSpPr>
        <p:spPr>
          <a:xfrm>
            <a:off x="245745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sp>
        <p:nvSpPr>
          <p:cNvPr id="28" name="Rectangle 27"/>
          <p:cNvSpPr/>
          <p:nvPr/>
        </p:nvSpPr>
        <p:spPr>
          <a:xfrm>
            <a:off x="77453" y="1068545"/>
            <a:ext cx="2220566" cy="959302"/>
          </a:xfrm>
          <a:prstGeom prst="rect">
            <a:avLst/>
          </a:prstGeom>
        </p:spPr>
        <p:txBody>
          <a:bodyPr wrap="square" anchor="ctr">
            <a:spAutoFit/>
          </a:bodyPr>
          <a:lstStyle/>
          <a:p>
            <a:pPr algn="r">
              <a:lnSpc>
                <a:spcPct val="75000"/>
              </a:lnSpc>
            </a:pPr>
            <a:r>
              <a:rPr lang="en-GB" sz="7200" b="1" dirty="0" smtClean="0">
                <a:solidFill>
                  <a:schemeClr val="accent1"/>
                </a:solidFill>
                <a:cs typeface="Arial" pitchFamily="34" charset="0"/>
              </a:rPr>
              <a:t>60%</a:t>
            </a:r>
            <a:endParaRPr lang="en-US" sz="1600" dirty="0">
              <a:solidFill>
                <a:schemeClr val="accent1"/>
              </a:solidFill>
              <a:cs typeface="Arial" pitchFamily="34" charset="0"/>
            </a:endParaRPr>
          </a:p>
        </p:txBody>
      </p:sp>
      <p:pic>
        <p:nvPicPr>
          <p:cNvPr id="118" name="Picture 117" descr="Ireland provinces.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467953" y="2705912"/>
            <a:ext cx="2238183" cy="2563200"/>
          </a:xfrm>
          <a:prstGeom prst="rect">
            <a:avLst/>
          </a:prstGeom>
        </p:spPr>
      </p:pic>
      <p:sp>
        <p:nvSpPr>
          <p:cNvPr id="119" name="TextBox 9"/>
          <p:cNvSpPr txBox="1">
            <a:spLocks noChangeArrowheads="1"/>
          </p:cNvSpPr>
          <p:nvPr/>
        </p:nvSpPr>
        <p:spPr bwMode="auto">
          <a:xfrm>
            <a:off x="7762914" y="3810423"/>
            <a:ext cx="910808" cy="769441"/>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Rest of </a:t>
            </a:r>
            <a:br>
              <a:rPr kumimoji="0" lang="en-IE" sz="1000" b="0" i="0" u="none" strike="noStrike" kern="0" cap="none" spc="0" normalizeH="0" baseline="0" noProof="0" dirty="0" smtClean="0">
                <a:ln>
                  <a:noFill/>
                </a:ln>
                <a:solidFill>
                  <a:schemeClr val="bg1"/>
                </a:solidFill>
                <a:effectLst/>
                <a:uLnTx/>
                <a:uFillTx/>
                <a:cs typeface="Calibri" pitchFamily="34" charset="0"/>
              </a:rPr>
            </a:br>
            <a:r>
              <a:rPr kumimoji="0" lang="en-IE" sz="1000" b="0" i="0" u="none" strike="noStrike" kern="0" cap="none" spc="0" normalizeH="0" baseline="0" noProof="0" dirty="0" smtClean="0">
                <a:ln>
                  <a:noFill/>
                </a:ln>
                <a:solidFill>
                  <a:schemeClr val="bg1"/>
                </a:solidFill>
                <a:effectLst/>
                <a:uLnTx/>
                <a:uFillTx/>
                <a:cs typeface="Calibri" pitchFamily="34" charset="0"/>
              </a:rPr>
              <a:t>Leinster </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63</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0" name="TextBox 9"/>
          <p:cNvSpPr txBox="1">
            <a:spLocks noChangeArrowheads="1"/>
          </p:cNvSpPr>
          <p:nvPr/>
        </p:nvSpPr>
        <p:spPr bwMode="auto">
          <a:xfrm>
            <a:off x="7015646" y="4384918"/>
            <a:ext cx="910808"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effectLst/>
                <a:uLnTx/>
                <a:uFillTx/>
                <a:cs typeface="Calibri" pitchFamily="34" charset="0"/>
              </a:rPr>
              <a:t>Munster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cs typeface="Calibri" pitchFamily="34" charset="0"/>
              </a:rPr>
              <a:t>58</a:t>
            </a:r>
            <a:r>
              <a:rPr kumimoji="0" lang="en-IE" sz="2400" b="0" i="0" u="none" strike="noStrike" kern="0" cap="none" spc="0" normalizeH="0" baseline="0" noProof="0" dirty="0" smtClean="0">
                <a:ln>
                  <a:noFill/>
                </a:ln>
                <a:effectLst/>
                <a:uLnTx/>
                <a:uFillTx/>
                <a:cs typeface="Calibri" pitchFamily="34" charset="0"/>
              </a:rPr>
              <a:t>%</a:t>
            </a:r>
          </a:p>
        </p:txBody>
      </p:sp>
      <p:sp>
        <p:nvSpPr>
          <p:cNvPr id="121" name="TextBox 9"/>
          <p:cNvSpPr txBox="1">
            <a:spLocks noChangeArrowheads="1"/>
          </p:cNvSpPr>
          <p:nvPr/>
        </p:nvSpPr>
        <p:spPr bwMode="auto">
          <a:xfrm>
            <a:off x="7011489" y="3503856"/>
            <a:ext cx="1038252"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Conn/ Ulster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61</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6" name="TextBox 9"/>
          <p:cNvSpPr txBox="1">
            <a:spLocks noChangeArrowheads="1"/>
          </p:cNvSpPr>
          <p:nvPr/>
        </p:nvSpPr>
        <p:spPr bwMode="auto">
          <a:xfrm>
            <a:off x="8300394" y="3225786"/>
            <a:ext cx="770692" cy="615553"/>
          </a:xfrm>
          <a:prstGeom prst="rect">
            <a:avLst/>
          </a:prstGeom>
          <a:solidFill>
            <a:srgbClr val="FFFFFF"/>
          </a:solidFill>
          <a:ln w="9525">
            <a:solidFill>
              <a:srgbClr val="CEC7BA"/>
            </a:solidFill>
            <a:prstDash val="dash"/>
            <a:miter lim="800000"/>
            <a:headEnd/>
            <a:tailEnd/>
          </a:ln>
        </p:spPr>
        <p:txBody>
          <a:bodyPr r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Dublin</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59</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cxnSp>
        <p:nvCxnSpPr>
          <p:cNvPr id="129" name="Straight Connector 105"/>
          <p:cNvCxnSpPr>
            <a:cxnSpLocks noChangeShapeType="1"/>
            <a:stCxn id="126" idx="2"/>
          </p:cNvCxnSpPr>
          <p:nvPr/>
        </p:nvCxnSpPr>
        <p:spPr bwMode="auto">
          <a:xfrm flipH="1">
            <a:off x="8411866" y="3841339"/>
            <a:ext cx="273874" cy="321233"/>
          </a:xfrm>
          <a:prstGeom prst="line">
            <a:avLst/>
          </a:prstGeom>
          <a:noFill/>
          <a:ln w="9525" algn="ctr">
            <a:solidFill>
              <a:srgbClr val="CEC7BA"/>
            </a:solidFill>
            <a:round/>
            <a:headEnd/>
            <a:tailEnd/>
          </a:ln>
        </p:spPr>
      </p:cxnSp>
      <p:sp>
        <p:nvSpPr>
          <p:cNvPr id="131" name="Freeform 5"/>
          <p:cNvSpPr>
            <a:spLocks noChangeAspect="1" noEditPoints="1"/>
          </p:cNvSpPr>
          <p:nvPr/>
        </p:nvSpPr>
        <p:spPr bwMode="gray">
          <a:xfrm>
            <a:off x="322573"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2" name="Freeform 5"/>
          <p:cNvSpPr>
            <a:spLocks noChangeAspect="1" noEditPoints="1"/>
          </p:cNvSpPr>
          <p:nvPr/>
        </p:nvSpPr>
        <p:spPr bwMode="gray">
          <a:xfrm>
            <a:off x="792109"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3" name="Freeform 5"/>
          <p:cNvSpPr>
            <a:spLocks noChangeAspect="1" noEditPoints="1"/>
          </p:cNvSpPr>
          <p:nvPr/>
        </p:nvSpPr>
        <p:spPr bwMode="gray">
          <a:xfrm>
            <a:off x="47908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5" name="Freeform 5"/>
          <p:cNvSpPr>
            <a:spLocks noChangeAspect="1" noEditPoints="1"/>
          </p:cNvSpPr>
          <p:nvPr/>
        </p:nvSpPr>
        <p:spPr bwMode="gray">
          <a:xfrm>
            <a:off x="1574654"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36" name="Freeform 5"/>
          <p:cNvSpPr>
            <a:spLocks noChangeAspect="1" noEditPoints="1"/>
          </p:cNvSpPr>
          <p:nvPr/>
        </p:nvSpPr>
        <p:spPr bwMode="gray">
          <a:xfrm>
            <a:off x="173116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7" name="Freeform 5"/>
          <p:cNvSpPr>
            <a:spLocks noChangeAspect="1" noEditPoints="1"/>
          </p:cNvSpPr>
          <p:nvPr/>
        </p:nvSpPr>
        <p:spPr bwMode="gray">
          <a:xfrm>
            <a:off x="1418142"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8" name="Freeform 5"/>
          <p:cNvSpPr>
            <a:spLocks noChangeAspect="1" noEditPoints="1"/>
          </p:cNvSpPr>
          <p:nvPr/>
        </p:nvSpPr>
        <p:spPr bwMode="gray">
          <a:xfrm>
            <a:off x="1105133" y="4824295"/>
            <a:ext cx="110144" cy="317086"/>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9" name="Freeform 5"/>
          <p:cNvSpPr>
            <a:spLocks noChangeAspect="1" noEditPoints="1"/>
          </p:cNvSpPr>
          <p:nvPr/>
        </p:nvSpPr>
        <p:spPr bwMode="gray">
          <a:xfrm>
            <a:off x="948621"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0" name="Freeform 5"/>
          <p:cNvSpPr>
            <a:spLocks noChangeAspect="1" noEditPoints="1"/>
          </p:cNvSpPr>
          <p:nvPr/>
        </p:nvSpPr>
        <p:spPr bwMode="gray">
          <a:xfrm>
            <a:off x="635597"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2" name="Freeform 5"/>
          <p:cNvSpPr>
            <a:spLocks noChangeAspect="1" noEditPoints="1"/>
          </p:cNvSpPr>
          <p:nvPr/>
        </p:nvSpPr>
        <p:spPr bwMode="gray">
          <a:xfrm>
            <a:off x="32257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3" name="Freeform 5"/>
          <p:cNvSpPr>
            <a:spLocks noChangeAspect="1" noEditPoints="1"/>
          </p:cNvSpPr>
          <p:nvPr/>
        </p:nvSpPr>
        <p:spPr bwMode="gray">
          <a:xfrm>
            <a:off x="79210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4" name="Freeform 5"/>
          <p:cNvSpPr>
            <a:spLocks noChangeAspect="1" noEditPoints="1"/>
          </p:cNvSpPr>
          <p:nvPr/>
        </p:nvSpPr>
        <p:spPr bwMode="gray">
          <a:xfrm>
            <a:off x="47908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5" name="Freeform 5"/>
          <p:cNvSpPr>
            <a:spLocks noChangeAspect="1" noEditPoints="1"/>
          </p:cNvSpPr>
          <p:nvPr/>
        </p:nvSpPr>
        <p:spPr bwMode="gray">
          <a:xfrm>
            <a:off x="110512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75000">
                <a:srgbClr val="C1AAAF"/>
              </a:gs>
              <a:gs pos="70000">
                <a:schemeClr val="bg2"/>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6" name="Freeform 5"/>
          <p:cNvSpPr>
            <a:spLocks noChangeAspect="1" noEditPoints="1"/>
          </p:cNvSpPr>
          <p:nvPr/>
        </p:nvSpPr>
        <p:spPr bwMode="gray">
          <a:xfrm>
            <a:off x="126163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7" name="Freeform 5"/>
          <p:cNvSpPr>
            <a:spLocks noChangeAspect="1" noEditPoints="1"/>
          </p:cNvSpPr>
          <p:nvPr/>
        </p:nvSpPr>
        <p:spPr bwMode="gray">
          <a:xfrm>
            <a:off x="157465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8" name="Freeform 5"/>
          <p:cNvSpPr>
            <a:spLocks noChangeAspect="1" noEditPoints="1"/>
          </p:cNvSpPr>
          <p:nvPr/>
        </p:nvSpPr>
        <p:spPr bwMode="gray">
          <a:xfrm>
            <a:off x="1731165"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9" name="Freeform 5"/>
          <p:cNvSpPr>
            <a:spLocks noChangeAspect="1" noEditPoints="1"/>
          </p:cNvSpPr>
          <p:nvPr/>
        </p:nvSpPr>
        <p:spPr bwMode="gray">
          <a:xfrm>
            <a:off x="94861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0" name="Freeform 5"/>
          <p:cNvSpPr>
            <a:spLocks noChangeAspect="1" noEditPoints="1"/>
          </p:cNvSpPr>
          <p:nvPr/>
        </p:nvSpPr>
        <p:spPr bwMode="gray">
          <a:xfrm>
            <a:off x="63559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1" name="Freeform 5"/>
          <p:cNvSpPr>
            <a:spLocks noChangeAspect="1" noEditPoints="1"/>
          </p:cNvSpPr>
          <p:nvPr/>
        </p:nvSpPr>
        <p:spPr bwMode="gray">
          <a:xfrm>
            <a:off x="141814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2" name="Freeform 5"/>
          <p:cNvSpPr>
            <a:spLocks noChangeAspect="1" noEditPoints="1"/>
          </p:cNvSpPr>
          <p:nvPr/>
        </p:nvSpPr>
        <p:spPr bwMode="gray">
          <a:xfrm>
            <a:off x="32257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3" name="Freeform 5"/>
          <p:cNvSpPr>
            <a:spLocks noChangeAspect="1" noEditPoints="1"/>
          </p:cNvSpPr>
          <p:nvPr/>
        </p:nvSpPr>
        <p:spPr bwMode="gray">
          <a:xfrm>
            <a:off x="94861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4" name="Freeform 5"/>
          <p:cNvSpPr>
            <a:spLocks noChangeAspect="1" noEditPoints="1"/>
          </p:cNvSpPr>
          <p:nvPr/>
        </p:nvSpPr>
        <p:spPr bwMode="gray">
          <a:xfrm>
            <a:off x="47908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5" name="Freeform 5"/>
          <p:cNvSpPr>
            <a:spLocks noChangeAspect="1" noEditPoints="1"/>
          </p:cNvSpPr>
          <p:nvPr/>
        </p:nvSpPr>
        <p:spPr bwMode="gray">
          <a:xfrm>
            <a:off x="126163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50000">
                <a:schemeClr val="bg2"/>
              </a:gs>
              <a:gs pos="5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6" name="Freeform 5"/>
          <p:cNvSpPr>
            <a:spLocks noChangeAspect="1" noEditPoints="1"/>
          </p:cNvSpPr>
          <p:nvPr/>
        </p:nvSpPr>
        <p:spPr bwMode="gray">
          <a:xfrm>
            <a:off x="141814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7" name="Freeform 5"/>
          <p:cNvSpPr>
            <a:spLocks noChangeAspect="1" noEditPoints="1"/>
          </p:cNvSpPr>
          <p:nvPr/>
        </p:nvSpPr>
        <p:spPr bwMode="gray">
          <a:xfrm>
            <a:off x="157465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8" name="Freeform 5"/>
          <p:cNvSpPr>
            <a:spLocks noChangeAspect="1" noEditPoints="1"/>
          </p:cNvSpPr>
          <p:nvPr/>
        </p:nvSpPr>
        <p:spPr bwMode="gray">
          <a:xfrm>
            <a:off x="1731165"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9" name="Freeform 5"/>
          <p:cNvSpPr>
            <a:spLocks noChangeAspect="1" noEditPoints="1"/>
          </p:cNvSpPr>
          <p:nvPr/>
        </p:nvSpPr>
        <p:spPr bwMode="gray">
          <a:xfrm>
            <a:off x="79210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0" name="Freeform 5"/>
          <p:cNvSpPr>
            <a:spLocks noChangeAspect="1" noEditPoints="1"/>
          </p:cNvSpPr>
          <p:nvPr/>
        </p:nvSpPr>
        <p:spPr bwMode="gray">
          <a:xfrm>
            <a:off x="63559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61" name="Freeform 5"/>
          <p:cNvSpPr>
            <a:spLocks noChangeAspect="1" noEditPoints="1"/>
          </p:cNvSpPr>
          <p:nvPr/>
        </p:nvSpPr>
        <p:spPr bwMode="gray">
          <a:xfrm>
            <a:off x="110512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2" name="Rechteck 92"/>
          <p:cNvSpPr/>
          <p:nvPr/>
        </p:nvSpPr>
        <p:spPr bwMode="gray">
          <a:xfrm>
            <a:off x="588757" y="5756246"/>
            <a:ext cx="1093248"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smtClean="0">
                <a:solidFill>
                  <a:schemeClr val="bg1"/>
                </a:solidFill>
              </a:rPr>
              <a:t>Farmers: </a:t>
            </a:r>
            <a:r>
              <a:rPr lang="de-DE" kern="0" dirty="0" smtClean="0">
                <a:solidFill>
                  <a:schemeClr val="bg1"/>
                </a:solidFill>
              </a:rPr>
              <a:t>  65%</a:t>
            </a:r>
            <a:endParaRPr lang="de-DE" sz="2400" kern="0" dirty="0">
              <a:solidFill>
                <a:schemeClr val="bg1"/>
              </a:solidFill>
            </a:endParaRPr>
          </a:p>
        </p:txBody>
      </p:sp>
      <p:sp>
        <p:nvSpPr>
          <p:cNvPr id="141" name="Text Placeholder 34"/>
          <p:cNvSpPr txBox="1">
            <a:spLocks/>
          </p:cNvSpPr>
          <p:nvPr/>
        </p:nvSpPr>
        <p:spPr>
          <a:xfrm>
            <a:off x="109209" y="232531"/>
            <a:ext cx="8461585" cy="332399"/>
          </a:xfrm>
          <a:prstGeom prst="rect">
            <a:avLst/>
          </a:prstGeom>
        </p:spPr>
        <p:txBody>
          <a:bodyPr vert="horz" wrap="square" lIns="0" tIns="0" rIns="0" bIns="0" rtlCol="0" anchor="ctr">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defRPr/>
            </a:pPr>
            <a:r>
              <a:rPr lang="en-IE" sz="2400" b="1" dirty="0" smtClean="0">
                <a:solidFill>
                  <a:schemeClr val="accent5"/>
                </a:solidFill>
              </a:rPr>
              <a:t>Public Attitudes Towards Abortion - II</a:t>
            </a:r>
            <a:endParaRPr lang="en-IE" sz="2400" b="1" dirty="0">
              <a:solidFill>
                <a:schemeClr val="accent5"/>
              </a:solidFill>
            </a:endParaRPr>
          </a:p>
        </p:txBody>
      </p:sp>
      <p:sp>
        <p:nvSpPr>
          <p:cNvPr id="166" name="Rectangle 165"/>
          <p:cNvSpPr/>
          <p:nvPr/>
        </p:nvSpPr>
        <p:spPr>
          <a:xfrm>
            <a:off x="2379838" y="1187236"/>
            <a:ext cx="5920556" cy="646331"/>
          </a:xfrm>
          <a:prstGeom prst="rect">
            <a:avLst/>
          </a:prstGeom>
        </p:spPr>
        <p:txBody>
          <a:bodyPr wrap="square" anchor="ctr">
            <a:spAutoFit/>
          </a:bodyPr>
          <a:lstStyle/>
          <a:p>
            <a:r>
              <a:rPr lang="en-GB" dirty="0" smtClean="0">
                <a:solidFill>
                  <a:schemeClr val="accent1"/>
                </a:solidFill>
                <a:cs typeface="Arial" pitchFamily="34" charset="0"/>
              </a:rPr>
              <a:t>Believe </a:t>
            </a:r>
            <a:r>
              <a:rPr lang="en-IE" b="1" dirty="0">
                <a:solidFill>
                  <a:schemeClr val="accent1">
                    <a:lumMod val="75000"/>
                  </a:schemeClr>
                </a:solidFill>
                <a:cs typeface="Arial" pitchFamily="34" charset="0"/>
              </a:rPr>
              <a:t>m</a:t>
            </a:r>
            <a:r>
              <a:rPr lang="en-IE" b="1" dirty="0" smtClean="0">
                <a:solidFill>
                  <a:schemeClr val="accent1">
                    <a:lumMod val="75000"/>
                  </a:schemeClr>
                </a:solidFill>
                <a:cs typeface="Arial" pitchFamily="34" charset="0"/>
              </a:rPr>
              <a:t>en </a:t>
            </a:r>
            <a:r>
              <a:rPr lang="en-IE" b="1" dirty="0">
                <a:solidFill>
                  <a:schemeClr val="accent1">
                    <a:lumMod val="75000"/>
                  </a:schemeClr>
                </a:solidFill>
                <a:cs typeface="Arial" pitchFamily="34" charset="0"/>
              </a:rPr>
              <a:t>have a responsibility to be </a:t>
            </a:r>
            <a:r>
              <a:rPr lang="en-IE" b="1" dirty="0" smtClean="0">
                <a:solidFill>
                  <a:schemeClr val="accent1">
                    <a:lumMod val="75000"/>
                  </a:schemeClr>
                </a:solidFill>
                <a:cs typeface="Arial" pitchFamily="34" charset="0"/>
              </a:rPr>
              <a:t>part </a:t>
            </a:r>
            <a:r>
              <a:rPr lang="en-IE" b="1" dirty="0">
                <a:solidFill>
                  <a:schemeClr val="accent1">
                    <a:lumMod val="75000"/>
                  </a:schemeClr>
                </a:solidFill>
                <a:cs typeface="Arial" pitchFamily="34" charset="0"/>
              </a:rPr>
              <a:t>of the discussion </a:t>
            </a:r>
            <a:r>
              <a:rPr lang="en-IE" dirty="0">
                <a:solidFill>
                  <a:schemeClr val="accent1"/>
                </a:solidFill>
                <a:cs typeface="Arial" pitchFamily="34" charset="0"/>
              </a:rPr>
              <a:t>on women's right to access abortion</a:t>
            </a:r>
            <a:endParaRPr lang="en-US" dirty="0">
              <a:solidFill>
                <a:schemeClr val="accent1"/>
              </a:solidFill>
              <a:cs typeface="Arial" pitchFamily="34" charset="0"/>
            </a:endParaRPr>
          </a:p>
        </p:txBody>
      </p:sp>
      <p:sp>
        <p:nvSpPr>
          <p:cNvPr id="169" name="TextBox 168"/>
          <p:cNvSpPr txBox="1"/>
          <p:nvPr/>
        </p:nvSpPr>
        <p:spPr>
          <a:xfrm>
            <a:off x="5369907" y="2795271"/>
            <a:ext cx="495649" cy="307777"/>
          </a:xfrm>
          <a:prstGeom prst="rect">
            <a:avLst/>
          </a:prstGeom>
          <a:noFill/>
        </p:spPr>
        <p:txBody>
          <a:bodyPr wrap="none" rtlCol="0">
            <a:spAutoFit/>
          </a:bodyPr>
          <a:lstStyle/>
          <a:p>
            <a:r>
              <a:rPr lang="en-IE" sz="1400" dirty="0" smtClean="0">
                <a:solidFill>
                  <a:schemeClr val="bg1"/>
                </a:solidFill>
              </a:rPr>
              <a:t>67%</a:t>
            </a:r>
            <a:endParaRPr lang="en-GB" sz="1400" dirty="0">
              <a:solidFill>
                <a:schemeClr val="bg1"/>
              </a:solidFill>
            </a:endParaRPr>
          </a:p>
        </p:txBody>
      </p:sp>
      <p:sp>
        <p:nvSpPr>
          <p:cNvPr id="172" name="TextBox 171"/>
          <p:cNvSpPr txBox="1"/>
          <p:nvPr/>
        </p:nvSpPr>
        <p:spPr>
          <a:xfrm>
            <a:off x="5369907" y="3272474"/>
            <a:ext cx="495649" cy="307777"/>
          </a:xfrm>
          <a:prstGeom prst="rect">
            <a:avLst/>
          </a:prstGeom>
          <a:noFill/>
        </p:spPr>
        <p:txBody>
          <a:bodyPr wrap="none" rtlCol="0">
            <a:spAutoFit/>
          </a:bodyPr>
          <a:lstStyle/>
          <a:p>
            <a:r>
              <a:rPr lang="en-IE" sz="1400" dirty="0" smtClean="0">
                <a:solidFill>
                  <a:schemeClr val="bg1"/>
                </a:solidFill>
              </a:rPr>
              <a:t>61%</a:t>
            </a:r>
            <a:endParaRPr lang="en-GB" sz="1400" dirty="0">
              <a:solidFill>
                <a:schemeClr val="bg1"/>
              </a:solidFill>
            </a:endParaRPr>
          </a:p>
        </p:txBody>
      </p:sp>
      <p:sp>
        <p:nvSpPr>
          <p:cNvPr id="173" name="TextBox 172"/>
          <p:cNvSpPr txBox="1"/>
          <p:nvPr/>
        </p:nvSpPr>
        <p:spPr>
          <a:xfrm>
            <a:off x="5369907" y="3778252"/>
            <a:ext cx="495649" cy="307777"/>
          </a:xfrm>
          <a:prstGeom prst="rect">
            <a:avLst/>
          </a:prstGeom>
          <a:noFill/>
        </p:spPr>
        <p:txBody>
          <a:bodyPr wrap="none" rtlCol="0">
            <a:spAutoFit/>
          </a:bodyPr>
          <a:lstStyle/>
          <a:p>
            <a:r>
              <a:rPr lang="en-IE" sz="1400" dirty="0" smtClean="0">
                <a:solidFill>
                  <a:schemeClr val="bg1"/>
                </a:solidFill>
              </a:rPr>
              <a:t>64%</a:t>
            </a:r>
            <a:endParaRPr lang="en-GB" sz="1400" dirty="0">
              <a:solidFill>
                <a:schemeClr val="bg1"/>
              </a:solidFill>
            </a:endParaRPr>
          </a:p>
        </p:txBody>
      </p:sp>
      <p:sp>
        <p:nvSpPr>
          <p:cNvPr id="174" name="TextBox 173"/>
          <p:cNvSpPr txBox="1"/>
          <p:nvPr/>
        </p:nvSpPr>
        <p:spPr>
          <a:xfrm>
            <a:off x="5369907" y="4226880"/>
            <a:ext cx="495649" cy="307777"/>
          </a:xfrm>
          <a:prstGeom prst="rect">
            <a:avLst/>
          </a:prstGeom>
          <a:noFill/>
        </p:spPr>
        <p:txBody>
          <a:bodyPr wrap="none" rtlCol="0">
            <a:spAutoFit/>
          </a:bodyPr>
          <a:lstStyle/>
          <a:p>
            <a:r>
              <a:rPr lang="en-IE" sz="1400" dirty="0" smtClean="0">
                <a:solidFill>
                  <a:schemeClr val="bg1"/>
                </a:solidFill>
              </a:rPr>
              <a:t>61%</a:t>
            </a:r>
            <a:endParaRPr lang="en-GB" sz="1400" dirty="0">
              <a:solidFill>
                <a:schemeClr val="bg1"/>
              </a:solidFill>
            </a:endParaRPr>
          </a:p>
        </p:txBody>
      </p:sp>
      <p:sp>
        <p:nvSpPr>
          <p:cNvPr id="175" name="TextBox 174"/>
          <p:cNvSpPr txBox="1"/>
          <p:nvPr/>
        </p:nvSpPr>
        <p:spPr>
          <a:xfrm>
            <a:off x="5369907" y="4704083"/>
            <a:ext cx="495649" cy="307777"/>
          </a:xfrm>
          <a:prstGeom prst="rect">
            <a:avLst/>
          </a:prstGeom>
          <a:noFill/>
        </p:spPr>
        <p:txBody>
          <a:bodyPr wrap="none" rtlCol="0">
            <a:spAutoFit/>
          </a:bodyPr>
          <a:lstStyle/>
          <a:p>
            <a:r>
              <a:rPr lang="en-IE" sz="1400" dirty="0" smtClean="0">
                <a:solidFill>
                  <a:schemeClr val="bg1"/>
                </a:solidFill>
              </a:rPr>
              <a:t>56%</a:t>
            </a:r>
            <a:endParaRPr lang="en-GB" sz="1400" dirty="0">
              <a:solidFill>
                <a:schemeClr val="bg1"/>
              </a:solidFill>
            </a:endParaRPr>
          </a:p>
        </p:txBody>
      </p:sp>
      <p:sp>
        <p:nvSpPr>
          <p:cNvPr id="176" name="TextBox 175"/>
          <p:cNvSpPr txBox="1"/>
          <p:nvPr/>
        </p:nvSpPr>
        <p:spPr>
          <a:xfrm>
            <a:off x="5369907" y="5172885"/>
            <a:ext cx="495649" cy="307777"/>
          </a:xfrm>
          <a:prstGeom prst="rect">
            <a:avLst/>
          </a:prstGeom>
          <a:noFill/>
        </p:spPr>
        <p:txBody>
          <a:bodyPr wrap="none" rtlCol="0">
            <a:spAutoFit/>
          </a:bodyPr>
          <a:lstStyle/>
          <a:p>
            <a:r>
              <a:rPr lang="en-IE" sz="1400" dirty="0" smtClean="0">
                <a:solidFill>
                  <a:schemeClr val="bg1"/>
                </a:solidFill>
              </a:rPr>
              <a:t>52%</a:t>
            </a:r>
            <a:endParaRPr lang="en-GB" sz="1400" dirty="0">
              <a:solidFill>
                <a:schemeClr val="bg1"/>
              </a:solidFill>
            </a:endParaRPr>
          </a:p>
        </p:txBody>
      </p:sp>
      <p:sp>
        <p:nvSpPr>
          <p:cNvPr id="178" name="TextBox 177"/>
          <p:cNvSpPr txBox="1"/>
          <p:nvPr/>
        </p:nvSpPr>
        <p:spPr>
          <a:xfrm>
            <a:off x="907138" y="2063316"/>
            <a:ext cx="700513" cy="276999"/>
          </a:xfrm>
          <a:prstGeom prst="rect">
            <a:avLst/>
          </a:prstGeom>
          <a:noFill/>
        </p:spPr>
        <p:txBody>
          <a:bodyPr wrap="none" lIns="0" tIns="0" rIns="0" bIns="0" rtlCol="0" anchor="b" anchorCtr="1">
            <a:spAutoFit/>
          </a:bodyPr>
          <a:lstStyle/>
          <a:p>
            <a:pPr algn="ctr"/>
            <a:r>
              <a:rPr lang="en-GB" dirty="0" smtClean="0">
                <a:solidFill>
                  <a:schemeClr val="tx2"/>
                </a:solidFill>
                <a:cs typeface="Calibri" pitchFamily="34" charset="0"/>
              </a:rPr>
              <a:t>Gender</a:t>
            </a:r>
            <a:endParaRPr lang="en-US" dirty="0">
              <a:solidFill>
                <a:schemeClr val="tx2"/>
              </a:solidFill>
              <a:cs typeface="Calibri" pitchFamily="34" charset="0"/>
            </a:endParaRPr>
          </a:p>
        </p:txBody>
      </p:sp>
      <p:sp>
        <p:nvSpPr>
          <p:cNvPr id="180" name="Rechteck 31"/>
          <p:cNvSpPr/>
          <p:nvPr/>
        </p:nvSpPr>
        <p:spPr>
          <a:xfrm>
            <a:off x="689948" y="3597523"/>
            <a:ext cx="442429" cy="307777"/>
          </a:xfrm>
          <a:prstGeom prst="rect">
            <a:avLst/>
          </a:prstGeom>
        </p:spPr>
        <p:txBody>
          <a:bodyPr wrap="none" lIns="0" tIns="0" rIns="0" bIns="0" anchor="ctr" anchorCtr="0">
            <a:spAutoFit/>
          </a:bodyPr>
          <a:lstStyle/>
          <a:p>
            <a:pPr algn="ctr"/>
            <a:r>
              <a:rPr lang="en-US" sz="2000" dirty="0" smtClean="0">
                <a:solidFill>
                  <a:schemeClr val="accent1">
                    <a:lumMod val="75000"/>
                  </a:schemeClr>
                </a:solidFill>
              </a:rPr>
              <a:t>65%</a:t>
            </a:r>
            <a:endParaRPr lang="en-US" sz="2000" dirty="0">
              <a:solidFill>
                <a:schemeClr val="accent1">
                  <a:lumMod val="75000"/>
                </a:schemeClr>
              </a:solidFill>
            </a:endParaRPr>
          </a:p>
        </p:txBody>
      </p:sp>
      <p:sp>
        <p:nvSpPr>
          <p:cNvPr id="181" name="Rechteck 31"/>
          <p:cNvSpPr/>
          <p:nvPr/>
        </p:nvSpPr>
        <p:spPr>
          <a:xfrm>
            <a:off x="1385654" y="2499500"/>
            <a:ext cx="442429" cy="307777"/>
          </a:xfrm>
          <a:prstGeom prst="rect">
            <a:avLst/>
          </a:prstGeom>
        </p:spPr>
        <p:txBody>
          <a:bodyPr wrap="none" lIns="0" tIns="0" rIns="0" bIns="0" anchor="ctr" anchorCtr="0">
            <a:spAutoFit/>
          </a:bodyPr>
          <a:lstStyle/>
          <a:p>
            <a:pPr algn="ctr"/>
            <a:r>
              <a:rPr lang="en-US" sz="2000" dirty="0" smtClean="0">
                <a:solidFill>
                  <a:srgbClr val="D0103A"/>
                </a:solidFill>
              </a:rPr>
              <a:t>55%</a:t>
            </a:r>
            <a:endParaRPr lang="en-US" sz="2000" dirty="0">
              <a:solidFill>
                <a:srgbClr val="D0103A"/>
              </a:solidFill>
            </a:endParaRPr>
          </a:p>
        </p:txBody>
      </p:sp>
      <p:grpSp>
        <p:nvGrpSpPr>
          <p:cNvPr id="182" name="Group 181"/>
          <p:cNvGrpSpPr/>
          <p:nvPr/>
        </p:nvGrpSpPr>
        <p:grpSpPr>
          <a:xfrm>
            <a:off x="1283513" y="2851369"/>
            <a:ext cx="646711" cy="1146598"/>
            <a:chOff x="6566388" y="1799850"/>
            <a:chExt cx="775429" cy="1374812"/>
          </a:xfrm>
        </p:grpSpPr>
        <p:sp>
          <p:nvSpPr>
            <p:cNvPr id="188" name="Freeform 21"/>
            <p:cNvSpPr>
              <a:spLocks/>
            </p:cNvSpPr>
            <p:nvPr/>
          </p:nvSpPr>
          <p:spPr bwMode="auto">
            <a:xfrm>
              <a:off x="6566388" y="1799850"/>
              <a:ext cx="775429" cy="1374812"/>
            </a:xfrm>
            <a:custGeom>
              <a:avLst/>
              <a:gdLst>
                <a:gd name="T0" fmla="*/ 64 w 128"/>
                <a:gd name="T1" fmla="*/ 0 h 314"/>
                <a:gd name="T2" fmla="*/ 0 w 128"/>
                <a:gd name="T3" fmla="*/ 0 h 314"/>
                <a:gd name="T4" fmla="*/ 0 w 128"/>
                <a:gd name="T5" fmla="*/ 64 h 314"/>
                <a:gd name="T6" fmla="*/ 0 w 128"/>
                <a:gd name="T7" fmla="*/ 72 h 314"/>
                <a:gd name="T8" fmla="*/ 0 w 128"/>
                <a:gd name="T9" fmla="*/ 250 h 314"/>
                <a:gd name="T10" fmla="*/ 64 w 128"/>
                <a:gd name="T11" fmla="*/ 314 h 314"/>
                <a:gd name="T12" fmla="*/ 128 w 128"/>
                <a:gd name="T13" fmla="*/ 250 h 314"/>
                <a:gd name="T14" fmla="*/ 128 w 128"/>
                <a:gd name="T15" fmla="*/ 64 h 314"/>
                <a:gd name="T16" fmla="*/ 64 w 128"/>
                <a:gd name="T17"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14">
                  <a:moveTo>
                    <a:pt x="64" y="0"/>
                  </a:moveTo>
                  <a:cubicBezTo>
                    <a:pt x="0" y="0"/>
                    <a:pt x="0" y="0"/>
                    <a:pt x="0" y="0"/>
                  </a:cubicBezTo>
                  <a:cubicBezTo>
                    <a:pt x="0" y="64"/>
                    <a:pt x="0" y="64"/>
                    <a:pt x="0" y="64"/>
                  </a:cubicBezTo>
                  <a:cubicBezTo>
                    <a:pt x="0" y="72"/>
                    <a:pt x="0" y="72"/>
                    <a:pt x="0" y="72"/>
                  </a:cubicBezTo>
                  <a:cubicBezTo>
                    <a:pt x="0" y="250"/>
                    <a:pt x="0" y="250"/>
                    <a:pt x="0" y="250"/>
                  </a:cubicBezTo>
                  <a:cubicBezTo>
                    <a:pt x="0" y="286"/>
                    <a:pt x="29" y="314"/>
                    <a:pt x="64" y="314"/>
                  </a:cubicBezTo>
                  <a:cubicBezTo>
                    <a:pt x="100" y="314"/>
                    <a:pt x="128" y="286"/>
                    <a:pt x="128" y="250"/>
                  </a:cubicBezTo>
                  <a:cubicBezTo>
                    <a:pt x="128" y="64"/>
                    <a:pt x="128" y="64"/>
                    <a:pt x="128" y="64"/>
                  </a:cubicBezTo>
                  <a:cubicBezTo>
                    <a:pt x="128" y="29"/>
                    <a:pt x="100" y="0"/>
                    <a:pt x="64" y="0"/>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9" name="Group 188"/>
            <p:cNvGrpSpPr/>
            <p:nvPr/>
          </p:nvGrpSpPr>
          <p:grpSpPr>
            <a:xfrm>
              <a:off x="6739613" y="2152086"/>
              <a:ext cx="428978" cy="670341"/>
              <a:chOff x="6744069" y="2107565"/>
              <a:chExt cx="428978" cy="670341"/>
            </a:xfrm>
          </p:grpSpPr>
          <p:pic>
            <p:nvPicPr>
              <p:cNvPr id="190" name="Picture 18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44069" y="2235315"/>
                <a:ext cx="428978" cy="542591"/>
              </a:xfrm>
              <a:prstGeom prst="rect">
                <a:avLst/>
              </a:prstGeom>
            </p:spPr>
          </p:pic>
          <p:sp>
            <p:nvSpPr>
              <p:cNvPr id="191" name="Oval 31"/>
              <p:cNvSpPr>
                <a:spLocks noChangeArrowheads="1"/>
              </p:cNvSpPr>
              <p:nvPr/>
            </p:nvSpPr>
            <p:spPr bwMode="auto">
              <a:xfrm>
                <a:off x="6861549" y="2107565"/>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grpSp>
        <p:nvGrpSpPr>
          <p:cNvPr id="183" name="Group 182"/>
          <p:cNvGrpSpPr/>
          <p:nvPr/>
        </p:nvGrpSpPr>
        <p:grpSpPr>
          <a:xfrm>
            <a:off x="584565" y="2349864"/>
            <a:ext cx="653195" cy="1177545"/>
            <a:chOff x="5728324" y="1198527"/>
            <a:chExt cx="783204" cy="1411919"/>
          </a:xfrm>
        </p:grpSpPr>
        <p:sp>
          <p:nvSpPr>
            <p:cNvPr id="184" name="Freeform 27"/>
            <p:cNvSpPr>
              <a:spLocks/>
            </p:cNvSpPr>
            <p:nvPr/>
          </p:nvSpPr>
          <p:spPr bwMode="auto">
            <a:xfrm>
              <a:off x="5728324" y="1198527"/>
              <a:ext cx="783204" cy="1411919"/>
            </a:xfrm>
            <a:custGeom>
              <a:avLst/>
              <a:gdLst>
                <a:gd name="T0" fmla="*/ 64 w 128"/>
                <a:gd name="T1" fmla="*/ 0 h 322"/>
                <a:gd name="T2" fmla="*/ 0 w 128"/>
                <a:gd name="T3" fmla="*/ 64 h 322"/>
                <a:gd name="T4" fmla="*/ 0 w 128"/>
                <a:gd name="T5" fmla="*/ 258 h 322"/>
                <a:gd name="T6" fmla="*/ 64 w 128"/>
                <a:gd name="T7" fmla="*/ 322 h 322"/>
                <a:gd name="T8" fmla="*/ 128 w 128"/>
                <a:gd name="T9" fmla="*/ 322 h 322"/>
                <a:gd name="T10" fmla="*/ 128 w 128"/>
                <a:gd name="T11" fmla="*/ 258 h 322"/>
                <a:gd name="T12" fmla="*/ 128 w 128"/>
                <a:gd name="T13" fmla="*/ 249 h 322"/>
                <a:gd name="T14" fmla="*/ 128 w 128"/>
                <a:gd name="T15" fmla="*/ 64 h 322"/>
                <a:gd name="T16" fmla="*/ 64 w 128"/>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22">
                  <a:moveTo>
                    <a:pt x="64" y="0"/>
                  </a:moveTo>
                  <a:cubicBezTo>
                    <a:pt x="29" y="0"/>
                    <a:pt x="0" y="28"/>
                    <a:pt x="0" y="64"/>
                  </a:cubicBezTo>
                  <a:cubicBezTo>
                    <a:pt x="0" y="258"/>
                    <a:pt x="0" y="258"/>
                    <a:pt x="0" y="258"/>
                  </a:cubicBezTo>
                  <a:cubicBezTo>
                    <a:pt x="0" y="293"/>
                    <a:pt x="29" y="322"/>
                    <a:pt x="64" y="322"/>
                  </a:cubicBezTo>
                  <a:cubicBezTo>
                    <a:pt x="128" y="322"/>
                    <a:pt x="128" y="322"/>
                    <a:pt x="128" y="322"/>
                  </a:cubicBezTo>
                  <a:cubicBezTo>
                    <a:pt x="128" y="258"/>
                    <a:pt x="128" y="258"/>
                    <a:pt x="128" y="258"/>
                  </a:cubicBezTo>
                  <a:cubicBezTo>
                    <a:pt x="128" y="249"/>
                    <a:pt x="128" y="249"/>
                    <a:pt x="128" y="249"/>
                  </a:cubicBezTo>
                  <a:cubicBezTo>
                    <a:pt x="128" y="64"/>
                    <a:pt x="128" y="64"/>
                    <a:pt x="128" y="64"/>
                  </a:cubicBezTo>
                  <a:cubicBezTo>
                    <a:pt x="128" y="28"/>
                    <a:pt x="99" y="0"/>
                    <a:pt x="6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5" name="Group 184"/>
            <p:cNvGrpSpPr/>
            <p:nvPr/>
          </p:nvGrpSpPr>
          <p:grpSpPr>
            <a:xfrm>
              <a:off x="5912120" y="1509565"/>
              <a:ext cx="415613" cy="789842"/>
              <a:chOff x="5891442" y="1525281"/>
              <a:chExt cx="415613" cy="789842"/>
            </a:xfrm>
          </p:grpSpPr>
          <p:sp>
            <p:nvSpPr>
              <p:cNvPr id="186" name="Freeform 32"/>
              <p:cNvSpPr>
                <a:spLocks/>
              </p:cNvSpPr>
              <p:nvPr/>
            </p:nvSpPr>
            <p:spPr bwMode="auto">
              <a:xfrm>
                <a:off x="5891442" y="1676878"/>
                <a:ext cx="415613" cy="638245"/>
              </a:xfrm>
              <a:custGeom>
                <a:avLst/>
                <a:gdLst>
                  <a:gd name="T0" fmla="*/ 64 w 64"/>
                  <a:gd name="T1" fmla="*/ 19 h 125"/>
                  <a:gd name="T2" fmla="*/ 45 w 64"/>
                  <a:gd name="T3" fmla="*/ 0 h 125"/>
                  <a:gd name="T4" fmla="*/ 27 w 64"/>
                  <a:gd name="T5" fmla="*/ 0 h 125"/>
                  <a:gd name="T6" fmla="*/ 26 w 64"/>
                  <a:gd name="T7" fmla="*/ 0 h 125"/>
                  <a:gd name="T8" fmla="*/ 18 w 64"/>
                  <a:gd name="T9" fmla="*/ 0 h 125"/>
                  <a:gd name="T10" fmla="*/ 0 w 64"/>
                  <a:gd name="T11" fmla="*/ 19 h 125"/>
                  <a:gd name="T12" fmla="*/ 0 w 64"/>
                  <a:gd name="T13" fmla="*/ 19 h 125"/>
                  <a:gd name="T14" fmla="*/ 0 w 64"/>
                  <a:gd name="T15" fmla="*/ 55 h 125"/>
                  <a:gd name="T16" fmla="*/ 6 w 64"/>
                  <a:gd name="T17" fmla="*/ 61 h 125"/>
                  <a:gd name="T18" fmla="*/ 12 w 64"/>
                  <a:gd name="T19" fmla="*/ 55 h 125"/>
                  <a:gd name="T20" fmla="*/ 12 w 64"/>
                  <a:gd name="T21" fmla="*/ 33 h 125"/>
                  <a:gd name="T22" fmla="*/ 12 w 64"/>
                  <a:gd name="T23" fmla="*/ 21 h 125"/>
                  <a:gd name="T24" fmla="*/ 15 w 64"/>
                  <a:gd name="T25" fmla="*/ 21 h 125"/>
                  <a:gd name="T26" fmla="*/ 15 w 64"/>
                  <a:gd name="T27" fmla="*/ 34 h 125"/>
                  <a:gd name="T28" fmla="*/ 15 w 64"/>
                  <a:gd name="T29" fmla="*/ 57 h 125"/>
                  <a:gd name="T30" fmla="*/ 15 w 64"/>
                  <a:gd name="T31" fmla="*/ 61 h 125"/>
                  <a:gd name="T32" fmla="*/ 15 w 64"/>
                  <a:gd name="T33" fmla="*/ 117 h 125"/>
                  <a:gd name="T34" fmla="*/ 22 w 64"/>
                  <a:gd name="T35" fmla="*/ 125 h 125"/>
                  <a:gd name="T36" fmla="*/ 30 w 64"/>
                  <a:gd name="T37" fmla="*/ 117 h 125"/>
                  <a:gd name="T38" fmla="*/ 30 w 64"/>
                  <a:gd name="T39" fmla="*/ 61 h 125"/>
                  <a:gd name="T40" fmla="*/ 33 w 64"/>
                  <a:gd name="T41" fmla="*/ 61 h 125"/>
                  <a:gd name="T42" fmla="*/ 33 w 64"/>
                  <a:gd name="T43" fmla="*/ 117 h 125"/>
                  <a:gd name="T44" fmla="*/ 41 w 64"/>
                  <a:gd name="T45" fmla="*/ 125 h 125"/>
                  <a:gd name="T46" fmla="*/ 49 w 64"/>
                  <a:gd name="T47" fmla="*/ 117 h 125"/>
                  <a:gd name="T48" fmla="*/ 49 w 64"/>
                  <a:gd name="T49" fmla="*/ 61 h 125"/>
                  <a:gd name="T50" fmla="*/ 49 w 64"/>
                  <a:gd name="T51" fmla="*/ 57 h 125"/>
                  <a:gd name="T52" fmla="*/ 49 w 64"/>
                  <a:gd name="T53" fmla="*/ 34 h 125"/>
                  <a:gd name="T54" fmla="*/ 49 w 64"/>
                  <a:gd name="T55" fmla="*/ 21 h 125"/>
                  <a:gd name="T56" fmla="*/ 52 w 64"/>
                  <a:gd name="T57" fmla="*/ 21 h 125"/>
                  <a:gd name="T58" fmla="*/ 52 w 64"/>
                  <a:gd name="T59" fmla="*/ 33 h 125"/>
                  <a:gd name="T60" fmla="*/ 52 w 64"/>
                  <a:gd name="T61" fmla="*/ 55 h 125"/>
                  <a:gd name="T62" fmla="*/ 58 w 64"/>
                  <a:gd name="T63" fmla="*/ 61 h 125"/>
                  <a:gd name="T64" fmla="*/ 64 w 64"/>
                  <a:gd name="T65" fmla="*/ 55 h 125"/>
                  <a:gd name="T66" fmla="*/ 64 w 64"/>
                  <a:gd name="T67" fmla="*/ 19 h 125"/>
                  <a:gd name="T68" fmla="*/ 64 w 64"/>
                  <a:gd name="T69"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125">
                    <a:moveTo>
                      <a:pt x="64" y="19"/>
                    </a:moveTo>
                    <a:cubicBezTo>
                      <a:pt x="64" y="8"/>
                      <a:pt x="56" y="0"/>
                      <a:pt x="45" y="0"/>
                    </a:cubicBezTo>
                    <a:cubicBezTo>
                      <a:pt x="27" y="0"/>
                      <a:pt x="27" y="0"/>
                      <a:pt x="27" y="0"/>
                    </a:cubicBezTo>
                    <a:cubicBezTo>
                      <a:pt x="26" y="0"/>
                      <a:pt x="26" y="0"/>
                      <a:pt x="26" y="0"/>
                    </a:cubicBezTo>
                    <a:cubicBezTo>
                      <a:pt x="18" y="0"/>
                      <a:pt x="18" y="0"/>
                      <a:pt x="18" y="0"/>
                    </a:cubicBezTo>
                    <a:cubicBezTo>
                      <a:pt x="8" y="0"/>
                      <a:pt x="0" y="8"/>
                      <a:pt x="0" y="19"/>
                    </a:cubicBezTo>
                    <a:cubicBezTo>
                      <a:pt x="0" y="19"/>
                      <a:pt x="0" y="19"/>
                      <a:pt x="0" y="19"/>
                    </a:cubicBezTo>
                    <a:cubicBezTo>
                      <a:pt x="0" y="55"/>
                      <a:pt x="0" y="55"/>
                      <a:pt x="0" y="55"/>
                    </a:cubicBezTo>
                    <a:cubicBezTo>
                      <a:pt x="0" y="58"/>
                      <a:pt x="3" y="61"/>
                      <a:pt x="6" y="61"/>
                    </a:cubicBezTo>
                    <a:cubicBezTo>
                      <a:pt x="9" y="61"/>
                      <a:pt x="12" y="58"/>
                      <a:pt x="12" y="55"/>
                    </a:cubicBezTo>
                    <a:cubicBezTo>
                      <a:pt x="12" y="33"/>
                      <a:pt x="12" y="33"/>
                      <a:pt x="12" y="33"/>
                    </a:cubicBezTo>
                    <a:cubicBezTo>
                      <a:pt x="12" y="21"/>
                      <a:pt x="12" y="21"/>
                      <a:pt x="12" y="21"/>
                    </a:cubicBezTo>
                    <a:cubicBezTo>
                      <a:pt x="15" y="21"/>
                      <a:pt x="15" y="21"/>
                      <a:pt x="15" y="21"/>
                    </a:cubicBezTo>
                    <a:cubicBezTo>
                      <a:pt x="15" y="34"/>
                      <a:pt x="15" y="34"/>
                      <a:pt x="15" y="34"/>
                    </a:cubicBezTo>
                    <a:cubicBezTo>
                      <a:pt x="15" y="57"/>
                      <a:pt x="15" y="57"/>
                      <a:pt x="15" y="57"/>
                    </a:cubicBezTo>
                    <a:cubicBezTo>
                      <a:pt x="15" y="61"/>
                      <a:pt x="15" y="61"/>
                      <a:pt x="15" y="61"/>
                    </a:cubicBezTo>
                    <a:cubicBezTo>
                      <a:pt x="15" y="117"/>
                      <a:pt x="15" y="117"/>
                      <a:pt x="15" y="117"/>
                    </a:cubicBezTo>
                    <a:cubicBezTo>
                      <a:pt x="15" y="121"/>
                      <a:pt x="18" y="125"/>
                      <a:pt x="22" y="125"/>
                    </a:cubicBezTo>
                    <a:cubicBezTo>
                      <a:pt x="27" y="125"/>
                      <a:pt x="30" y="121"/>
                      <a:pt x="30" y="117"/>
                    </a:cubicBezTo>
                    <a:cubicBezTo>
                      <a:pt x="30" y="61"/>
                      <a:pt x="30" y="61"/>
                      <a:pt x="30" y="61"/>
                    </a:cubicBezTo>
                    <a:cubicBezTo>
                      <a:pt x="33" y="61"/>
                      <a:pt x="33" y="61"/>
                      <a:pt x="33" y="61"/>
                    </a:cubicBezTo>
                    <a:cubicBezTo>
                      <a:pt x="33" y="117"/>
                      <a:pt x="33" y="117"/>
                      <a:pt x="33" y="117"/>
                    </a:cubicBezTo>
                    <a:cubicBezTo>
                      <a:pt x="33" y="121"/>
                      <a:pt x="37" y="125"/>
                      <a:pt x="41" y="125"/>
                    </a:cubicBezTo>
                    <a:cubicBezTo>
                      <a:pt x="46" y="125"/>
                      <a:pt x="49" y="121"/>
                      <a:pt x="49" y="117"/>
                    </a:cubicBezTo>
                    <a:cubicBezTo>
                      <a:pt x="49" y="61"/>
                      <a:pt x="49" y="61"/>
                      <a:pt x="49" y="61"/>
                    </a:cubicBezTo>
                    <a:cubicBezTo>
                      <a:pt x="49" y="57"/>
                      <a:pt x="49" y="57"/>
                      <a:pt x="49" y="57"/>
                    </a:cubicBezTo>
                    <a:cubicBezTo>
                      <a:pt x="49" y="34"/>
                      <a:pt x="49" y="34"/>
                      <a:pt x="49" y="34"/>
                    </a:cubicBezTo>
                    <a:cubicBezTo>
                      <a:pt x="49" y="21"/>
                      <a:pt x="49" y="21"/>
                      <a:pt x="49" y="21"/>
                    </a:cubicBezTo>
                    <a:cubicBezTo>
                      <a:pt x="52" y="21"/>
                      <a:pt x="52" y="21"/>
                      <a:pt x="52" y="21"/>
                    </a:cubicBezTo>
                    <a:cubicBezTo>
                      <a:pt x="52" y="33"/>
                      <a:pt x="52" y="33"/>
                      <a:pt x="52" y="33"/>
                    </a:cubicBezTo>
                    <a:cubicBezTo>
                      <a:pt x="52" y="55"/>
                      <a:pt x="52" y="55"/>
                      <a:pt x="52" y="55"/>
                    </a:cubicBezTo>
                    <a:cubicBezTo>
                      <a:pt x="52" y="58"/>
                      <a:pt x="55" y="61"/>
                      <a:pt x="58" y="61"/>
                    </a:cubicBezTo>
                    <a:cubicBezTo>
                      <a:pt x="61" y="61"/>
                      <a:pt x="64" y="58"/>
                      <a:pt x="64" y="55"/>
                    </a:cubicBezTo>
                    <a:cubicBezTo>
                      <a:pt x="64" y="19"/>
                      <a:pt x="64" y="19"/>
                      <a:pt x="64" y="19"/>
                    </a:cubicBezTo>
                    <a:cubicBezTo>
                      <a:pt x="64" y="19"/>
                      <a:pt x="64" y="19"/>
                      <a:pt x="64" y="1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sp>
            <p:nvSpPr>
              <p:cNvPr id="187" name="Oval 31"/>
              <p:cNvSpPr>
                <a:spLocks noChangeArrowheads="1"/>
              </p:cNvSpPr>
              <p:nvPr/>
            </p:nvSpPr>
            <p:spPr bwMode="auto">
              <a:xfrm>
                <a:off x="6008210" y="1525281"/>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sp>
        <p:nvSpPr>
          <p:cNvPr id="177"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a:solidFill>
                  <a:srgbClr val="22505F"/>
                </a:solidFill>
                <a:cs typeface="Calibri" pitchFamily="34" charset="0"/>
              </a:rPr>
              <a:t>(</a:t>
            </a:r>
            <a:r>
              <a:rPr lang="en-IE" sz="1000" i="1" dirty="0" smtClean="0">
                <a:solidFill>
                  <a:srgbClr val="22505F"/>
                </a:solidFill>
                <a:cs typeface="Calibri" pitchFamily="34" charset="0"/>
              </a:rPr>
              <a:t>Q.5)</a:t>
            </a:r>
            <a:endParaRPr lang="en-GB" sz="1000" i="1" dirty="0">
              <a:solidFill>
                <a:srgbClr val="22505F"/>
              </a:solidFill>
              <a:cs typeface="Calibri" pitchFamily="34" charset="0"/>
            </a:endParaRPr>
          </a:p>
        </p:txBody>
      </p:sp>
      <p:sp>
        <p:nvSpPr>
          <p:cNvPr id="193" name="Rectangle 192"/>
          <p:cNvSpPr/>
          <p:nvPr/>
        </p:nvSpPr>
        <p:spPr>
          <a:xfrm>
            <a:off x="5385440" y="4654771"/>
            <a:ext cx="464581" cy="846563"/>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4" name="Rectangle 193"/>
          <p:cNvSpPr/>
          <p:nvPr/>
        </p:nvSpPr>
        <p:spPr>
          <a:xfrm>
            <a:off x="5395369" y="3738530"/>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67" name="Freeform 5"/>
          <p:cNvSpPr>
            <a:spLocks noChangeAspect="1" noEditPoints="1"/>
          </p:cNvSpPr>
          <p:nvPr/>
        </p:nvSpPr>
        <p:spPr bwMode="gray">
          <a:xfrm>
            <a:off x="4978573"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8" name="Freeform 5"/>
          <p:cNvSpPr>
            <a:spLocks noChangeAspect="1" noEditPoints="1"/>
          </p:cNvSpPr>
          <p:nvPr/>
        </p:nvSpPr>
        <p:spPr bwMode="gray">
          <a:xfrm>
            <a:off x="4779291" y="46551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0" name="Freeform 5"/>
          <p:cNvSpPr>
            <a:spLocks noChangeAspect="1" noEditPoints="1"/>
          </p:cNvSpPr>
          <p:nvPr/>
        </p:nvSpPr>
        <p:spPr bwMode="gray">
          <a:xfrm>
            <a:off x="47792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3" name="Freeform 5"/>
          <p:cNvSpPr>
            <a:spLocks noChangeAspect="1" noEditPoints="1"/>
          </p:cNvSpPr>
          <p:nvPr/>
        </p:nvSpPr>
        <p:spPr bwMode="gray">
          <a:xfrm>
            <a:off x="1261630"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30000">
                <a:schemeClr val="bg2"/>
              </a:gs>
              <a:gs pos="3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4" name="Freeform 5"/>
          <p:cNvSpPr>
            <a:spLocks noChangeAspect="1" noEditPoints="1"/>
          </p:cNvSpPr>
          <p:nvPr/>
        </p:nvSpPr>
        <p:spPr bwMode="gray">
          <a:xfrm>
            <a:off x="49785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1" name="Freeform 5"/>
          <p:cNvSpPr>
            <a:spLocks noChangeAspect="1" noEditPoints="1"/>
          </p:cNvSpPr>
          <p:nvPr/>
        </p:nvSpPr>
        <p:spPr bwMode="gray">
          <a:xfrm>
            <a:off x="4779310" y="41779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5" name="Rectangle 164"/>
          <p:cNvSpPr/>
          <p:nvPr/>
        </p:nvSpPr>
        <p:spPr>
          <a:xfrm>
            <a:off x="5385440" y="2773600"/>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79" name="Rectangle 178"/>
          <p:cNvSpPr/>
          <p:nvPr/>
        </p:nvSpPr>
        <p:spPr>
          <a:xfrm>
            <a:off x="1231070" y="5727571"/>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5" name="Rectangle 194"/>
          <p:cNvSpPr/>
          <p:nvPr/>
        </p:nvSpPr>
        <p:spPr>
          <a:xfrm>
            <a:off x="657459" y="3560943"/>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6" name="Rectangle 195"/>
          <p:cNvSpPr/>
          <p:nvPr/>
        </p:nvSpPr>
        <p:spPr>
          <a:xfrm>
            <a:off x="1362442" y="2477206"/>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Tree>
    <p:extLst>
      <p:ext uri="{BB962C8B-B14F-4D97-AF65-F5344CB8AC3E}">
        <p14:creationId xmlns:p14="http://schemas.microsoft.com/office/powerpoint/2010/main" val="418875933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Placeholder 34"/>
          <p:cNvSpPr>
            <a:spLocks noGrp="1"/>
          </p:cNvSpPr>
          <p:nvPr>
            <p:ph type="body" sz="quarter" idx="4294967295"/>
          </p:nvPr>
        </p:nvSpPr>
        <p:spPr>
          <a:xfrm>
            <a:off x="109209" y="577542"/>
            <a:ext cx="2231380" cy="193899"/>
          </a:xfrm>
        </p:spPr>
        <p:txBody>
          <a:bodyPr wrap="none" lIns="0" tIns="0" rIns="0" bIns="0">
            <a:spAutoFit/>
          </a:bodyPr>
          <a:lstStyle/>
          <a:p>
            <a:pPr marL="0" indent="0">
              <a:buNone/>
              <a:defRPr/>
            </a:pPr>
            <a:r>
              <a:rPr lang="en-IE" sz="1400" dirty="0" smtClean="0">
                <a:solidFill>
                  <a:schemeClr val="accent5"/>
                </a:solidFill>
              </a:rPr>
              <a:t>(Base: All Adults 18+; n=1,004)</a:t>
            </a:r>
            <a:endParaRPr lang="en-IE" sz="1400" dirty="0">
              <a:solidFill>
                <a:schemeClr val="accent5"/>
              </a:solidFill>
            </a:endParaRPr>
          </a:p>
        </p:txBody>
      </p:sp>
      <p:sp>
        <p:nvSpPr>
          <p:cNvPr id="26" name="TextBox 25"/>
          <p:cNvSpPr txBox="1"/>
          <p:nvPr/>
        </p:nvSpPr>
        <p:spPr>
          <a:xfrm>
            <a:off x="4104602" y="2209822"/>
            <a:ext cx="593111" cy="369332"/>
          </a:xfrm>
          <a:prstGeom prst="rect">
            <a:avLst/>
          </a:prstGeom>
          <a:noFill/>
        </p:spPr>
        <p:txBody>
          <a:bodyPr wrap="none" rtlCol="0">
            <a:spAutoFit/>
          </a:bodyPr>
          <a:lstStyle/>
          <a:p>
            <a:r>
              <a:rPr lang="en-GB" dirty="0" smtClean="0">
                <a:solidFill>
                  <a:schemeClr val="tx2"/>
                </a:solidFill>
                <a:cs typeface="Arial" pitchFamily="34" charset="0"/>
              </a:rPr>
              <a:t>Age </a:t>
            </a:r>
            <a:endParaRPr lang="en-US" dirty="0">
              <a:solidFill>
                <a:schemeClr val="tx2"/>
              </a:solidFill>
              <a:cs typeface="Arial" pitchFamily="34" charset="0"/>
            </a:endParaRPr>
          </a:p>
        </p:txBody>
      </p:sp>
      <p:sp>
        <p:nvSpPr>
          <p:cNvPr id="27" name="TextBox 26"/>
          <p:cNvSpPr txBox="1"/>
          <p:nvPr/>
        </p:nvSpPr>
        <p:spPr>
          <a:xfrm>
            <a:off x="7355100" y="2209822"/>
            <a:ext cx="826637" cy="369332"/>
          </a:xfrm>
          <a:prstGeom prst="rect">
            <a:avLst/>
          </a:prstGeom>
          <a:noFill/>
        </p:spPr>
        <p:txBody>
          <a:bodyPr wrap="none" rtlCol="0">
            <a:spAutoFit/>
          </a:bodyPr>
          <a:lstStyle/>
          <a:p>
            <a:r>
              <a:rPr lang="en-GB" dirty="0" smtClean="0">
                <a:solidFill>
                  <a:schemeClr val="tx2"/>
                </a:solidFill>
                <a:cs typeface="Arial" pitchFamily="34" charset="0"/>
              </a:rPr>
              <a:t>Region</a:t>
            </a:r>
            <a:endParaRPr lang="en-US" dirty="0">
              <a:solidFill>
                <a:schemeClr val="tx2"/>
              </a:solidFill>
              <a:cs typeface="Arial" pitchFamily="34" charset="0"/>
            </a:endParaRPr>
          </a:p>
        </p:txBody>
      </p:sp>
      <p:sp>
        <p:nvSpPr>
          <p:cNvPr id="100" name="Freeform 5"/>
          <p:cNvSpPr>
            <a:spLocks noChangeAspect="1" noEditPoints="1"/>
          </p:cNvSpPr>
          <p:nvPr/>
        </p:nvSpPr>
        <p:spPr bwMode="gray">
          <a:xfrm>
            <a:off x="3384336"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1" name="Freeform 5"/>
          <p:cNvSpPr>
            <a:spLocks noChangeAspect="1" noEditPoints="1"/>
          </p:cNvSpPr>
          <p:nvPr/>
        </p:nvSpPr>
        <p:spPr bwMode="gray">
          <a:xfrm>
            <a:off x="4978573"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2" name="Freeform 5"/>
          <p:cNvSpPr>
            <a:spLocks noChangeAspect="1" noEditPoints="1"/>
          </p:cNvSpPr>
          <p:nvPr/>
        </p:nvSpPr>
        <p:spPr bwMode="gray">
          <a:xfrm>
            <a:off x="3583618"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3" name="Freeform 5"/>
          <p:cNvSpPr>
            <a:spLocks noChangeAspect="1" noEditPoints="1"/>
          </p:cNvSpPr>
          <p:nvPr/>
        </p:nvSpPr>
        <p:spPr bwMode="gray">
          <a:xfrm>
            <a:off x="4181464"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4" name="Freeform 5"/>
          <p:cNvSpPr>
            <a:spLocks noChangeAspect="1" noEditPoints="1"/>
          </p:cNvSpPr>
          <p:nvPr/>
        </p:nvSpPr>
        <p:spPr bwMode="gray">
          <a:xfrm>
            <a:off x="4779291"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5" name="Freeform 5"/>
          <p:cNvSpPr>
            <a:spLocks noChangeAspect="1" noEditPoints="1"/>
          </p:cNvSpPr>
          <p:nvPr/>
        </p:nvSpPr>
        <p:spPr bwMode="gray">
          <a:xfrm>
            <a:off x="3782900"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70000">
                <a:schemeClr val="bg2"/>
              </a:gs>
              <a:gs pos="7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6" name="Freeform 5"/>
          <p:cNvSpPr>
            <a:spLocks noChangeAspect="1" noEditPoints="1"/>
          </p:cNvSpPr>
          <p:nvPr/>
        </p:nvSpPr>
        <p:spPr bwMode="gray">
          <a:xfrm>
            <a:off x="5177855"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7" name="Freeform 5"/>
          <p:cNvSpPr>
            <a:spLocks noChangeAspect="1" noEditPoints="1"/>
          </p:cNvSpPr>
          <p:nvPr/>
        </p:nvSpPr>
        <p:spPr bwMode="gray">
          <a:xfrm>
            <a:off x="3982182"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8" name="Freeform 5"/>
          <p:cNvSpPr>
            <a:spLocks noChangeAspect="1" noEditPoints="1"/>
          </p:cNvSpPr>
          <p:nvPr/>
        </p:nvSpPr>
        <p:spPr bwMode="gray">
          <a:xfrm>
            <a:off x="4580009"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9" name="Freeform 5"/>
          <p:cNvSpPr>
            <a:spLocks noChangeAspect="1" noEditPoints="1"/>
          </p:cNvSpPr>
          <p:nvPr/>
        </p:nvSpPr>
        <p:spPr bwMode="gray">
          <a:xfrm>
            <a:off x="4380746" y="2745959"/>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31" name="TextBox 30"/>
          <p:cNvSpPr txBox="1"/>
          <p:nvPr/>
        </p:nvSpPr>
        <p:spPr>
          <a:xfrm>
            <a:off x="2719529" y="2795271"/>
            <a:ext cx="604653" cy="307777"/>
          </a:xfrm>
          <a:prstGeom prst="rect">
            <a:avLst/>
          </a:prstGeom>
          <a:noFill/>
        </p:spPr>
        <p:txBody>
          <a:bodyPr wrap="none" rtlCol="0">
            <a:spAutoFit/>
          </a:bodyPr>
          <a:lstStyle/>
          <a:p>
            <a:r>
              <a:rPr lang="en-IE" sz="1400" dirty="0" smtClean="0">
                <a:solidFill>
                  <a:schemeClr val="bg1"/>
                </a:solidFill>
              </a:rPr>
              <a:t>18-24</a:t>
            </a:r>
            <a:endParaRPr lang="en-GB" sz="1400" dirty="0">
              <a:solidFill>
                <a:schemeClr val="bg1"/>
              </a:solidFill>
            </a:endParaRPr>
          </a:p>
        </p:txBody>
      </p:sp>
      <p:sp>
        <p:nvSpPr>
          <p:cNvPr id="32" name="TextBox 31"/>
          <p:cNvSpPr txBox="1"/>
          <p:nvPr/>
        </p:nvSpPr>
        <p:spPr>
          <a:xfrm>
            <a:off x="2719529" y="3272474"/>
            <a:ext cx="604653" cy="307777"/>
          </a:xfrm>
          <a:prstGeom prst="rect">
            <a:avLst/>
          </a:prstGeom>
          <a:noFill/>
        </p:spPr>
        <p:txBody>
          <a:bodyPr wrap="none" rtlCol="0">
            <a:spAutoFit/>
          </a:bodyPr>
          <a:lstStyle/>
          <a:p>
            <a:r>
              <a:rPr lang="en-IE" sz="1400" dirty="0" smtClean="0">
                <a:solidFill>
                  <a:schemeClr val="bg1"/>
                </a:solidFill>
              </a:rPr>
              <a:t>25-34</a:t>
            </a:r>
            <a:endParaRPr lang="en-GB" sz="1400" dirty="0">
              <a:solidFill>
                <a:schemeClr val="bg1"/>
              </a:solidFill>
            </a:endParaRPr>
          </a:p>
        </p:txBody>
      </p:sp>
      <p:sp>
        <p:nvSpPr>
          <p:cNvPr id="34" name="TextBox 33"/>
          <p:cNvSpPr txBox="1"/>
          <p:nvPr/>
        </p:nvSpPr>
        <p:spPr>
          <a:xfrm>
            <a:off x="2719529" y="3749677"/>
            <a:ext cx="604653" cy="307777"/>
          </a:xfrm>
          <a:prstGeom prst="rect">
            <a:avLst/>
          </a:prstGeom>
          <a:noFill/>
        </p:spPr>
        <p:txBody>
          <a:bodyPr wrap="none" rtlCol="0">
            <a:spAutoFit/>
          </a:bodyPr>
          <a:lstStyle/>
          <a:p>
            <a:r>
              <a:rPr lang="en-IE" sz="1400" dirty="0" smtClean="0">
                <a:solidFill>
                  <a:schemeClr val="bg1"/>
                </a:solidFill>
              </a:rPr>
              <a:t>35-44</a:t>
            </a:r>
            <a:endParaRPr lang="en-GB" sz="1400" dirty="0">
              <a:solidFill>
                <a:schemeClr val="bg1"/>
              </a:solidFill>
            </a:endParaRPr>
          </a:p>
        </p:txBody>
      </p:sp>
      <p:sp>
        <p:nvSpPr>
          <p:cNvPr id="36" name="TextBox 35"/>
          <p:cNvSpPr txBox="1"/>
          <p:nvPr/>
        </p:nvSpPr>
        <p:spPr>
          <a:xfrm>
            <a:off x="2719529" y="4226880"/>
            <a:ext cx="604653" cy="307777"/>
          </a:xfrm>
          <a:prstGeom prst="rect">
            <a:avLst/>
          </a:prstGeom>
          <a:noFill/>
        </p:spPr>
        <p:txBody>
          <a:bodyPr wrap="none" rtlCol="0">
            <a:spAutoFit/>
          </a:bodyPr>
          <a:lstStyle/>
          <a:p>
            <a:r>
              <a:rPr lang="en-IE" sz="1400" dirty="0" smtClean="0">
                <a:solidFill>
                  <a:schemeClr val="bg1"/>
                </a:solidFill>
              </a:rPr>
              <a:t>45-54</a:t>
            </a:r>
            <a:endParaRPr lang="en-GB" sz="1400" dirty="0">
              <a:solidFill>
                <a:schemeClr val="bg1"/>
              </a:solidFill>
            </a:endParaRPr>
          </a:p>
        </p:txBody>
      </p:sp>
      <p:sp>
        <p:nvSpPr>
          <p:cNvPr id="37" name="TextBox 36"/>
          <p:cNvSpPr txBox="1"/>
          <p:nvPr/>
        </p:nvSpPr>
        <p:spPr>
          <a:xfrm>
            <a:off x="2719529" y="4704083"/>
            <a:ext cx="604653" cy="307777"/>
          </a:xfrm>
          <a:prstGeom prst="rect">
            <a:avLst/>
          </a:prstGeom>
          <a:noFill/>
        </p:spPr>
        <p:txBody>
          <a:bodyPr wrap="none" rtlCol="0">
            <a:spAutoFit/>
          </a:bodyPr>
          <a:lstStyle/>
          <a:p>
            <a:r>
              <a:rPr lang="en-IE" sz="1400" dirty="0" smtClean="0">
                <a:solidFill>
                  <a:schemeClr val="bg1"/>
                </a:solidFill>
              </a:rPr>
              <a:t>55-64</a:t>
            </a:r>
            <a:endParaRPr lang="en-GB" sz="1400" dirty="0">
              <a:solidFill>
                <a:schemeClr val="bg1"/>
              </a:solidFill>
            </a:endParaRPr>
          </a:p>
        </p:txBody>
      </p:sp>
      <p:sp>
        <p:nvSpPr>
          <p:cNvPr id="38" name="TextBox 37"/>
          <p:cNvSpPr txBox="1"/>
          <p:nvPr/>
        </p:nvSpPr>
        <p:spPr>
          <a:xfrm>
            <a:off x="2867006" y="5182410"/>
            <a:ext cx="457176" cy="307777"/>
          </a:xfrm>
          <a:prstGeom prst="rect">
            <a:avLst/>
          </a:prstGeom>
          <a:noFill/>
        </p:spPr>
        <p:txBody>
          <a:bodyPr wrap="none" rtlCol="0">
            <a:spAutoFit/>
          </a:bodyPr>
          <a:lstStyle/>
          <a:p>
            <a:r>
              <a:rPr lang="en-IE" sz="1400" dirty="0" smtClean="0">
                <a:solidFill>
                  <a:schemeClr val="bg1"/>
                </a:solidFill>
              </a:rPr>
              <a:t>65+</a:t>
            </a:r>
            <a:endParaRPr lang="en-GB" sz="1400" dirty="0">
              <a:solidFill>
                <a:schemeClr val="bg1"/>
              </a:solidFill>
            </a:endParaRPr>
          </a:p>
        </p:txBody>
      </p:sp>
      <p:sp>
        <p:nvSpPr>
          <p:cNvPr id="90" name="Freeform 5"/>
          <p:cNvSpPr>
            <a:spLocks noChangeAspect="1" noEditPoints="1"/>
          </p:cNvSpPr>
          <p:nvPr/>
        </p:nvSpPr>
        <p:spPr bwMode="gray">
          <a:xfrm>
            <a:off x="338433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1" name="Freeform 5"/>
          <p:cNvSpPr>
            <a:spLocks noChangeAspect="1" noEditPoints="1"/>
          </p:cNvSpPr>
          <p:nvPr/>
        </p:nvSpPr>
        <p:spPr bwMode="gray">
          <a:xfrm>
            <a:off x="4181464"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2" name="Freeform 5"/>
          <p:cNvSpPr>
            <a:spLocks noChangeAspect="1" noEditPoints="1"/>
          </p:cNvSpPr>
          <p:nvPr/>
        </p:nvSpPr>
        <p:spPr bwMode="gray">
          <a:xfrm>
            <a:off x="358361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3" name="Freeform 5"/>
          <p:cNvSpPr>
            <a:spLocks noChangeAspect="1" noEditPoints="1"/>
          </p:cNvSpPr>
          <p:nvPr/>
        </p:nvSpPr>
        <p:spPr bwMode="gray">
          <a:xfrm>
            <a:off x="438074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5" name="Freeform 5"/>
          <p:cNvSpPr>
            <a:spLocks noChangeAspect="1" noEditPoints="1"/>
          </p:cNvSpPr>
          <p:nvPr/>
        </p:nvSpPr>
        <p:spPr bwMode="gray">
          <a:xfrm>
            <a:off x="3982182"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70000">
                <a:schemeClr val="bg2"/>
              </a:gs>
              <a:gs pos="7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6" name="Freeform 5"/>
          <p:cNvSpPr>
            <a:spLocks noChangeAspect="1" noEditPoints="1"/>
          </p:cNvSpPr>
          <p:nvPr/>
        </p:nvSpPr>
        <p:spPr bwMode="gray">
          <a:xfrm>
            <a:off x="5177855"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7" name="Freeform 5"/>
          <p:cNvSpPr>
            <a:spLocks noChangeAspect="1" noEditPoints="1"/>
          </p:cNvSpPr>
          <p:nvPr/>
        </p:nvSpPr>
        <p:spPr bwMode="gray">
          <a:xfrm>
            <a:off x="458002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8" name="Freeform 5"/>
          <p:cNvSpPr>
            <a:spLocks noChangeAspect="1" noEditPoints="1"/>
          </p:cNvSpPr>
          <p:nvPr/>
        </p:nvSpPr>
        <p:spPr bwMode="gray">
          <a:xfrm>
            <a:off x="3782900"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9" name="Freeform 5"/>
          <p:cNvSpPr>
            <a:spLocks noChangeAspect="1" noEditPoints="1"/>
          </p:cNvSpPr>
          <p:nvPr/>
        </p:nvSpPr>
        <p:spPr bwMode="gray">
          <a:xfrm>
            <a:off x="4978592" y="417756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0" name="Freeform 5"/>
          <p:cNvSpPr>
            <a:spLocks noChangeAspect="1" noEditPoints="1"/>
          </p:cNvSpPr>
          <p:nvPr/>
        </p:nvSpPr>
        <p:spPr bwMode="gray">
          <a:xfrm>
            <a:off x="3384336"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2" name="Freeform 5"/>
          <p:cNvSpPr>
            <a:spLocks noChangeAspect="1" noEditPoints="1"/>
          </p:cNvSpPr>
          <p:nvPr/>
        </p:nvSpPr>
        <p:spPr bwMode="gray">
          <a:xfrm>
            <a:off x="3583618"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3" name="Freeform 5"/>
          <p:cNvSpPr>
            <a:spLocks noChangeAspect="1" noEditPoints="1"/>
          </p:cNvSpPr>
          <p:nvPr/>
        </p:nvSpPr>
        <p:spPr bwMode="gray">
          <a:xfrm>
            <a:off x="4181464"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4" name="Freeform 5"/>
          <p:cNvSpPr>
            <a:spLocks noChangeAspect="1" noEditPoints="1"/>
          </p:cNvSpPr>
          <p:nvPr/>
        </p:nvSpPr>
        <p:spPr bwMode="gray">
          <a:xfrm>
            <a:off x="4580009"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5" name="Freeform 5"/>
          <p:cNvSpPr>
            <a:spLocks noChangeAspect="1" noEditPoints="1"/>
          </p:cNvSpPr>
          <p:nvPr/>
        </p:nvSpPr>
        <p:spPr bwMode="gray">
          <a:xfrm>
            <a:off x="3782900"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50000">
                <a:schemeClr val="bg2"/>
              </a:gs>
              <a:gs pos="5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6" name="Freeform 5"/>
          <p:cNvSpPr>
            <a:spLocks noChangeAspect="1" noEditPoints="1"/>
          </p:cNvSpPr>
          <p:nvPr/>
        </p:nvSpPr>
        <p:spPr bwMode="gray">
          <a:xfrm>
            <a:off x="5177855"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7" name="Freeform 5"/>
          <p:cNvSpPr>
            <a:spLocks noChangeAspect="1" noEditPoints="1"/>
          </p:cNvSpPr>
          <p:nvPr/>
        </p:nvSpPr>
        <p:spPr bwMode="gray">
          <a:xfrm>
            <a:off x="3982182"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8" name="Freeform 5"/>
          <p:cNvSpPr>
            <a:spLocks noChangeAspect="1" noEditPoints="1"/>
          </p:cNvSpPr>
          <p:nvPr/>
        </p:nvSpPr>
        <p:spPr bwMode="gray">
          <a:xfrm>
            <a:off x="4779291"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9" name="Freeform 5"/>
          <p:cNvSpPr>
            <a:spLocks noChangeAspect="1" noEditPoints="1"/>
          </p:cNvSpPr>
          <p:nvPr/>
        </p:nvSpPr>
        <p:spPr bwMode="gray">
          <a:xfrm>
            <a:off x="4380746" y="3223162"/>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0" name="Freeform 5"/>
          <p:cNvSpPr>
            <a:spLocks noChangeAspect="1" noEditPoints="1"/>
          </p:cNvSpPr>
          <p:nvPr/>
        </p:nvSpPr>
        <p:spPr bwMode="gray">
          <a:xfrm>
            <a:off x="33843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1" name="Freeform 5"/>
          <p:cNvSpPr>
            <a:spLocks noChangeAspect="1" noEditPoints="1"/>
          </p:cNvSpPr>
          <p:nvPr/>
        </p:nvSpPr>
        <p:spPr bwMode="gray">
          <a:xfrm>
            <a:off x="418145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2" name="Freeform 5"/>
          <p:cNvSpPr>
            <a:spLocks noChangeAspect="1" noEditPoints="1"/>
          </p:cNvSpPr>
          <p:nvPr/>
        </p:nvSpPr>
        <p:spPr bwMode="gray">
          <a:xfrm>
            <a:off x="35836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3" name="Freeform 5"/>
          <p:cNvSpPr>
            <a:spLocks noChangeAspect="1" noEditPoints="1"/>
          </p:cNvSpPr>
          <p:nvPr/>
        </p:nvSpPr>
        <p:spPr bwMode="gray">
          <a:xfrm>
            <a:off x="43807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4" name="Freeform 5"/>
          <p:cNvSpPr>
            <a:spLocks noChangeAspect="1" noEditPoints="1"/>
          </p:cNvSpPr>
          <p:nvPr/>
        </p:nvSpPr>
        <p:spPr bwMode="gray">
          <a:xfrm>
            <a:off x="45800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5" name="Freeform 5"/>
          <p:cNvSpPr>
            <a:spLocks noChangeAspect="1" noEditPoints="1"/>
          </p:cNvSpPr>
          <p:nvPr/>
        </p:nvSpPr>
        <p:spPr bwMode="gray">
          <a:xfrm>
            <a:off x="47792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6" name="Freeform 5"/>
          <p:cNvSpPr>
            <a:spLocks noChangeAspect="1" noEditPoints="1"/>
          </p:cNvSpPr>
          <p:nvPr/>
        </p:nvSpPr>
        <p:spPr bwMode="gray">
          <a:xfrm>
            <a:off x="5177855"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7" name="Freeform 5"/>
          <p:cNvSpPr>
            <a:spLocks noChangeAspect="1" noEditPoints="1"/>
          </p:cNvSpPr>
          <p:nvPr/>
        </p:nvSpPr>
        <p:spPr bwMode="gray">
          <a:xfrm>
            <a:off x="39821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8" name="Freeform 5"/>
          <p:cNvSpPr>
            <a:spLocks noChangeAspect="1" noEditPoints="1"/>
          </p:cNvSpPr>
          <p:nvPr/>
        </p:nvSpPr>
        <p:spPr bwMode="gray">
          <a:xfrm>
            <a:off x="37828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70000">
                <a:schemeClr val="bg2"/>
              </a:gs>
              <a:gs pos="7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0" name="Freeform 5"/>
          <p:cNvSpPr>
            <a:spLocks noChangeAspect="1" noEditPoints="1"/>
          </p:cNvSpPr>
          <p:nvPr/>
        </p:nvSpPr>
        <p:spPr bwMode="gray">
          <a:xfrm>
            <a:off x="33843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1" name="Freeform 5"/>
          <p:cNvSpPr>
            <a:spLocks noChangeAspect="1" noEditPoints="1"/>
          </p:cNvSpPr>
          <p:nvPr/>
        </p:nvSpPr>
        <p:spPr bwMode="gray">
          <a:xfrm>
            <a:off x="418145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2" name="Freeform 5"/>
          <p:cNvSpPr>
            <a:spLocks noChangeAspect="1" noEditPoints="1"/>
          </p:cNvSpPr>
          <p:nvPr/>
        </p:nvSpPr>
        <p:spPr bwMode="gray">
          <a:xfrm>
            <a:off x="35836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3" name="Freeform 5"/>
          <p:cNvSpPr>
            <a:spLocks noChangeAspect="1" noEditPoints="1"/>
          </p:cNvSpPr>
          <p:nvPr/>
        </p:nvSpPr>
        <p:spPr bwMode="gray">
          <a:xfrm>
            <a:off x="39821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30000">
                <a:schemeClr val="bg2"/>
              </a:gs>
              <a:gs pos="3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4" name="Freeform 5"/>
          <p:cNvSpPr>
            <a:spLocks noChangeAspect="1" noEditPoints="1"/>
          </p:cNvSpPr>
          <p:nvPr/>
        </p:nvSpPr>
        <p:spPr bwMode="gray">
          <a:xfrm>
            <a:off x="45800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5" name="Freeform 5"/>
          <p:cNvSpPr>
            <a:spLocks noChangeAspect="1" noEditPoints="1"/>
          </p:cNvSpPr>
          <p:nvPr/>
        </p:nvSpPr>
        <p:spPr bwMode="gray">
          <a:xfrm>
            <a:off x="49785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6" name="Freeform 5"/>
          <p:cNvSpPr>
            <a:spLocks noChangeAspect="1" noEditPoints="1"/>
          </p:cNvSpPr>
          <p:nvPr/>
        </p:nvSpPr>
        <p:spPr bwMode="gray">
          <a:xfrm>
            <a:off x="5177855"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7" name="Freeform 5"/>
          <p:cNvSpPr>
            <a:spLocks noChangeAspect="1" noEditPoints="1"/>
          </p:cNvSpPr>
          <p:nvPr/>
        </p:nvSpPr>
        <p:spPr bwMode="gray">
          <a:xfrm>
            <a:off x="43807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8" name="Freeform 5"/>
          <p:cNvSpPr>
            <a:spLocks noChangeAspect="1" noEditPoints="1"/>
          </p:cNvSpPr>
          <p:nvPr/>
        </p:nvSpPr>
        <p:spPr bwMode="gray">
          <a:xfrm>
            <a:off x="37828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0" name="Freeform 5"/>
          <p:cNvSpPr>
            <a:spLocks noChangeAspect="1" noEditPoints="1"/>
          </p:cNvSpPr>
          <p:nvPr/>
        </p:nvSpPr>
        <p:spPr bwMode="gray">
          <a:xfrm>
            <a:off x="338433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1" name="Freeform 5"/>
          <p:cNvSpPr>
            <a:spLocks noChangeAspect="1" noEditPoints="1"/>
          </p:cNvSpPr>
          <p:nvPr/>
        </p:nvSpPr>
        <p:spPr bwMode="gray">
          <a:xfrm>
            <a:off x="4181464"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2" name="Freeform 5"/>
          <p:cNvSpPr>
            <a:spLocks noChangeAspect="1" noEditPoints="1"/>
          </p:cNvSpPr>
          <p:nvPr/>
        </p:nvSpPr>
        <p:spPr bwMode="gray">
          <a:xfrm>
            <a:off x="3583618"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3" name="Freeform 5"/>
          <p:cNvSpPr>
            <a:spLocks noChangeAspect="1" noEditPoints="1"/>
          </p:cNvSpPr>
          <p:nvPr/>
        </p:nvSpPr>
        <p:spPr bwMode="gray">
          <a:xfrm>
            <a:off x="438074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5" name="Freeform 5"/>
          <p:cNvSpPr>
            <a:spLocks noChangeAspect="1" noEditPoints="1"/>
          </p:cNvSpPr>
          <p:nvPr/>
        </p:nvSpPr>
        <p:spPr bwMode="gray">
          <a:xfrm>
            <a:off x="4978573"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6" name="Freeform 5"/>
          <p:cNvSpPr>
            <a:spLocks noChangeAspect="1" noEditPoints="1"/>
          </p:cNvSpPr>
          <p:nvPr/>
        </p:nvSpPr>
        <p:spPr bwMode="gray">
          <a:xfrm>
            <a:off x="5177855"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7" name="Freeform 5"/>
          <p:cNvSpPr>
            <a:spLocks noChangeAspect="1" noEditPoints="1"/>
          </p:cNvSpPr>
          <p:nvPr/>
        </p:nvSpPr>
        <p:spPr bwMode="gray">
          <a:xfrm>
            <a:off x="3982182"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8" name="Freeform 5"/>
          <p:cNvSpPr>
            <a:spLocks noChangeAspect="1" noEditPoints="1"/>
          </p:cNvSpPr>
          <p:nvPr/>
        </p:nvSpPr>
        <p:spPr bwMode="gray">
          <a:xfrm>
            <a:off x="3782900"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9" name="Freeform 5"/>
          <p:cNvSpPr>
            <a:spLocks noChangeAspect="1" noEditPoints="1"/>
          </p:cNvSpPr>
          <p:nvPr/>
        </p:nvSpPr>
        <p:spPr bwMode="gray">
          <a:xfrm>
            <a:off x="4580028" y="4654771"/>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10" name="Rechteck 92"/>
          <p:cNvSpPr/>
          <p:nvPr/>
        </p:nvSpPr>
        <p:spPr bwMode="gray">
          <a:xfrm>
            <a:off x="266544" y="4540270"/>
            <a:ext cx="1729641"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Higher Social </a:t>
            </a:r>
            <a:r>
              <a:rPr lang="de-DE" sz="1200" kern="0" dirty="0" smtClean="0">
                <a:solidFill>
                  <a:schemeClr val="bg1"/>
                </a:solidFill>
              </a:rPr>
              <a:t>Grades:</a:t>
            </a:r>
            <a:r>
              <a:rPr lang="de-DE" kern="0" dirty="0" smtClean="0">
                <a:solidFill>
                  <a:schemeClr val="bg1"/>
                </a:solidFill>
              </a:rPr>
              <a:t>28%</a:t>
            </a:r>
            <a:endParaRPr lang="de-DE" kern="0" dirty="0">
              <a:solidFill>
                <a:schemeClr val="bg1"/>
              </a:solidFill>
            </a:endParaRPr>
          </a:p>
        </p:txBody>
      </p:sp>
      <p:sp>
        <p:nvSpPr>
          <p:cNvPr id="111" name="Rechteck 92"/>
          <p:cNvSpPr/>
          <p:nvPr/>
        </p:nvSpPr>
        <p:spPr bwMode="gray">
          <a:xfrm>
            <a:off x="266548" y="5148407"/>
            <a:ext cx="1737655"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Lower Social Grades</a:t>
            </a:r>
            <a:r>
              <a:rPr lang="de-DE" sz="1200" kern="0" dirty="0" smtClean="0">
                <a:solidFill>
                  <a:schemeClr val="bg1"/>
                </a:solidFill>
              </a:rPr>
              <a:t>: </a:t>
            </a:r>
            <a:r>
              <a:rPr lang="de-DE" kern="0" dirty="0" smtClean="0">
                <a:solidFill>
                  <a:schemeClr val="bg1"/>
                </a:solidFill>
              </a:rPr>
              <a:t>32%</a:t>
            </a:r>
            <a:endParaRPr lang="de-DE" kern="0" dirty="0">
              <a:solidFill>
                <a:schemeClr val="bg1"/>
              </a:solidFill>
            </a:endParaRPr>
          </a:p>
        </p:txBody>
      </p:sp>
      <p:sp>
        <p:nvSpPr>
          <p:cNvPr id="112" name="TextBox 111"/>
          <p:cNvSpPr txBox="1"/>
          <p:nvPr/>
        </p:nvSpPr>
        <p:spPr>
          <a:xfrm>
            <a:off x="560018" y="4236125"/>
            <a:ext cx="1163845" cy="276999"/>
          </a:xfrm>
          <a:prstGeom prst="rect">
            <a:avLst/>
          </a:prstGeom>
          <a:noFill/>
        </p:spPr>
        <p:txBody>
          <a:bodyPr wrap="none" lIns="0" tIns="0" rIns="0" bIns="0" rtlCol="0">
            <a:spAutoFit/>
          </a:bodyPr>
          <a:lstStyle/>
          <a:p>
            <a:r>
              <a:rPr lang="en-GB" dirty="0" smtClean="0">
                <a:solidFill>
                  <a:schemeClr val="tx2"/>
                </a:solidFill>
                <a:cs typeface="Arial" pitchFamily="34" charset="0"/>
              </a:rPr>
              <a:t>Social Grade</a:t>
            </a:r>
            <a:endParaRPr lang="en-US" dirty="0">
              <a:solidFill>
                <a:schemeClr val="tx2"/>
              </a:solidFill>
              <a:cs typeface="Arial" pitchFamily="34" charset="0"/>
            </a:endParaRPr>
          </a:p>
        </p:txBody>
      </p:sp>
      <p:cxnSp>
        <p:nvCxnSpPr>
          <p:cNvPr id="113" name="Straight Connector 112"/>
          <p:cNvCxnSpPr/>
          <p:nvPr/>
        </p:nvCxnSpPr>
        <p:spPr>
          <a:xfrm>
            <a:off x="628650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cxnSp>
        <p:nvCxnSpPr>
          <p:cNvPr id="114" name="Straight Connector 113"/>
          <p:cNvCxnSpPr/>
          <p:nvPr/>
        </p:nvCxnSpPr>
        <p:spPr>
          <a:xfrm>
            <a:off x="245745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sp>
        <p:nvSpPr>
          <p:cNvPr id="28" name="Rectangle 27"/>
          <p:cNvSpPr/>
          <p:nvPr/>
        </p:nvSpPr>
        <p:spPr>
          <a:xfrm>
            <a:off x="77453" y="1068545"/>
            <a:ext cx="2220566" cy="959302"/>
          </a:xfrm>
          <a:prstGeom prst="rect">
            <a:avLst/>
          </a:prstGeom>
        </p:spPr>
        <p:txBody>
          <a:bodyPr wrap="square" anchor="ctr">
            <a:spAutoFit/>
          </a:bodyPr>
          <a:lstStyle/>
          <a:p>
            <a:pPr algn="r">
              <a:lnSpc>
                <a:spcPct val="75000"/>
              </a:lnSpc>
            </a:pPr>
            <a:r>
              <a:rPr lang="en-GB" sz="7200" b="1" dirty="0" smtClean="0">
                <a:solidFill>
                  <a:schemeClr val="bg2"/>
                </a:solidFill>
                <a:cs typeface="Arial" pitchFamily="34" charset="0"/>
              </a:rPr>
              <a:t>30%</a:t>
            </a:r>
            <a:endParaRPr lang="en-US" sz="1600" dirty="0">
              <a:solidFill>
                <a:schemeClr val="bg2"/>
              </a:solidFill>
              <a:cs typeface="Arial" pitchFamily="34" charset="0"/>
            </a:endParaRPr>
          </a:p>
        </p:txBody>
      </p:sp>
      <p:pic>
        <p:nvPicPr>
          <p:cNvPr id="118" name="Picture 117" descr="Ireland provinces.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467953" y="2705912"/>
            <a:ext cx="2238183" cy="2563200"/>
          </a:xfrm>
          <a:prstGeom prst="rect">
            <a:avLst/>
          </a:prstGeom>
        </p:spPr>
      </p:pic>
      <p:sp>
        <p:nvSpPr>
          <p:cNvPr id="119" name="TextBox 9"/>
          <p:cNvSpPr txBox="1">
            <a:spLocks noChangeArrowheads="1"/>
          </p:cNvSpPr>
          <p:nvPr/>
        </p:nvSpPr>
        <p:spPr bwMode="auto">
          <a:xfrm>
            <a:off x="7762914" y="3810423"/>
            <a:ext cx="910808" cy="769441"/>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Rest of </a:t>
            </a:r>
            <a:br>
              <a:rPr kumimoji="0" lang="en-IE" sz="1000" b="0" i="0" u="none" strike="noStrike" kern="0" cap="none" spc="0" normalizeH="0" baseline="0" noProof="0" dirty="0" smtClean="0">
                <a:ln>
                  <a:noFill/>
                </a:ln>
                <a:solidFill>
                  <a:schemeClr val="bg1"/>
                </a:solidFill>
                <a:effectLst/>
                <a:uLnTx/>
                <a:uFillTx/>
                <a:cs typeface="Calibri" pitchFamily="34" charset="0"/>
              </a:rPr>
            </a:br>
            <a:r>
              <a:rPr kumimoji="0" lang="en-IE" sz="1000" b="0" i="0" u="none" strike="noStrike" kern="0" cap="none" spc="0" normalizeH="0" baseline="0" noProof="0" dirty="0" smtClean="0">
                <a:ln>
                  <a:noFill/>
                </a:ln>
                <a:solidFill>
                  <a:schemeClr val="bg1"/>
                </a:solidFill>
                <a:effectLst/>
                <a:uLnTx/>
                <a:uFillTx/>
                <a:cs typeface="Calibri" pitchFamily="34" charset="0"/>
              </a:rPr>
              <a:t>Leinster </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33</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0" name="TextBox 9"/>
          <p:cNvSpPr txBox="1">
            <a:spLocks noChangeArrowheads="1"/>
          </p:cNvSpPr>
          <p:nvPr/>
        </p:nvSpPr>
        <p:spPr bwMode="auto">
          <a:xfrm>
            <a:off x="7015646" y="4384918"/>
            <a:ext cx="910808"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effectLst/>
                <a:uLnTx/>
                <a:uFillTx/>
                <a:cs typeface="Calibri" pitchFamily="34" charset="0"/>
              </a:rPr>
              <a:t>Munster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cs typeface="Calibri" pitchFamily="34" charset="0"/>
              </a:rPr>
              <a:t>27</a:t>
            </a:r>
            <a:r>
              <a:rPr kumimoji="0" lang="en-IE" sz="2400" b="0" i="0" u="none" strike="noStrike" kern="0" cap="none" spc="0" normalizeH="0" baseline="0" noProof="0" dirty="0" smtClean="0">
                <a:ln>
                  <a:noFill/>
                </a:ln>
                <a:effectLst/>
                <a:uLnTx/>
                <a:uFillTx/>
                <a:cs typeface="Calibri" pitchFamily="34" charset="0"/>
              </a:rPr>
              <a:t>%</a:t>
            </a:r>
          </a:p>
        </p:txBody>
      </p:sp>
      <p:sp>
        <p:nvSpPr>
          <p:cNvPr id="121" name="TextBox 9"/>
          <p:cNvSpPr txBox="1">
            <a:spLocks noChangeArrowheads="1"/>
          </p:cNvSpPr>
          <p:nvPr/>
        </p:nvSpPr>
        <p:spPr bwMode="auto">
          <a:xfrm>
            <a:off x="7011489" y="3503856"/>
            <a:ext cx="1038252"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Conn/ Ulster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34</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6" name="TextBox 9"/>
          <p:cNvSpPr txBox="1">
            <a:spLocks noChangeArrowheads="1"/>
          </p:cNvSpPr>
          <p:nvPr/>
        </p:nvSpPr>
        <p:spPr bwMode="auto">
          <a:xfrm>
            <a:off x="8300394" y="3225786"/>
            <a:ext cx="770692" cy="615553"/>
          </a:xfrm>
          <a:prstGeom prst="rect">
            <a:avLst/>
          </a:prstGeom>
          <a:solidFill>
            <a:srgbClr val="FFFFFF"/>
          </a:solidFill>
          <a:ln w="9525">
            <a:solidFill>
              <a:srgbClr val="CEC7BA"/>
            </a:solidFill>
            <a:prstDash val="dash"/>
            <a:miter lim="800000"/>
            <a:headEnd/>
            <a:tailEnd/>
          </a:ln>
        </p:spPr>
        <p:txBody>
          <a:bodyPr r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Dublin</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27</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cxnSp>
        <p:nvCxnSpPr>
          <p:cNvPr id="129" name="Straight Connector 105"/>
          <p:cNvCxnSpPr>
            <a:cxnSpLocks noChangeShapeType="1"/>
            <a:stCxn id="126" idx="2"/>
          </p:cNvCxnSpPr>
          <p:nvPr/>
        </p:nvCxnSpPr>
        <p:spPr bwMode="auto">
          <a:xfrm flipH="1">
            <a:off x="8411866" y="3841339"/>
            <a:ext cx="273874" cy="321233"/>
          </a:xfrm>
          <a:prstGeom prst="line">
            <a:avLst/>
          </a:prstGeom>
          <a:noFill/>
          <a:ln w="9525" algn="ctr">
            <a:solidFill>
              <a:srgbClr val="CEC7BA"/>
            </a:solidFill>
            <a:round/>
            <a:headEnd/>
            <a:tailEnd/>
          </a:ln>
        </p:spPr>
      </p:cxnSp>
      <p:sp>
        <p:nvSpPr>
          <p:cNvPr id="131" name="Freeform 5"/>
          <p:cNvSpPr>
            <a:spLocks noChangeAspect="1" noEditPoints="1"/>
          </p:cNvSpPr>
          <p:nvPr/>
        </p:nvSpPr>
        <p:spPr bwMode="gray">
          <a:xfrm>
            <a:off x="322573"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2" name="Freeform 5"/>
          <p:cNvSpPr>
            <a:spLocks noChangeAspect="1" noEditPoints="1"/>
          </p:cNvSpPr>
          <p:nvPr/>
        </p:nvSpPr>
        <p:spPr bwMode="gray">
          <a:xfrm>
            <a:off x="948621"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3" name="Freeform 5"/>
          <p:cNvSpPr>
            <a:spLocks noChangeAspect="1" noEditPoints="1"/>
          </p:cNvSpPr>
          <p:nvPr/>
        </p:nvSpPr>
        <p:spPr bwMode="gray">
          <a:xfrm>
            <a:off x="47908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5" name="Freeform 5"/>
          <p:cNvSpPr>
            <a:spLocks noChangeAspect="1" noEditPoints="1"/>
          </p:cNvSpPr>
          <p:nvPr/>
        </p:nvSpPr>
        <p:spPr bwMode="gray">
          <a:xfrm>
            <a:off x="1574654"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36" name="Freeform 5"/>
          <p:cNvSpPr>
            <a:spLocks noChangeAspect="1" noEditPoints="1"/>
          </p:cNvSpPr>
          <p:nvPr/>
        </p:nvSpPr>
        <p:spPr bwMode="gray">
          <a:xfrm>
            <a:off x="173116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7" name="Freeform 5"/>
          <p:cNvSpPr>
            <a:spLocks noChangeAspect="1" noEditPoints="1"/>
          </p:cNvSpPr>
          <p:nvPr/>
        </p:nvSpPr>
        <p:spPr bwMode="gray">
          <a:xfrm>
            <a:off x="1418142"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8" name="Freeform 5"/>
          <p:cNvSpPr>
            <a:spLocks noChangeAspect="1" noEditPoints="1"/>
          </p:cNvSpPr>
          <p:nvPr/>
        </p:nvSpPr>
        <p:spPr bwMode="gray">
          <a:xfrm>
            <a:off x="1261645" y="4824295"/>
            <a:ext cx="110144" cy="317086"/>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9" name="Freeform 5"/>
          <p:cNvSpPr>
            <a:spLocks noChangeAspect="1" noEditPoints="1"/>
          </p:cNvSpPr>
          <p:nvPr/>
        </p:nvSpPr>
        <p:spPr bwMode="gray">
          <a:xfrm>
            <a:off x="1105133"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0" name="Freeform 5"/>
          <p:cNvSpPr>
            <a:spLocks noChangeAspect="1" noEditPoints="1"/>
          </p:cNvSpPr>
          <p:nvPr/>
        </p:nvSpPr>
        <p:spPr bwMode="gray">
          <a:xfrm>
            <a:off x="792109"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2" name="Freeform 5"/>
          <p:cNvSpPr>
            <a:spLocks noChangeAspect="1" noEditPoints="1"/>
          </p:cNvSpPr>
          <p:nvPr/>
        </p:nvSpPr>
        <p:spPr bwMode="gray">
          <a:xfrm>
            <a:off x="32257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3" name="Freeform 5"/>
          <p:cNvSpPr>
            <a:spLocks noChangeAspect="1" noEditPoints="1"/>
          </p:cNvSpPr>
          <p:nvPr/>
        </p:nvSpPr>
        <p:spPr bwMode="gray">
          <a:xfrm>
            <a:off x="94861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4" name="Freeform 5"/>
          <p:cNvSpPr>
            <a:spLocks noChangeAspect="1" noEditPoints="1"/>
          </p:cNvSpPr>
          <p:nvPr/>
        </p:nvSpPr>
        <p:spPr bwMode="gray">
          <a:xfrm>
            <a:off x="47908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5" name="Freeform 5"/>
          <p:cNvSpPr>
            <a:spLocks noChangeAspect="1" noEditPoints="1"/>
          </p:cNvSpPr>
          <p:nvPr/>
        </p:nvSpPr>
        <p:spPr bwMode="gray">
          <a:xfrm>
            <a:off x="79210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20000">
                <a:schemeClr val="bg2"/>
              </a:gs>
              <a:gs pos="2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6" name="Freeform 5"/>
          <p:cNvSpPr>
            <a:spLocks noChangeAspect="1" noEditPoints="1"/>
          </p:cNvSpPr>
          <p:nvPr/>
        </p:nvSpPr>
        <p:spPr bwMode="gray">
          <a:xfrm>
            <a:off x="126163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7" name="Freeform 5"/>
          <p:cNvSpPr>
            <a:spLocks noChangeAspect="1" noEditPoints="1"/>
          </p:cNvSpPr>
          <p:nvPr/>
        </p:nvSpPr>
        <p:spPr bwMode="gray">
          <a:xfrm>
            <a:off x="157465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8" name="Freeform 5"/>
          <p:cNvSpPr>
            <a:spLocks noChangeAspect="1" noEditPoints="1"/>
          </p:cNvSpPr>
          <p:nvPr/>
        </p:nvSpPr>
        <p:spPr bwMode="gray">
          <a:xfrm>
            <a:off x="1731165"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9" name="Freeform 5"/>
          <p:cNvSpPr>
            <a:spLocks noChangeAspect="1" noEditPoints="1"/>
          </p:cNvSpPr>
          <p:nvPr/>
        </p:nvSpPr>
        <p:spPr bwMode="gray">
          <a:xfrm>
            <a:off x="110512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0" name="Freeform 5"/>
          <p:cNvSpPr>
            <a:spLocks noChangeAspect="1" noEditPoints="1"/>
          </p:cNvSpPr>
          <p:nvPr/>
        </p:nvSpPr>
        <p:spPr bwMode="gray">
          <a:xfrm>
            <a:off x="63559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1" name="Freeform 5"/>
          <p:cNvSpPr>
            <a:spLocks noChangeAspect="1" noEditPoints="1"/>
          </p:cNvSpPr>
          <p:nvPr/>
        </p:nvSpPr>
        <p:spPr bwMode="gray">
          <a:xfrm>
            <a:off x="141814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2" name="Freeform 5"/>
          <p:cNvSpPr>
            <a:spLocks noChangeAspect="1" noEditPoints="1"/>
          </p:cNvSpPr>
          <p:nvPr/>
        </p:nvSpPr>
        <p:spPr bwMode="gray">
          <a:xfrm>
            <a:off x="32257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3" name="Freeform 5"/>
          <p:cNvSpPr>
            <a:spLocks noChangeAspect="1" noEditPoints="1"/>
          </p:cNvSpPr>
          <p:nvPr/>
        </p:nvSpPr>
        <p:spPr bwMode="gray">
          <a:xfrm>
            <a:off x="110512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4" name="Freeform 5"/>
          <p:cNvSpPr>
            <a:spLocks noChangeAspect="1" noEditPoints="1"/>
          </p:cNvSpPr>
          <p:nvPr/>
        </p:nvSpPr>
        <p:spPr bwMode="gray">
          <a:xfrm>
            <a:off x="47908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5" name="Freeform 5"/>
          <p:cNvSpPr>
            <a:spLocks noChangeAspect="1" noEditPoints="1"/>
          </p:cNvSpPr>
          <p:nvPr/>
        </p:nvSpPr>
        <p:spPr bwMode="gray">
          <a:xfrm>
            <a:off x="63559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50000">
                <a:schemeClr val="bg2"/>
              </a:gs>
              <a:gs pos="5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6" name="Freeform 5"/>
          <p:cNvSpPr>
            <a:spLocks noChangeAspect="1" noEditPoints="1"/>
          </p:cNvSpPr>
          <p:nvPr/>
        </p:nvSpPr>
        <p:spPr bwMode="gray">
          <a:xfrm>
            <a:off x="141814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7" name="Freeform 5"/>
          <p:cNvSpPr>
            <a:spLocks noChangeAspect="1" noEditPoints="1"/>
          </p:cNvSpPr>
          <p:nvPr/>
        </p:nvSpPr>
        <p:spPr bwMode="gray">
          <a:xfrm>
            <a:off x="157465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8" name="Freeform 5"/>
          <p:cNvSpPr>
            <a:spLocks noChangeAspect="1" noEditPoints="1"/>
          </p:cNvSpPr>
          <p:nvPr/>
        </p:nvSpPr>
        <p:spPr bwMode="gray">
          <a:xfrm>
            <a:off x="1731165"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9" name="Freeform 5"/>
          <p:cNvSpPr>
            <a:spLocks noChangeAspect="1" noEditPoints="1"/>
          </p:cNvSpPr>
          <p:nvPr/>
        </p:nvSpPr>
        <p:spPr bwMode="gray">
          <a:xfrm>
            <a:off x="94861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0" name="Freeform 5"/>
          <p:cNvSpPr>
            <a:spLocks noChangeAspect="1" noEditPoints="1"/>
          </p:cNvSpPr>
          <p:nvPr/>
        </p:nvSpPr>
        <p:spPr bwMode="gray">
          <a:xfrm>
            <a:off x="79210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61" name="Freeform 5"/>
          <p:cNvSpPr>
            <a:spLocks noChangeAspect="1" noEditPoints="1"/>
          </p:cNvSpPr>
          <p:nvPr/>
        </p:nvSpPr>
        <p:spPr bwMode="gray">
          <a:xfrm>
            <a:off x="126163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2" name="Rechteck 92"/>
          <p:cNvSpPr/>
          <p:nvPr/>
        </p:nvSpPr>
        <p:spPr bwMode="gray">
          <a:xfrm>
            <a:off x="588756" y="5756246"/>
            <a:ext cx="1093248"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smtClean="0">
                <a:solidFill>
                  <a:schemeClr val="bg1"/>
                </a:solidFill>
              </a:rPr>
              <a:t>Farmers: </a:t>
            </a:r>
            <a:r>
              <a:rPr lang="de-DE" kern="0" dirty="0" smtClean="0">
                <a:solidFill>
                  <a:schemeClr val="bg1"/>
                </a:solidFill>
              </a:rPr>
              <a:t>  25%</a:t>
            </a:r>
            <a:endParaRPr lang="de-DE" sz="2400" kern="0" dirty="0">
              <a:solidFill>
                <a:schemeClr val="bg1"/>
              </a:solidFill>
            </a:endParaRPr>
          </a:p>
        </p:txBody>
      </p:sp>
      <p:sp>
        <p:nvSpPr>
          <p:cNvPr id="141" name="Text Placeholder 34"/>
          <p:cNvSpPr txBox="1">
            <a:spLocks/>
          </p:cNvSpPr>
          <p:nvPr/>
        </p:nvSpPr>
        <p:spPr>
          <a:xfrm>
            <a:off x="109209" y="232531"/>
            <a:ext cx="8461585" cy="332399"/>
          </a:xfrm>
          <a:prstGeom prst="rect">
            <a:avLst/>
          </a:prstGeom>
        </p:spPr>
        <p:txBody>
          <a:bodyPr vert="horz" wrap="square" lIns="0" tIns="0" rIns="0" bIns="0" rtlCol="0" anchor="ctr">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defRPr/>
            </a:pPr>
            <a:r>
              <a:rPr lang="en-IE" sz="2400" b="1" dirty="0" smtClean="0">
                <a:solidFill>
                  <a:schemeClr val="accent5"/>
                </a:solidFill>
              </a:rPr>
              <a:t>Public Attitudes Towards Abortion - II</a:t>
            </a:r>
            <a:endParaRPr lang="en-IE" sz="2400" b="1" dirty="0">
              <a:solidFill>
                <a:schemeClr val="accent5"/>
              </a:solidFill>
            </a:endParaRPr>
          </a:p>
        </p:txBody>
      </p:sp>
      <p:sp>
        <p:nvSpPr>
          <p:cNvPr id="166" name="Rectangle 165"/>
          <p:cNvSpPr/>
          <p:nvPr/>
        </p:nvSpPr>
        <p:spPr>
          <a:xfrm>
            <a:off x="2379838" y="1048737"/>
            <a:ext cx="4088115" cy="923330"/>
          </a:xfrm>
          <a:prstGeom prst="rect">
            <a:avLst/>
          </a:prstGeom>
        </p:spPr>
        <p:txBody>
          <a:bodyPr wrap="square" anchor="ctr">
            <a:spAutoFit/>
          </a:bodyPr>
          <a:lstStyle/>
          <a:p>
            <a:r>
              <a:rPr lang="en-GB" dirty="0" smtClean="0">
                <a:solidFill>
                  <a:schemeClr val="bg2"/>
                </a:solidFill>
                <a:cs typeface="Arial" pitchFamily="34" charset="0"/>
              </a:rPr>
              <a:t>Believe they </a:t>
            </a:r>
            <a:r>
              <a:rPr lang="en-IE" b="1" dirty="0" smtClean="0">
                <a:solidFill>
                  <a:schemeClr val="bg2">
                    <a:lumMod val="75000"/>
                  </a:schemeClr>
                </a:solidFill>
                <a:cs typeface="Arial" pitchFamily="34" charset="0"/>
              </a:rPr>
              <a:t>cannot </a:t>
            </a:r>
            <a:r>
              <a:rPr lang="en-IE" b="1" dirty="0">
                <a:solidFill>
                  <a:schemeClr val="bg2">
                    <a:lumMod val="75000"/>
                  </a:schemeClr>
                </a:solidFill>
                <a:cs typeface="Arial" pitchFamily="34" charset="0"/>
              </a:rPr>
              <a:t>speak freely </a:t>
            </a:r>
            <a:r>
              <a:rPr lang="en-IE" dirty="0">
                <a:solidFill>
                  <a:schemeClr val="bg2"/>
                </a:solidFill>
                <a:cs typeface="Arial" pitchFamily="34" charset="0"/>
              </a:rPr>
              <a:t>about my views on abortion because </a:t>
            </a:r>
            <a:r>
              <a:rPr lang="en-IE" dirty="0" smtClean="0">
                <a:solidFill>
                  <a:schemeClr val="bg2"/>
                </a:solidFill>
                <a:cs typeface="Arial" pitchFamily="34" charset="0"/>
              </a:rPr>
              <a:t>they fear </a:t>
            </a:r>
            <a:r>
              <a:rPr lang="en-IE" dirty="0">
                <a:solidFill>
                  <a:schemeClr val="bg2"/>
                </a:solidFill>
                <a:cs typeface="Arial" pitchFamily="34" charset="0"/>
              </a:rPr>
              <a:t>being </a:t>
            </a:r>
            <a:r>
              <a:rPr lang="en-IE" b="1" dirty="0">
                <a:solidFill>
                  <a:schemeClr val="bg2">
                    <a:lumMod val="75000"/>
                  </a:schemeClr>
                </a:solidFill>
                <a:cs typeface="Arial" pitchFamily="34" charset="0"/>
              </a:rPr>
              <a:t>verbally attacked</a:t>
            </a:r>
            <a:endParaRPr lang="en-US" b="1" dirty="0">
              <a:solidFill>
                <a:schemeClr val="bg2">
                  <a:lumMod val="75000"/>
                </a:schemeClr>
              </a:solidFill>
              <a:cs typeface="Arial" pitchFamily="34" charset="0"/>
            </a:endParaRPr>
          </a:p>
        </p:txBody>
      </p:sp>
      <p:sp>
        <p:nvSpPr>
          <p:cNvPr id="169" name="TextBox 168"/>
          <p:cNvSpPr txBox="1"/>
          <p:nvPr/>
        </p:nvSpPr>
        <p:spPr>
          <a:xfrm>
            <a:off x="5369907" y="2795271"/>
            <a:ext cx="495649" cy="307777"/>
          </a:xfrm>
          <a:prstGeom prst="rect">
            <a:avLst/>
          </a:prstGeom>
          <a:noFill/>
        </p:spPr>
        <p:txBody>
          <a:bodyPr wrap="none" rtlCol="0">
            <a:spAutoFit/>
          </a:bodyPr>
          <a:lstStyle/>
          <a:p>
            <a:r>
              <a:rPr lang="en-IE" sz="1400" dirty="0" smtClean="0">
                <a:solidFill>
                  <a:schemeClr val="bg1"/>
                </a:solidFill>
              </a:rPr>
              <a:t>27%</a:t>
            </a:r>
            <a:endParaRPr lang="en-GB" sz="1400" dirty="0">
              <a:solidFill>
                <a:schemeClr val="bg1"/>
              </a:solidFill>
            </a:endParaRPr>
          </a:p>
        </p:txBody>
      </p:sp>
      <p:sp>
        <p:nvSpPr>
          <p:cNvPr id="172" name="TextBox 171"/>
          <p:cNvSpPr txBox="1"/>
          <p:nvPr/>
        </p:nvSpPr>
        <p:spPr>
          <a:xfrm>
            <a:off x="5369907" y="3272474"/>
            <a:ext cx="495649" cy="307777"/>
          </a:xfrm>
          <a:prstGeom prst="rect">
            <a:avLst/>
          </a:prstGeom>
          <a:noFill/>
        </p:spPr>
        <p:txBody>
          <a:bodyPr wrap="none" rtlCol="0">
            <a:spAutoFit/>
          </a:bodyPr>
          <a:lstStyle/>
          <a:p>
            <a:r>
              <a:rPr lang="en-IE" sz="1400" dirty="0" smtClean="0">
                <a:solidFill>
                  <a:schemeClr val="bg1"/>
                </a:solidFill>
              </a:rPr>
              <a:t>25%</a:t>
            </a:r>
            <a:endParaRPr lang="en-GB" sz="1400" dirty="0">
              <a:solidFill>
                <a:schemeClr val="bg1"/>
              </a:solidFill>
            </a:endParaRPr>
          </a:p>
        </p:txBody>
      </p:sp>
      <p:sp>
        <p:nvSpPr>
          <p:cNvPr id="173" name="TextBox 172"/>
          <p:cNvSpPr txBox="1"/>
          <p:nvPr/>
        </p:nvSpPr>
        <p:spPr>
          <a:xfrm>
            <a:off x="5369907" y="3759202"/>
            <a:ext cx="495649" cy="307777"/>
          </a:xfrm>
          <a:prstGeom prst="rect">
            <a:avLst/>
          </a:prstGeom>
          <a:noFill/>
        </p:spPr>
        <p:txBody>
          <a:bodyPr wrap="none" rtlCol="0">
            <a:spAutoFit/>
          </a:bodyPr>
          <a:lstStyle/>
          <a:p>
            <a:r>
              <a:rPr lang="en-IE" sz="1400" dirty="0" smtClean="0">
                <a:solidFill>
                  <a:schemeClr val="bg1"/>
                </a:solidFill>
              </a:rPr>
              <a:t>27%</a:t>
            </a:r>
            <a:endParaRPr lang="en-GB" sz="1400" dirty="0">
              <a:solidFill>
                <a:schemeClr val="bg1"/>
              </a:solidFill>
            </a:endParaRPr>
          </a:p>
        </p:txBody>
      </p:sp>
      <p:sp>
        <p:nvSpPr>
          <p:cNvPr id="174" name="TextBox 173"/>
          <p:cNvSpPr txBox="1"/>
          <p:nvPr/>
        </p:nvSpPr>
        <p:spPr>
          <a:xfrm>
            <a:off x="5369907" y="4226880"/>
            <a:ext cx="495649" cy="307777"/>
          </a:xfrm>
          <a:prstGeom prst="rect">
            <a:avLst/>
          </a:prstGeom>
          <a:noFill/>
        </p:spPr>
        <p:txBody>
          <a:bodyPr wrap="none" rtlCol="0">
            <a:spAutoFit/>
          </a:bodyPr>
          <a:lstStyle/>
          <a:p>
            <a:r>
              <a:rPr lang="en-IE" sz="1400" dirty="0" smtClean="0">
                <a:solidFill>
                  <a:schemeClr val="bg1"/>
                </a:solidFill>
              </a:rPr>
              <a:t>37%</a:t>
            </a:r>
            <a:endParaRPr lang="en-GB" sz="1400" dirty="0">
              <a:solidFill>
                <a:schemeClr val="bg1"/>
              </a:solidFill>
            </a:endParaRPr>
          </a:p>
        </p:txBody>
      </p:sp>
      <p:sp>
        <p:nvSpPr>
          <p:cNvPr id="175" name="TextBox 174"/>
          <p:cNvSpPr txBox="1"/>
          <p:nvPr/>
        </p:nvSpPr>
        <p:spPr>
          <a:xfrm>
            <a:off x="5369907" y="4704083"/>
            <a:ext cx="495649" cy="307777"/>
          </a:xfrm>
          <a:prstGeom prst="rect">
            <a:avLst/>
          </a:prstGeom>
          <a:noFill/>
        </p:spPr>
        <p:txBody>
          <a:bodyPr wrap="none" rtlCol="0">
            <a:spAutoFit/>
          </a:bodyPr>
          <a:lstStyle/>
          <a:p>
            <a:r>
              <a:rPr lang="en-IE" sz="1400" dirty="0" smtClean="0">
                <a:solidFill>
                  <a:schemeClr val="bg1"/>
                </a:solidFill>
              </a:rPr>
              <a:t>30%</a:t>
            </a:r>
            <a:endParaRPr lang="en-GB" sz="1400" dirty="0">
              <a:solidFill>
                <a:schemeClr val="bg1"/>
              </a:solidFill>
            </a:endParaRPr>
          </a:p>
        </p:txBody>
      </p:sp>
      <p:sp>
        <p:nvSpPr>
          <p:cNvPr id="176" name="TextBox 175"/>
          <p:cNvSpPr txBox="1"/>
          <p:nvPr/>
        </p:nvSpPr>
        <p:spPr>
          <a:xfrm>
            <a:off x="5369907" y="5182410"/>
            <a:ext cx="495649" cy="307777"/>
          </a:xfrm>
          <a:prstGeom prst="rect">
            <a:avLst/>
          </a:prstGeom>
          <a:noFill/>
        </p:spPr>
        <p:txBody>
          <a:bodyPr wrap="none" rtlCol="0">
            <a:spAutoFit/>
          </a:bodyPr>
          <a:lstStyle/>
          <a:p>
            <a:r>
              <a:rPr lang="en-IE" sz="1400" dirty="0" smtClean="0">
                <a:solidFill>
                  <a:schemeClr val="bg1"/>
                </a:solidFill>
              </a:rPr>
              <a:t>33%</a:t>
            </a:r>
            <a:endParaRPr lang="en-GB" sz="1400" dirty="0">
              <a:solidFill>
                <a:schemeClr val="bg1"/>
              </a:solidFill>
            </a:endParaRPr>
          </a:p>
        </p:txBody>
      </p:sp>
      <p:sp>
        <p:nvSpPr>
          <p:cNvPr id="178" name="TextBox 177"/>
          <p:cNvSpPr txBox="1"/>
          <p:nvPr/>
        </p:nvSpPr>
        <p:spPr>
          <a:xfrm>
            <a:off x="907138" y="2063316"/>
            <a:ext cx="700513" cy="276999"/>
          </a:xfrm>
          <a:prstGeom prst="rect">
            <a:avLst/>
          </a:prstGeom>
          <a:noFill/>
        </p:spPr>
        <p:txBody>
          <a:bodyPr wrap="none" lIns="0" tIns="0" rIns="0" bIns="0" rtlCol="0" anchor="b" anchorCtr="1">
            <a:spAutoFit/>
          </a:bodyPr>
          <a:lstStyle/>
          <a:p>
            <a:pPr algn="ctr"/>
            <a:r>
              <a:rPr lang="en-GB" dirty="0" smtClean="0">
                <a:solidFill>
                  <a:schemeClr val="tx2"/>
                </a:solidFill>
                <a:cs typeface="Calibri" pitchFamily="34" charset="0"/>
              </a:rPr>
              <a:t>Gender</a:t>
            </a:r>
            <a:endParaRPr lang="en-US" dirty="0">
              <a:solidFill>
                <a:schemeClr val="tx2"/>
              </a:solidFill>
              <a:cs typeface="Calibri" pitchFamily="34" charset="0"/>
            </a:endParaRPr>
          </a:p>
        </p:txBody>
      </p:sp>
      <p:sp>
        <p:nvSpPr>
          <p:cNvPr id="180" name="Rechteck 31"/>
          <p:cNvSpPr/>
          <p:nvPr/>
        </p:nvSpPr>
        <p:spPr>
          <a:xfrm>
            <a:off x="689948" y="3597523"/>
            <a:ext cx="442429" cy="307777"/>
          </a:xfrm>
          <a:prstGeom prst="rect">
            <a:avLst/>
          </a:prstGeom>
        </p:spPr>
        <p:txBody>
          <a:bodyPr wrap="none" lIns="0" tIns="0" rIns="0" bIns="0" anchor="ctr" anchorCtr="0">
            <a:spAutoFit/>
          </a:bodyPr>
          <a:lstStyle/>
          <a:p>
            <a:pPr algn="ctr"/>
            <a:r>
              <a:rPr lang="en-US" sz="2000" dirty="0" smtClean="0">
                <a:solidFill>
                  <a:schemeClr val="accent1">
                    <a:lumMod val="75000"/>
                  </a:schemeClr>
                </a:solidFill>
              </a:rPr>
              <a:t>28%</a:t>
            </a:r>
            <a:endParaRPr lang="en-US" sz="2000" dirty="0">
              <a:solidFill>
                <a:schemeClr val="accent1">
                  <a:lumMod val="75000"/>
                </a:schemeClr>
              </a:solidFill>
            </a:endParaRPr>
          </a:p>
        </p:txBody>
      </p:sp>
      <p:sp>
        <p:nvSpPr>
          <p:cNvPr id="181" name="Rechteck 31"/>
          <p:cNvSpPr/>
          <p:nvPr/>
        </p:nvSpPr>
        <p:spPr>
          <a:xfrm>
            <a:off x="1385654" y="2499500"/>
            <a:ext cx="442429" cy="307777"/>
          </a:xfrm>
          <a:prstGeom prst="rect">
            <a:avLst/>
          </a:prstGeom>
        </p:spPr>
        <p:txBody>
          <a:bodyPr wrap="none" lIns="0" tIns="0" rIns="0" bIns="0" anchor="ctr" anchorCtr="0">
            <a:spAutoFit/>
          </a:bodyPr>
          <a:lstStyle/>
          <a:p>
            <a:pPr algn="ctr"/>
            <a:r>
              <a:rPr lang="en-US" sz="2000" dirty="0" smtClean="0">
                <a:solidFill>
                  <a:srgbClr val="D0103A"/>
                </a:solidFill>
              </a:rPr>
              <a:t>31%</a:t>
            </a:r>
            <a:endParaRPr lang="en-US" sz="2000" dirty="0">
              <a:solidFill>
                <a:srgbClr val="D0103A"/>
              </a:solidFill>
            </a:endParaRPr>
          </a:p>
        </p:txBody>
      </p:sp>
      <p:grpSp>
        <p:nvGrpSpPr>
          <p:cNvPr id="182" name="Group 181"/>
          <p:cNvGrpSpPr/>
          <p:nvPr/>
        </p:nvGrpSpPr>
        <p:grpSpPr>
          <a:xfrm>
            <a:off x="1283513" y="2851369"/>
            <a:ext cx="646711" cy="1146598"/>
            <a:chOff x="6566388" y="1799850"/>
            <a:chExt cx="775429" cy="1374812"/>
          </a:xfrm>
        </p:grpSpPr>
        <p:sp>
          <p:nvSpPr>
            <p:cNvPr id="188" name="Freeform 21"/>
            <p:cNvSpPr>
              <a:spLocks/>
            </p:cNvSpPr>
            <p:nvPr/>
          </p:nvSpPr>
          <p:spPr bwMode="auto">
            <a:xfrm>
              <a:off x="6566388" y="1799850"/>
              <a:ext cx="775429" cy="1374812"/>
            </a:xfrm>
            <a:custGeom>
              <a:avLst/>
              <a:gdLst>
                <a:gd name="T0" fmla="*/ 64 w 128"/>
                <a:gd name="T1" fmla="*/ 0 h 314"/>
                <a:gd name="T2" fmla="*/ 0 w 128"/>
                <a:gd name="T3" fmla="*/ 0 h 314"/>
                <a:gd name="T4" fmla="*/ 0 w 128"/>
                <a:gd name="T5" fmla="*/ 64 h 314"/>
                <a:gd name="T6" fmla="*/ 0 w 128"/>
                <a:gd name="T7" fmla="*/ 72 h 314"/>
                <a:gd name="T8" fmla="*/ 0 w 128"/>
                <a:gd name="T9" fmla="*/ 250 h 314"/>
                <a:gd name="T10" fmla="*/ 64 w 128"/>
                <a:gd name="T11" fmla="*/ 314 h 314"/>
                <a:gd name="T12" fmla="*/ 128 w 128"/>
                <a:gd name="T13" fmla="*/ 250 h 314"/>
                <a:gd name="T14" fmla="*/ 128 w 128"/>
                <a:gd name="T15" fmla="*/ 64 h 314"/>
                <a:gd name="T16" fmla="*/ 64 w 128"/>
                <a:gd name="T17"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14">
                  <a:moveTo>
                    <a:pt x="64" y="0"/>
                  </a:moveTo>
                  <a:cubicBezTo>
                    <a:pt x="0" y="0"/>
                    <a:pt x="0" y="0"/>
                    <a:pt x="0" y="0"/>
                  </a:cubicBezTo>
                  <a:cubicBezTo>
                    <a:pt x="0" y="64"/>
                    <a:pt x="0" y="64"/>
                    <a:pt x="0" y="64"/>
                  </a:cubicBezTo>
                  <a:cubicBezTo>
                    <a:pt x="0" y="72"/>
                    <a:pt x="0" y="72"/>
                    <a:pt x="0" y="72"/>
                  </a:cubicBezTo>
                  <a:cubicBezTo>
                    <a:pt x="0" y="250"/>
                    <a:pt x="0" y="250"/>
                    <a:pt x="0" y="250"/>
                  </a:cubicBezTo>
                  <a:cubicBezTo>
                    <a:pt x="0" y="286"/>
                    <a:pt x="29" y="314"/>
                    <a:pt x="64" y="314"/>
                  </a:cubicBezTo>
                  <a:cubicBezTo>
                    <a:pt x="100" y="314"/>
                    <a:pt x="128" y="286"/>
                    <a:pt x="128" y="250"/>
                  </a:cubicBezTo>
                  <a:cubicBezTo>
                    <a:pt x="128" y="64"/>
                    <a:pt x="128" y="64"/>
                    <a:pt x="128" y="64"/>
                  </a:cubicBezTo>
                  <a:cubicBezTo>
                    <a:pt x="128" y="29"/>
                    <a:pt x="100" y="0"/>
                    <a:pt x="64" y="0"/>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9" name="Group 188"/>
            <p:cNvGrpSpPr/>
            <p:nvPr/>
          </p:nvGrpSpPr>
          <p:grpSpPr>
            <a:xfrm>
              <a:off x="6739613" y="2152086"/>
              <a:ext cx="428978" cy="670341"/>
              <a:chOff x="6744069" y="2107565"/>
              <a:chExt cx="428978" cy="670341"/>
            </a:xfrm>
          </p:grpSpPr>
          <p:pic>
            <p:nvPicPr>
              <p:cNvPr id="190" name="Picture 18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44069" y="2235315"/>
                <a:ext cx="428978" cy="542591"/>
              </a:xfrm>
              <a:prstGeom prst="rect">
                <a:avLst/>
              </a:prstGeom>
            </p:spPr>
          </p:pic>
          <p:sp>
            <p:nvSpPr>
              <p:cNvPr id="191" name="Oval 31"/>
              <p:cNvSpPr>
                <a:spLocks noChangeArrowheads="1"/>
              </p:cNvSpPr>
              <p:nvPr/>
            </p:nvSpPr>
            <p:spPr bwMode="auto">
              <a:xfrm>
                <a:off x="6861549" y="2107565"/>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grpSp>
        <p:nvGrpSpPr>
          <p:cNvPr id="183" name="Group 182"/>
          <p:cNvGrpSpPr/>
          <p:nvPr/>
        </p:nvGrpSpPr>
        <p:grpSpPr>
          <a:xfrm>
            <a:off x="584565" y="2349864"/>
            <a:ext cx="653195" cy="1177545"/>
            <a:chOff x="5728324" y="1198527"/>
            <a:chExt cx="783204" cy="1411919"/>
          </a:xfrm>
        </p:grpSpPr>
        <p:sp>
          <p:nvSpPr>
            <p:cNvPr id="184" name="Freeform 27"/>
            <p:cNvSpPr>
              <a:spLocks/>
            </p:cNvSpPr>
            <p:nvPr/>
          </p:nvSpPr>
          <p:spPr bwMode="auto">
            <a:xfrm>
              <a:off x="5728324" y="1198527"/>
              <a:ext cx="783204" cy="1411919"/>
            </a:xfrm>
            <a:custGeom>
              <a:avLst/>
              <a:gdLst>
                <a:gd name="T0" fmla="*/ 64 w 128"/>
                <a:gd name="T1" fmla="*/ 0 h 322"/>
                <a:gd name="T2" fmla="*/ 0 w 128"/>
                <a:gd name="T3" fmla="*/ 64 h 322"/>
                <a:gd name="T4" fmla="*/ 0 w 128"/>
                <a:gd name="T5" fmla="*/ 258 h 322"/>
                <a:gd name="T6" fmla="*/ 64 w 128"/>
                <a:gd name="T7" fmla="*/ 322 h 322"/>
                <a:gd name="T8" fmla="*/ 128 w 128"/>
                <a:gd name="T9" fmla="*/ 322 h 322"/>
                <a:gd name="T10" fmla="*/ 128 w 128"/>
                <a:gd name="T11" fmla="*/ 258 h 322"/>
                <a:gd name="T12" fmla="*/ 128 w 128"/>
                <a:gd name="T13" fmla="*/ 249 h 322"/>
                <a:gd name="T14" fmla="*/ 128 w 128"/>
                <a:gd name="T15" fmla="*/ 64 h 322"/>
                <a:gd name="T16" fmla="*/ 64 w 128"/>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22">
                  <a:moveTo>
                    <a:pt x="64" y="0"/>
                  </a:moveTo>
                  <a:cubicBezTo>
                    <a:pt x="29" y="0"/>
                    <a:pt x="0" y="28"/>
                    <a:pt x="0" y="64"/>
                  </a:cubicBezTo>
                  <a:cubicBezTo>
                    <a:pt x="0" y="258"/>
                    <a:pt x="0" y="258"/>
                    <a:pt x="0" y="258"/>
                  </a:cubicBezTo>
                  <a:cubicBezTo>
                    <a:pt x="0" y="293"/>
                    <a:pt x="29" y="322"/>
                    <a:pt x="64" y="322"/>
                  </a:cubicBezTo>
                  <a:cubicBezTo>
                    <a:pt x="128" y="322"/>
                    <a:pt x="128" y="322"/>
                    <a:pt x="128" y="322"/>
                  </a:cubicBezTo>
                  <a:cubicBezTo>
                    <a:pt x="128" y="258"/>
                    <a:pt x="128" y="258"/>
                    <a:pt x="128" y="258"/>
                  </a:cubicBezTo>
                  <a:cubicBezTo>
                    <a:pt x="128" y="249"/>
                    <a:pt x="128" y="249"/>
                    <a:pt x="128" y="249"/>
                  </a:cubicBezTo>
                  <a:cubicBezTo>
                    <a:pt x="128" y="64"/>
                    <a:pt x="128" y="64"/>
                    <a:pt x="128" y="64"/>
                  </a:cubicBezTo>
                  <a:cubicBezTo>
                    <a:pt x="128" y="28"/>
                    <a:pt x="99" y="0"/>
                    <a:pt x="6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5" name="Group 184"/>
            <p:cNvGrpSpPr/>
            <p:nvPr/>
          </p:nvGrpSpPr>
          <p:grpSpPr>
            <a:xfrm>
              <a:off x="5912120" y="1509565"/>
              <a:ext cx="415613" cy="789842"/>
              <a:chOff x="5891442" y="1525281"/>
              <a:chExt cx="415613" cy="789842"/>
            </a:xfrm>
          </p:grpSpPr>
          <p:sp>
            <p:nvSpPr>
              <p:cNvPr id="186" name="Freeform 32"/>
              <p:cNvSpPr>
                <a:spLocks/>
              </p:cNvSpPr>
              <p:nvPr/>
            </p:nvSpPr>
            <p:spPr bwMode="auto">
              <a:xfrm>
                <a:off x="5891442" y="1676878"/>
                <a:ext cx="415613" cy="638245"/>
              </a:xfrm>
              <a:custGeom>
                <a:avLst/>
                <a:gdLst>
                  <a:gd name="T0" fmla="*/ 64 w 64"/>
                  <a:gd name="T1" fmla="*/ 19 h 125"/>
                  <a:gd name="T2" fmla="*/ 45 w 64"/>
                  <a:gd name="T3" fmla="*/ 0 h 125"/>
                  <a:gd name="T4" fmla="*/ 27 w 64"/>
                  <a:gd name="T5" fmla="*/ 0 h 125"/>
                  <a:gd name="T6" fmla="*/ 26 w 64"/>
                  <a:gd name="T7" fmla="*/ 0 h 125"/>
                  <a:gd name="T8" fmla="*/ 18 w 64"/>
                  <a:gd name="T9" fmla="*/ 0 h 125"/>
                  <a:gd name="T10" fmla="*/ 0 w 64"/>
                  <a:gd name="T11" fmla="*/ 19 h 125"/>
                  <a:gd name="T12" fmla="*/ 0 w 64"/>
                  <a:gd name="T13" fmla="*/ 19 h 125"/>
                  <a:gd name="T14" fmla="*/ 0 w 64"/>
                  <a:gd name="T15" fmla="*/ 55 h 125"/>
                  <a:gd name="T16" fmla="*/ 6 w 64"/>
                  <a:gd name="T17" fmla="*/ 61 h 125"/>
                  <a:gd name="T18" fmla="*/ 12 w 64"/>
                  <a:gd name="T19" fmla="*/ 55 h 125"/>
                  <a:gd name="T20" fmla="*/ 12 w 64"/>
                  <a:gd name="T21" fmla="*/ 33 h 125"/>
                  <a:gd name="T22" fmla="*/ 12 w 64"/>
                  <a:gd name="T23" fmla="*/ 21 h 125"/>
                  <a:gd name="T24" fmla="*/ 15 w 64"/>
                  <a:gd name="T25" fmla="*/ 21 h 125"/>
                  <a:gd name="T26" fmla="*/ 15 w 64"/>
                  <a:gd name="T27" fmla="*/ 34 h 125"/>
                  <a:gd name="T28" fmla="*/ 15 w 64"/>
                  <a:gd name="T29" fmla="*/ 57 h 125"/>
                  <a:gd name="T30" fmla="*/ 15 w 64"/>
                  <a:gd name="T31" fmla="*/ 61 h 125"/>
                  <a:gd name="T32" fmla="*/ 15 w 64"/>
                  <a:gd name="T33" fmla="*/ 117 h 125"/>
                  <a:gd name="T34" fmla="*/ 22 w 64"/>
                  <a:gd name="T35" fmla="*/ 125 h 125"/>
                  <a:gd name="T36" fmla="*/ 30 w 64"/>
                  <a:gd name="T37" fmla="*/ 117 h 125"/>
                  <a:gd name="T38" fmla="*/ 30 w 64"/>
                  <a:gd name="T39" fmla="*/ 61 h 125"/>
                  <a:gd name="T40" fmla="*/ 33 w 64"/>
                  <a:gd name="T41" fmla="*/ 61 h 125"/>
                  <a:gd name="T42" fmla="*/ 33 w 64"/>
                  <a:gd name="T43" fmla="*/ 117 h 125"/>
                  <a:gd name="T44" fmla="*/ 41 w 64"/>
                  <a:gd name="T45" fmla="*/ 125 h 125"/>
                  <a:gd name="T46" fmla="*/ 49 w 64"/>
                  <a:gd name="T47" fmla="*/ 117 h 125"/>
                  <a:gd name="T48" fmla="*/ 49 w 64"/>
                  <a:gd name="T49" fmla="*/ 61 h 125"/>
                  <a:gd name="T50" fmla="*/ 49 w 64"/>
                  <a:gd name="T51" fmla="*/ 57 h 125"/>
                  <a:gd name="T52" fmla="*/ 49 w 64"/>
                  <a:gd name="T53" fmla="*/ 34 h 125"/>
                  <a:gd name="T54" fmla="*/ 49 w 64"/>
                  <a:gd name="T55" fmla="*/ 21 h 125"/>
                  <a:gd name="T56" fmla="*/ 52 w 64"/>
                  <a:gd name="T57" fmla="*/ 21 h 125"/>
                  <a:gd name="T58" fmla="*/ 52 w 64"/>
                  <a:gd name="T59" fmla="*/ 33 h 125"/>
                  <a:gd name="T60" fmla="*/ 52 w 64"/>
                  <a:gd name="T61" fmla="*/ 55 h 125"/>
                  <a:gd name="T62" fmla="*/ 58 w 64"/>
                  <a:gd name="T63" fmla="*/ 61 h 125"/>
                  <a:gd name="T64" fmla="*/ 64 w 64"/>
                  <a:gd name="T65" fmla="*/ 55 h 125"/>
                  <a:gd name="T66" fmla="*/ 64 w 64"/>
                  <a:gd name="T67" fmla="*/ 19 h 125"/>
                  <a:gd name="T68" fmla="*/ 64 w 64"/>
                  <a:gd name="T69"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125">
                    <a:moveTo>
                      <a:pt x="64" y="19"/>
                    </a:moveTo>
                    <a:cubicBezTo>
                      <a:pt x="64" y="8"/>
                      <a:pt x="56" y="0"/>
                      <a:pt x="45" y="0"/>
                    </a:cubicBezTo>
                    <a:cubicBezTo>
                      <a:pt x="27" y="0"/>
                      <a:pt x="27" y="0"/>
                      <a:pt x="27" y="0"/>
                    </a:cubicBezTo>
                    <a:cubicBezTo>
                      <a:pt x="26" y="0"/>
                      <a:pt x="26" y="0"/>
                      <a:pt x="26" y="0"/>
                    </a:cubicBezTo>
                    <a:cubicBezTo>
                      <a:pt x="18" y="0"/>
                      <a:pt x="18" y="0"/>
                      <a:pt x="18" y="0"/>
                    </a:cubicBezTo>
                    <a:cubicBezTo>
                      <a:pt x="8" y="0"/>
                      <a:pt x="0" y="8"/>
                      <a:pt x="0" y="19"/>
                    </a:cubicBezTo>
                    <a:cubicBezTo>
                      <a:pt x="0" y="19"/>
                      <a:pt x="0" y="19"/>
                      <a:pt x="0" y="19"/>
                    </a:cubicBezTo>
                    <a:cubicBezTo>
                      <a:pt x="0" y="55"/>
                      <a:pt x="0" y="55"/>
                      <a:pt x="0" y="55"/>
                    </a:cubicBezTo>
                    <a:cubicBezTo>
                      <a:pt x="0" y="58"/>
                      <a:pt x="3" y="61"/>
                      <a:pt x="6" y="61"/>
                    </a:cubicBezTo>
                    <a:cubicBezTo>
                      <a:pt x="9" y="61"/>
                      <a:pt x="12" y="58"/>
                      <a:pt x="12" y="55"/>
                    </a:cubicBezTo>
                    <a:cubicBezTo>
                      <a:pt x="12" y="33"/>
                      <a:pt x="12" y="33"/>
                      <a:pt x="12" y="33"/>
                    </a:cubicBezTo>
                    <a:cubicBezTo>
                      <a:pt x="12" y="21"/>
                      <a:pt x="12" y="21"/>
                      <a:pt x="12" y="21"/>
                    </a:cubicBezTo>
                    <a:cubicBezTo>
                      <a:pt x="15" y="21"/>
                      <a:pt x="15" y="21"/>
                      <a:pt x="15" y="21"/>
                    </a:cubicBezTo>
                    <a:cubicBezTo>
                      <a:pt x="15" y="34"/>
                      <a:pt x="15" y="34"/>
                      <a:pt x="15" y="34"/>
                    </a:cubicBezTo>
                    <a:cubicBezTo>
                      <a:pt x="15" y="57"/>
                      <a:pt x="15" y="57"/>
                      <a:pt x="15" y="57"/>
                    </a:cubicBezTo>
                    <a:cubicBezTo>
                      <a:pt x="15" y="61"/>
                      <a:pt x="15" y="61"/>
                      <a:pt x="15" y="61"/>
                    </a:cubicBezTo>
                    <a:cubicBezTo>
                      <a:pt x="15" y="117"/>
                      <a:pt x="15" y="117"/>
                      <a:pt x="15" y="117"/>
                    </a:cubicBezTo>
                    <a:cubicBezTo>
                      <a:pt x="15" y="121"/>
                      <a:pt x="18" y="125"/>
                      <a:pt x="22" y="125"/>
                    </a:cubicBezTo>
                    <a:cubicBezTo>
                      <a:pt x="27" y="125"/>
                      <a:pt x="30" y="121"/>
                      <a:pt x="30" y="117"/>
                    </a:cubicBezTo>
                    <a:cubicBezTo>
                      <a:pt x="30" y="61"/>
                      <a:pt x="30" y="61"/>
                      <a:pt x="30" y="61"/>
                    </a:cubicBezTo>
                    <a:cubicBezTo>
                      <a:pt x="33" y="61"/>
                      <a:pt x="33" y="61"/>
                      <a:pt x="33" y="61"/>
                    </a:cubicBezTo>
                    <a:cubicBezTo>
                      <a:pt x="33" y="117"/>
                      <a:pt x="33" y="117"/>
                      <a:pt x="33" y="117"/>
                    </a:cubicBezTo>
                    <a:cubicBezTo>
                      <a:pt x="33" y="121"/>
                      <a:pt x="37" y="125"/>
                      <a:pt x="41" y="125"/>
                    </a:cubicBezTo>
                    <a:cubicBezTo>
                      <a:pt x="46" y="125"/>
                      <a:pt x="49" y="121"/>
                      <a:pt x="49" y="117"/>
                    </a:cubicBezTo>
                    <a:cubicBezTo>
                      <a:pt x="49" y="61"/>
                      <a:pt x="49" y="61"/>
                      <a:pt x="49" y="61"/>
                    </a:cubicBezTo>
                    <a:cubicBezTo>
                      <a:pt x="49" y="57"/>
                      <a:pt x="49" y="57"/>
                      <a:pt x="49" y="57"/>
                    </a:cubicBezTo>
                    <a:cubicBezTo>
                      <a:pt x="49" y="34"/>
                      <a:pt x="49" y="34"/>
                      <a:pt x="49" y="34"/>
                    </a:cubicBezTo>
                    <a:cubicBezTo>
                      <a:pt x="49" y="21"/>
                      <a:pt x="49" y="21"/>
                      <a:pt x="49" y="21"/>
                    </a:cubicBezTo>
                    <a:cubicBezTo>
                      <a:pt x="52" y="21"/>
                      <a:pt x="52" y="21"/>
                      <a:pt x="52" y="21"/>
                    </a:cubicBezTo>
                    <a:cubicBezTo>
                      <a:pt x="52" y="33"/>
                      <a:pt x="52" y="33"/>
                      <a:pt x="52" y="33"/>
                    </a:cubicBezTo>
                    <a:cubicBezTo>
                      <a:pt x="52" y="55"/>
                      <a:pt x="52" y="55"/>
                      <a:pt x="52" y="55"/>
                    </a:cubicBezTo>
                    <a:cubicBezTo>
                      <a:pt x="52" y="58"/>
                      <a:pt x="55" y="61"/>
                      <a:pt x="58" y="61"/>
                    </a:cubicBezTo>
                    <a:cubicBezTo>
                      <a:pt x="61" y="61"/>
                      <a:pt x="64" y="58"/>
                      <a:pt x="64" y="55"/>
                    </a:cubicBezTo>
                    <a:cubicBezTo>
                      <a:pt x="64" y="19"/>
                      <a:pt x="64" y="19"/>
                      <a:pt x="64" y="19"/>
                    </a:cubicBezTo>
                    <a:cubicBezTo>
                      <a:pt x="64" y="19"/>
                      <a:pt x="64" y="19"/>
                      <a:pt x="64" y="1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sp>
            <p:nvSpPr>
              <p:cNvPr id="187" name="Oval 31"/>
              <p:cNvSpPr>
                <a:spLocks noChangeArrowheads="1"/>
              </p:cNvSpPr>
              <p:nvPr/>
            </p:nvSpPr>
            <p:spPr bwMode="auto">
              <a:xfrm>
                <a:off x="6008210" y="1525281"/>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sp>
        <p:nvSpPr>
          <p:cNvPr id="177"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a:solidFill>
                  <a:srgbClr val="22505F"/>
                </a:solidFill>
                <a:cs typeface="Calibri" pitchFamily="34" charset="0"/>
              </a:rPr>
              <a:t>(</a:t>
            </a:r>
            <a:r>
              <a:rPr lang="en-IE" sz="1000" i="1" dirty="0" smtClean="0">
                <a:solidFill>
                  <a:srgbClr val="22505F"/>
                </a:solidFill>
                <a:cs typeface="Calibri" pitchFamily="34" charset="0"/>
              </a:rPr>
              <a:t>Q.5)</a:t>
            </a:r>
            <a:endParaRPr lang="en-GB" sz="1000" i="1" dirty="0">
              <a:solidFill>
                <a:srgbClr val="22505F"/>
              </a:solidFill>
              <a:cs typeface="Calibri" pitchFamily="34" charset="0"/>
            </a:endParaRPr>
          </a:p>
        </p:txBody>
      </p:sp>
      <p:sp>
        <p:nvSpPr>
          <p:cNvPr id="192" name="Rectangle 191"/>
          <p:cNvSpPr/>
          <p:nvPr/>
        </p:nvSpPr>
        <p:spPr>
          <a:xfrm>
            <a:off x="5395369" y="4215733"/>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4" name="Rectangle 193"/>
          <p:cNvSpPr/>
          <p:nvPr/>
        </p:nvSpPr>
        <p:spPr>
          <a:xfrm>
            <a:off x="5395369" y="3252755"/>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67" name="Freeform 5"/>
          <p:cNvSpPr>
            <a:spLocks noChangeAspect="1" noEditPoints="1"/>
          </p:cNvSpPr>
          <p:nvPr/>
        </p:nvSpPr>
        <p:spPr bwMode="gray">
          <a:xfrm>
            <a:off x="4978573"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8" name="Freeform 5"/>
          <p:cNvSpPr>
            <a:spLocks noChangeAspect="1" noEditPoints="1"/>
          </p:cNvSpPr>
          <p:nvPr/>
        </p:nvSpPr>
        <p:spPr bwMode="gray">
          <a:xfrm>
            <a:off x="4779291" y="46551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0" name="Freeform 5"/>
          <p:cNvSpPr>
            <a:spLocks noChangeAspect="1" noEditPoints="1"/>
          </p:cNvSpPr>
          <p:nvPr/>
        </p:nvSpPr>
        <p:spPr bwMode="gray">
          <a:xfrm>
            <a:off x="47792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3" name="Freeform 5"/>
          <p:cNvSpPr>
            <a:spLocks noChangeAspect="1" noEditPoints="1"/>
          </p:cNvSpPr>
          <p:nvPr/>
        </p:nvSpPr>
        <p:spPr bwMode="gray">
          <a:xfrm>
            <a:off x="635597"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80000">
                <a:schemeClr val="bg2"/>
              </a:gs>
              <a:gs pos="8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4" name="Freeform 5"/>
          <p:cNvSpPr>
            <a:spLocks noChangeAspect="1" noEditPoints="1"/>
          </p:cNvSpPr>
          <p:nvPr/>
        </p:nvSpPr>
        <p:spPr bwMode="gray">
          <a:xfrm>
            <a:off x="49785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1" name="Freeform 5"/>
          <p:cNvSpPr>
            <a:spLocks noChangeAspect="1" noEditPoints="1"/>
          </p:cNvSpPr>
          <p:nvPr/>
        </p:nvSpPr>
        <p:spPr bwMode="gray">
          <a:xfrm>
            <a:off x="4779310" y="41779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grpSp>
        <p:nvGrpSpPr>
          <p:cNvPr id="7" name="Group 6"/>
          <p:cNvGrpSpPr/>
          <p:nvPr/>
        </p:nvGrpSpPr>
        <p:grpSpPr>
          <a:xfrm>
            <a:off x="6294567" y="23873"/>
            <a:ext cx="3314720" cy="2152417"/>
            <a:chOff x="6446967" y="23873"/>
            <a:chExt cx="3314720" cy="2152417"/>
          </a:xfrm>
        </p:grpSpPr>
        <p:graphicFrame>
          <p:nvGraphicFramePr>
            <p:cNvPr id="5" name="Chart 4"/>
            <p:cNvGraphicFramePr/>
            <p:nvPr>
              <p:extLst>
                <p:ext uri="{D42A27DB-BD31-4B8C-83A1-F6EECF244321}">
                  <p14:modId xmlns:p14="http://schemas.microsoft.com/office/powerpoint/2010/main" val="2540300751"/>
                </p:ext>
              </p:extLst>
            </p:nvPr>
          </p:nvGraphicFramePr>
          <p:xfrm>
            <a:off x="8051538" y="23873"/>
            <a:ext cx="1710149" cy="2152417"/>
          </p:xfrm>
          <a:graphic>
            <a:graphicData uri="http://schemas.openxmlformats.org/drawingml/2006/chart">
              <c:chart xmlns:c="http://schemas.openxmlformats.org/drawingml/2006/chart" xmlns:r="http://schemas.openxmlformats.org/officeDocument/2006/relationships" r:id="rId5"/>
            </a:graphicData>
          </a:graphic>
        </p:graphicFrame>
        <p:grpSp>
          <p:nvGrpSpPr>
            <p:cNvPr id="6" name="Group 5"/>
            <p:cNvGrpSpPr/>
            <p:nvPr/>
          </p:nvGrpSpPr>
          <p:grpSpPr>
            <a:xfrm>
              <a:off x="6446967" y="258716"/>
              <a:ext cx="1733487" cy="1766286"/>
              <a:chOff x="4837708" y="258716"/>
              <a:chExt cx="1733487" cy="1766286"/>
            </a:xfrm>
          </p:grpSpPr>
          <p:sp>
            <p:nvSpPr>
              <p:cNvPr id="165" name="Rectangle 164"/>
              <p:cNvSpPr/>
              <p:nvPr/>
            </p:nvSpPr>
            <p:spPr>
              <a:xfrm>
                <a:off x="5367917" y="258716"/>
                <a:ext cx="1203278" cy="153888"/>
              </a:xfrm>
              <a:prstGeom prst="rect">
                <a:avLst/>
              </a:prstGeom>
            </p:spPr>
            <p:txBody>
              <a:bodyPr wrap="none" lIns="0" tIns="0" rIns="0" bIns="0" anchor="ctr" anchorCtr="0">
                <a:spAutoFit/>
              </a:bodyPr>
              <a:lstStyle/>
              <a:p>
                <a:pPr algn="r">
                  <a:lnSpc>
                    <a:spcPts val="1200"/>
                  </a:lnSpc>
                </a:pPr>
                <a:r>
                  <a:rPr lang="en-IE" sz="1200" dirty="0" smtClean="0">
                    <a:solidFill>
                      <a:schemeClr val="bg1"/>
                    </a:solidFill>
                  </a:rPr>
                  <a:t>In favour </a:t>
                </a:r>
                <a:r>
                  <a:rPr lang="en-IE" sz="1200" dirty="0">
                    <a:solidFill>
                      <a:schemeClr val="bg1"/>
                    </a:solidFill>
                  </a:rPr>
                  <a:t>as </a:t>
                </a:r>
                <a:r>
                  <a:rPr lang="en-IE" sz="1200" dirty="0" smtClean="0">
                    <a:solidFill>
                      <a:schemeClr val="bg1"/>
                    </a:solidFill>
                  </a:rPr>
                  <a:t>choose</a:t>
                </a:r>
                <a:endParaRPr lang="en-IE" sz="1200" dirty="0">
                  <a:solidFill>
                    <a:schemeClr val="bg1"/>
                  </a:solidFill>
                </a:endParaRPr>
              </a:p>
            </p:txBody>
          </p:sp>
          <p:sp>
            <p:nvSpPr>
              <p:cNvPr id="179" name="Rectangle 178"/>
              <p:cNvSpPr/>
              <p:nvPr/>
            </p:nvSpPr>
            <p:spPr>
              <a:xfrm>
                <a:off x="4837708" y="565635"/>
                <a:ext cx="1733487" cy="307777"/>
              </a:xfrm>
              <a:prstGeom prst="rect">
                <a:avLst/>
              </a:prstGeom>
            </p:spPr>
            <p:txBody>
              <a:bodyPr wrap="none" lIns="0" tIns="0" rIns="0" bIns="0" anchor="ctr" anchorCtr="0">
                <a:spAutoFit/>
              </a:bodyPr>
              <a:lstStyle/>
              <a:p>
                <a:pPr algn="r">
                  <a:lnSpc>
                    <a:spcPts val="1200"/>
                  </a:lnSpc>
                </a:pPr>
                <a:r>
                  <a:rPr lang="en-IE" sz="1200" dirty="0" smtClean="0">
                    <a:solidFill>
                      <a:schemeClr val="bg1"/>
                    </a:solidFill>
                  </a:rPr>
                  <a:t>In favour in rape, life at risk,</a:t>
                </a:r>
                <a:br>
                  <a:rPr lang="en-IE" sz="1200" dirty="0" smtClean="0">
                    <a:solidFill>
                      <a:schemeClr val="bg1"/>
                    </a:solidFill>
                  </a:rPr>
                </a:br>
                <a:r>
                  <a:rPr lang="en-IE" sz="1200" dirty="0" smtClean="0">
                    <a:solidFill>
                      <a:schemeClr val="bg1"/>
                    </a:solidFill>
                  </a:rPr>
                  <a:t>health risk or FFA</a:t>
                </a:r>
                <a:endParaRPr lang="en-IE" sz="1200" dirty="0">
                  <a:solidFill>
                    <a:schemeClr val="bg1"/>
                  </a:solidFill>
                </a:endParaRPr>
              </a:p>
            </p:txBody>
          </p:sp>
          <p:sp>
            <p:nvSpPr>
              <p:cNvPr id="195" name="Rectangle 194"/>
              <p:cNvSpPr/>
              <p:nvPr/>
            </p:nvSpPr>
            <p:spPr>
              <a:xfrm>
                <a:off x="5094252" y="949498"/>
                <a:ext cx="1476943" cy="307777"/>
              </a:xfrm>
              <a:prstGeom prst="rect">
                <a:avLst/>
              </a:prstGeom>
            </p:spPr>
            <p:txBody>
              <a:bodyPr wrap="none" lIns="0" tIns="0" rIns="0" bIns="0" anchor="ctr" anchorCtr="0">
                <a:spAutoFit/>
              </a:bodyPr>
              <a:lstStyle/>
              <a:p>
                <a:pPr algn="r">
                  <a:lnSpc>
                    <a:spcPts val="1200"/>
                  </a:lnSpc>
                </a:pPr>
                <a:r>
                  <a:rPr lang="en-IE" sz="1200" dirty="0" smtClean="0">
                    <a:solidFill>
                      <a:schemeClr val="bg1"/>
                    </a:solidFill>
                  </a:rPr>
                  <a:t>In favour if life at risk or</a:t>
                </a:r>
                <a:br>
                  <a:rPr lang="en-IE" sz="1200" dirty="0" smtClean="0">
                    <a:solidFill>
                      <a:schemeClr val="bg1"/>
                    </a:solidFill>
                  </a:rPr>
                </a:br>
                <a:r>
                  <a:rPr lang="en-IE" sz="1200" dirty="0" smtClean="0">
                    <a:solidFill>
                      <a:schemeClr val="bg1"/>
                    </a:solidFill>
                  </a:rPr>
                  <a:t>health risk or FFA</a:t>
                </a:r>
                <a:endParaRPr lang="en-IE" sz="1200" dirty="0">
                  <a:solidFill>
                    <a:schemeClr val="bg1"/>
                  </a:solidFill>
                </a:endParaRPr>
              </a:p>
            </p:txBody>
          </p:sp>
          <p:sp>
            <p:nvSpPr>
              <p:cNvPr id="196" name="Rectangle 195"/>
              <p:cNvSpPr/>
              <p:nvPr/>
            </p:nvSpPr>
            <p:spPr>
              <a:xfrm>
                <a:off x="5264171" y="1410305"/>
                <a:ext cx="1307024" cy="153888"/>
              </a:xfrm>
              <a:prstGeom prst="rect">
                <a:avLst/>
              </a:prstGeom>
            </p:spPr>
            <p:txBody>
              <a:bodyPr wrap="none" lIns="0" tIns="0" rIns="0" bIns="0" anchor="ctr" anchorCtr="0">
                <a:spAutoFit/>
              </a:bodyPr>
              <a:lstStyle/>
              <a:p>
                <a:pPr algn="r">
                  <a:lnSpc>
                    <a:spcPts val="1200"/>
                  </a:lnSpc>
                </a:pPr>
                <a:r>
                  <a:rPr lang="en-IE" sz="1200" dirty="0" smtClean="0">
                    <a:solidFill>
                      <a:schemeClr val="bg1"/>
                    </a:solidFill>
                  </a:rPr>
                  <a:t>In favour if </a:t>
                </a:r>
                <a:r>
                  <a:rPr lang="en-IE" sz="1200" dirty="0">
                    <a:solidFill>
                      <a:schemeClr val="bg1"/>
                    </a:solidFill>
                  </a:rPr>
                  <a:t>life </a:t>
                </a:r>
                <a:r>
                  <a:rPr lang="en-IE" sz="1200" dirty="0" smtClean="0">
                    <a:solidFill>
                      <a:schemeClr val="bg1"/>
                    </a:solidFill>
                  </a:rPr>
                  <a:t>at </a:t>
                </a:r>
                <a:r>
                  <a:rPr lang="en-IE" sz="1200" dirty="0">
                    <a:solidFill>
                      <a:schemeClr val="bg1"/>
                    </a:solidFill>
                  </a:rPr>
                  <a:t>risk</a:t>
                </a:r>
              </a:p>
            </p:txBody>
          </p:sp>
          <p:sp>
            <p:nvSpPr>
              <p:cNvPr id="197" name="Rectangle 196"/>
              <p:cNvSpPr/>
              <p:nvPr/>
            </p:nvSpPr>
            <p:spPr>
              <a:xfrm>
                <a:off x="5678322" y="1717225"/>
                <a:ext cx="892873" cy="307777"/>
              </a:xfrm>
              <a:prstGeom prst="rect">
                <a:avLst/>
              </a:prstGeom>
            </p:spPr>
            <p:txBody>
              <a:bodyPr wrap="none" lIns="0" tIns="0" rIns="0" bIns="0" anchor="ctr" anchorCtr="0">
                <a:spAutoFit/>
              </a:bodyPr>
              <a:lstStyle/>
              <a:p>
                <a:pPr algn="r">
                  <a:lnSpc>
                    <a:spcPts val="1200"/>
                  </a:lnSpc>
                </a:pPr>
                <a:r>
                  <a:rPr lang="en-IE" sz="1200" dirty="0" smtClean="0">
                    <a:solidFill>
                      <a:schemeClr val="bg1"/>
                    </a:solidFill>
                  </a:rPr>
                  <a:t>Opposed in all</a:t>
                </a:r>
                <a:br>
                  <a:rPr lang="en-IE" sz="1200" dirty="0" smtClean="0">
                    <a:solidFill>
                      <a:schemeClr val="bg1"/>
                    </a:solidFill>
                  </a:rPr>
                </a:br>
                <a:r>
                  <a:rPr lang="en-IE" sz="1200" dirty="0" smtClean="0">
                    <a:solidFill>
                      <a:schemeClr val="bg1"/>
                    </a:solidFill>
                  </a:rPr>
                  <a:t>circumstances</a:t>
                </a:r>
                <a:endParaRPr lang="en-IE" sz="1200" dirty="0">
                  <a:solidFill>
                    <a:schemeClr val="bg1"/>
                  </a:solidFill>
                </a:endParaRPr>
              </a:p>
            </p:txBody>
          </p:sp>
        </p:grpSp>
      </p:grpSp>
      <p:sp>
        <p:nvSpPr>
          <p:cNvPr id="198" name="Rectangle 197"/>
          <p:cNvSpPr/>
          <p:nvPr/>
        </p:nvSpPr>
        <p:spPr>
          <a:xfrm>
            <a:off x="1231070" y="5727571"/>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9" name="Rectangle 198"/>
          <p:cNvSpPr/>
          <p:nvPr/>
        </p:nvSpPr>
        <p:spPr>
          <a:xfrm>
            <a:off x="7085811" y="3700556"/>
            <a:ext cx="538577" cy="330071"/>
          </a:xfrm>
          <a:prstGeom prst="rect">
            <a:avLst/>
          </a:prstGeom>
          <a:noFill/>
          <a:ln w="12700">
            <a:solidFill>
              <a:schemeClr val="accent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200" name="Rectangle 199"/>
          <p:cNvSpPr/>
          <p:nvPr/>
        </p:nvSpPr>
        <p:spPr>
          <a:xfrm>
            <a:off x="8492651" y="968548"/>
            <a:ext cx="538577" cy="1022569"/>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Tree>
    <p:extLst>
      <p:ext uri="{BB962C8B-B14F-4D97-AF65-F5344CB8AC3E}">
        <p14:creationId xmlns:p14="http://schemas.microsoft.com/office/powerpoint/2010/main" val="3436044293"/>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091386" y="2440731"/>
            <a:ext cx="3321327" cy="1143000"/>
          </a:xfrm>
        </p:spPr>
        <p:txBody>
          <a:bodyPr/>
          <a:lstStyle/>
          <a:p>
            <a:r>
              <a:rPr lang="en-IE" dirty="0" smtClean="0"/>
              <a:t>The 8</a:t>
            </a:r>
            <a:r>
              <a:rPr lang="en-IE" baseline="30000" dirty="0" smtClean="0"/>
              <a:t>th</a:t>
            </a:r>
            <a:r>
              <a:rPr lang="en-IE" dirty="0" smtClean="0"/>
              <a:t> Amendment</a:t>
            </a:r>
            <a:endParaRPr lang="en-IE" dirty="0"/>
          </a:p>
        </p:txBody>
      </p:sp>
      <p:pic>
        <p:nvPicPr>
          <p:cNvPr id="5" name="Picture Placeholder 4"/>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84950283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0240" y="156945"/>
            <a:ext cx="4996752" cy="369332"/>
          </a:xfrm>
        </p:spPr>
        <p:txBody>
          <a:bodyPr/>
          <a:lstStyle/>
          <a:p>
            <a:r>
              <a:rPr lang="en-IE" dirty="0" smtClean="0"/>
              <a:t>Attitudes Towards The 8</a:t>
            </a:r>
            <a:r>
              <a:rPr lang="en-IE" baseline="30000" dirty="0" smtClean="0"/>
              <a:t>th</a:t>
            </a:r>
            <a:r>
              <a:rPr lang="en-IE" dirty="0" smtClean="0"/>
              <a:t> Amendment</a:t>
            </a:r>
            <a:endParaRPr lang="en-IE" dirty="0"/>
          </a:p>
        </p:txBody>
      </p:sp>
      <p:sp>
        <p:nvSpPr>
          <p:cNvPr id="3" name="Text Placeholder 2"/>
          <p:cNvSpPr>
            <a:spLocks noGrp="1"/>
          </p:cNvSpPr>
          <p:nvPr>
            <p:ph type="body" sz="quarter" idx="13"/>
          </p:nvPr>
        </p:nvSpPr>
        <p:spPr>
          <a:xfrm>
            <a:off x="210240" y="524714"/>
            <a:ext cx="2231380" cy="215444"/>
          </a:xfrm>
        </p:spPr>
        <p:txBody>
          <a:bodyPr/>
          <a:lstStyle/>
          <a:p>
            <a:r>
              <a:rPr lang="en-IE" dirty="0"/>
              <a:t>(Base: All Adults 18+; n=1,004</a:t>
            </a:r>
            <a:r>
              <a:rPr lang="en-IE" dirty="0" smtClean="0"/>
              <a:t>)</a:t>
            </a:r>
            <a:endParaRPr lang="en-IE" dirty="0"/>
          </a:p>
        </p:txBody>
      </p:sp>
      <p:sp>
        <p:nvSpPr>
          <p:cNvPr id="4" name="Text Placeholder 3"/>
          <p:cNvSpPr>
            <a:spLocks noGrp="1"/>
          </p:cNvSpPr>
          <p:nvPr>
            <p:ph type="body" sz="quarter" idx="14"/>
          </p:nvPr>
        </p:nvSpPr>
        <p:spPr>
          <a:xfrm>
            <a:off x="147015" y="5642425"/>
            <a:ext cx="6917777" cy="1077218"/>
          </a:xfrm>
        </p:spPr>
        <p:txBody>
          <a:bodyPr/>
          <a:lstStyle/>
          <a:p>
            <a:pPr>
              <a:lnSpc>
                <a:spcPct val="100000"/>
              </a:lnSpc>
            </a:pPr>
            <a:r>
              <a:rPr lang="en-IE" sz="1400" dirty="0" smtClean="0"/>
              <a:t>Close to 3 in 4 believe that there should be a referendum to allow people to vote on the removal or not of the 8</a:t>
            </a:r>
            <a:r>
              <a:rPr lang="en-IE" sz="1400" baseline="30000" dirty="0" smtClean="0"/>
              <a:t>th</a:t>
            </a:r>
            <a:r>
              <a:rPr lang="en-IE" sz="1400" dirty="0" smtClean="0"/>
              <a:t> Amendment. 6 in 10 claim they would vote yes – a slightly smaller proportion agree they would vote yes if restrictive legislation is in place.  At the same time significant proportion of all adults feel they do not know enough about the 8th Amendment to make a decision on this.</a:t>
            </a:r>
            <a:endParaRPr lang="en-IE" sz="1400" dirty="0"/>
          </a:p>
        </p:txBody>
      </p:sp>
      <p:sp>
        <p:nvSpPr>
          <p:cNvPr id="5" name="Rectangle 4"/>
          <p:cNvSpPr/>
          <p:nvPr/>
        </p:nvSpPr>
        <p:spPr>
          <a:xfrm>
            <a:off x="210240" y="723402"/>
            <a:ext cx="8793083" cy="400110"/>
          </a:xfrm>
          <a:prstGeom prst="rect">
            <a:avLst/>
          </a:prstGeom>
        </p:spPr>
        <p:style>
          <a:lnRef idx="1">
            <a:schemeClr val="accent6"/>
          </a:lnRef>
          <a:fillRef idx="2">
            <a:schemeClr val="accent6"/>
          </a:fillRef>
          <a:effectRef idx="1">
            <a:schemeClr val="accent6"/>
          </a:effectRef>
          <a:fontRef idx="minor">
            <a:schemeClr val="dk1"/>
          </a:fontRef>
        </p:style>
        <p:txBody>
          <a:bodyPr wrap="square">
            <a:spAutoFit/>
          </a:bodyPr>
          <a:lstStyle/>
          <a:p>
            <a:pPr marL="450215" indent="-450215">
              <a:spcAft>
                <a:spcPts val="0"/>
              </a:spcAft>
            </a:pPr>
            <a:r>
              <a:rPr lang="en-GB" sz="1000" dirty="0"/>
              <a:t>Q.6	The 8th amendment was inserted in Ireland’s Constitution in 1983, providing for the right to life of the unborn with due regard to the equal right to life of the mother. On a scale of 1 to 5 where 1 is disagree strongly and 5 is agree strongly, how much do you agree or disagree with each of the following?</a:t>
            </a:r>
            <a:endParaRPr lang="en-IE" sz="1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(Q.6)</a:t>
            </a:r>
            <a:endParaRPr lang="en-GB" sz="1000" i="1" dirty="0">
              <a:solidFill>
                <a:srgbClr val="22505F"/>
              </a:solidFill>
              <a:cs typeface="Calibri" pitchFamily="34" charset="0"/>
            </a:endParaRPr>
          </a:p>
        </p:txBody>
      </p:sp>
      <p:grpSp>
        <p:nvGrpSpPr>
          <p:cNvPr id="15" name="Group 14"/>
          <p:cNvGrpSpPr/>
          <p:nvPr/>
        </p:nvGrpSpPr>
        <p:grpSpPr>
          <a:xfrm>
            <a:off x="1524000" y="2361027"/>
            <a:ext cx="7181998" cy="3655711"/>
            <a:chOff x="1524000" y="1397000"/>
            <a:chExt cx="6096000" cy="3655711"/>
          </a:xfrm>
        </p:grpSpPr>
        <p:graphicFrame>
          <p:nvGraphicFramePr>
            <p:cNvPr id="10" name="Chart 9"/>
            <p:cNvGraphicFramePr/>
            <p:nvPr>
              <p:extLst>
                <p:ext uri="{D42A27DB-BD31-4B8C-83A1-F6EECF244321}">
                  <p14:modId xmlns:p14="http://schemas.microsoft.com/office/powerpoint/2010/main" val="1292951621"/>
                </p:ext>
              </p:extLst>
            </p:nvPr>
          </p:nvGraphicFramePr>
          <p:xfrm>
            <a:off x="1524000" y="1397000"/>
            <a:ext cx="6096000" cy="3655711"/>
          </p:xfrm>
          <a:graphic>
            <a:graphicData uri="http://schemas.openxmlformats.org/drawingml/2006/chart">
              <c:chart xmlns:c="http://schemas.openxmlformats.org/drawingml/2006/chart" xmlns:r="http://schemas.openxmlformats.org/officeDocument/2006/relationships" r:id="rId2"/>
            </a:graphicData>
          </a:graphic>
        </p:graphicFrame>
        <p:sp>
          <p:nvSpPr>
            <p:cNvPr id="11" name="TextBox 10"/>
            <p:cNvSpPr txBox="1"/>
            <p:nvPr/>
          </p:nvSpPr>
          <p:spPr>
            <a:xfrm>
              <a:off x="2305780" y="3117133"/>
              <a:ext cx="155109" cy="215444"/>
            </a:xfrm>
            <a:prstGeom prst="rect">
              <a:avLst/>
            </a:prstGeom>
            <a:solidFill>
              <a:schemeClr val="accent6"/>
            </a:solidFill>
          </p:spPr>
          <p:txBody>
            <a:bodyPr wrap="none" lIns="0" tIns="0" rIns="0" bIns="0" rtlCol="0">
              <a:spAutoFit/>
            </a:bodyPr>
            <a:lstStyle/>
            <a:p>
              <a:pPr algn="ctr"/>
              <a:r>
                <a:rPr lang="en-IE" sz="1400" dirty="0" smtClean="0">
                  <a:solidFill>
                    <a:schemeClr val="bg1"/>
                  </a:solidFill>
                </a:rPr>
                <a:t>11</a:t>
              </a:r>
              <a:endParaRPr lang="en-IE" sz="1400" dirty="0">
                <a:solidFill>
                  <a:schemeClr val="bg1"/>
                </a:solidFill>
              </a:endParaRPr>
            </a:p>
          </p:txBody>
        </p:sp>
        <p:sp>
          <p:nvSpPr>
            <p:cNvPr id="12" name="TextBox 11"/>
            <p:cNvSpPr txBox="1"/>
            <p:nvPr/>
          </p:nvSpPr>
          <p:spPr>
            <a:xfrm>
              <a:off x="3765986" y="3117133"/>
              <a:ext cx="155109" cy="215444"/>
            </a:xfrm>
            <a:prstGeom prst="rect">
              <a:avLst/>
            </a:prstGeom>
            <a:solidFill>
              <a:schemeClr val="accent6"/>
            </a:solidFill>
          </p:spPr>
          <p:txBody>
            <a:bodyPr wrap="none" lIns="0" tIns="0" rIns="0" bIns="0" rtlCol="0">
              <a:spAutoFit/>
            </a:bodyPr>
            <a:lstStyle/>
            <a:p>
              <a:pPr algn="ctr"/>
              <a:r>
                <a:rPr lang="en-IE" sz="1400" dirty="0" smtClean="0">
                  <a:solidFill>
                    <a:schemeClr val="bg1"/>
                  </a:solidFill>
                </a:rPr>
                <a:t>16</a:t>
              </a:r>
              <a:endParaRPr lang="en-IE" sz="1400" dirty="0">
                <a:solidFill>
                  <a:schemeClr val="bg1"/>
                </a:solidFill>
              </a:endParaRPr>
            </a:p>
          </p:txBody>
        </p:sp>
        <p:sp>
          <p:nvSpPr>
            <p:cNvPr id="13" name="TextBox 12"/>
            <p:cNvSpPr txBox="1"/>
            <p:nvPr/>
          </p:nvSpPr>
          <p:spPr>
            <a:xfrm>
              <a:off x="5226190" y="3117133"/>
              <a:ext cx="155109" cy="215444"/>
            </a:xfrm>
            <a:prstGeom prst="rect">
              <a:avLst/>
            </a:prstGeom>
            <a:solidFill>
              <a:schemeClr val="accent6"/>
            </a:solidFill>
          </p:spPr>
          <p:txBody>
            <a:bodyPr wrap="none" lIns="0" tIns="0" rIns="0" bIns="0" rtlCol="0">
              <a:spAutoFit/>
            </a:bodyPr>
            <a:lstStyle/>
            <a:p>
              <a:pPr algn="ctr"/>
              <a:r>
                <a:rPr lang="en-IE" sz="1400" dirty="0" smtClean="0">
                  <a:solidFill>
                    <a:schemeClr val="bg1"/>
                  </a:solidFill>
                </a:rPr>
                <a:t>15</a:t>
              </a:r>
              <a:endParaRPr lang="en-IE" sz="1400" dirty="0">
                <a:solidFill>
                  <a:schemeClr val="bg1"/>
                </a:solidFill>
              </a:endParaRPr>
            </a:p>
          </p:txBody>
        </p:sp>
        <p:sp>
          <p:nvSpPr>
            <p:cNvPr id="14" name="TextBox 13"/>
            <p:cNvSpPr txBox="1"/>
            <p:nvPr/>
          </p:nvSpPr>
          <p:spPr>
            <a:xfrm>
              <a:off x="6686394" y="3117133"/>
              <a:ext cx="155109" cy="215444"/>
            </a:xfrm>
            <a:prstGeom prst="rect">
              <a:avLst/>
            </a:prstGeom>
            <a:solidFill>
              <a:schemeClr val="accent6"/>
            </a:solidFill>
          </p:spPr>
          <p:txBody>
            <a:bodyPr wrap="none" lIns="0" tIns="0" rIns="0" bIns="0" rtlCol="0">
              <a:spAutoFit/>
            </a:bodyPr>
            <a:lstStyle/>
            <a:p>
              <a:pPr algn="ctr"/>
              <a:r>
                <a:rPr lang="en-IE" sz="1400" dirty="0" smtClean="0">
                  <a:solidFill>
                    <a:schemeClr val="bg1"/>
                  </a:solidFill>
                </a:rPr>
                <a:t>14</a:t>
              </a:r>
              <a:endParaRPr lang="en-IE" sz="1400" dirty="0">
                <a:solidFill>
                  <a:schemeClr val="bg1"/>
                </a:solidFill>
              </a:endParaRPr>
            </a:p>
          </p:txBody>
        </p:sp>
      </p:grpSp>
      <p:graphicFrame>
        <p:nvGraphicFramePr>
          <p:cNvPr id="17" name="Table 16"/>
          <p:cNvGraphicFramePr>
            <a:graphicFrameLocks noGrp="1"/>
          </p:cNvGraphicFramePr>
          <p:nvPr>
            <p:extLst>
              <p:ext uri="{D42A27DB-BD31-4B8C-83A1-F6EECF244321}">
                <p14:modId xmlns:p14="http://schemas.microsoft.com/office/powerpoint/2010/main" val="3088516444"/>
              </p:ext>
            </p:extLst>
          </p:nvPr>
        </p:nvGraphicFramePr>
        <p:xfrm>
          <a:off x="1658999" y="5108441"/>
          <a:ext cx="6912000" cy="222885"/>
        </p:xfrm>
        <a:graphic>
          <a:graphicData uri="http://schemas.openxmlformats.org/drawingml/2006/table">
            <a:tbl>
              <a:tblPr>
                <a:tableStyleId>{2D5ABB26-0587-4C30-8999-92F81FD0307C}</a:tableStyleId>
              </a:tblPr>
              <a:tblGrid>
                <a:gridCol w="1728000"/>
                <a:gridCol w="1728000"/>
                <a:gridCol w="1728000"/>
                <a:gridCol w="1728000"/>
              </a:tblGrid>
              <a:tr h="0">
                <a:tc>
                  <a:txBody>
                    <a:bodyPr/>
                    <a:lstStyle/>
                    <a:p>
                      <a:pPr algn="ctr" fontAlgn="b"/>
                      <a:r>
                        <a:rPr lang="en-IE" sz="1400" b="0" i="0" u="none" strike="noStrike" dirty="0" smtClean="0">
                          <a:solidFill>
                            <a:schemeClr val="bg1"/>
                          </a:solidFill>
                          <a:effectLst/>
                          <a:latin typeface="Calibri" panose="020F0502020204030204" pitchFamily="34" charset="0"/>
                        </a:rPr>
                        <a:t>1</a:t>
                      </a:r>
                      <a:endParaRPr lang="en-IE" sz="14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400" b="0" i="0" u="none" strike="noStrike" dirty="0" smtClean="0">
                          <a:solidFill>
                            <a:schemeClr val="bg1"/>
                          </a:solidFill>
                          <a:effectLst/>
                          <a:latin typeface="Calibri" panose="020F0502020204030204" pitchFamily="34" charset="0"/>
                        </a:rPr>
                        <a:t>4</a:t>
                      </a:r>
                      <a:endParaRPr lang="en-IE" sz="14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400" b="0" i="0" u="none" strike="noStrike" dirty="0" smtClean="0">
                          <a:solidFill>
                            <a:schemeClr val="bg1"/>
                          </a:solidFill>
                          <a:effectLst/>
                          <a:latin typeface="Calibri" panose="020F0502020204030204" pitchFamily="34" charset="0"/>
                        </a:rPr>
                        <a:t>1</a:t>
                      </a:r>
                      <a:endParaRPr lang="en-IE" sz="14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400" b="0" i="0" u="none" strike="noStrike" dirty="0" smtClean="0">
                          <a:solidFill>
                            <a:schemeClr val="bg1"/>
                          </a:solidFill>
                          <a:effectLst/>
                          <a:latin typeface="Calibri" panose="020F0502020204030204" pitchFamily="34" charset="0"/>
                        </a:rPr>
                        <a:t>1</a:t>
                      </a:r>
                      <a:endParaRPr lang="en-IE" sz="1400" b="0" i="0" u="none" strike="noStrike" dirty="0">
                        <a:solidFill>
                          <a:schemeClr val="bg1"/>
                        </a:solidFill>
                        <a:effectLst/>
                        <a:latin typeface="Calibri" panose="020F0502020204030204" pitchFamily="34" charset="0"/>
                      </a:endParaRPr>
                    </a:p>
                  </a:txBody>
                  <a:tcPr marL="9525" marR="9525" marT="9525" marB="0" anchor="ctr"/>
                </a:tc>
              </a:tr>
            </a:tbl>
          </a:graphicData>
        </a:graphic>
      </p:graphicFrame>
      <p:sp>
        <p:nvSpPr>
          <p:cNvPr id="19" name="Rectangle 18"/>
          <p:cNvSpPr/>
          <p:nvPr/>
        </p:nvSpPr>
        <p:spPr>
          <a:xfrm>
            <a:off x="466827" y="3007184"/>
            <a:ext cx="1095620" cy="215444"/>
          </a:xfrm>
          <a:prstGeom prst="rect">
            <a:avLst/>
          </a:prstGeom>
        </p:spPr>
        <p:txBody>
          <a:bodyPr wrap="none" lIns="0" tIns="0" rIns="0" bIns="0" anchor="ctr" anchorCtr="0">
            <a:spAutoFit/>
          </a:bodyPr>
          <a:lstStyle/>
          <a:p>
            <a:pPr algn="r"/>
            <a:r>
              <a:rPr lang="en-IE" sz="1400" dirty="0">
                <a:solidFill>
                  <a:schemeClr val="bg1"/>
                </a:solidFill>
              </a:rPr>
              <a:t> Agree </a:t>
            </a:r>
            <a:r>
              <a:rPr lang="en-IE" sz="1400" dirty="0" smtClean="0">
                <a:solidFill>
                  <a:schemeClr val="bg1"/>
                </a:solidFill>
              </a:rPr>
              <a:t>strongly</a:t>
            </a:r>
            <a:endParaRPr lang="en-IE" sz="1400" dirty="0">
              <a:solidFill>
                <a:schemeClr val="bg1"/>
              </a:solidFill>
            </a:endParaRPr>
          </a:p>
        </p:txBody>
      </p:sp>
      <p:sp>
        <p:nvSpPr>
          <p:cNvPr id="20" name="Rectangle 19"/>
          <p:cNvSpPr/>
          <p:nvPr/>
        </p:nvSpPr>
        <p:spPr>
          <a:xfrm>
            <a:off x="497283" y="3778438"/>
            <a:ext cx="1065164" cy="215444"/>
          </a:xfrm>
          <a:prstGeom prst="rect">
            <a:avLst/>
          </a:prstGeom>
        </p:spPr>
        <p:txBody>
          <a:bodyPr wrap="none" lIns="0" tIns="0" rIns="0" bIns="0" anchor="ctr" anchorCtr="0">
            <a:spAutoFit/>
          </a:bodyPr>
          <a:lstStyle/>
          <a:p>
            <a:pPr algn="r"/>
            <a:r>
              <a:rPr lang="en-IE" sz="1400" dirty="0">
                <a:solidFill>
                  <a:schemeClr val="bg1"/>
                </a:solidFill>
              </a:rPr>
              <a:t> </a:t>
            </a:r>
            <a:r>
              <a:rPr lang="en-IE" sz="1400" dirty="0" smtClean="0">
                <a:solidFill>
                  <a:schemeClr val="bg1"/>
                </a:solidFill>
              </a:rPr>
              <a:t>Agree slightly</a:t>
            </a:r>
            <a:endParaRPr lang="en-IE" sz="1400" dirty="0">
              <a:solidFill>
                <a:schemeClr val="bg1"/>
              </a:solidFill>
            </a:endParaRPr>
          </a:p>
        </p:txBody>
      </p:sp>
      <p:sp>
        <p:nvSpPr>
          <p:cNvPr id="21" name="Rectangle 20"/>
          <p:cNvSpPr/>
          <p:nvPr/>
        </p:nvSpPr>
        <p:spPr>
          <a:xfrm>
            <a:off x="1007808" y="4081160"/>
            <a:ext cx="554639" cy="215444"/>
          </a:xfrm>
          <a:prstGeom prst="rect">
            <a:avLst/>
          </a:prstGeom>
        </p:spPr>
        <p:txBody>
          <a:bodyPr wrap="none" lIns="0" tIns="0" rIns="0" bIns="0" anchor="ctr" anchorCtr="0">
            <a:spAutoFit/>
          </a:bodyPr>
          <a:lstStyle/>
          <a:p>
            <a:pPr algn="r"/>
            <a:r>
              <a:rPr lang="en-IE" sz="1400" dirty="0" smtClean="0">
                <a:solidFill>
                  <a:schemeClr val="bg1"/>
                </a:solidFill>
              </a:rPr>
              <a:t>Neither</a:t>
            </a:r>
            <a:endParaRPr lang="en-IE" sz="1400" dirty="0">
              <a:solidFill>
                <a:schemeClr val="bg1"/>
              </a:solidFill>
            </a:endParaRPr>
          </a:p>
        </p:txBody>
      </p:sp>
      <p:sp>
        <p:nvSpPr>
          <p:cNvPr id="22" name="Rectangle 21"/>
          <p:cNvSpPr/>
          <p:nvPr/>
        </p:nvSpPr>
        <p:spPr>
          <a:xfrm>
            <a:off x="332174" y="4307952"/>
            <a:ext cx="1230273" cy="215444"/>
          </a:xfrm>
          <a:prstGeom prst="rect">
            <a:avLst/>
          </a:prstGeom>
        </p:spPr>
        <p:txBody>
          <a:bodyPr wrap="none" lIns="0" tIns="0" rIns="0" bIns="0" anchor="ctr" anchorCtr="0">
            <a:spAutoFit/>
          </a:bodyPr>
          <a:lstStyle/>
          <a:p>
            <a:pPr algn="r"/>
            <a:r>
              <a:rPr lang="en-IE" sz="1400" dirty="0" smtClean="0">
                <a:solidFill>
                  <a:schemeClr val="bg1"/>
                </a:solidFill>
              </a:rPr>
              <a:t>Disagree slightly</a:t>
            </a:r>
            <a:endParaRPr lang="en-IE" sz="1400" dirty="0">
              <a:solidFill>
                <a:schemeClr val="bg1"/>
              </a:solidFill>
            </a:endParaRPr>
          </a:p>
        </p:txBody>
      </p:sp>
      <p:sp>
        <p:nvSpPr>
          <p:cNvPr id="23" name="Rectangle 22"/>
          <p:cNvSpPr/>
          <p:nvPr/>
        </p:nvSpPr>
        <p:spPr>
          <a:xfrm>
            <a:off x="261642" y="4530975"/>
            <a:ext cx="1300805" cy="215444"/>
          </a:xfrm>
          <a:prstGeom prst="rect">
            <a:avLst/>
          </a:prstGeom>
        </p:spPr>
        <p:txBody>
          <a:bodyPr wrap="none" lIns="0" tIns="0" rIns="0" bIns="0" anchor="ctr" anchorCtr="0">
            <a:spAutoFit/>
          </a:bodyPr>
          <a:lstStyle/>
          <a:p>
            <a:pPr algn="r"/>
            <a:r>
              <a:rPr lang="en-IE" sz="1400" dirty="0" smtClean="0">
                <a:solidFill>
                  <a:schemeClr val="bg1"/>
                </a:solidFill>
              </a:rPr>
              <a:t>Disagree strongly</a:t>
            </a:r>
            <a:endParaRPr lang="en-IE" sz="1400" dirty="0">
              <a:solidFill>
                <a:schemeClr val="bg1"/>
              </a:solidFill>
            </a:endParaRPr>
          </a:p>
        </p:txBody>
      </p:sp>
      <p:sp>
        <p:nvSpPr>
          <p:cNvPr id="24" name="Rectangle 23"/>
          <p:cNvSpPr/>
          <p:nvPr/>
        </p:nvSpPr>
        <p:spPr>
          <a:xfrm>
            <a:off x="718370" y="5112161"/>
            <a:ext cx="844077" cy="215444"/>
          </a:xfrm>
          <a:prstGeom prst="rect">
            <a:avLst/>
          </a:prstGeom>
        </p:spPr>
        <p:txBody>
          <a:bodyPr wrap="none" lIns="0" tIns="0" rIns="0" bIns="0" anchor="ctr" anchorCtr="0">
            <a:spAutoFit/>
          </a:bodyPr>
          <a:lstStyle/>
          <a:p>
            <a:pPr algn="r"/>
            <a:r>
              <a:rPr lang="en-IE" sz="1400" dirty="0" smtClean="0">
                <a:solidFill>
                  <a:schemeClr val="bg1"/>
                </a:solidFill>
              </a:rPr>
              <a:t>Don’t know</a:t>
            </a:r>
            <a:endParaRPr lang="en-IE" sz="1400" dirty="0">
              <a:solidFill>
                <a:schemeClr val="bg1"/>
              </a:solidFill>
            </a:endParaRPr>
          </a:p>
        </p:txBody>
      </p:sp>
      <p:sp>
        <p:nvSpPr>
          <p:cNvPr id="25" name="TextBox 24"/>
          <p:cNvSpPr txBox="1"/>
          <p:nvPr/>
        </p:nvSpPr>
        <p:spPr>
          <a:xfrm>
            <a:off x="6874554" y="1312297"/>
            <a:ext cx="1665814" cy="1169551"/>
          </a:xfrm>
          <a:prstGeom prst="rect">
            <a:avLst/>
          </a:prstGeom>
          <a:noFill/>
        </p:spPr>
        <p:txBody>
          <a:bodyPr wrap="square" rtlCol="0">
            <a:spAutoFit/>
          </a:bodyPr>
          <a:lstStyle/>
          <a:p>
            <a:pPr algn="ctr" fontAlgn="b"/>
            <a:r>
              <a:rPr lang="en-IE" sz="1000" dirty="0">
                <a:solidFill>
                  <a:schemeClr val="bg1"/>
                </a:solidFill>
              </a:rPr>
              <a:t> I do not know enough about the 8th amendment to know how I would vote in a referendum and think the media should give better information on it</a:t>
            </a:r>
            <a:endParaRPr lang="en-IE" dirty="0">
              <a:solidFill>
                <a:schemeClr val="bg1"/>
              </a:solidFill>
              <a:latin typeface="Arial"/>
            </a:endParaRPr>
          </a:p>
          <a:p>
            <a:pPr algn="ctr" fontAlgn="b"/>
            <a:r>
              <a:rPr lang="en-IE" sz="1000" dirty="0">
                <a:solidFill>
                  <a:schemeClr val="bg1"/>
                </a:solidFill>
              </a:rPr>
              <a:t>%</a:t>
            </a:r>
            <a:endParaRPr lang="en-IE" dirty="0">
              <a:solidFill>
                <a:schemeClr val="bg1"/>
              </a:solidFill>
              <a:latin typeface="Arial"/>
            </a:endParaRPr>
          </a:p>
        </p:txBody>
      </p:sp>
      <p:sp>
        <p:nvSpPr>
          <p:cNvPr id="26" name="TextBox 25"/>
          <p:cNvSpPr txBox="1"/>
          <p:nvPr/>
        </p:nvSpPr>
        <p:spPr>
          <a:xfrm>
            <a:off x="1747084" y="1312297"/>
            <a:ext cx="1578681" cy="1169551"/>
          </a:xfrm>
          <a:prstGeom prst="rect">
            <a:avLst/>
          </a:prstGeom>
          <a:noFill/>
        </p:spPr>
        <p:txBody>
          <a:bodyPr wrap="square" rtlCol="0">
            <a:spAutoFit/>
          </a:bodyPr>
          <a:lstStyle/>
          <a:p>
            <a:pPr algn="ctr" fontAlgn="b"/>
            <a:r>
              <a:rPr lang="en-IE" sz="1000" dirty="0">
                <a:solidFill>
                  <a:schemeClr val="bg1"/>
                </a:solidFill>
              </a:rPr>
              <a:t> The Government should hold a referendum to allow people to vote on whether or not to remove the 8th amendment from the Constitution</a:t>
            </a:r>
            <a:endParaRPr lang="en-IE" dirty="0">
              <a:solidFill>
                <a:schemeClr val="bg1"/>
              </a:solidFill>
              <a:latin typeface="Arial"/>
            </a:endParaRPr>
          </a:p>
          <a:p>
            <a:pPr algn="ctr" fontAlgn="b"/>
            <a:r>
              <a:rPr lang="en-IE" sz="1000" dirty="0">
                <a:solidFill>
                  <a:schemeClr val="bg1"/>
                </a:solidFill>
              </a:rPr>
              <a:t>%</a:t>
            </a:r>
            <a:endParaRPr lang="en-IE" dirty="0">
              <a:solidFill>
                <a:schemeClr val="bg1"/>
              </a:solidFill>
              <a:latin typeface="Arial"/>
            </a:endParaRPr>
          </a:p>
        </p:txBody>
      </p:sp>
      <p:sp>
        <p:nvSpPr>
          <p:cNvPr id="27" name="TextBox 26"/>
          <p:cNvSpPr txBox="1"/>
          <p:nvPr/>
        </p:nvSpPr>
        <p:spPr>
          <a:xfrm>
            <a:off x="3518751" y="1620074"/>
            <a:ext cx="1476028" cy="861774"/>
          </a:xfrm>
          <a:prstGeom prst="rect">
            <a:avLst/>
          </a:prstGeom>
          <a:noFill/>
        </p:spPr>
        <p:txBody>
          <a:bodyPr wrap="square" rtlCol="0">
            <a:spAutoFit/>
          </a:bodyPr>
          <a:lstStyle/>
          <a:p>
            <a:pPr algn="ctr" fontAlgn="b"/>
            <a:r>
              <a:rPr lang="en-IE" sz="1000" dirty="0">
                <a:solidFill>
                  <a:schemeClr val="bg1"/>
                </a:solidFill>
              </a:rPr>
              <a:t> I would vote yes in a referendum to remove the 8th amendment from the Constitution</a:t>
            </a:r>
            <a:endParaRPr lang="en-IE" dirty="0">
              <a:solidFill>
                <a:schemeClr val="bg1"/>
              </a:solidFill>
              <a:latin typeface="Arial"/>
            </a:endParaRPr>
          </a:p>
          <a:p>
            <a:pPr algn="ctr" fontAlgn="b"/>
            <a:r>
              <a:rPr lang="en-IE" sz="1000" dirty="0">
                <a:solidFill>
                  <a:schemeClr val="bg1"/>
                </a:solidFill>
              </a:rPr>
              <a:t>%</a:t>
            </a:r>
            <a:endParaRPr lang="en-IE" dirty="0">
              <a:solidFill>
                <a:schemeClr val="bg1"/>
              </a:solidFill>
              <a:latin typeface="Arial"/>
            </a:endParaRPr>
          </a:p>
        </p:txBody>
      </p:sp>
      <p:sp>
        <p:nvSpPr>
          <p:cNvPr id="28" name="TextBox 27"/>
          <p:cNvSpPr txBox="1"/>
          <p:nvPr/>
        </p:nvSpPr>
        <p:spPr>
          <a:xfrm>
            <a:off x="5079651" y="1312297"/>
            <a:ext cx="1794903" cy="1169551"/>
          </a:xfrm>
          <a:prstGeom prst="rect">
            <a:avLst/>
          </a:prstGeom>
          <a:noFill/>
        </p:spPr>
        <p:txBody>
          <a:bodyPr wrap="square" rtlCol="0">
            <a:spAutoFit/>
          </a:bodyPr>
          <a:lstStyle/>
          <a:p>
            <a:pPr algn="ctr" fontAlgn="b"/>
            <a:r>
              <a:rPr lang="en-IE" sz="1000" dirty="0">
                <a:solidFill>
                  <a:schemeClr val="bg1"/>
                </a:solidFill>
              </a:rPr>
              <a:t> I would vote yes to removing the 8th amendment from the Constitution only if there was legislation putting reasonable restrictions on access to abortion</a:t>
            </a:r>
            <a:endParaRPr lang="en-IE" dirty="0">
              <a:solidFill>
                <a:schemeClr val="bg1"/>
              </a:solidFill>
              <a:latin typeface="Arial"/>
            </a:endParaRPr>
          </a:p>
          <a:p>
            <a:pPr algn="ctr" fontAlgn="b"/>
            <a:r>
              <a:rPr lang="en-IE" sz="1000" dirty="0">
                <a:solidFill>
                  <a:schemeClr val="bg1"/>
                </a:solidFill>
              </a:rPr>
              <a:t>%</a:t>
            </a:r>
            <a:endParaRPr lang="en-IE" dirty="0">
              <a:solidFill>
                <a:schemeClr val="bg1"/>
              </a:solidFill>
              <a:latin typeface="Arial"/>
            </a:endParaRPr>
          </a:p>
        </p:txBody>
      </p:sp>
      <p:sp>
        <p:nvSpPr>
          <p:cNvPr id="29" name="Right Brace 28"/>
          <p:cNvSpPr/>
          <p:nvPr/>
        </p:nvSpPr>
        <p:spPr>
          <a:xfrm>
            <a:off x="3127810" y="3183649"/>
            <a:ext cx="101600" cy="738815"/>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30" name="TextBox 29"/>
          <p:cNvSpPr txBox="1"/>
          <p:nvPr/>
        </p:nvSpPr>
        <p:spPr>
          <a:xfrm>
            <a:off x="3170136" y="3419192"/>
            <a:ext cx="452368" cy="276999"/>
          </a:xfrm>
          <a:prstGeom prst="rect">
            <a:avLst/>
          </a:prstGeom>
          <a:noFill/>
        </p:spPr>
        <p:txBody>
          <a:bodyPr wrap="none" rtlCol="0">
            <a:spAutoFit/>
          </a:bodyPr>
          <a:lstStyle/>
          <a:p>
            <a:r>
              <a:rPr lang="en-IE" sz="1200" dirty="0" smtClean="0">
                <a:solidFill>
                  <a:schemeClr val="bg1"/>
                </a:solidFill>
              </a:rPr>
              <a:t>73%</a:t>
            </a:r>
            <a:endParaRPr lang="en-IE" sz="1200" dirty="0">
              <a:solidFill>
                <a:schemeClr val="bg1"/>
              </a:solidFill>
            </a:endParaRPr>
          </a:p>
        </p:txBody>
      </p:sp>
      <p:sp>
        <p:nvSpPr>
          <p:cNvPr id="31" name="Right Brace 30"/>
          <p:cNvSpPr/>
          <p:nvPr/>
        </p:nvSpPr>
        <p:spPr>
          <a:xfrm>
            <a:off x="4811141" y="3205307"/>
            <a:ext cx="101600" cy="738815"/>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32" name="TextBox 31"/>
          <p:cNvSpPr txBox="1"/>
          <p:nvPr/>
        </p:nvSpPr>
        <p:spPr>
          <a:xfrm>
            <a:off x="4853467" y="3440850"/>
            <a:ext cx="452368" cy="276999"/>
          </a:xfrm>
          <a:prstGeom prst="rect">
            <a:avLst/>
          </a:prstGeom>
          <a:noFill/>
        </p:spPr>
        <p:txBody>
          <a:bodyPr wrap="none" rtlCol="0">
            <a:spAutoFit/>
          </a:bodyPr>
          <a:lstStyle/>
          <a:p>
            <a:r>
              <a:rPr lang="en-IE" sz="1200" dirty="0" smtClean="0">
                <a:solidFill>
                  <a:schemeClr val="bg1"/>
                </a:solidFill>
              </a:rPr>
              <a:t>59%</a:t>
            </a:r>
            <a:endParaRPr lang="en-IE" sz="1200" dirty="0">
              <a:solidFill>
                <a:schemeClr val="bg1"/>
              </a:solidFill>
            </a:endParaRPr>
          </a:p>
        </p:txBody>
      </p:sp>
      <p:sp>
        <p:nvSpPr>
          <p:cNvPr id="33" name="Right Brace 32"/>
          <p:cNvSpPr/>
          <p:nvPr/>
        </p:nvSpPr>
        <p:spPr>
          <a:xfrm>
            <a:off x="6539876" y="3206998"/>
            <a:ext cx="101600" cy="738815"/>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34" name="TextBox 33"/>
          <p:cNvSpPr txBox="1"/>
          <p:nvPr/>
        </p:nvSpPr>
        <p:spPr>
          <a:xfrm>
            <a:off x="6582202" y="3442541"/>
            <a:ext cx="452368" cy="276999"/>
          </a:xfrm>
          <a:prstGeom prst="rect">
            <a:avLst/>
          </a:prstGeom>
          <a:noFill/>
        </p:spPr>
        <p:txBody>
          <a:bodyPr wrap="none" rtlCol="0">
            <a:spAutoFit/>
          </a:bodyPr>
          <a:lstStyle/>
          <a:p>
            <a:r>
              <a:rPr lang="en-IE" sz="1200" dirty="0" smtClean="0">
                <a:solidFill>
                  <a:schemeClr val="bg1"/>
                </a:solidFill>
              </a:rPr>
              <a:t>54%</a:t>
            </a:r>
            <a:endParaRPr lang="en-IE" sz="1200" dirty="0">
              <a:solidFill>
                <a:schemeClr val="bg1"/>
              </a:solidFill>
            </a:endParaRPr>
          </a:p>
        </p:txBody>
      </p:sp>
      <p:sp>
        <p:nvSpPr>
          <p:cNvPr id="35" name="Right Brace 34"/>
          <p:cNvSpPr/>
          <p:nvPr/>
        </p:nvSpPr>
        <p:spPr>
          <a:xfrm>
            <a:off x="8271858" y="3152069"/>
            <a:ext cx="101600" cy="738815"/>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36" name="TextBox 35"/>
          <p:cNvSpPr txBox="1"/>
          <p:nvPr/>
        </p:nvSpPr>
        <p:spPr>
          <a:xfrm>
            <a:off x="8314184" y="3387612"/>
            <a:ext cx="452368" cy="276999"/>
          </a:xfrm>
          <a:prstGeom prst="rect">
            <a:avLst/>
          </a:prstGeom>
          <a:noFill/>
        </p:spPr>
        <p:txBody>
          <a:bodyPr wrap="none" rtlCol="0">
            <a:spAutoFit/>
          </a:bodyPr>
          <a:lstStyle/>
          <a:p>
            <a:r>
              <a:rPr lang="en-IE" sz="1200" dirty="0" smtClean="0">
                <a:solidFill>
                  <a:schemeClr val="bg1"/>
                </a:solidFill>
              </a:rPr>
              <a:t>52%</a:t>
            </a:r>
            <a:endParaRPr lang="en-IE" sz="1200" dirty="0">
              <a:solidFill>
                <a:schemeClr val="bg1"/>
              </a:solidFill>
            </a:endParaRPr>
          </a:p>
        </p:txBody>
      </p:sp>
      <p:sp>
        <p:nvSpPr>
          <p:cNvPr id="37" name="Right Brace 36"/>
          <p:cNvSpPr/>
          <p:nvPr/>
        </p:nvSpPr>
        <p:spPr>
          <a:xfrm>
            <a:off x="3139829" y="4355650"/>
            <a:ext cx="89581" cy="337023"/>
          </a:xfrm>
          <a:prstGeom prst="rightBrace">
            <a:avLst/>
          </a:prstGeom>
          <a:ln>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38" name="TextBox 37"/>
          <p:cNvSpPr txBox="1"/>
          <p:nvPr/>
        </p:nvSpPr>
        <p:spPr>
          <a:xfrm>
            <a:off x="3182155" y="4447254"/>
            <a:ext cx="452368" cy="276999"/>
          </a:xfrm>
          <a:prstGeom prst="rect">
            <a:avLst/>
          </a:prstGeom>
          <a:noFill/>
        </p:spPr>
        <p:txBody>
          <a:bodyPr wrap="none" rtlCol="0">
            <a:spAutoFit/>
          </a:bodyPr>
          <a:lstStyle/>
          <a:p>
            <a:r>
              <a:rPr lang="en-IE" sz="1200" dirty="0" smtClean="0">
                <a:solidFill>
                  <a:schemeClr val="bg1"/>
                </a:solidFill>
              </a:rPr>
              <a:t>15%</a:t>
            </a:r>
            <a:endParaRPr lang="en-IE" sz="1200" dirty="0">
              <a:solidFill>
                <a:schemeClr val="bg1"/>
              </a:solidFill>
            </a:endParaRPr>
          </a:p>
        </p:txBody>
      </p:sp>
      <p:sp>
        <p:nvSpPr>
          <p:cNvPr id="39" name="Right Brace 38"/>
          <p:cNvSpPr/>
          <p:nvPr/>
        </p:nvSpPr>
        <p:spPr>
          <a:xfrm>
            <a:off x="4823160" y="4377309"/>
            <a:ext cx="101600" cy="448692"/>
          </a:xfrm>
          <a:prstGeom prst="rightBrace">
            <a:avLst/>
          </a:prstGeom>
          <a:ln>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40" name="TextBox 39"/>
          <p:cNvSpPr txBox="1"/>
          <p:nvPr/>
        </p:nvSpPr>
        <p:spPr>
          <a:xfrm>
            <a:off x="4865486" y="4468912"/>
            <a:ext cx="452368" cy="276999"/>
          </a:xfrm>
          <a:prstGeom prst="rect">
            <a:avLst/>
          </a:prstGeom>
          <a:noFill/>
        </p:spPr>
        <p:txBody>
          <a:bodyPr wrap="none" rtlCol="0">
            <a:spAutoFit/>
          </a:bodyPr>
          <a:lstStyle/>
          <a:p>
            <a:r>
              <a:rPr lang="en-IE" sz="1200" dirty="0" smtClean="0">
                <a:solidFill>
                  <a:schemeClr val="bg1"/>
                </a:solidFill>
              </a:rPr>
              <a:t>21%</a:t>
            </a:r>
            <a:endParaRPr lang="en-IE" sz="1200" dirty="0">
              <a:solidFill>
                <a:schemeClr val="bg1"/>
              </a:solidFill>
            </a:endParaRPr>
          </a:p>
        </p:txBody>
      </p:sp>
      <p:sp>
        <p:nvSpPr>
          <p:cNvPr id="41" name="Right Brace 40"/>
          <p:cNvSpPr/>
          <p:nvPr/>
        </p:nvSpPr>
        <p:spPr>
          <a:xfrm>
            <a:off x="6551895" y="4379000"/>
            <a:ext cx="50800" cy="616333"/>
          </a:xfrm>
          <a:prstGeom prst="rightBrace">
            <a:avLst/>
          </a:prstGeom>
          <a:ln>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42" name="TextBox 41"/>
          <p:cNvSpPr txBox="1"/>
          <p:nvPr/>
        </p:nvSpPr>
        <p:spPr>
          <a:xfrm>
            <a:off x="6594221" y="4470603"/>
            <a:ext cx="452368" cy="276999"/>
          </a:xfrm>
          <a:prstGeom prst="rect">
            <a:avLst/>
          </a:prstGeom>
          <a:noFill/>
        </p:spPr>
        <p:txBody>
          <a:bodyPr wrap="none" rtlCol="0">
            <a:spAutoFit/>
          </a:bodyPr>
          <a:lstStyle/>
          <a:p>
            <a:r>
              <a:rPr lang="en-IE" sz="1200" dirty="0" smtClean="0">
                <a:solidFill>
                  <a:schemeClr val="bg1"/>
                </a:solidFill>
              </a:rPr>
              <a:t>30%</a:t>
            </a:r>
            <a:endParaRPr lang="en-IE" sz="1200" dirty="0">
              <a:solidFill>
                <a:schemeClr val="bg1"/>
              </a:solidFill>
            </a:endParaRPr>
          </a:p>
        </p:txBody>
      </p:sp>
      <p:sp>
        <p:nvSpPr>
          <p:cNvPr id="43" name="Right Brace 42"/>
          <p:cNvSpPr/>
          <p:nvPr/>
        </p:nvSpPr>
        <p:spPr>
          <a:xfrm>
            <a:off x="8283877" y="4324070"/>
            <a:ext cx="101600" cy="738815"/>
          </a:xfrm>
          <a:prstGeom prst="rightBrace">
            <a:avLst/>
          </a:prstGeom>
          <a:ln>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44" name="TextBox 43"/>
          <p:cNvSpPr txBox="1"/>
          <p:nvPr/>
        </p:nvSpPr>
        <p:spPr>
          <a:xfrm>
            <a:off x="8326203" y="4415674"/>
            <a:ext cx="452368" cy="276999"/>
          </a:xfrm>
          <a:prstGeom prst="rect">
            <a:avLst/>
          </a:prstGeom>
          <a:noFill/>
        </p:spPr>
        <p:txBody>
          <a:bodyPr wrap="none" rtlCol="0">
            <a:spAutoFit/>
          </a:bodyPr>
          <a:lstStyle/>
          <a:p>
            <a:r>
              <a:rPr lang="en-IE" sz="1200" dirty="0" smtClean="0">
                <a:solidFill>
                  <a:schemeClr val="bg1"/>
                </a:solidFill>
              </a:rPr>
              <a:t>33%</a:t>
            </a:r>
            <a:endParaRPr lang="en-IE" sz="1200" dirty="0">
              <a:solidFill>
                <a:schemeClr val="bg1"/>
              </a:solidFill>
            </a:endParaRPr>
          </a:p>
        </p:txBody>
      </p:sp>
    </p:spTree>
    <p:extLst>
      <p:ext uri="{BB962C8B-B14F-4D97-AF65-F5344CB8AC3E}">
        <p14:creationId xmlns:p14="http://schemas.microsoft.com/office/powerpoint/2010/main" val="221758416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Placeholder 34"/>
          <p:cNvSpPr>
            <a:spLocks noGrp="1"/>
          </p:cNvSpPr>
          <p:nvPr>
            <p:ph type="body" sz="quarter" idx="4294967295"/>
          </p:nvPr>
        </p:nvSpPr>
        <p:spPr>
          <a:xfrm>
            <a:off x="109209" y="577542"/>
            <a:ext cx="2231380" cy="193899"/>
          </a:xfrm>
        </p:spPr>
        <p:txBody>
          <a:bodyPr wrap="none" lIns="0" tIns="0" rIns="0" bIns="0">
            <a:spAutoFit/>
          </a:bodyPr>
          <a:lstStyle/>
          <a:p>
            <a:pPr marL="0" indent="0">
              <a:buNone/>
              <a:defRPr/>
            </a:pPr>
            <a:r>
              <a:rPr lang="en-IE" sz="1400" dirty="0" smtClean="0">
                <a:solidFill>
                  <a:schemeClr val="accent5"/>
                </a:solidFill>
              </a:rPr>
              <a:t>(Base: All Adults 18+; n=1,004)</a:t>
            </a:r>
            <a:endParaRPr lang="en-IE" sz="1400" dirty="0">
              <a:solidFill>
                <a:schemeClr val="accent5"/>
              </a:solidFill>
            </a:endParaRPr>
          </a:p>
        </p:txBody>
      </p:sp>
      <p:sp>
        <p:nvSpPr>
          <p:cNvPr id="26" name="TextBox 25"/>
          <p:cNvSpPr txBox="1"/>
          <p:nvPr/>
        </p:nvSpPr>
        <p:spPr>
          <a:xfrm>
            <a:off x="4104602" y="2209822"/>
            <a:ext cx="593111" cy="369332"/>
          </a:xfrm>
          <a:prstGeom prst="rect">
            <a:avLst/>
          </a:prstGeom>
          <a:noFill/>
        </p:spPr>
        <p:txBody>
          <a:bodyPr wrap="none" rtlCol="0">
            <a:spAutoFit/>
          </a:bodyPr>
          <a:lstStyle/>
          <a:p>
            <a:r>
              <a:rPr lang="en-GB" dirty="0" smtClean="0">
                <a:solidFill>
                  <a:schemeClr val="tx2"/>
                </a:solidFill>
                <a:cs typeface="Arial" pitchFamily="34" charset="0"/>
              </a:rPr>
              <a:t>Age </a:t>
            </a:r>
            <a:endParaRPr lang="en-US" dirty="0">
              <a:solidFill>
                <a:schemeClr val="tx2"/>
              </a:solidFill>
              <a:cs typeface="Arial" pitchFamily="34" charset="0"/>
            </a:endParaRPr>
          </a:p>
        </p:txBody>
      </p:sp>
      <p:sp>
        <p:nvSpPr>
          <p:cNvPr id="27" name="TextBox 26"/>
          <p:cNvSpPr txBox="1"/>
          <p:nvPr/>
        </p:nvSpPr>
        <p:spPr>
          <a:xfrm>
            <a:off x="7355100" y="2209822"/>
            <a:ext cx="826637" cy="369332"/>
          </a:xfrm>
          <a:prstGeom prst="rect">
            <a:avLst/>
          </a:prstGeom>
          <a:noFill/>
        </p:spPr>
        <p:txBody>
          <a:bodyPr wrap="none" rtlCol="0">
            <a:spAutoFit/>
          </a:bodyPr>
          <a:lstStyle/>
          <a:p>
            <a:r>
              <a:rPr lang="en-GB" dirty="0" smtClean="0">
                <a:solidFill>
                  <a:schemeClr val="tx2"/>
                </a:solidFill>
                <a:cs typeface="Arial" pitchFamily="34" charset="0"/>
              </a:rPr>
              <a:t>Region</a:t>
            </a:r>
            <a:endParaRPr lang="en-US" dirty="0">
              <a:solidFill>
                <a:schemeClr val="tx2"/>
              </a:solidFill>
              <a:cs typeface="Arial" pitchFamily="34" charset="0"/>
            </a:endParaRPr>
          </a:p>
        </p:txBody>
      </p:sp>
      <p:sp>
        <p:nvSpPr>
          <p:cNvPr id="100" name="Freeform 5"/>
          <p:cNvSpPr>
            <a:spLocks noChangeAspect="1" noEditPoints="1"/>
          </p:cNvSpPr>
          <p:nvPr/>
        </p:nvSpPr>
        <p:spPr bwMode="gray">
          <a:xfrm>
            <a:off x="3384336"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1" name="Freeform 5"/>
          <p:cNvSpPr>
            <a:spLocks noChangeAspect="1" noEditPoints="1"/>
          </p:cNvSpPr>
          <p:nvPr/>
        </p:nvSpPr>
        <p:spPr bwMode="gray">
          <a:xfrm>
            <a:off x="4978573"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2" name="Freeform 5"/>
          <p:cNvSpPr>
            <a:spLocks noChangeAspect="1" noEditPoints="1"/>
          </p:cNvSpPr>
          <p:nvPr/>
        </p:nvSpPr>
        <p:spPr bwMode="gray">
          <a:xfrm>
            <a:off x="3583618"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3" name="Freeform 5"/>
          <p:cNvSpPr>
            <a:spLocks noChangeAspect="1" noEditPoints="1"/>
          </p:cNvSpPr>
          <p:nvPr/>
        </p:nvSpPr>
        <p:spPr bwMode="gray">
          <a:xfrm>
            <a:off x="3982182"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4" name="Freeform 5"/>
          <p:cNvSpPr>
            <a:spLocks noChangeAspect="1" noEditPoints="1"/>
          </p:cNvSpPr>
          <p:nvPr/>
        </p:nvSpPr>
        <p:spPr bwMode="gray">
          <a:xfrm>
            <a:off x="4779291"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5" name="Freeform 5"/>
          <p:cNvSpPr>
            <a:spLocks noChangeAspect="1" noEditPoints="1"/>
          </p:cNvSpPr>
          <p:nvPr/>
        </p:nvSpPr>
        <p:spPr bwMode="gray">
          <a:xfrm>
            <a:off x="4580009"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40000">
                <a:schemeClr val="bg2"/>
              </a:gs>
              <a:gs pos="4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6" name="Freeform 5"/>
          <p:cNvSpPr>
            <a:spLocks noChangeAspect="1" noEditPoints="1"/>
          </p:cNvSpPr>
          <p:nvPr/>
        </p:nvSpPr>
        <p:spPr bwMode="gray">
          <a:xfrm>
            <a:off x="5177855"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7" name="Freeform 5"/>
          <p:cNvSpPr>
            <a:spLocks noChangeAspect="1" noEditPoints="1"/>
          </p:cNvSpPr>
          <p:nvPr/>
        </p:nvSpPr>
        <p:spPr bwMode="gray">
          <a:xfrm>
            <a:off x="3782900"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8" name="Freeform 5"/>
          <p:cNvSpPr>
            <a:spLocks noChangeAspect="1" noEditPoints="1"/>
          </p:cNvSpPr>
          <p:nvPr/>
        </p:nvSpPr>
        <p:spPr bwMode="gray">
          <a:xfrm>
            <a:off x="4380727"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9" name="Freeform 5"/>
          <p:cNvSpPr>
            <a:spLocks noChangeAspect="1" noEditPoints="1"/>
          </p:cNvSpPr>
          <p:nvPr/>
        </p:nvSpPr>
        <p:spPr bwMode="gray">
          <a:xfrm>
            <a:off x="4181464" y="2745959"/>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31" name="TextBox 30"/>
          <p:cNvSpPr txBox="1"/>
          <p:nvPr/>
        </p:nvSpPr>
        <p:spPr>
          <a:xfrm>
            <a:off x="2719529" y="2795271"/>
            <a:ext cx="604653" cy="307777"/>
          </a:xfrm>
          <a:prstGeom prst="rect">
            <a:avLst/>
          </a:prstGeom>
          <a:noFill/>
        </p:spPr>
        <p:txBody>
          <a:bodyPr wrap="none" rtlCol="0">
            <a:spAutoFit/>
          </a:bodyPr>
          <a:lstStyle/>
          <a:p>
            <a:r>
              <a:rPr lang="en-IE" sz="1400" dirty="0" smtClean="0">
                <a:solidFill>
                  <a:schemeClr val="bg1"/>
                </a:solidFill>
              </a:rPr>
              <a:t>18-24</a:t>
            </a:r>
            <a:endParaRPr lang="en-GB" sz="1400" dirty="0">
              <a:solidFill>
                <a:schemeClr val="bg1"/>
              </a:solidFill>
            </a:endParaRPr>
          </a:p>
        </p:txBody>
      </p:sp>
      <p:sp>
        <p:nvSpPr>
          <p:cNvPr id="32" name="TextBox 31"/>
          <p:cNvSpPr txBox="1"/>
          <p:nvPr/>
        </p:nvSpPr>
        <p:spPr>
          <a:xfrm>
            <a:off x="2719529" y="3272474"/>
            <a:ext cx="604653" cy="307777"/>
          </a:xfrm>
          <a:prstGeom prst="rect">
            <a:avLst/>
          </a:prstGeom>
          <a:noFill/>
        </p:spPr>
        <p:txBody>
          <a:bodyPr wrap="none" rtlCol="0">
            <a:spAutoFit/>
          </a:bodyPr>
          <a:lstStyle/>
          <a:p>
            <a:r>
              <a:rPr lang="en-IE" sz="1400" dirty="0" smtClean="0">
                <a:solidFill>
                  <a:schemeClr val="bg1"/>
                </a:solidFill>
              </a:rPr>
              <a:t>25-34</a:t>
            </a:r>
            <a:endParaRPr lang="en-GB" sz="1400" dirty="0">
              <a:solidFill>
                <a:schemeClr val="bg1"/>
              </a:solidFill>
            </a:endParaRPr>
          </a:p>
        </p:txBody>
      </p:sp>
      <p:sp>
        <p:nvSpPr>
          <p:cNvPr id="34" name="TextBox 33"/>
          <p:cNvSpPr txBox="1"/>
          <p:nvPr/>
        </p:nvSpPr>
        <p:spPr>
          <a:xfrm>
            <a:off x="2719529" y="3749677"/>
            <a:ext cx="604653" cy="307777"/>
          </a:xfrm>
          <a:prstGeom prst="rect">
            <a:avLst/>
          </a:prstGeom>
          <a:noFill/>
        </p:spPr>
        <p:txBody>
          <a:bodyPr wrap="none" rtlCol="0">
            <a:spAutoFit/>
          </a:bodyPr>
          <a:lstStyle/>
          <a:p>
            <a:r>
              <a:rPr lang="en-IE" sz="1400" dirty="0" smtClean="0">
                <a:solidFill>
                  <a:schemeClr val="bg1"/>
                </a:solidFill>
              </a:rPr>
              <a:t>35-44</a:t>
            </a:r>
            <a:endParaRPr lang="en-GB" sz="1400" dirty="0">
              <a:solidFill>
                <a:schemeClr val="bg1"/>
              </a:solidFill>
            </a:endParaRPr>
          </a:p>
        </p:txBody>
      </p:sp>
      <p:sp>
        <p:nvSpPr>
          <p:cNvPr id="36" name="TextBox 35"/>
          <p:cNvSpPr txBox="1"/>
          <p:nvPr/>
        </p:nvSpPr>
        <p:spPr>
          <a:xfrm>
            <a:off x="2719529" y="4226880"/>
            <a:ext cx="604653" cy="307777"/>
          </a:xfrm>
          <a:prstGeom prst="rect">
            <a:avLst/>
          </a:prstGeom>
          <a:noFill/>
        </p:spPr>
        <p:txBody>
          <a:bodyPr wrap="none" rtlCol="0">
            <a:spAutoFit/>
          </a:bodyPr>
          <a:lstStyle/>
          <a:p>
            <a:r>
              <a:rPr lang="en-IE" sz="1400" dirty="0" smtClean="0">
                <a:solidFill>
                  <a:schemeClr val="bg1"/>
                </a:solidFill>
              </a:rPr>
              <a:t>45-54</a:t>
            </a:r>
            <a:endParaRPr lang="en-GB" sz="1400" dirty="0">
              <a:solidFill>
                <a:schemeClr val="bg1"/>
              </a:solidFill>
            </a:endParaRPr>
          </a:p>
        </p:txBody>
      </p:sp>
      <p:sp>
        <p:nvSpPr>
          <p:cNvPr id="37" name="TextBox 36"/>
          <p:cNvSpPr txBox="1"/>
          <p:nvPr/>
        </p:nvSpPr>
        <p:spPr>
          <a:xfrm>
            <a:off x="2719529" y="4704083"/>
            <a:ext cx="604653" cy="307777"/>
          </a:xfrm>
          <a:prstGeom prst="rect">
            <a:avLst/>
          </a:prstGeom>
          <a:noFill/>
        </p:spPr>
        <p:txBody>
          <a:bodyPr wrap="none" rtlCol="0">
            <a:spAutoFit/>
          </a:bodyPr>
          <a:lstStyle/>
          <a:p>
            <a:r>
              <a:rPr lang="en-IE" sz="1400" dirty="0" smtClean="0">
                <a:solidFill>
                  <a:schemeClr val="bg1"/>
                </a:solidFill>
              </a:rPr>
              <a:t>55-64</a:t>
            </a:r>
            <a:endParaRPr lang="en-GB" sz="1400" dirty="0">
              <a:solidFill>
                <a:schemeClr val="bg1"/>
              </a:solidFill>
            </a:endParaRPr>
          </a:p>
        </p:txBody>
      </p:sp>
      <p:sp>
        <p:nvSpPr>
          <p:cNvPr id="38" name="TextBox 37"/>
          <p:cNvSpPr txBox="1"/>
          <p:nvPr/>
        </p:nvSpPr>
        <p:spPr>
          <a:xfrm>
            <a:off x="2867006" y="5182410"/>
            <a:ext cx="457176" cy="307777"/>
          </a:xfrm>
          <a:prstGeom prst="rect">
            <a:avLst/>
          </a:prstGeom>
          <a:noFill/>
        </p:spPr>
        <p:txBody>
          <a:bodyPr wrap="none" rtlCol="0">
            <a:spAutoFit/>
          </a:bodyPr>
          <a:lstStyle/>
          <a:p>
            <a:r>
              <a:rPr lang="en-IE" sz="1400" dirty="0" smtClean="0">
                <a:solidFill>
                  <a:schemeClr val="bg1"/>
                </a:solidFill>
              </a:rPr>
              <a:t>65+</a:t>
            </a:r>
            <a:endParaRPr lang="en-GB" sz="1400" dirty="0">
              <a:solidFill>
                <a:schemeClr val="bg1"/>
              </a:solidFill>
            </a:endParaRPr>
          </a:p>
        </p:txBody>
      </p:sp>
      <p:sp>
        <p:nvSpPr>
          <p:cNvPr id="90" name="Freeform 5"/>
          <p:cNvSpPr>
            <a:spLocks noChangeAspect="1" noEditPoints="1"/>
          </p:cNvSpPr>
          <p:nvPr/>
        </p:nvSpPr>
        <p:spPr bwMode="gray">
          <a:xfrm>
            <a:off x="338433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1" name="Freeform 5"/>
          <p:cNvSpPr>
            <a:spLocks noChangeAspect="1" noEditPoints="1"/>
          </p:cNvSpPr>
          <p:nvPr/>
        </p:nvSpPr>
        <p:spPr bwMode="gray">
          <a:xfrm>
            <a:off x="3982182"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2" name="Freeform 5"/>
          <p:cNvSpPr>
            <a:spLocks noChangeAspect="1" noEditPoints="1"/>
          </p:cNvSpPr>
          <p:nvPr/>
        </p:nvSpPr>
        <p:spPr bwMode="gray">
          <a:xfrm>
            <a:off x="358361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3" name="Freeform 5"/>
          <p:cNvSpPr>
            <a:spLocks noChangeAspect="1" noEditPoints="1"/>
          </p:cNvSpPr>
          <p:nvPr/>
        </p:nvSpPr>
        <p:spPr bwMode="gray">
          <a:xfrm>
            <a:off x="4181464"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5" name="Freeform 5"/>
          <p:cNvSpPr>
            <a:spLocks noChangeAspect="1" noEditPoints="1"/>
          </p:cNvSpPr>
          <p:nvPr/>
        </p:nvSpPr>
        <p:spPr bwMode="gray">
          <a:xfrm>
            <a:off x="458002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6" name="Freeform 5"/>
          <p:cNvSpPr>
            <a:spLocks noChangeAspect="1" noEditPoints="1"/>
          </p:cNvSpPr>
          <p:nvPr/>
        </p:nvSpPr>
        <p:spPr bwMode="gray">
          <a:xfrm>
            <a:off x="5177855"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7" name="Freeform 5"/>
          <p:cNvSpPr>
            <a:spLocks noChangeAspect="1" noEditPoints="1"/>
          </p:cNvSpPr>
          <p:nvPr/>
        </p:nvSpPr>
        <p:spPr bwMode="gray">
          <a:xfrm>
            <a:off x="438074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8" name="Freeform 5"/>
          <p:cNvSpPr>
            <a:spLocks noChangeAspect="1" noEditPoints="1"/>
          </p:cNvSpPr>
          <p:nvPr/>
        </p:nvSpPr>
        <p:spPr bwMode="gray">
          <a:xfrm>
            <a:off x="3782900"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9" name="Freeform 5"/>
          <p:cNvSpPr>
            <a:spLocks noChangeAspect="1" noEditPoints="1"/>
          </p:cNvSpPr>
          <p:nvPr/>
        </p:nvSpPr>
        <p:spPr bwMode="gray">
          <a:xfrm>
            <a:off x="4978592" y="417756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0" name="Freeform 5"/>
          <p:cNvSpPr>
            <a:spLocks noChangeAspect="1" noEditPoints="1"/>
          </p:cNvSpPr>
          <p:nvPr/>
        </p:nvSpPr>
        <p:spPr bwMode="gray">
          <a:xfrm>
            <a:off x="3384336"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2" name="Freeform 5"/>
          <p:cNvSpPr>
            <a:spLocks noChangeAspect="1" noEditPoints="1"/>
          </p:cNvSpPr>
          <p:nvPr/>
        </p:nvSpPr>
        <p:spPr bwMode="gray">
          <a:xfrm>
            <a:off x="3583618"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3" name="Freeform 5"/>
          <p:cNvSpPr>
            <a:spLocks noChangeAspect="1" noEditPoints="1"/>
          </p:cNvSpPr>
          <p:nvPr/>
        </p:nvSpPr>
        <p:spPr bwMode="gray">
          <a:xfrm>
            <a:off x="3982182"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4" name="Freeform 5"/>
          <p:cNvSpPr>
            <a:spLocks noChangeAspect="1" noEditPoints="1"/>
          </p:cNvSpPr>
          <p:nvPr/>
        </p:nvSpPr>
        <p:spPr bwMode="gray">
          <a:xfrm>
            <a:off x="4380727"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5" name="Freeform 5"/>
          <p:cNvSpPr>
            <a:spLocks noChangeAspect="1" noEditPoints="1"/>
          </p:cNvSpPr>
          <p:nvPr/>
        </p:nvSpPr>
        <p:spPr bwMode="gray">
          <a:xfrm>
            <a:off x="4580009"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6" name="Freeform 5"/>
          <p:cNvSpPr>
            <a:spLocks noChangeAspect="1" noEditPoints="1"/>
          </p:cNvSpPr>
          <p:nvPr/>
        </p:nvSpPr>
        <p:spPr bwMode="gray">
          <a:xfrm>
            <a:off x="5177855"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7" name="Freeform 5"/>
          <p:cNvSpPr>
            <a:spLocks noChangeAspect="1" noEditPoints="1"/>
          </p:cNvSpPr>
          <p:nvPr/>
        </p:nvSpPr>
        <p:spPr bwMode="gray">
          <a:xfrm>
            <a:off x="3782900"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8" name="Freeform 5"/>
          <p:cNvSpPr>
            <a:spLocks noChangeAspect="1" noEditPoints="1"/>
          </p:cNvSpPr>
          <p:nvPr/>
        </p:nvSpPr>
        <p:spPr bwMode="gray">
          <a:xfrm>
            <a:off x="4779291"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80000">
                <a:schemeClr val="bg2"/>
              </a:gs>
              <a:gs pos="8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9" name="Freeform 5"/>
          <p:cNvSpPr>
            <a:spLocks noChangeAspect="1" noEditPoints="1"/>
          </p:cNvSpPr>
          <p:nvPr/>
        </p:nvSpPr>
        <p:spPr bwMode="gray">
          <a:xfrm>
            <a:off x="4181464" y="3223162"/>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0" name="Freeform 5"/>
          <p:cNvSpPr>
            <a:spLocks noChangeAspect="1" noEditPoints="1"/>
          </p:cNvSpPr>
          <p:nvPr/>
        </p:nvSpPr>
        <p:spPr bwMode="gray">
          <a:xfrm>
            <a:off x="33843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1" name="Freeform 5"/>
          <p:cNvSpPr>
            <a:spLocks noChangeAspect="1" noEditPoints="1"/>
          </p:cNvSpPr>
          <p:nvPr/>
        </p:nvSpPr>
        <p:spPr bwMode="gray">
          <a:xfrm>
            <a:off x="39821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2" name="Freeform 5"/>
          <p:cNvSpPr>
            <a:spLocks noChangeAspect="1" noEditPoints="1"/>
          </p:cNvSpPr>
          <p:nvPr/>
        </p:nvSpPr>
        <p:spPr bwMode="gray">
          <a:xfrm>
            <a:off x="35836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3" name="Freeform 5"/>
          <p:cNvSpPr>
            <a:spLocks noChangeAspect="1" noEditPoints="1"/>
          </p:cNvSpPr>
          <p:nvPr/>
        </p:nvSpPr>
        <p:spPr bwMode="gray">
          <a:xfrm>
            <a:off x="418145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4" name="Freeform 5"/>
          <p:cNvSpPr>
            <a:spLocks noChangeAspect="1" noEditPoints="1"/>
          </p:cNvSpPr>
          <p:nvPr/>
        </p:nvSpPr>
        <p:spPr bwMode="gray">
          <a:xfrm>
            <a:off x="43807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5" name="Freeform 5"/>
          <p:cNvSpPr>
            <a:spLocks noChangeAspect="1" noEditPoints="1"/>
          </p:cNvSpPr>
          <p:nvPr/>
        </p:nvSpPr>
        <p:spPr bwMode="gray">
          <a:xfrm>
            <a:off x="47792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6" name="Freeform 5"/>
          <p:cNvSpPr>
            <a:spLocks noChangeAspect="1" noEditPoints="1"/>
          </p:cNvSpPr>
          <p:nvPr/>
        </p:nvSpPr>
        <p:spPr bwMode="gray">
          <a:xfrm>
            <a:off x="5177855"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7" name="Freeform 5"/>
          <p:cNvSpPr>
            <a:spLocks noChangeAspect="1" noEditPoints="1"/>
          </p:cNvSpPr>
          <p:nvPr/>
        </p:nvSpPr>
        <p:spPr bwMode="gray">
          <a:xfrm>
            <a:off x="37828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8" name="Freeform 5"/>
          <p:cNvSpPr>
            <a:spLocks noChangeAspect="1" noEditPoints="1"/>
          </p:cNvSpPr>
          <p:nvPr/>
        </p:nvSpPr>
        <p:spPr bwMode="gray">
          <a:xfrm>
            <a:off x="45800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80000">
                <a:schemeClr val="bg2"/>
              </a:gs>
              <a:gs pos="8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0" name="Freeform 5"/>
          <p:cNvSpPr>
            <a:spLocks noChangeAspect="1" noEditPoints="1"/>
          </p:cNvSpPr>
          <p:nvPr/>
        </p:nvSpPr>
        <p:spPr bwMode="gray">
          <a:xfrm>
            <a:off x="33843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1" name="Freeform 5"/>
          <p:cNvSpPr>
            <a:spLocks noChangeAspect="1" noEditPoints="1"/>
          </p:cNvSpPr>
          <p:nvPr/>
        </p:nvSpPr>
        <p:spPr bwMode="gray">
          <a:xfrm>
            <a:off x="39821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2" name="Freeform 5"/>
          <p:cNvSpPr>
            <a:spLocks noChangeAspect="1" noEditPoints="1"/>
          </p:cNvSpPr>
          <p:nvPr/>
        </p:nvSpPr>
        <p:spPr bwMode="gray">
          <a:xfrm>
            <a:off x="35836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3" name="Freeform 5"/>
          <p:cNvSpPr>
            <a:spLocks noChangeAspect="1" noEditPoints="1"/>
          </p:cNvSpPr>
          <p:nvPr/>
        </p:nvSpPr>
        <p:spPr bwMode="gray">
          <a:xfrm>
            <a:off x="43807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4" name="Freeform 5"/>
          <p:cNvSpPr>
            <a:spLocks noChangeAspect="1" noEditPoints="1"/>
          </p:cNvSpPr>
          <p:nvPr/>
        </p:nvSpPr>
        <p:spPr bwMode="gray">
          <a:xfrm>
            <a:off x="45800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5" name="Freeform 5"/>
          <p:cNvSpPr>
            <a:spLocks noChangeAspect="1" noEditPoints="1"/>
          </p:cNvSpPr>
          <p:nvPr/>
        </p:nvSpPr>
        <p:spPr bwMode="gray">
          <a:xfrm>
            <a:off x="49785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6" name="Freeform 5"/>
          <p:cNvSpPr>
            <a:spLocks noChangeAspect="1" noEditPoints="1"/>
          </p:cNvSpPr>
          <p:nvPr/>
        </p:nvSpPr>
        <p:spPr bwMode="gray">
          <a:xfrm>
            <a:off x="5177855"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7" name="Freeform 5"/>
          <p:cNvSpPr>
            <a:spLocks noChangeAspect="1" noEditPoints="1"/>
          </p:cNvSpPr>
          <p:nvPr/>
        </p:nvSpPr>
        <p:spPr bwMode="gray">
          <a:xfrm>
            <a:off x="418145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8" name="Freeform 5"/>
          <p:cNvSpPr>
            <a:spLocks noChangeAspect="1" noEditPoints="1"/>
          </p:cNvSpPr>
          <p:nvPr/>
        </p:nvSpPr>
        <p:spPr bwMode="gray">
          <a:xfrm>
            <a:off x="37828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0" name="Freeform 5"/>
          <p:cNvSpPr>
            <a:spLocks noChangeAspect="1" noEditPoints="1"/>
          </p:cNvSpPr>
          <p:nvPr/>
        </p:nvSpPr>
        <p:spPr bwMode="gray">
          <a:xfrm>
            <a:off x="338433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1" name="Freeform 5"/>
          <p:cNvSpPr>
            <a:spLocks noChangeAspect="1" noEditPoints="1"/>
          </p:cNvSpPr>
          <p:nvPr/>
        </p:nvSpPr>
        <p:spPr bwMode="gray">
          <a:xfrm>
            <a:off x="3982182"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2" name="Freeform 5"/>
          <p:cNvSpPr>
            <a:spLocks noChangeAspect="1" noEditPoints="1"/>
          </p:cNvSpPr>
          <p:nvPr/>
        </p:nvSpPr>
        <p:spPr bwMode="gray">
          <a:xfrm>
            <a:off x="3583618"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3" name="Freeform 5"/>
          <p:cNvSpPr>
            <a:spLocks noChangeAspect="1" noEditPoints="1"/>
          </p:cNvSpPr>
          <p:nvPr/>
        </p:nvSpPr>
        <p:spPr bwMode="gray">
          <a:xfrm>
            <a:off x="4181464"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5" name="Freeform 5"/>
          <p:cNvSpPr>
            <a:spLocks noChangeAspect="1" noEditPoints="1"/>
          </p:cNvSpPr>
          <p:nvPr/>
        </p:nvSpPr>
        <p:spPr bwMode="gray">
          <a:xfrm>
            <a:off x="4978573"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6" name="Freeform 5"/>
          <p:cNvSpPr>
            <a:spLocks noChangeAspect="1" noEditPoints="1"/>
          </p:cNvSpPr>
          <p:nvPr/>
        </p:nvSpPr>
        <p:spPr bwMode="gray">
          <a:xfrm>
            <a:off x="5177855"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7" name="Freeform 5"/>
          <p:cNvSpPr>
            <a:spLocks noChangeAspect="1" noEditPoints="1"/>
          </p:cNvSpPr>
          <p:nvPr/>
        </p:nvSpPr>
        <p:spPr bwMode="gray">
          <a:xfrm>
            <a:off x="3782900"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8" name="Freeform 5"/>
          <p:cNvSpPr>
            <a:spLocks noChangeAspect="1" noEditPoints="1"/>
          </p:cNvSpPr>
          <p:nvPr/>
        </p:nvSpPr>
        <p:spPr bwMode="gray">
          <a:xfrm>
            <a:off x="438074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9" name="Freeform 5"/>
          <p:cNvSpPr>
            <a:spLocks noChangeAspect="1" noEditPoints="1"/>
          </p:cNvSpPr>
          <p:nvPr/>
        </p:nvSpPr>
        <p:spPr bwMode="gray">
          <a:xfrm>
            <a:off x="4580028" y="4654771"/>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10" name="Rechteck 92"/>
          <p:cNvSpPr/>
          <p:nvPr/>
        </p:nvSpPr>
        <p:spPr bwMode="gray">
          <a:xfrm>
            <a:off x="266544" y="4540270"/>
            <a:ext cx="1729641"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Higher Social </a:t>
            </a:r>
            <a:r>
              <a:rPr lang="de-DE" sz="1200" kern="0" dirty="0" smtClean="0">
                <a:solidFill>
                  <a:schemeClr val="bg1"/>
                </a:solidFill>
              </a:rPr>
              <a:t>Grades:</a:t>
            </a:r>
            <a:r>
              <a:rPr lang="de-DE" kern="0" dirty="0" smtClean="0">
                <a:solidFill>
                  <a:schemeClr val="bg1"/>
                </a:solidFill>
              </a:rPr>
              <a:t>78%</a:t>
            </a:r>
            <a:endParaRPr lang="de-DE" kern="0" dirty="0">
              <a:solidFill>
                <a:schemeClr val="bg1"/>
              </a:solidFill>
            </a:endParaRPr>
          </a:p>
        </p:txBody>
      </p:sp>
      <p:sp>
        <p:nvSpPr>
          <p:cNvPr id="111" name="Rechteck 92"/>
          <p:cNvSpPr/>
          <p:nvPr/>
        </p:nvSpPr>
        <p:spPr bwMode="gray">
          <a:xfrm>
            <a:off x="266553" y="5148407"/>
            <a:ext cx="1737655"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Lower Social Grades</a:t>
            </a:r>
            <a:r>
              <a:rPr lang="de-DE" sz="1200" kern="0" dirty="0" smtClean="0">
                <a:solidFill>
                  <a:schemeClr val="bg1"/>
                </a:solidFill>
              </a:rPr>
              <a:t>: </a:t>
            </a:r>
            <a:r>
              <a:rPr lang="de-DE" kern="0" dirty="0" smtClean="0">
                <a:solidFill>
                  <a:schemeClr val="bg1"/>
                </a:solidFill>
              </a:rPr>
              <a:t>69%</a:t>
            </a:r>
            <a:endParaRPr lang="de-DE" kern="0" dirty="0">
              <a:solidFill>
                <a:schemeClr val="bg1"/>
              </a:solidFill>
            </a:endParaRPr>
          </a:p>
        </p:txBody>
      </p:sp>
      <p:sp>
        <p:nvSpPr>
          <p:cNvPr id="112" name="TextBox 111"/>
          <p:cNvSpPr txBox="1"/>
          <p:nvPr/>
        </p:nvSpPr>
        <p:spPr>
          <a:xfrm>
            <a:off x="560018" y="4236125"/>
            <a:ext cx="1163845" cy="276999"/>
          </a:xfrm>
          <a:prstGeom prst="rect">
            <a:avLst/>
          </a:prstGeom>
          <a:noFill/>
        </p:spPr>
        <p:txBody>
          <a:bodyPr wrap="none" lIns="0" tIns="0" rIns="0" bIns="0" rtlCol="0">
            <a:spAutoFit/>
          </a:bodyPr>
          <a:lstStyle/>
          <a:p>
            <a:r>
              <a:rPr lang="en-GB" dirty="0" smtClean="0">
                <a:solidFill>
                  <a:schemeClr val="tx2"/>
                </a:solidFill>
                <a:cs typeface="Arial" pitchFamily="34" charset="0"/>
              </a:rPr>
              <a:t>Social Grade</a:t>
            </a:r>
            <a:endParaRPr lang="en-US" dirty="0">
              <a:solidFill>
                <a:schemeClr val="tx2"/>
              </a:solidFill>
              <a:cs typeface="Arial" pitchFamily="34" charset="0"/>
            </a:endParaRPr>
          </a:p>
        </p:txBody>
      </p:sp>
      <p:cxnSp>
        <p:nvCxnSpPr>
          <p:cNvPr id="113" name="Straight Connector 112"/>
          <p:cNvCxnSpPr/>
          <p:nvPr/>
        </p:nvCxnSpPr>
        <p:spPr>
          <a:xfrm>
            <a:off x="628650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cxnSp>
        <p:nvCxnSpPr>
          <p:cNvPr id="114" name="Straight Connector 113"/>
          <p:cNvCxnSpPr/>
          <p:nvPr/>
        </p:nvCxnSpPr>
        <p:spPr>
          <a:xfrm>
            <a:off x="245745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sp>
        <p:nvSpPr>
          <p:cNvPr id="28" name="Rectangle 27"/>
          <p:cNvSpPr/>
          <p:nvPr/>
        </p:nvSpPr>
        <p:spPr>
          <a:xfrm>
            <a:off x="77453" y="1068545"/>
            <a:ext cx="2220566" cy="959302"/>
          </a:xfrm>
          <a:prstGeom prst="rect">
            <a:avLst/>
          </a:prstGeom>
        </p:spPr>
        <p:txBody>
          <a:bodyPr wrap="square" anchor="ctr">
            <a:spAutoFit/>
          </a:bodyPr>
          <a:lstStyle/>
          <a:p>
            <a:pPr algn="r">
              <a:lnSpc>
                <a:spcPct val="75000"/>
              </a:lnSpc>
            </a:pPr>
            <a:r>
              <a:rPr lang="en-GB" sz="7200" b="1" dirty="0" smtClean="0">
                <a:solidFill>
                  <a:schemeClr val="accent1"/>
                </a:solidFill>
                <a:cs typeface="Arial" pitchFamily="34" charset="0"/>
              </a:rPr>
              <a:t>73%</a:t>
            </a:r>
            <a:endParaRPr lang="en-US" sz="1600" dirty="0">
              <a:solidFill>
                <a:schemeClr val="accent1"/>
              </a:solidFill>
              <a:cs typeface="Arial" pitchFamily="34" charset="0"/>
            </a:endParaRPr>
          </a:p>
        </p:txBody>
      </p:sp>
      <p:pic>
        <p:nvPicPr>
          <p:cNvPr id="118" name="Picture 117" descr="Ireland provinces.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467953" y="2705912"/>
            <a:ext cx="2238183" cy="2563200"/>
          </a:xfrm>
          <a:prstGeom prst="rect">
            <a:avLst/>
          </a:prstGeom>
        </p:spPr>
      </p:pic>
      <p:sp>
        <p:nvSpPr>
          <p:cNvPr id="119" name="TextBox 9"/>
          <p:cNvSpPr txBox="1">
            <a:spLocks noChangeArrowheads="1"/>
          </p:cNvSpPr>
          <p:nvPr/>
        </p:nvSpPr>
        <p:spPr bwMode="auto">
          <a:xfrm>
            <a:off x="7762914" y="3810423"/>
            <a:ext cx="910808" cy="769441"/>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Rest of </a:t>
            </a:r>
            <a:br>
              <a:rPr kumimoji="0" lang="en-IE" sz="1000" b="0" i="0" u="none" strike="noStrike" kern="0" cap="none" spc="0" normalizeH="0" baseline="0" noProof="0" dirty="0" smtClean="0">
                <a:ln>
                  <a:noFill/>
                </a:ln>
                <a:solidFill>
                  <a:schemeClr val="bg1"/>
                </a:solidFill>
                <a:effectLst/>
                <a:uLnTx/>
                <a:uFillTx/>
                <a:cs typeface="Calibri" pitchFamily="34" charset="0"/>
              </a:rPr>
            </a:br>
            <a:r>
              <a:rPr kumimoji="0" lang="en-IE" sz="1000" b="0" i="0" u="none" strike="noStrike" kern="0" cap="none" spc="0" normalizeH="0" baseline="0" noProof="0" dirty="0" smtClean="0">
                <a:ln>
                  <a:noFill/>
                </a:ln>
                <a:solidFill>
                  <a:schemeClr val="bg1"/>
                </a:solidFill>
                <a:effectLst/>
                <a:uLnTx/>
                <a:uFillTx/>
                <a:cs typeface="Calibri" pitchFamily="34" charset="0"/>
              </a:rPr>
              <a:t>Leinster </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73</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0" name="TextBox 9"/>
          <p:cNvSpPr txBox="1">
            <a:spLocks noChangeArrowheads="1"/>
          </p:cNvSpPr>
          <p:nvPr/>
        </p:nvSpPr>
        <p:spPr bwMode="auto">
          <a:xfrm>
            <a:off x="7015646" y="4384918"/>
            <a:ext cx="910808"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effectLst/>
                <a:uLnTx/>
                <a:uFillTx/>
                <a:cs typeface="Calibri" pitchFamily="34" charset="0"/>
              </a:rPr>
              <a:t>Munster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cs typeface="Calibri" pitchFamily="34" charset="0"/>
              </a:rPr>
              <a:t>76</a:t>
            </a:r>
            <a:r>
              <a:rPr kumimoji="0" lang="en-IE" sz="2400" b="0" i="0" u="none" strike="noStrike" kern="0" cap="none" spc="0" normalizeH="0" baseline="0" noProof="0" dirty="0" smtClean="0">
                <a:ln>
                  <a:noFill/>
                </a:ln>
                <a:effectLst/>
                <a:uLnTx/>
                <a:uFillTx/>
                <a:cs typeface="Calibri" pitchFamily="34" charset="0"/>
              </a:rPr>
              <a:t>%</a:t>
            </a:r>
          </a:p>
        </p:txBody>
      </p:sp>
      <p:sp>
        <p:nvSpPr>
          <p:cNvPr id="121" name="TextBox 9"/>
          <p:cNvSpPr txBox="1">
            <a:spLocks noChangeArrowheads="1"/>
          </p:cNvSpPr>
          <p:nvPr/>
        </p:nvSpPr>
        <p:spPr bwMode="auto">
          <a:xfrm>
            <a:off x="7011489" y="3503856"/>
            <a:ext cx="1038252"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Conn/ Ulster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65</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6" name="TextBox 9"/>
          <p:cNvSpPr txBox="1">
            <a:spLocks noChangeArrowheads="1"/>
          </p:cNvSpPr>
          <p:nvPr/>
        </p:nvSpPr>
        <p:spPr bwMode="auto">
          <a:xfrm>
            <a:off x="8300394" y="3225786"/>
            <a:ext cx="770692" cy="615553"/>
          </a:xfrm>
          <a:prstGeom prst="rect">
            <a:avLst/>
          </a:prstGeom>
          <a:solidFill>
            <a:srgbClr val="FFFFFF"/>
          </a:solidFill>
          <a:ln w="9525">
            <a:solidFill>
              <a:srgbClr val="CEC7BA"/>
            </a:solidFill>
            <a:prstDash val="dash"/>
            <a:miter lim="800000"/>
            <a:headEnd/>
            <a:tailEnd/>
          </a:ln>
        </p:spPr>
        <p:txBody>
          <a:bodyPr r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Dublin</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75</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cxnSp>
        <p:nvCxnSpPr>
          <p:cNvPr id="129" name="Straight Connector 105"/>
          <p:cNvCxnSpPr>
            <a:cxnSpLocks noChangeShapeType="1"/>
            <a:stCxn id="126" idx="2"/>
          </p:cNvCxnSpPr>
          <p:nvPr/>
        </p:nvCxnSpPr>
        <p:spPr bwMode="auto">
          <a:xfrm flipH="1">
            <a:off x="8411866" y="3841339"/>
            <a:ext cx="273874" cy="321234"/>
          </a:xfrm>
          <a:prstGeom prst="line">
            <a:avLst/>
          </a:prstGeom>
          <a:noFill/>
          <a:ln w="9525" algn="ctr">
            <a:solidFill>
              <a:srgbClr val="CEC7BA"/>
            </a:solidFill>
            <a:round/>
            <a:headEnd/>
            <a:tailEnd/>
          </a:ln>
        </p:spPr>
      </p:cxnSp>
      <p:sp>
        <p:nvSpPr>
          <p:cNvPr id="131" name="Freeform 5"/>
          <p:cNvSpPr>
            <a:spLocks noChangeAspect="1" noEditPoints="1"/>
          </p:cNvSpPr>
          <p:nvPr/>
        </p:nvSpPr>
        <p:spPr bwMode="gray">
          <a:xfrm>
            <a:off x="322573"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2" name="Freeform 5"/>
          <p:cNvSpPr>
            <a:spLocks noChangeAspect="1" noEditPoints="1"/>
          </p:cNvSpPr>
          <p:nvPr/>
        </p:nvSpPr>
        <p:spPr bwMode="gray">
          <a:xfrm>
            <a:off x="792109"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3" name="Freeform 5"/>
          <p:cNvSpPr>
            <a:spLocks noChangeAspect="1" noEditPoints="1"/>
          </p:cNvSpPr>
          <p:nvPr/>
        </p:nvSpPr>
        <p:spPr bwMode="gray">
          <a:xfrm>
            <a:off x="47908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5" name="Freeform 5"/>
          <p:cNvSpPr>
            <a:spLocks noChangeAspect="1" noEditPoints="1"/>
          </p:cNvSpPr>
          <p:nvPr/>
        </p:nvSpPr>
        <p:spPr bwMode="gray">
          <a:xfrm>
            <a:off x="1574654"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36" name="Freeform 5"/>
          <p:cNvSpPr>
            <a:spLocks noChangeAspect="1" noEditPoints="1"/>
          </p:cNvSpPr>
          <p:nvPr/>
        </p:nvSpPr>
        <p:spPr bwMode="gray">
          <a:xfrm>
            <a:off x="173116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7" name="Freeform 5"/>
          <p:cNvSpPr>
            <a:spLocks noChangeAspect="1" noEditPoints="1"/>
          </p:cNvSpPr>
          <p:nvPr/>
        </p:nvSpPr>
        <p:spPr bwMode="gray">
          <a:xfrm>
            <a:off x="1261630"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8" name="Freeform 5"/>
          <p:cNvSpPr>
            <a:spLocks noChangeAspect="1" noEditPoints="1"/>
          </p:cNvSpPr>
          <p:nvPr/>
        </p:nvSpPr>
        <p:spPr bwMode="gray">
          <a:xfrm>
            <a:off x="1105133" y="4824295"/>
            <a:ext cx="110144" cy="317086"/>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9" name="Freeform 5"/>
          <p:cNvSpPr>
            <a:spLocks noChangeAspect="1" noEditPoints="1"/>
          </p:cNvSpPr>
          <p:nvPr/>
        </p:nvSpPr>
        <p:spPr bwMode="gray">
          <a:xfrm>
            <a:off x="948621"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0" name="Freeform 5"/>
          <p:cNvSpPr>
            <a:spLocks noChangeAspect="1" noEditPoints="1"/>
          </p:cNvSpPr>
          <p:nvPr/>
        </p:nvSpPr>
        <p:spPr bwMode="gray">
          <a:xfrm>
            <a:off x="635597"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2" name="Freeform 5"/>
          <p:cNvSpPr>
            <a:spLocks noChangeAspect="1" noEditPoints="1"/>
          </p:cNvSpPr>
          <p:nvPr/>
        </p:nvSpPr>
        <p:spPr bwMode="gray">
          <a:xfrm>
            <a:off x="32257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3" name="Freeform 5"/>
          <p:cNvSpPr>
            <a:spLocks noChangeAspect="1" noEditPoints="1"/>
          </p:cNvSpPr>
          <p:nvPr/>
        </p:nvSpPr>
        <p:spPr bwMode="gray">
          <a:xfrm>
            <a:off x="79210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4" name="Freeform 5"/>
          <p:cNvSpPr>
            <a:spLocks noChangeAspect="1" noEditPoints="1"/>
          </p:cNvSpPr>
          <p:nvPr/>
        </p:nvSpPr>
        <p:spPr bwMode="gray">
          <a:xfrm>
            <a:off x="47908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5" name="Freeform 5"/>
          <p:cNvSpPr>
            <a:spLocks noChangeAspect="1" noEditPoints="1"/>
          </p:cNvSpPr>
          <p:nvPr/>
        </p:nvSpPr>
        <p:spPr bwMode="gray">
          <a:xfrm>
            <a:off x="126163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90000">
                <a:schemeClr val="bg2"/>
              </a:gs>
              <a:gs pos="9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6" name="Freeform 5"/>
          <p:cNvSpPr>
            <a:spLocks noChangeAspect="1" noEditPoints="1"/>
          </p:cNvSpPr>
          <p:nvPr/>
        </p:nvSpPr>
        <p:spPr bwMode="gray">
          <a:xfrm>
            <a:off x="110512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7" name="Freeform 5"/>
          <p:cNvSpPr>
            <a:spLocks noChangeAspect="1" noEditPoints="1"/>
          </p:cNvSpPr>
          <p:nvPr/>
        </p:nvSpPr>
        <p:spPr bwMode="gray">
          <a:xfrm>
            <a:off x="157465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8" name="Freeform 5"/>
          <p:cNvSpPr>
            <a:spLocks noChangeAspect="1" noEditPoints="1"/>
          </p:cNvSpPr>
          <p:nvPr/>
        </p:nvSpPr>
        <p:spPr bwMode="gray">
          <a:xfrm>
            <a:off x="1731165"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9" name="Freeform 5"/>
          <p:cNvSpPr>
            <a:spLocks noChangeAspect="1" noEditPoints="1"/>
          </p:cNvSpPr>
          <p:nvPr/>
        </p:nvSpPr>
        <p:spPr bwMode="gray">
          <a:xfrm>
            <a:off x="94861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0" name="Freeform 5"/>
          <p:cNvSpPr>
            <a:spLocks noChangeAspect="1" noEditPoints="1"/>
          </p:cNvSpPr>
          <p:nvPr/>
        </p:nvSpPr>
        <p:spPr bwMode="gray">
          <a:xfrm>
            <a:off x="63559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1" name="Freeform 5"/>
          <p:cNvSpPr>
            <a:spLocks noChangeAspect="1" noEditPoints="1"/>
          </p:cNvSpPr>
          <p:nvPr/>
        </p:nvSpPr>
        <p:spPr bwMode="gray">
          <a:xfrm>
            <a:off x="141814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2" name="Freeform 5"/>
          <p:cNvSpPr>
            <a:spLocks noChangeAspect="1" noEditPoints="1"/>
          </p:cNvSpPr>
          <p:nvPr/>
        </p:nvSpPr>
        <p:spPr bwMode="gray">
          <a:xfrm>
            <a:off x="32257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3" name="Freeform 5"/>
          <p:cNvSpPr>
            <a:spLocks noChangeAspect="1" noEditPoints="1"/>
          </p:cNvSpPr>
          <p:nvPr/>
        </p:nvSpPr>
        <p:spPr bwMode="gray">
          <a:xfrm>
            <a:off x="94861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4" name="Freeform 5"/>
          <p:cNvSpPr>
            <a:spLocks noChangeAspect="1" noEditPoints="1"/>
          </p:cNvSpPr>
          <p:nvPr/>
        </p:nvSpPr>
        <p:spPr bwMode="gray">
          <a:xfrm>
            <a:off x="47908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5" name="Freeform 5"/>
          <p:cNvSpPr>
            <a:spLocks noChangeAspect="1" noEditPoints="1"/>
          </p:cNvSpPr>
          <p:nvPr/>
        </p:nvSpPr>
        <p:spPr bwMode="gray">
          <a:xfrm>
            <a:off x="110512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6" name="Freeform 5"/>
          <p:cNvSpPr>
            <a:spLocks noChangeAspect="1" noEditPoints="1"/>
          </p:cNvSpPr>
          <p:nvPr/>
        </p:nvSpPr>
        <p:spPr bwMode="gray">
          <a:xfrm>
            <a:off x="141814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7" name="Freeform 5"/>
          <p:cNvSpPr>
            <a:spLocks noChangeAspect="1" noEditPoints="1"/>
          </p:cNvSpPr>
          <p:nvPr/>
        </p:nvSpPr>
        <p:spPr bwMode="gray">
          <a:xfrm>
            <a:off x="157465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8" name="Freeform 5"/>
          <p:cNvSpPr>
            <a:spLocks noChangeAspect="1" noEditPoints="1"/>
          </p:cNvSpPr>
          <p:nvPr/>
        </p:nvSpPr>
        <p:spPr bwMode="gray">
          <a:xfrm>
            <a:off x="1731165"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9" name="Freeform 5"/>
          <p:cNvSpPr>
            <a:spLocks noChangeAspect="1" noEditPoints="1"/>
          </p:cNvSpPr>
          <p:nvPr/>
        </p:nvSpPr>
        <p:spPr bwMode="gray">
          <a:xfrm>
            <a:off x="79210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0" name="Freeform 5"/>
          <p:cNvSpPr>
            <a:spLocks noChangeAspect="1" noEditPoints="1"/>
          </p:cNvSpPr>
          <p:nvPr/>
        </p:nvSpPr>
        <p:spPr bwMode="gray">
          <a:xfrm>
            <a:off x="63559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61" name="Freeform 5"/>
          <p:cNvSpPr>
            <a:spLocks noChangeAspect="1" noEditPoints="1"/>
          </p:cNvSpPr>
          <p:nvPr/>
        </p:nvSpPr>
        <p:spPr bwMode="gray">
          <a:xfrm>
            <a:off x="126163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70000">
                <a:schemeClr val="bg2"/>
              </a:gs>
              <a:gs pos="7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2" name="Rechteck 92"/>
          <p:cNvSpPr/>
          <p:nvPr/>
        </p:nvSpPr>
        <p:spPr bwMode="gray">
          <a:xfrm>
            <a:off x="588761" y="5756246"/>
            <a:ext cx="1093248"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smtClean="0">
                <a:solidFill>
                  <a:schemeClr val="bg1"/>
                </a:solidFill>
              </a:rPr>
              <a:t>Farmers: </a:t>
            </a:r>
            <a:r>
              <a:rPr lang="de-DE" kern="0" dirty="0" smtClean="0">
                <a:solidFill>
                  <a:schemeClr val="bg1"/>
                </a:solidFill>
              </a:rPr>
              <a:t>  67%</a:t>
            </a:r>
            <a:endParaRPr lang="de-DE" sz="2400" kern="0" dirty="0">
              <a:solidFill>
                <a:schemeClr val="bg1"/>
              </a:solidFill>
            </a:endParaRPr>
          </a:p>
        </p:txBody>
      </p:sp>
      <p:sp>
        <p:nvSpPr>
          <p:cNvPr id="141" name="Text Placeholder 34"/>
          <p:cNvSpPr txBox="1">
            <a:spLocks/>
          </p:cNvSpPr>
          <p:nvPr/>
        </p:nvSpPr>
        <p:spPr>
          <a:xfrm>
            <a:off x="109209" y="232531"/>
            <a:ext cx="8461585" cy="332399"/>
          </a:xfrm>
          <a:prstGeom prst="rect">
            <a:avLst/>
          </a:prstGeom>
        </p:spPr>
        <p:txBody>
          <a:bodyPr vert="horz" wrap="square" lIns="0" tIns="0" rIns="0" bIns="0" rtlCol="0" anchor="ctr">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defRPr/>
            </a:pPr>
            <a:r>
              <a:rPr lang="en-IE" sz="2400" b="1" dirty="0" smtClean="0">
                <a:solidFill>
                  <a:schemeClr val="accent5"/>
                </a:solidFill>
              </a:rPr>
              <a:t>Attitudes towards 8</a:t>
            </a:r>
            <a:r>
              <a:rPr lang="en-IE" sz="2400" b="1" baseline="30000" dirty="0" smtClean="0">
                <a:solidFill>
                  <a:schemeClr val="accent5"/>
                </a:solidFill>
              </a:rPr>
              <a:t>th</a:t>
            </a:r>
            <a:r>
              <a:rPr lang="en-IE" sz="2400" b="1" dirty="0" smtClean="0">
                <a:solidFill>
                  <a:schemeClr val="accent5"/>
                </a:solidFill>
              </a:rPr>
              <a:t> Amendment</a:t>
            </a:r>
            <a:endParaRPr lang="en-IE" sz="2400" b="1" dirty="0">
              <a:solidFill>
                <a:schemeClr val="accent5"/>
              </a:solidFill>
            </a:endParaRPr>
          </a:p>
        </p:txBody>
      </p:sp>
      <p:sp>
        <p:nvSpPr>
          <p:cNvPr id="166" name="Rectangle 165"/>
          <p:cNvSpPr/>
          <p:nvPr/>
        </p:nvSpPr>
        <p:spPr>
          <a:xfrm>
            <a:off x="2379837" y="1048736"/>
            <a:ext cx="6190957" cy="923330"/>
          </a:xfrm>
          <a:prstGeom prst="rect">
            <a:avLst/>
          </a:prstGeom>
        </p:spPr>
        <p:txBody>
          <a:bodyPr wrap="square" anchor="ctr">
            <a:spAutoFit/>
          </a:bodyPr>
          <a:lstStyle/>
          <a:p>
            <a:r>
              <a:rPr lang="en-GB" dirty="0" smtClean="0">
                <a:solidFill>
                  <a:schemeClr val="accent1"/>
                </a:solidFill>
                <a:cs typeface="Arial" pitchFamily="34" charset="0"/>
              </a:rPr>
              <a:t>Believe </a:t>
            </a:r>
            <a:r>
              <a:rPr lang="en-IE" dirty="0">
                <a:solidFill>
                  <a:schemeClr val="accent1"/>
                </a:solidFill>
                <a:cs typeface="Arial" pitchFamily="34" charset="0"/>
              </a:rPr>
              <a:t>t</a:t>
            </a:r>
            <a:r>
              <a:rPr lang="en-IE" dirty="0" smtClean="0">
                <a:solidFill>
                  <a:schemeClr val="accent1"/>
                </a:solidFill>
                <a:cs typeface="Arial" pitchFamily="34" charset="0"/>
              </a:rPr>
              <a:t>he </a:t>
            </a:r>
            <a:r>
              <a:rPr lang="en-IE" b="1" dirty="0">
                <a:solidFill>
                  <a:schemeClr val="accent1">
                    <a:lumMod val="75000"/>
                  </a:schemeClr>
                </a:solidFill>
                <a:cs typeface="Arial" pitchFamily="34" charset="0"/>
              </a:rPr>
              <a:t>Government should hold a referendum </a:t>
            </a:r>
            <a:r>
              <a:rPr lang="en-IE" dirty="0">
                <a:solidFill>
                  <a:schemeClr val="accent1"/>
                </a:solidFill>
                <a:cs typeface="Arial" pitchFamily="34" charset="0"/>
              </a:rPr>
              <a:t>to allow people to vote on whether or not to remove the 8th amendment from the Constitution</a:t>
            </a:r>
            <a:endParaRPr lang="en-US" dirty="0">
              <a:solidFill>
                <a:schemeClr val="accent1"/>
              </a:solidFill>
              <a:cs typeface="Arial" pitchFamily="34" charset="0"/>
            </a:endParaRPr>
          </a:p>
        </p:txBody>
      </p:sp>
      <p:sp>
        <p:nvSpPr>
          <p:cNvPr id="169" name="TextBox 168"/>
          <p:cNvSpPr txBox="1"/>
          <p:nvPr/>
        </p:nvSpPr>
        <p:spPr>
          <a:xfrm>
            <a:off x="5369907" y="2795271"/>
            <a:ext cx="495649" cy="307777"/>
          </a:xfrm>
          <a:prstGeom prst="rect">
            <a:avLst/>
          </a:prstGeom>
          <a:noFill/>
        </p:spPr>
        <p:txBody>
          <a:bodyPr wrap="none" rtlCol="0">
            <a:spAutoFit/>
          </a:bodyPr>
          <a:lstStyle/>
          <a:p>
            <a:r>
              <a:rPr lang="en-IE" sz="1400" dirty="0" smtClean="0">
                <a:solidFill>
                  <a:schemeClr val="bg1"/>
                </a:solidFill>
              </a:rPr>
              <a:t>64%</a:t>
            </a:r>
            <a:endParaRPr lang="en-GB" sz="1400" dirty="0">
              <a:solidFill>
                <a:schemeClr val="bg1"/>
              </a:solidFill>
            </a:endParaRPr>
          </a:p>
        </p:txBody>
      </p:sp>
      <p:sp>
        <p:nvSpPr>
          <p:cNvPr id="172" name="TextBox 171"/>
          <p:cNvSpPr txBox="1"/>
          <p:nvPr/>
        </p:nvSpPr>
        <p:spPr>
          <a:xfrm>
            <a:off x="5369907" y="3272474"/>
            <a:ext cx="495649" cy="307777"/>
          </a:xfrm>
          <a:prstGeom prst="rect">
            <a:avLst/>
          </a:prstGeom>
          <a:noFill/>
        </p:spPr>
        <p:txBody>
          <a:bodyPr wrap="none" rtlCol="0">
            <a:spAutoFit/>
          </a:bodyPr>
          <a:lstStyle/>
          <a:p>
            <a:r>
              <a:rPr lang="en-IE" sz="1400" dirty="0" smtClean="0">
                <a:solidFill>
                  <a:schemeClr val="bg1"/>
                </a:solidFill>
              </a:rPr>
              <a:t>78%</a:t>
            </a:r>
            <a:endParaRPr lang="en-GB" sz="1400" dirty="0">
              <a:solidFill>
                <a:schemeClr val="bg1"/>
              </a:solidFill>
            </a:endParaRPr>
          </a:p>
        </p:txBody>
      </p:sp>
      <p:sp>
        <p:nvSpPr>
          <p:cNvPr id="173" name="TextBox 172"/>
          <p:cNvSpPr txBox="1"/>
          <p:nvPr/>
        </p:nvSpPr>
        <p:spPr>
          <a:xfrm>
            <a:off x="5369907" y="3749677"/>
            <a:ext cx="495649" cy="307777"/>
          </a:xfrm>
          <a:prstGeom prst="rect">
            <a:avLst/>
          </a:prstGeom>
          <a:noFill/>
        </p:spPr>
        <p:txBody>
          <a:bodyPr wrap="none" rtlCol="0">
            <a:spAutoFit/>
          </a:bodyPr>
          <a:lstStyle/>
          <a:p>
            <a:r>
              <a:rPr lang="en-IE" sz="1400" dirty="0" smtClean="0">
                <a:solidFill>
                  <a:schemeClr val="bg1"/>
                </a:solidFill>
              </a:rPr>
              <a:t>68%</a:t>
            </a:r>
            <a:endParaRPr lang="en-GB" sz="1400" dirty="0">
              <a:solidFill>
                <a:schemeClr val="bg1"/>
              </a:solidFill>
            </a:endParaRPr>
          </a:p>
        </p:txBody>
      </p:sp>
      <p:sp>
        <p:nvSpPr>
          <p:cNvPr id="174" name="TextBox 173"/>
          <p:cNvSpPr txBox="1"/>
          <p:nvPr/>
        </p:nvSpPr>
        <p:spPr>
          <a:xfrm>
            <a:off x="5369907" y="4226880"/>
            <a:ext cx="495649" cy="307777"/>
          </a:xfrm>
          <a:prstGeom prst="rect">
            <a:avLst/>
          </a:prstGeom>
          <a:noFill/>
        </p:spPr>
        <p:txBody>
          <a:bodyPr wrap="none" rtlCol="0">
            <a:spAutoFit/>
          </a:bodyPr>
          <a:lstStyle/>
          <a:p>
            <a:r>
              <a:rPr lang="en-IE" sz="1400" dirty="0" smtClean="0">
                <a:solidFill>
                  <a:schemeClr val="bg1"/>
                </a:solidFill>
              </a:rPr>
              <a:t>71%</a:t>
            </a:r>
            <a:endParaRPr lang="en-GB" sz="1400" dirty="0">
              <a:solidFill>
                <a:schemeClr val="bg1"/>
              </a:solidFill>
            </a:endParaRPr>
          </a:p>
        </p:txBody>
      </p:sp>
      <p:sp>
        <p:nvSpPr>
          <p:cNvPr id="175" name="TextBox 174"/>
          <p:cNvSpPr txBox="1"/>
          <p:nvPr/>
        </p:nvSpPr>
        <p:spPr>
          <a:xfrm>
            <a:off x="5369907" y="4704083"/>
            <a:ext cx="495649" cy="307777"/>
          </a:xfrm>
          <a:prstGeom prst="rect">
            <a:avLst/>
          </a:prstGeom>
          <a:noFill/>
        </p:spPr>
        <p:txBody>
          <a:bodyPr wrap="none" rtlCol="0">
            <a:spAutoFit/>
          </a:bodyPr>
          <a:lstStyle/>
          <a:p>
            <a:r>
              <a:rPr lang="en-IE" sz="1400" dirty="0" smtClean="0">
                <a:solidFill>
                  <a:schemeClr val="bg1"/>
                </a:solidFill>
              </a:rPr>
              <a:t>76%</a:t>
            </a:r>
            <a:endParaRPr lang="en-GB" sz="1400" dirty="0">
              <a:solidFill>
                <a:schemeClr val="bg1"/>
              </a:solidFill>
            </a:endParaRPr>
          </a:p>
        </p:txBody>
      </p:sp>
      <p:sp>
        <p:nvSpPr>
          <p:cNvPr id="176" name="TextBox 175"/>
          <p:cNvSpPr txBox="1"/>
          <p:nvPr/>
        </p:nvSpPr>
        <p:spPr>
          <a:xfrm>
            <a:off x="5369907" y="5182410"/>
            <a:ext cx="495649" cy="307777"/>
          </a:xfrm>
          <a:prstGeom prst="rect">
            <a:avLst/>
          </a:prstGeom>
          <a:noFill/>
        </p:spPr>
        <p:txBody>
          <a:bodyPr wrap="none" rtlCol="0">
            <a:spAutoFit/>
          </a:bodyPr>
          <a:lstStyle/>
          <a:p>
            <a:r>
              <a:rPr lang="en-IE" sz="1400" dirty="0" smtClean="0">
                <a:solidFill>
                  <a:schemeClr val="bg1"/>
                </a:solidFill>
              </a:rPr>
              <a:t>76%</a:t>
            </a:r>
            <a:endParaRPr lang="en-GB" sz="1400" dirty="0">
              <a:solidFill>
                <a:schemeClr val="bg1"/>
              </a:solidFill>
            </a:endParaRPr>
          </a:p>
        </p:txBody>
      </p:sp>
      <p:sp>
        <p:nvSpPr>
          <p:cNvPr id="178" name="TextBox 177"/>
          <p:cNvSpPr txBox="1"/>
          <p:nvPr/>
        </p:nvSpPr>
        <p:spPr>
          <a:xfrm>
            <a:off x="907138" y="2063316"/>
            <a:ext cx="700513" cy="276999"/>
          </a:xfrm>
          <a:prstGeom prst="rect">
            <a:avLst/>
          </a:prstGeom>
          <a:noFill/>
        </p:spPr>
        <p:txBody>
          <a:bodyPr wrap="none" lIns="0" tIns="0" rIns="0" bIns="0" rtlCol="0" anchor="b" anchorCtr="1">
            <a:spAutoFit/>
          </a:bodyPr>
          <a:lstStyle/>
          <a:p>
            <a:pPr algn="ctr"/>
            <a:r>
              <a:rPr lang="en-GB" dirty="0" smtClean="0">
                <a:solidFill>
                  <a:schemeClr val="tx2"/>
                </a:solidFill>
                <a:cs typeface="Calibri" pitchFamily="34" charset="0"/>
              </a:rPr>
              <a:t>Gender</a:t>
            </a:r>
            <a:endParaRPr lang="en-US" dirty="0">
              <a:solidFill>
                <a:schemeClr val="tx2"/>
              </a:solidFill>
              <a:cs typeface="Calibri" pitchFamily="34" charset="0"/>
            </a:endParaRPr>
          </a:p>
        </p:txBody>
      </p:sp>
      <p:sp>
        <p:nvSpPr>
          <p:cNvPr id="180" name="Rechteck 31"/>
          <p:cNvSpPr/>
          <p:nvPr/>
        </p:nvSpPr>
        <p:spPr>
          <a:xfrm>
            <a:off x="689948" y="3597523"/>
            <a:ext cx="442429" cy="307777"/>
          </a:xfrm>
          <a:prstGeom prst="rect">
            <a:avLst/>
          </a:prstGeom>
        </p:spPr>
        <p:txBody>
          <a:bodyPr wrap="none" lIns="0" tIns="0" rIns="0" bIns="0" anchor="ctr" anchorCtr="0">
            <a:spAutoFit/>
          </a:bodyPr>
          <a:lstStyle/>
          <a:p>
            <a:pPr algn="ctr"/>
            <a:r>
              <a:rPr lang="en-US" sz="2000" dirty="0" smtClean="0">
                <a:solidFill>
                  <a:schemeClr val="accent1">
                    <a:lumMod val="75000"/>
                  </a:schemeClr>
                </a:solidFill>
              </a:rPr>
              <a:t>75%</a:t>
            </a:r>
            <a:endParaRPr lang="en-US" sz="2000" dirty="0">
              <a:solidFill>
                <a:schemeClr val="accent1">
                  <a:lumMod val="75000"/>
                </a:schemeClr>
              </a:solidFill>
            </a:endParaRPr>
          </a:p>
        </p:txBody>
      </p:sp>
      <p:sp>
        <p:nvSpPr>
          <p:cNvPr id="181" name="Rechteck 31"/>
          <p:cNvSpPr/>
          <p:nvPr/>
        </p:nvSpPr>
        <p:spPr>
          <a:xfrm>
            <a:off x="1385654" y="2499500"/>
            <a:ext cx="442429" cy="307777"/>
          </a:xfrm>
          <a:prstGeom prst="rect">
            <a:avLst/>
          </a:prstGeom>
        </p:spPr>
        <p:txBody>
          <a:bodyPr wrap="none" lIns="0" tIns="0" rIns="0" bIns="0" anchor="ctr" anchorCtr="0">
            <a:spAutoFit/>
          </a:bodyPr>
          <a:lstStyle/>
          <a:p>
            <a:pPr algn="ctr"/>
            <a:r>
              <a:rPr lang="en-US" sz="2000" dirty="0" smtClean="0">
                <a:solidFill>
                  <a:srgbClr val="D0103A"/>
                </a:solidFill>
              </a:rPr>
              <a:t>71%</a:t>
            </a:r>
            <a:endParaRPr lang="en-US" sz="2000" dirty="0">
              <a:solidFill>
                <a:srgbClr val="D0103A"/>
              </a:solidFill>
            </a:endParaRPr>
          </a:p>
        </p:txBody>
      </p:sp>
      <p:grpSp>
        <p:nvGrpSpPr>
          <p:cNvPr id="182" name="Group 181"/>
          <p:cNvGrpSpPr/>
          <p:nvPr/>
        </p:nvGrpSpPr>
        <p:grpSpPr>
          <a:xfrm>
            <a:off x="1283513" y="2851369"/>
            <a:ext cx="646711" cy="1146598"/>
            <a:chOff x="6566388" y="1799850"/>
            <a:chExt cx="775429" cy="1374812"/>
          </a:xfrm>
        </p:grpSpPr>
        <p:sp>
          <p:nvSpPr>
            <p:cNvPr id="188" name="Freeform 21"/>
            <p:cNvSpPr>
              <a:spLocks/>
            </p:cNvSpPr>
            <p:nvPr/>
          </p:nvSpPr>
          <p:spPr bwMode="auto">
            <a:xfrm>
              <a:off x="6566388" y="1799850"/>
              <a:ext cx="775429" cy="1374812"/>
            </a:xfrm>
            <a:custGeom>
              <a:avLst/>
              <a:gdLst>
                <a:gd name="T0" fmla="*/ 64 w 128"/>
                <a:gd name="T1" fmla="*/ 0 h 314"/>
                <a:gd name="T2" fmla="*/ 0 w 128"/>
                <a:gd name="T3" fmla="*/ 0 h 314"/>
                <a:gd name="T4" fmla="*/ 0 w 128"/>
                <a:gd name="T5" fmla="*/ 64 h 314"/>
                <a:gd name="T6" fmla="*/ 0 w 128"/>
                <a:gd name="T7" fmla="*/ 72 h 314"/>
                <a:gd name="T8" fmla="*/ 0 w 128"/>
                <a:gd name="T9" fmla="*/ 250 h 314"/>
                <a:gd name="T10" fmla="*/ 64 w 128"/>
                <a:gd name="T11" fmla="*/ 314 h 314"/>
                <a:gd name="T12" fmla="*/ 128 w 128"/>
                <a:gd name="T13" fmla="*/ 250 h 314"/>
                <a:gd name="T14" fmla="*/ 128 w 128"/>
                <a:gd name="T15" fmla="*/ 64 h 314"/>
                <a:gd name="T16" fmla="*/ 64 w 128"/>
                <a:gd name="T17"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14">
                  <a:moveTo>
                    <a:pt x="64" y="0"/>
                  </a:moveTo>
                  <a:cubicBezTo>
                    <a:pt x="0" y="0"/>
                    <a:pt x="0" y="0"/>
                    <a:pt x="0" y="0"/>
                  </a:cubicBezTo>
                  <a:cubicBezTo>
                    <a:pt x="0" y="64"/>
                    <a:pt x="0" y="64"/>
                    <a:pt x="0" y="64"/>
                  </a:cubicBezTo>
                  <a:cubicBezTo>
                    <a:pt x="0" y="72"/>
                    <a:pt x="0" y="72"/>
                    <a:pt x="0" y="72"/>
                  </a:cubicBezTo>
                  <a:cubicBezTo>
                    <a:pt x="0" y="250"/>
                    <a:pt x="0" y="250"/>
                    <a:pt x="0" y="250"/>
                  </a:cubicBezTo>
                  <a:cubicBezTo>
                    <a:pt x="0" y="286"/>
                    <a:pt x="29" y="314"/>
                    <a:pt x="64" y="314"/>
                  </a:cubicBezTo>
                  <a:cubicBezTo>
                    <a:pt x="100" y="314"/>
                    <a:pt x="128" y="286"/>
                    <a:pt x="128" y="250"/>
                  </a:cubicBezTo>
                  <a:cubicBezTo>
                    <a:pt x="128" y="64"/>
                    <a:pt x="128" y="64"/>
                    <a:pt x="128" y="64"/>
                  </a:cubicBezTo>
                  <a:cubicBezTo>
                    <a:pt x="128" y="29"/>
                    <a:pt x="100" y="0"/>
                    <a:pt x="64" y="0"/>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9" name="Group 188"/>
            <p:cNvGrpSpPr/>
            <p:nvPr/>
          </p:nvGrpSpPr>
          <p:grpSpPr>
            <a:xfrm>
              <a:off x="6739613" y="2152086"/>
              <a:ext cx="428978" cy="670341"/>
              <a:chOff x="6744069" y="2107565"/>
              <a:chExt cx="428978" cy="670341"/>
            </a:xfrm>
          </p:grpSpPr>
          <p:pic>
            <p:nvPicPr>
              <p:cNvPr id="190" name="Picture 18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44069" y="2235315"/>
                <a:ext cx="428978" cy="542591"/>
              </a:xfrm>
              <a:prstGeom prst="rect">
                <a:avLst/>
              </a:prstGeom>
            </p:spPr>
          </p:pic>
          <p:sp>
            <p:nvSpPr>
              <p:cNvPr id="191" name="Oval 31"/>
              <p:cNvSpPr>
                <a:spLocks noChangeArrowheads="1"/>
              </p:cNvSpPr>
              <p:nvPr/>
            </p:nvSpPr>
            <p:spPr bwMode="auto">
              <a:xfrm>
                <a:off x="6861549" y="2107565"/>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grpSp>
        <p:nvGrpSpPr>
          <p:cNvPr id="183" name="Group 182"/>
          <p:cNvGrpSpPr/>
          <p:nvPr/>
        </p:nvGrpSpPr>
        <p:grpSpPr>
          <a:xfrm>
            <a:off x="584565" y="2349864"/>
            <a:ext cx="653195" cy="1177545"/>
            <a:chOff x="5728324" y="1198527"/>
            <a:chExt cx="783204" cy="1411919"/>
          </a:xfrm>
        </p:grpSpPr>
        <p:sp>
          <p:nvSpPr>
            <p:cNvPr id="184" name="Freeform 27"/>
            <p:cNvSpPr>
              <a:spLocks/>
            </p:cNvSpPr>
            <p:nvPr/>
          </p:nvSpPr>
          <p:spPr bwMode="auto">
            <a:xfrm>
              <a:off x="5728324" y="1198527"/>
              <a:ext cx="783204" cy="1411919"/>
            </a:xfrm>
            <a:custGeom>
              <a:avLst/>
              <a:gdLst>
                <a:gd name="T0" fmla="*/ 64 w 128"/>
                <a:gd name="T1" fmla="*/ 0 h 322"/>
                <a:gd name="T2" fmla="*/ 0 w 128"/>
                <a:gd name="T3" fmla="*/ 64 h 322"/>
                <a:gd name="T4" fmla="*/ 0 w 128"/>
                <a:gd name="T5" fmla="*/ 258 h 322"/>
                <a:gd name="T6" fmla="*/ 64 w 128"/>
                <a:gd name="T7" fmla="*/ 322 h 322"/>
                <a:gd name="T8" fmla="*/ 128 w 128"/>
                <a:gd name="T9" fmla="*/ 322 h 322"/>
                <a:gd name="T10" fmla="*/ 128 w 128"/>
                <a:gd name="T11" fmla="*/ 258 h 322"/>
                <a:gd name="T12" fmla="*/ 128 w 128"/>
                <a:gd name="T13" fmla="*/ 249 h 322"/>
                <a:gd name="T14" fmla="*/ 128 w 128"/>
                <a:gd name="T15" fmla="*/ 64 h 322"/>
                <a:gd name="T16" fmla="*/ 64 w 128"/>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22">
                  <a:moveTo>
                    <a:pt x="64" y="0"/>
                  </a:moveTo>
                  <a:cubicBezTo>
                    <a:pt x="29" y="0"/>
                    <a:pt x="0" y="28"/>
                    <a:pt x="0" y="64"/>
                  </a:cubicBezTo>
                  <a:cubicBezTo>
                    <a:pt x="0" y="258"/>
                    <a:pt x="0" y="258"/>
                    <a:pt x="0" y="258"/>
                  </a:cubicBezTo>
                  <a:cubicBezTo>
                    <a:pt x="0" y="293"/>
                    <a:pt x="29" y="322"/>
                    <a:pt x="64" y="322"/>
                  </a:cubicBezTo>
                  <a:cubicBezTo>
                    <a:pt x="128" y="322"/>
                    <a:pt x="128" y="322"/>
                    <a:pt x="128" y="322"/>
                  </a:cubicBezTo>
                  <a:cubicBezTo>
                    <a:pt x="128" y="258"/>
                    <a:pt x="128" y="258"/>
                    <a:pt x="128" y="258"/>
                  </a:cubicBezTo>
                  <a:cubicBezTo>
                    <a:pt x="128" y="249"/>
                    <a:pt x="128" y="249"/>
                    <a:pt x="128" y="249"/>
                  </a:cubicBezTo>
                  <a:cubicBezTo>
                    <a:pt x="128" y="64"/>
                    <a:pt x="128" y="64"/>
                    <a:pt x="128" y="64"/>
                  </a:cubicBezTo>
                  <a:cubicBezTo>
                    <a:pt x="128" y="28"/>
                    <a:pt x="99" y="0"/>
                    <a:pt x="6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5" name="Group 184"/>
            <p:cNvGrpSpPr/>
            <p:nvPr/>
          </p:nvGrpSpPr>
          <p:grpSpPr>
            <a:xfrm>
              <a:off x="5912120" y="1509565"/>
              <a:ext cx="415613" cy="789842"/>
              <a:chOff x="5891442" y="1525281"/>
              <a:chExt cx="415613" cy="789842"/>
            </a:xfrm>
          </p:grpSpPr>
          <p:sp>
            <p:nvSpPr>
              <p:cNvPr id="186" name="Freeform 32"/>
              <p:cNvSpPr>
                <a:spLocks/>
              </p:cNvSpPr>
              <p:nvPr/>
            </p:nvSpPr>
            <p:spPr bwMode="auto">
              <a:xfrm>
                <a:off x="5891442" y="1676878"/>
                <a:ext cx="415613" cy="638245"/>
              </a:xfrm>
              <a:custGeom>
                <a:avLst/>
                <a:gdLst>
                  <a:gd name="T0" fmla="*/ 64 w 64"/>
                  <a:gd name="T1" fmla="*/ 19 h 125"/>
                  <a:gd name="T2" fmla="*/ 45 w 64"/>
                  <a:gd name="T3" fmla="*/ 0 h 125"/>
                  <a:gd name="T4" fmla="*/ 27 w 64"/>
                  <a:gd name="T5" fmla="*/ 0 h 125"/>
                  <a:gd name="T6" fmla="*/ 26 w 64"/>
                  <a:gd name="T7" fmla="*/ 0 h 125"/>
                  <a:gd name="T8" fmla="*/ 18 w 64"/>
                  <a:gd name="T9" fmla="*/ 0 h 125"/>
                  <a:gd name="T10" fmla="*/ 0 w 64"/>
                  <a:gd name="T11" fmla="*/ 19 h 125"/>
                  <a:gd name="T12" fmla="*/ 0 w 64"/>
                  <a:gd name="T13" fmla="*/ 19 h 125"/>
                  <a:gd name="T14" fmla="*/ 0 w 64"/>
                  <a:gd name="T15" fmla="*/ 55 h 125"/>
                  <a:gd name="T16" fmla="*/ 6 w 64"/>
                  <a:gd name="T17" fmla="*/ 61 h 125"/>
                  <a:gd name="T18" fmla="*/ 12 w 64"/>
                  <a:gd name="T19" fmla="*/ 55 h 125"/>
                  <a:gd name="T20" fmla="*/ 12 w 64"/>
                  <a:gd name="T21" fmla="*/ 33 h 125"/>
                  <a:gd name="T22" fmla="*/ 12 w 64"/>
                  <a:gd name="T23" fmla="*/ 21 h 125"/>
                  <a:gd name="T24" fmla="*/ 15 w 64"/>
                  <a:gd name="T25" fmla="*/ 21 h 125"/>
                  <a:gd name="T26" fmla="*/ 15 w 64"/>
                  <a:gd name="T27" fmla="*/ 34 h 125"/>
                  <a:gd name="T28" fmla="*/ 15 w 64"/>
                  <a:gd name="T29" fmla="*/ 57 h 125"/>
                  <a:gd name="T30" fmla="*/ 15 w 64"/>
                  <a:gd name="T31" fmla="*/ 61 h 125"/>
                  <a:gd name="T32" fmla="*/ 15 w 64"/>
                  <a:gd name="T33" fmla="*/ 117 h 125"/>
                  <a:gd name="T34" fmla="*/ 22 w 64"/>
                  <a:gd name="T35" fmla="*/ 125 h 125"/>
                  <a:gd name="T36" fmla="*/ 30 w 64"/>
                  <a:gd name="T37" fmla="*/ 117 h 125"/>
                  <a:gd name="T38" fmla="*/ 30 w 64"/>
                  <a:gd name="T39" fmla="*/ 61 h 125"/>
                  <a:gd name="T40" fmla="*/ 33 w 64"/>
                  <a:gd name="T41" fmla="*/ 61 h 125"/>
                  <a:gd name="T42" fmla="*/ 33 w 64"/>
                  <a:gd name="T43" fmla="*/ 117 h 125"/>
                  <a:gd name="T44" fmla="*/ 41 w 64"/>
                  <a:gd name="T45" fmla="*/ 125 h 125"/>
                  <a:gd name="T46" fmla="*/ 49 w 64"/>
                  <a:gd name="T47" fmla="*/ 117 h 125"/>
                  <a:gd name="T48" fmla="*/ 49 w 64"/>
                  <a:gd name="T49" fmla="*/ 61 h 125"/>
                  <a:gd name="T50" fmla="*/ 49 w 64"/>
                  <a:gd name="T51" fmla="*/ 57 h 125"/>
                  <a:gd name="T52" fmla="*/ 49 w 64"/>
                  <a:gd name="T53" fmla="*/ 34 h 125"/>
                  <a:gd name="T54" fmla="*/ 49 w 64"/>
                  <a:gd name="T55" fmla="*/ 21 h 125"/>
                  <a:gd name="T56" fmla="*/ 52 w 64"/>
                  <a:gd name="T57" fmla="*/ 21 h 125"/>
                  <a:gd name="T58" fmla="*/ 52 w 64"/>
                  <a:gd name="T59" fmla="*/ 33 h 125"/>
                  <a:gd name="T60" fmla="*/ 52 w 64"/>
                  <a:gd name="T61" fmla="*/ 55 h 125"/>
                  <a:gd name="T62" fmla="*/ 58 w 64"/>
                  <a:gd name="T63" fmla="*/ 61 h 125"/>
                  <a:gd name="T64" fmla="*/ 64 w 64"/>
                  <a:gd name="T65" fmla="*/ 55 h 125"/>
                  <a:gd name="T66" fmla="*/ 64 w 64"/>
                  <a:gd name="T67" fmla="*/ 19 h 125"/>
                  <a:gd name="T68" fmla="*/ 64 w 64"/>
                  <a:gd name="T69"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125">
                    <a:moveTo>
                      <a:pt x="64" y="19"/>
                    </a:moveTo>
                    <a:cubicBezTo>
                      <a:pt x="64" y="8"/>
                      <a:pt x="56" y="0"/>
                      <a:pt x="45" y="0"/>
                    </a:cubicBezTo>
                    <a:cubicBezTo>
                      <a:pt x="27" y="0"/>
                      <a:pt x="27" y="0"/>
                      <a:pt x="27" y="0"/>
                    </a:cubicBezTo>
                    <a:cubicBezTo>
                      <a:pt x="26" y="0"/>
                      <a:pt x="26" y="0"/>
                      <a:pt x="26" y="0"/>
                    </a:cubicBezTo>
                    <a:cubicBezTo>
                      <a:pt x="18" y="0"/>
                      <a:pt x="18" y="0"/>
                      <a:pt x="18" y="0"/>
                    </a:cubicBezTo>
                    <a:cubicBezTo>
                      <a:pt x="8" y="0"/>
                      <a:pt x="0" y="8"/>
                      <a:pt x="0" y="19"/>
                    </a:cubicBezTo>
                    <a:cubicBezTo>
                      <a:pt x="0" y="19"/>
                      <a:pt x="0" y="19"/>
                      <a:pt x="0" y="19"/>
                    </a:cubicBezTo>
                    <a:cubicBezTo>
                      <a:pt x="0" y="55"/>
                      <a:pt x="0" y="55"/>
                      <a:pt x="0" y="55"/>
                    </a:cubicBezTo>
                    <a:cubicBezTo>
                      <a:pt x="0" y="58"/>
                      <a:pt x="3" y="61"/>
                      <a:pt x="6" y="61"/>
                    </a:cubicBezTo>
                    <a:cubicBezTo>
                      <a:pt x="9" y="61"/>
                      <a:pt x="12" y="58"/>
                      <a:pt x="12" y="55"/>
                    </a:cubicBezTo>
                    <a:cubicBezTo>
                      <a:pt x="12" y="33"/>
                      <a:pt x="12" y="33"/>
                      <a:pt x="12" y="33"/>
                    </a:cubicBezTo>
                    <a:cubicBezTo>
                      <a:pt x="12" y="21"/>
                      <a:pt x="12" y="21"/>
                      <a:pt x="12" y="21"/>
                    </a:cubicBezTo>
                    <a:cubicBezTo>
                      <a:pt x="15" y="21"/>
                      <a:pt x="15" y="21"/>
                      <a:pt x="15" y="21"/>
                    </a:cubicBezTo>
                    <a:cubicBezTo>
                      <a:pt x="15" y="34"/>
                      <a:pt x="15" y="34"/>
                      <a:pt x="15" y="34"/>
                    </a:cubicBezTo>
                    <a:cubicBezTo>
                      <a:pt x="15" y="57"/>
                      <a:pt x="15" y="57"/>
                      <a:pt x="15" y="57"/>
                    </a:cubicBezTo>
                    <a:cubicBezTo>
                      <a:pt x="15" y="61"/>
                      <a:pt x="15" y="61"/>
                      <a:pt x="15" y="61"/>
                    </a:cubicBezTo>
                    <a:cubicBezTo>
                      <a:pt x="15" y="117"/>
                      <a:pt x="15" y="117"/>
                      <a:pt x="15" y="117"/>
                    </a:cubicBezTo>
                    <a:cubicBezTo>
                      <a:pt x="15" y="121"/>
                      <a:pt x="18" y="125"/>
                      <a:pt x="22" y="125"/>
                    </a:cubicBezTo>
                    <a:cubicBezTo>
                      <a:pt x="27" y="125"/>
                      <a:pt x="30" y="121"/>
                      <a:pt x="30" y="117"/>
                    </a:cubicBezTo>
                    <a:cubicBezTo>
                      <a:pt x="30" y="61"/>
                      <a:pt x="30" y="61"/>
                      <a:pt x="30" y="61"/>
                    </a:cubicBezTo>
                    <a:cubicBezTo>
                      <a:pt x="33" y="61"/>
                      <a:pt x="33" y="61"/>
                      <a:pt x="33" y="61"/>
                    </a:cubicBezTo>
                    <a:cubicBezTo>
                      <a:pt x="33" y="117"/>
                      <a:pt x="33" y="117"/>
                      <a:pt x="33" y="117"/>
                    </a:cubicBezTo>
                    <a:cubicBezTo>
                      <a:pt x="33" y="121"/>
                      <a:pt x="37" y="125"/>
                      <a:pt x="41" y="125"/>
                    </a:cubicBezTo>
                    <a:cubicBezTo>
                      <a:pt x="46" y="125"/>
                      <a:pt x="49" y="121"/>
                      <a:pt x="49" y="117"/>
                    </a:cubicBezTo>
                    <a:cubicBezTo>
                      <a:pt x="49" y="61"/>
                      <a:pt x="49" y="61"/>
                      <a:pt x="49" y="61"/>
                    </a:cubicBezTo>
                    <a:cubicBezTo>
                      <a:pt x="49" y="57"/>
                      <a:pt x="49" y="57"/>
                      <a:pt x="49" y="57"/>
                    </a:cubicBezTo>
                    <a:cubicBezTo>
                      <a:pt x="49" y="34"/>
                      <a:pt x="49" y="34"/>
                      <a:pt x="49" y="34"/>
                    </a:cubicBezTo>
                    <a:cubicBezTo>
                      <a:pt x="49" y="21"/>
                      <a:pt x="49" y="21"/>
                      <a:pt x="49" y="21"/>
                    </a:cubicBezTo>
                    <a:cubicBezTo>
                      <a:pt x="52" y="21"/>
                      <a:pt x="52" y="21"/>
                      <a:pt x="52" y="21"/>
                    </a:cubicBezTo>
                    <a:cubicBezTo>
                      <a:pt x="52" y="33"/>
                      <a:pt x="52" y="33"/>
                      <a:pt x="52" y="33"/>
                    </a:cubicBezTo>
                    <a:cubicBezTo>
                      <a:pt x="52" y="55"/>
                      <a:pt x="52" y="55"/>
                      <a:pt x="52" y="55"/>
                    </a:cubicBezTo>
                    <a:cubicBezTo>
                      <a:pt x="52" y="58"/>
                      <a:pt x="55" y="61"/>
                      <a:pt x="58" y="61"/>
                    </a:cubicBezTo>
                    <a:cubicBezTo>
                      <a:pt x="61" y="61"/>
                      <a:pt x="64" y="58"/>
                      <a:pt x="64" y="55"/>
                    </a:cubicBezTo>
                    <a:cubicBezTo>
                      <a:pt x="64" y="19"/>
                      <a:pt x="64" y="19"/>
                      <a:pt x="64" y="19"/>
                    </a:cubicBezTo>
                    <a:cubicBezTo>
                      <a:pt x="64" y="19"/>
                      <a:pt x="64" y="19"/>
                      <a:pt x="64" y="1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sp>
            <p:nvSpPr>
              <p:cNvPr id="187" name="Oval 31"/>
              <p:cNvSpPr>
                <a:spLocks noChangeArrowheads="1"/>
              </p:cNvSpPr>
              <p:nvPr/>
            </p:nvSpPr>
            <p:spPr bwMode="auto">
              <a:xfrm>
                <a:off x="6008210" y="1525281"/>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sp>
        <p:nvSpPr>
          <p:cNvPr id="177"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a:solidFill>
                  <a:srgbClr val="22505F"/>
                </a:solidFill>
                <a:cs typeface="Calibri" pitchFamily="34" charset="0"/>
              </a:rPr>
              <a:t>(</a:t>
            </a:r>
            <a:r>
              <a:rPr lang="en-IE" sz="1000" i="1" dirty="0" smtClean="0">
                <a:solidFill>
                  <a:srgbClr val="22505F"/>
                </a:solidFill>
                <a:cs typeface="Calibri" pitchFamily="34" charset="0"/>
              </a:rPr>
              <a:t>Q.6)</a:t>
            </a:r>
            <a:endParaRPr lang="en-GB" sz="1000" i="1" dirty="0">
              <a:solidFill>
                <a:srgbClr val="22505F"/>
              </a:solidFill>
              <a:cs typeface="Calibri" pitchFamily="34" charset="0"/>
            </a:endParaRPr>
          </a:p>
        </p:txBody>
      </p:sp>
      <p:sp>
        <p:nvSpPr>
          <p:cNvPr id="194" name="Rectangle 193"/>
          <p:cNvSpPr/>
          <p:nvPr/>
        </p:nvSpPr>
        <p:spPr>
          <a:xfrm>
            <a:off x="5395369" y="3738530"/>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67" name="Freeform 5"/>
          <p:cNvSpPr>
            <a:spLocks noChangeAspect="1" noEditPoints="1"/>
          </p:cNvSpPr>
          <p:nvPr/>
        </p:nvSpPr>
        <p:spPr bwMode="gray">
          <a:xfrm>
            <a:off x="4978573"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8" name="Freeform 5"/>
          <p:cNvSpPr>
            <a:spLocks noChangeAspect="1" noEditPoints="1"/>
          </p:cNvSpPr>
          <p:nvPr/>
        </p:nvSpPr>
        <p:spPr bwMode="gray">
          <a:xfrm>
            <a:off x="4779291" y="46551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60000">
                <a:schemeClr val="bg2"/>
              </a:gs>
              <a:gs pos="6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0" name="Freeform 5"/>
          <p:cNvSpPr>
            <a:spLocks noChangeAspect="1" noEditPoints="1"/>
          </p:cNvSpPr>
          <p:nvPr/>
        </p:nvSpPr>
        <p:spPr bwMode="gray">
          <a:xfrm>
            <a:off x="47792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60000">
                <a:schemeClr val="bg2"/>
              </a:gs>
              <a:gs pos="6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3" name="Freeform 5"/>
          <p:cNvSpPr>
            <a:spLocks noChangeAspect="1" noEditPoints="1"/>
          </p:cNvSpPr>
          <p:nvPr/>
        </p:nvSpPr>
        <p:spPr bwMode="gray">
          <a:xfrm>
            <a:off x="1418142"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80000">
                <a:schemeClr val="bg2"/>
              </a:gs>
              <a:gs pos="8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4" name="Freeform 5"/>
          <p:cNvSpPr>
            <a:spLocks noChangeAspect="1" noEditPoints="1"/>
          </p:cNvSpPr>
          <p:nvPr/>
        </p:nvSpPr>
        <p:spPr bwMode="gray">
          <a:xfrm>
            <a:off x="49785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1" name="Freeform 5"/>
          <p:cNvSpPr>
            <a:spLocks noChangeAspect="1" noEditPoints="1"/>
          </p:cNvSpPr>
          <p:nvPr/>
        </p:nvSpPr>
        <p:spPr bwMode="gray">
          <a:xfrm>
            <a:off x="4779310" y="41779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0">
                <a:schemeClr val="bg2"/>
              </a:gs>
              <a:gs pos="1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5" name="Rectangle 164"/>
          <p:cNvSpPr/>
          <p:nvPr/>
        </p:nvSpPr>
        <p:spPr>
          <a:xfrm>
            <a:off x="7094152" y="3717691"/>
            <a:ext cx="543162"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5" name="Rectangle 194"/>
          <p:cNvSpPr/>
          <p:nvPr/>
        </p:nvSpPr>
        <p:spPr>
          <a:xfrm>
            <a:off x="1553461" y="4485811"/>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6" name="Rectangle 195"/>
          <p:cNvSpPr/>
          <p:nvPr/>
        </p:nvSpPr>
        <p:spPr>
          <a:xfrm>
            <a:off x="5398907" y="2785098"/>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7" name="Rectangle 196"/>
          <p:cNvSpPr/>
          <p:nvPr/>
        </p:nvSpPr>
        <p:spPr>
          <a:xfrm>
            <a:off x="5402445" y="3256488"/>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8" name="Rectangle 197"/>
          <p:cNvSpPr/>
          <p:nvPr/>
        </p:nvSpPr>
        <p:spPr>
          <a:xfrm>
            <a:off x="1224981" y="5703174"/>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Tree>
    <p:extLst>
      <p:ext uri="{BB962C8B-B14F-4D97-AF65-F5344CB8AC3E}">
        <p14:creationId xmlns:p14="http://schemas.microsoft.com/office/powerpoint/2010/main" val="3929864572"/>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Placeholder 34"/>
          <p:cNvSpPr>
            <a:spLocks noGrp="1"/>
          </p:cNvSpPr>
          <p:nvPr>
            <p:ph type="body" sz="quarter" idx="4294967295"/>
          </p:nvPr>
        </p:nvSpPr>
        <p:spPr>
          <a:xfrm>
            <a:off x="109209" y="577542"/>
            <a:ext cx="2231380" cy="193899"/>
          </a:xfrm>
        </p:spPr>
        <p:txBody>
          <a:bodyPr wrap="none" lIns="0" tIns="0" rIns="0" bIns="0">
            <a:spAutoFit/>
          </a:bodyPr>
          <a:lstStyle/>
          <a:p>
            <a:pPr marL="0" indent="0">
              <a:buNone/>
              <a:defRPr/>
            </a:pPr>
            <a:r>
              <a:rPr lang="en-IE" sz="1400" dirty="0" smtClean="0">
                <a:solidFill>
                  <a:schemeClr val="accent5"/>
                </a:solidFill>
              </a:rPr>
              <a:t>(Base: All Adults 18+; n=1,004)</a:t>
            </a:r>
            <a:endParaRPr lang="en-IE" sz="1400" dirty="0">
              <a:solidFill>
                <a:schemeClr val="accent5"/>
              </a:solidFill>
            </a:endParaRPr>
          </a:p>
        </p:txBody>
      </p:sp>
      <p:sp>
        <p:nvSpPr>
          <p:cNvPr id="26" name="TextBox 25"/>
          <p:cNvSpPr txBox="1"/>
          <p:nvPr/>
        </p:nvSpPr>
        <p:spPr>
          <a:xfrm>
            <a:off x="4104602" y="2209822"/>
            <a:ext cx="593111" cy="369332"/>
          </a:xfrm>
          <a:prstGeom prst="rect">
            <a:avLst/>
          </a:prstGeom>
          <a:noFill/>
        </p:spPr>
        <p:txBody>
          <a:bodyPr wrap="none" rtlCol="0">
            <a:spAutoFit/>
          </a:bodyPr>
          <a:lstStyle/>
          <a:p>
            <a:r>
              <a:rPr lang="en-GB" dirty="0" smtClean="0">
                <a:solidFill>
                  <a:schemeClr val="tx2"/>
                </a:solidFill>
                <a:cs typeface="Arial" pitchFamily="34" charset="0"/>
              </a:rPr>
              <a:t>Age </a:t>
            </a:r>
            <a:endParaRPr lang="en-US" dirty="0">
              <a:solidFill>
                <a:schemeClr val="tx2"/>
              </a:solidFill>
              <a:cs typeface="Arial" pitchFamily="34" charset="0"/>
            </a:endParaRPr>
          </a:p>
        </p:txBody>
      </p:sp>
      <p:sp>
        <p:nvSpPr>
          <p:cNvPr id="27" name="TextBox 26"/>
          <p:cNvSpPr txBox="1"/>
          <p:nvPr/>
        </p:nvSpPr>
        <p:spPr>
          <a:xfrm>
            <a:off x="7355100" y="2209822"/>
            <a:ext cx="826637" cy="369332"/>
          </a:xfrm>
          <a:prstGeom prst="rect">
            <a:avLst/>
          </a:prstGeom>
          <a:noFill/>
        </p:spPr>
        <p:txBody>
          <a:bodyPr wrap="none" rtlCol="0">
            <a:spAutoFit/>
          </a:bodyPr>
          <a:lstStyle/>
          <a:p>
            <a:r>
              <a:rPr lang="en-GB" dirty="0" smtClean="0">
                <a:solidFill>
                  <a:schemeClr val="tx2"/>
                </a:solidFill>
                <a:cs typeface="Arial" pitchFamily="34" charset="0"/>
              </a:rPr>
              <a:t>Region</a:t>
            </a:r>
            <a:endParaRPr lang="en-US" dirty="0">
              <a:solidFill>
                <a:schemeClr val="tx2"/>
              </a:solidFill>
              <a:cs typeface="Arial" pitchFamily="34" charset="0"/>
            </a:endParaRPr>
          </a:p>
        </p:txBody>
      </p:sp>
      <p:sp>
        <p:nvSpPr>
          <p:cNvPr id="100" name="Freeform 5"/>
          <p:cNvSpPr>
            <a:spLocks noChangeAspect="1" noEditPoints="1"/>
          </p:cNvSpPr>
          <p:nvPr/>
        </p:nvSpPr>
        <p:spPr bwMode="gray">
          <a:xfrm>
            <a:off x="3384336"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1" name="Freeform 5"/>
          <p:cNvSpPr>
            <a:spLocks noChangeAspect="1" noEditPoints="1"/>
          </p:cNvSpPr>
          <p:nvPr/>
        </p:nvSpPr>
        <p:spPr bwMode="gray">
          <a:xfrm>
            <a:off x="4978573"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2" name="Freeform 5"/>
          <p:cNvSpPr>
            <a:spLocks noChangeAspect="1" noEditPoints="1"/>
          </p:cNvSpPr>
          <p:nvPr/>
        </p:nvSpPr>
        <p:spPr bwMode="gray">
          <a:xfrm>
            <a:off x="3583618"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3" name="Freeform 5"/>
          <p:cNvSpPr>
            <a:spLocks noChangeAspect="1" noEditPoints="1"/>
          </p:cNvSpPr>
          <p:nvPr/>
        </p:nvSpPr>
        <p:spPr bwMode="gray">
          <a:xfrm>
            <a:off x="3982182"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4" name="Freeform 5"/>
          <p:cNvSpPr>
            <a:spLocks noChangeAspect="1" noEditPoints="1"/>
          </p:cNvSpPr>
          <p:nvPr/>
        </p:nvSpPr>
        <p:spPr bwMode="gray">
          <a:xfrm>
            <a:off x="4779291"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5" name="Freeform 5"/>
          <p:cNvSpPr>
            <a:spLocks noChangeAspect="1" noEditPoints="1"/>
          </p:cNvSpPr>
          <p:nvPr/>
        </p:nvSpPr>
        <p:spPr bwMode="gray">
          <a:xfrm>
            <a:off x="4580009"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6" name="Freeform 5"/>
          <p:cNvSpPr>
            <a:spLocks noChangeAspect="1" noEditPoints="1"/>
          </p:cNvSpPr>
          <p:nvPr/>
        </p:nvSpPr>
        <p:spPr bwMode="gray">
          <a:xfrm>
            <a:off x="5177855"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7" name="Freeform 5"/>
          <p:cNvSpPr>
            <a:spLocks noChangeAspect="1" noEditPoints="1"/>
          </p:cNvSpPr>
          <p:nvPr/>
        </p:nvSpPr>
        <p:spPr bwMode="gray">
          <a:xfrm>
            <a:off x="3782900"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8" name="Freeform 5"/>
          <p:cNvSpPr>
            <a:spLocks noChangeAspect="1" noEditPoints="1"/>
          </p:cNvSpPr>
          <p:nvPr/>
        </p:nvSpPr>
        <p:spPr bwMode="gray">
          <a:xfrm>
            <a:off x="4380727"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9" name="Freeform 5"/>
          <p:cNvSpPr>
            <a:spLocks noChangeAspect="1" noEditPoints="1"/>
          </p:cNvSpPr>
          <p:nvPr/>
        </p:nvSpPr>
        <p:spPr bwMode="gray">
          <a:xfrm>
            <a:off x="4181464" y="2745959"/>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50000">
                <a:schemeClr val="bg2"/>
              </a:gs>
              <a:gs pos="5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31" name="TextBox 30"/>
          <p:cNvSpPr txBox="1"/>
          <p:nvPr/>
        </p:nvSpPr>
        <p:spPr>
          <a:xfrm>
            <a:off x="2719529" y="2795271"/>
            <a:ext cx="604653" cy="307777"/>
          </a:xfrm>
          <a:prstGeom prst="rect">
            <a:avLst/>
          </a:prstGeom>
          <a:noFill/>
        </p:spPr>
        <p:txBody>
          <a:bodyPr wrap="none" rtlCol="0">
            <a:spAutoFit/>
          </a:bodyPr>
          <a:lstStyle/>
          <a:p>
            <a:r>
              <a:rPr lang="en-IE" sz="1400" dirty="0" smtClean="0">
                <a:solidFill>
                  <a:schemeClr val="bg1"/>
                </a:solidFill>
              </a:rPr>
              <a:t>18-24</a:t>
            </a:r>
            <a:endParaRPr lang="en-GB" sz="1400" dirty="0">
              <a:solidFill>
                <a:schemeClr val="bg1"/>
              </a:solidFill>
            </a:endParaRPr>
          </a:p>
        </p:txBody>
      </p:sp>
      <p:sp>
        <p:nvSpPr>
          <p:cNvPr id="32" name="TextBox 31"/>
          <p:cNvSpPr txBox="1"/>
          <p:nvPr/>
        </p:nvSpPr>
        <p:spPr>
          <a:xfrm>
            <a:off x="2719529" y="3272474"/>
            <a:ext cx="604653" cy="307777"/>
          </a:xfrm>
          <a:prstGeom prst="rect">
            <a:avLst/>
          </a:prstGeom>
          <a:noFill/>
        </p:spPr>
        <p:txBody>
          <a:bodyPr wrap="none" rtlCol="0">
            <a:spAutoFit/>
          </a:bodyPr>
          <a:lstStyle/>
          <a:p>
            <a:r>
              <a:rPr lang="en-IE" sz="1400" dirty="0" smtClean="0">
                <a:solidFill>
                  <a:schemeClr val="bg1"/>
                </a:solidFill>
              </a:rPr>
              <a:t>25-34</a:t>
            </a:r>
            <a:endParaRPr lang="en-GB" sz="1400" dirty="0">
              <a:solidFill>
                <a:schemeClr val="bg1"/>
              </a:solidFill>
            </a:endParaRPr>
          </a:p>
        </p:txBody>
      </p:sp>
      <p:sp>
        <p:nvSpPr>
          <p:cNvPr id="34" name="TextBox 33"/>
          <p:cNvSpPr txBox="1"/>
          <p:nvPr/>
        </p:nvSpPr>
        <p:spPr>
          <a:xfrm>
            <a:off x="2719529" y="3749677"/>
            <a:ext cx="604653" cy="307777"/>
          </a:xfrm>
          <a:prstGeom prst="rect">
            <a:avLst/>
          </a:prstGeom>
          <a:noFill/>
        </p:spPr>
        <p:txBody>
          <a:bodyPr wrap="none" rtlCol="0">
            <a:spAutoFit/>
          </a:bodyPr>
          <a:lstStyle/>
          <a:p>
            <a:r>
              <a:rPr lang="en-IE" sz="1400" dirty="0" smtClean="0">
                <a:solidFill>
                  <a:schemeClr val="bg1"/>
                </a:solidFill>
              </a:rPr>
              <a:t>35-44</a:t>
            </a:r>
            <a:endParaRPr lang="en-GB" sz="1400" dirty="0">
              <a:solidFill>
                <a:schemeClr val="bg1"/>
              </a:solidFill>
            </a:endParaRPr>
          </a:p>
        </p:txBody>
      </p:sp>
      <p:sp>
        <p:nvSpPr>
          <p:cNvPr id="36" name="TextBox 35"/>
          <p:cNvSpPr txBox="1"/>
          <p:nvPr/>
        </p:nvSpPr>
        <p:spPr>
          <a:xfrm>
            <a:off x="2719529" y="4226880"/>
            <a:ext cx="604653" cy="307777"/>
          </a:xfrm>
          <a:prstGeom prst="rect">
            <a:avLst/>
          </a:prstGeom>
          <a:noFill/>
        </p:spPr>
        <p:txBody>
          <a:bodyPr wrap="none" rtlCol="0">
            <a:spAutoFit/>
          </a:bodyPr>
          <a:lstStyle/>
          <a:p>
            <a:r>
              <a:rPr lang="en-IE" sz="1400" dirty="0" smtClean="0">
                <a:solidFill>
                  <a:schemeClr val="bg1"/>
                </a:solidFill>
              </a:rPr>
              <a:t>45-54</a:t>
            </a:r>
            <a:endParaRPr lang="en-GB" sz="1400" dirty="0">
              <a:solidFill>
                <a:schemeClr val="bg1"/>
              </a:solidFill>
            </a:endParaRPr>
          </a:p>
        </p:txBody>
      </p:sp>
      <p:sp>
        <p:nvSpPr>
          <p:cNvPr id="37" name="TextBox 36"/>
          <p:cNvSpPr txBox="1"/>
          <p:nvPr/>
        </p:nvSpPr>
        <p:spPr>
          <a:xfrm>
            <a:off x="2719529" y="4704083"/>
            <a:ext cx="604653" cy="307777"/>
          </a:xfrm>
          <a:prstGeom prst="rect">
            <a:avLst/>
          </a:prstGeom>
          <a:noFill/>
        </p:spPr>
        <p:txBody>
          <a:bodyPr wrap="none" rtlCol="0">
            <a:spAutoFit/>
          </a:bodyPr>
          <a:lstStyle/>
          <a:p>
            <a:r>
              <a:rPr lang="en-IE" sz="1400" dirty="0" smtClean="0">
                <a:solidFill>
                  <a:schemeClr val="bg1"/>
                </a:solidFill>
              </a:rPr>
              <a:t>55-64</a:t>
            </a:r>
            <a:endParaRPr lang="en-GB" sz="1400" dirty="0">
              <a:solidFill>
                <a:schemeClr val="bg1"/>
              </a:solidFill>
            </a:endParaRPr>
          </a:p>
        </p:txBody>
      </p:sp>
      <p:sp>
        <p:nvSpPr>
          <p:cNvPr id="38" name="TextBox 37"/>
          <p:cNvSpPr txBox="1"/>
          <p:nvPr/>
        </p:nvSpPr>
        <p:spPr>
          <a:xfrm>
            <a:off x="2867006" y="5182410"/>
            <a:ext cx="457176" cy="307777"/>
          </a:xfrm>
          <a:prstGeom prst="rect">
            <a:avLst/>
          </a:prstGeom>
          <a:noFill/>
        </p:spPr>
        <p:txBody>
          <a:bodyPr wrap="none" rtlCol="0">
            <a:spAutoFit/>
          </a:bodyPr>
          <a:lstStyle/>
          <a:p>
            <a:r>
              <a:rPr lang="en-IE" sz="1400" dirty="0" smtClean="0">
                <a:solidFill>
                  <a:schemeClr val="bg1"/>
                </a:solidFill>
              </a:rPr>
              <a:t>65+</a:t>
            </a:r>
            <a:endParaRPr lang="en-GB" sz="1400" dirty="0">
              <a:solidFill>
                <a:schemeClr val="bg1"/>
              </a:solidFill>
            </a:endParaRPr>
          </a:p>
        </p:txBody>
      </p:sp>
      <p:sp>
        <p:nvSpPr>
          <p:cNvPr id="90" name="Freeform 5"/>
          <p:cNvSpPr>
            <a:spLocks noChangeAspect="1" noEditPoints="1"/>
          </p:cNvSpPr>
          <p:nvPr/>
        </p:nvSpPr>
        <p:spPr bwMode="gray">
          <a:xfrm>
            <a:off x="338433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1" name="Freeform 5"/>
          <p:cNvSpPr>
            <a:spLocks noChangeAspect="1" noEditPoints="1"/>
          </p:cNvSpPr>
          <p:nvPr/>
        </p:nvSpPr>
        <p:spPr bwMode="gray">
          <a:xfrm>
            <a:off x="3982182"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2" name="Freeform 5"/>
          <p:cNvSpPr>
            <a:spLocks noChangeAspect="1" noEditPoints="1"/>
          </p:cNvSpPr>
          <p:nvPr/>
        </p:nvSpPr>
        <p:spPr bwMode="gray">
          <a:xfrm>
            <a:off x="358361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3" name="Freeform 5"/>
          <p:cNvSpPr>
            <a:spLocks noChangeAspect="1" noEditPoints="1"/>
          </p:cNvSpPr>
          <p:nvPr/>
        </p:nvSpPr>
        <p:spPr bwMode="gray">
          <a:xfrm>
            <a:off x="4181464"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5" name="Freeform 5"/>
          <p:cNvSpPr>
            <a:spLocks noChangeAspect="1" noEditPoints="1"/>
          </p:cNvSpPr>
          <p:nvPr/>
        </p:nvSpPr>
        <p:spPr bwMode="gray">
          <a:xfrm>
            <a:off x="458002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6" name="Freeform 5"/>
          <p:cNvSpPr>
            <a:spLocks noChangeAspect="1" noEditPoints="1"/>
          </p:cNvSpPr>
          <p:nvPr/>
        </p:nvSpPr>
        <p:spPr bwMode="gray">
          <a:xfrm>
            <a:off x="5177855"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7" name="Freeform 5"/>
          <p:cNvSpPr>
            <a:spLocks noChangeAspect="1" noEditPoints="1"/>
          </p:cNvSpPr>
          <p:nvPr/>
        </p:nvSpPr>
        <p:spPr bwMode="gray">
          <a:xfrm>
            <a:off x="438074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70000">
                <a:schemeClr val="bg2"/>
              </a:gs>
              <a:gs pos="7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8" name="Freeform 5"/>
          <p:cNvSpPr>
            <a:spLocks noChangeAspect="1" noEditPoints="1"/>
          </p:cNvSpPr>
          <p:nvPr/>
        </p:nvSpPr>
        <p:spPr bwMode="gray">
          <a:xfrm>
            <a:off x="3782900"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9" name="Freeform 5"/>
          <p:cNvSpPr>
            <a:spLocks noChangeAspect="1" noEditPoints="1"/>
          </p:cNvSpPr>
          <p:nvPr/>
        </p:nvSpPr>
        <p:spPr bwMode="gray">
          <a:xfrm>
            <a:off x="4978592" y="417756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0" name="Freeform 5"/>
          <p:cNvSpPr>
            <a:spLocks noChangeAspect="1" noEditPoints="1"/>
          </p:cNvSpPr>
          <p:nvPr/>
        </p:nvSpPr>
        <p:spPr bwMode="gray">
          <a:xfrm>
            <a:off x="3384336"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2" name="Freeform 5"/>
          <p:cNvSpPr>
            <a:spLocks noChangeAspect="1" noEditPoints="1"/>
          </p:cNvSpPr>
          <p:nvPr/>
        </p:nvSpPr>
        <p:spPr bwMode="gray">
          <a:xfrm>
            <a:off x="3583618"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3" name="Freeform 5"/>
          <p:cNvSpPr>
            <a:spLocks noChangeAspect="1" noEditPoints="1"/>
          </p:cNvSpPr>
          <p:nvPr/>
        </p:nvSpPr>
        <p:spPr bwMode="gray">
          <a:xfrm>
            <a:off x="3982182"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4" name="Freeform 5"/>
          <p:cNvSpPr>
            <a:spLocks noChangeAspect="1" noEditPoints="1"/>
          </p:cNvSpPr>
          <p:nvPr/>
        </p:nvSpPr>
        <p:spPr bwMode="gray">
          <a:xfrm>
            <a:off x="4380727"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5" name="Freeform 5"/>
          <p:cNvSpPr>
            <a:spLocks noChangeAspect="1" noEditPoints="1"/>
          </p:cNvSpPr>
          <p:nvPr/>
        </p:nvSpPr>
        <p:spPr bwMode="gray">
          <a:xfrm>
            <a:off x="4580009"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40000">
                <a:schemeClr val="bg2"/>
              </a:gs>
              <a:gs pos="4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6" name="Freeform 5"/>
          <p:cNvSpPr>
            <a:spLocks noChangeAspect="1" noEditPoints="1"/>
          </p:cNvSpPr>
          <p:nvPr/>
        </p:nvSpPr>
        <p:spPr bwMode="gray">
          <a:xfrm>
            <a:off x="5177855"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7" name="Freeform 5"/>
          <p:cNvSpPr>
            <a:spLocks noChangeAspect="1" noEditPoints="1"/>
          </p:cNvSpPr>
          <p:nvPr/>
        </p:nvSpPr>
        <p:spPr bwMode="gray">
          <a:xfrm>
            <a:off x="3782900"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8" name="Freeform 5"/>
          <p:cNvSpPr>
            <a:spLocks noChangeAspect="1" noEditPoints="1"/>
          </p:cNvSpPr>
          <p:nvPr/>
        </p:nvSpPr>
        <p:spPr bwMode="gray">
          <a:xfrm>
            <a:off x="4779291"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9" name="Freeform 5"/>
          <p:cNvSpPr>
            <a:spLocks noChangeAspect="1" noEditPoints="1"/>
          </p:cNvSpPr>
          <p:nvPr/>
        </p:nvSpPr>
        <p:spPr bwMode="gray">
          <a:xfrm>
            <a:off x="4181464" y="3223162"/>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0" name="Freeform 5"/>
          <p:cNvSpPr>
            <a:spLocks noChangeAspect="1" noEditPoints="1"/>
          </p:cNvSpPr>
          <p:nvPr/>
        </p:nvSpPr>
        <p:spPr bwMode="gray">
          <a:xfrm>
            <a:off x="33843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1" name="Freeform 5"/>
          <p:cNvSpPr>
            <a:spLocks noChangeAspect="1" noEditPoints="1"/>
          </p:cNvSpPr>
          <p:nvPr/>
        </p:nvSpPr>
        <p:spPr bwMode="gray">
          <a:xfrm>
            <a:off x="39821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2" name="Freeform 5"/>
          <p:cNvSpPr>
            <a:spLocks noChangeAspect="1" noEditPoints="1"/>
          </p:cNvSpPr>
          <p:nvPr/>
        </p:nvSpPr>
        <p:spPr bwMode="gray">
          <a:xfrm>
            <a:off x="35836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3" name="Freeform 5"/>
          <p:cNvSpPr>
            <a:spLocks noChangeAspect="1" noEditPoints="1"/>
          </p:cNvSpPr>
          <p:nvPr/>
        </p:nvSpPr>
        <p:spPr bwMode="gray">
          <a:xfrm>
            <a:off x="418145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4" name="Freeform 5"/>
          <p:cNvSpPr>
            <a:spLocks noChangeAspect="1" noEditPoints="1"/>
          </p:cNvSpPr>
          <p:nvPr/>
        </p:nvSpPr>
        <p:spPr bwMode="gray">
          <a:xfrm>
            <a:off x="43807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5" name="Freeform 5"/>
          <p:cNvSpPr>
            <a:spLocks noChangeAspect="1" noEditPoints="1"/>
          </p:cNvSpPr>
          <p:nvPr/>
        </p:nvSpPr>
        <p:spPr bwMode="gray">
          <a:xfrm>
            <a:off x="47792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6" name="Freeform 5"/>
          <p:cNvSpPr>
            <a:spLocks noChangeAspect="1" noEditPoints="1"/>
          </p:cNvSpPr>
          <p:nvPr/>
        </p:nvSpPr>
        <p:spPr bwMode="gray">
          <a:xfrm>
            <a:off x="5177855"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7" name="Freeform 5"/>
          <p:cNvSpPr>
            <a:spLocks noChangeAspect="1" noEditPoints="1"/>
          </p:cNvSpPr>
          <p:nvPr/>
        </p:nvSpPr>
        <p:spPr bwMode="gray">
          <a:xfrm>
            <a:off x="37828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8" name="Freeform 5"/>
          <p:cNvSpPr>
            <a:spLocks noChangeAspect="1" noEditPoints="1"/>
          </p:cNvSpPr>
          <p:nvPr/>
        </p:nvSpPr>
        <p:spPr bwMode="gray">
          <a:xfrm>
            <a:off x="45800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0" name="Freeform 5"/>
          <p:cNvSpPr>
            <a:spLocks noChangeAspect="1" noEditPoints="1"/>
          </p:cNvSpPr>
          <p:nvPr/>
        </p:nvSpPr>
        <p:spPr bwMode="gray">
          <a:xfrm>
            <a:off x="33843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1" name="Freeform 5"/>
          <p:cNvSpPr>
            <a:spLocks noChangeAspect="1" noEditPoints="1"/>
          </p:cNvSpPr>
          <p:nvPr/>
        </p:nvSpPr>
        <p:spPr bwMode="gray">
          <a:xfrm>
            <a:off x="39821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2" name="Freeform 5"/>
          <p:cNvSpPr>
            <a:spLocks noChangeAspect="1" noEditPoints="1"/>
          </p:cNvSpPr>
          <p:nvPr/>
        </p:nvSpPr>
        <p:spPr bwMode="gray">
          <a:xfrm>
            <a:off x="35836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3" name="Freeform 5"/>
          <p:cNvSpPr>
            <a:spLocks noChangeAspect="1" noEditPoints="1"/>
          </p:cNvSpPr>
          <p:nvPr/>
        </p:nvSpPr>
        <p:spPr bwMode="gray">
          <a:xfrm>
            <a:off x="43807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4" name="Freeform 5"/>
          <p:cNvSpPr>
            <a:spLocks noChangeAspect="1" noEditPoints="1"/>
          </p:cNvSpPr>
          <p:nvPr/>
        </p:nvSpPr>
        <p:spPr bwMode="gray">
          <a:xfrm>
            <a:off x="45800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5" name="Freeform 5"/>
          <p:cNvSpPr>
            <a:spLocks noChangeAspect="1" noEditPoints="1"/>
          </p:cNvSpPr>
          <p:nvPr/>
        </p:nvSpPr>
        <p:spPr bwMode="gray">
          <a:xfrm>
            <a:off x="49785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6" name="Freeform 5"/>
          <p:cNvSpPr>
            <a:spLocks noChangeAspect="1" noEditPoints="1"/>
          </p:cNvSpPr>
          <p:nvPr/>
        </p:nvSpPr>
        <p:spPr bwMode="gray">
          <a:xfrm>
            <a:off x="5177855"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7" name="Freeform 5"/>
          <p:cNvSpPr>
            <a:spLocks noChangeAspect="1" noEditPoints="1"/>
          </p:cNvSpPr>
          <p:nvPr/>
        </p:nvSpPr>
        <p:spPr bwMode="gray">
          <a:xfrm>
            <a:off x="418145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8" name="Freeform 5"/>
          <p:cNvSpPr>
            <a:spLocks noChangeAspect="1" noEditPoints="1"/>
          </p:cNvSpPr>
          <p:nvPr/>
        </p:nvSpPr>
        <p:spPr bwMode="gray">
          <a:xfrm>
            <a:off x="37828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0" name="Freeform 5"/>
          <p:cNvSpPr>
            <a:spLocks noChangeAspect="1" noEditPoints="1"/>
          </p:cNvSpPr>
          <p:nvPr/>
        </p:nvSpPr>
        <p:spPr bwMode="gray">
          <a:xfrm>
            <a:off x="338433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1" name="Freeform 5"/>
          <p:cNvSpPr>
            <a:spLocks noChangeAspect="1" noEditPoints="1"/>
          </p:cNvSpPr>
          <p:nvPr/>
        </p:nvSpPr>
        <p:spPr bwMode="gray">
          <a:xfrm>
            <a:off x="3982182"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2" name="Freeform 5"/>
          <p:cNvSpPr>
            <a:spLocks noChangeAspect="1" noEditPoints="1"/>
          </p:cNvSpPr>
          <p:nvPr/>
        </p:nvSpPr>
        <p:spPr bwMode="gray">
          <a:xfrm>
            <a:off x="3583618"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3" name="Freeform 5"/>
          <p:cNvSpPr>
            <a:spLocks noChangeAspect="1" noEditPoints="1"/>
          </p:cNvSpPr>
          <p:nvPr/>
        </p:nvSpPr>
        <p:spPr bwMode="gray">
          <a:xfrm>
            <a:off x="4181464"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5" name="Freeform 5"/>
          <p:cNvSpPr>
            <a:spLocks noChangeAspect="1" noEditPoints="1"/>
          </p:cNvSpPr>
          <p:nvPr/>
        </p:nvSpPr>
        <p:spPr bwMode="gray">
          <a:xfrm>
            <a:off x="4978573"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6" name="Freeform 5"/>
          <p:cNvSpPr>
            <a:spLocks noChangeAspect="1" noEditPoints="1"/>
          </p:cNvSpPr>
          <p:nvPr/>
        </p:nvSpPr>
        <p:spPr bwMode="gray">
          <a:xfrm>
            <a:off x="5177855"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7" name="Freeform 5"/>
          <p:cNvSpPr>
            <a:spLocks noChangeAspect="1" noEditPoints="1"/>
          </p:cNvSpPr>
          <p:nvPr/>
        </p:nvSpPr>
        <p:spPr bwMode="gray">
          <a:xfrm>
            <a:off x="3782900"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8" name="Freeform 5"/>
          <p:cNvSpPr>
            <a:spLocks noChangeAspect="1" noEditPoints="1"/>
          </p:cNvSpPr>
          <p:nvPr/>
        </p:nvSpPr>
        <p:spPr bwMode="gray">
          <a:xfrm>
            <a:off x="438074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9" name="Freeform 5"/>
          <p:cNvSpPr>
            <a:spLocks noChangeAspect="1" noEditPoints="1"/>
          </p:cNvSpPr>
          <p:nvPr/>
        </p:nvSpPr>
        <p:spPr bwMode="gray">
          <a:xfrm>
            <a:off x="4580028" y="4654771"/>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30000">
                <a:schemeClr val="bg2"/>
              </a:gs>
              <a:gs pos="3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10" name="Rechteck 92"/>
          <p:cNvSpPr/>
          <p:nvPr/>
        </p:nvSpPr>
        <p:spPr bwMode="gray">
          <a:xfrm>
            <a:off x="266544" y="4540270"/>
            <a:ext cx="1729641"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Higher Social </a:t>
            </a:r>
            <a:r>
              <a:rPr lang="de-DE" sz="1200" kern="0" dirty="0" smtClean="0">
                <a:solidFill>
                  <a:schemeClr val="bg1"/>
                </a:solidFill>
              </a:rPr>
              <a:t>Grades:</a:t>
            </a:r>
            <a:r>
              <a:rPr lang="de-DE" kern="0" dirty="0" smtClean="0">
                <a:solidFill>
                  <a:schemeClr val="bg1"/>
                </a:solidFill>
              </a:rPr>
              <a:t>67%</a:t>
            </a:r>
            <a:endParaRPr lang="de-DE" kern="0" dirty="0">
              <a:solidFill>
                <a:schemeClr val="bg1"/>
              </a:solidFill>
            </a:endParaRPr>
          </a:p>
        </p:txBody>
      </p:sp>
      <p:sp>
        <p:nvSpPr>
          <p:cNvPr id="111" name="Rechteck 92"/>
          <p:cNvSpPr/>
          <p:nvPr/>
        </p:nvSpPr>
        <p:spPr bwMode="gray">
          <a:xfrm>
            <a:off x="266555" y="5148407"/>
            <a:ext cx="1737655"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Lower Social Grades</a:t>
            </a:r>
            <a:r>
              <a:rPr lang="de-DE" sz="1200" kern="0" dirty="0" smtClean="0">
                <a:solidFill>
                  <a:schemeClr val="bg1"/>
                </a:solidFill>
              </a:rPr>
              <a:t>: </a:t>
            </a:r>
            <a:r>
              <a:rPr lang="de-DE" kern="0" dirty="0" smtClean="0">
                <a:solidFill>
                  <a:schemeClr val="bg1"/>
                </a:solidFill>
              </a:rPr>
              <a:t>55%</a:t>
            </a:r>
            <a:endParaRPr lang="de-DE" kern="0" dirty="0">
              <a:solidFill>
                <a:schemeClr val="bg1"/>
              </a:solidFill>
            </a:endParaRPr>
          </a:p>
        </p:txBody>
      </p:sp>
      <p:sp>
        <p:nvSpPr>
          <p:cNvPr id="112" name="TextBox 111"/>
          <p:cNvSpPr txBox="1"/>
          <p:nvPr/>
        </p:nvSpPr>
        <p:spPr>
          <a:xfrm>
            <a:off x="560018" y="4236125"/>
            <a:ext cx="1163845" cy="276999"/>
          </a:xfrm>
          <a:prstGeom prst="rect">
            <a:avLst/>
          </a:prstGeom>
          <a:noFill/>
        </p:spPr>
        <p:txBody>
          <a:bodyPr wrap="none" lIns="0" tIns="0" rIns="0" bIns="0" rtlCol="0">
            <a:spAutoFit/>
          </a:bodyPr>
          <a:lstStyle/>
          <a:p>
            <a:r>
              <a:rPr lang="en-GB" dirty="0" smtClean="0">
                <a:solidFill>
                  <a:schemeClr val="tx2"/>
                </a:solidFill>
                <a:cs typeface="Arial" pitchFamily="34" charset="0"/>
              </a:rPr>
              <a:t>Social Grade</a:t>
            </a:r>
            <a:endParaRPr lang="en-US" dirty="0">
              <a:solidFill>
                <a:schemeClr val="tx2"/>
              </a:solidFill>
              <a:cs typeface="Arial" pitchFamily="34" charset="0"/>
            </a:endParaRPr>
          </a:p>
        </p:txBody>
      </p:sp>
      <p:cxnSp>
        <p:nvCxnSpPr>
          <p:cNvPr id="113" name="Straight Connector 112"/>
          <p:cNvCxnSpPr/>
          <p:nvPr/>
        </p:nvCxnSpPr>
        <p:spPr>
          <a:xfrm>
            <a:off x="628650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cxnSp>
        <p:nvCxnSpPr>
          <p:cNvPr id="114" name="Straight Connector 113"/>
          <p:cNvCxnSpPr/>
          <p:nvPr/>
        </p:nvCxnSpPr>
        <p:spPr>
          <a:xfrm>
            <a:off x="245745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sp>
        <p:nvSpPr>
          <p:cNvPr id="28" name="Rectangle 27"/>
          <p:cNvSpPr/>
          <p:nvPr/>
        </p:nvSpPr>
        <p:spPr>
          <a:xfrm>
            <a:off x="77453" y="1068545"/>
            <a:ext cx="2220566" cy="959302"/>
          </a:xfrm>
          <a:prstGeom prst="rect">
            <a:avLst/>
          </a:prstGeom>
        </p:spPr>
        <p:txBody>
          <a:bodyPr wrap="square" anchor="ctr">
            <a:spAutoFit/>
          </a:bodyPr>
          <a:lstStyle/>
          <a:p>
            <a:pPr algn="r">
              <a:lnSpc>
                <a:spcPct val="75000"/>
              </a:lnSpc>
            </a:pPr>
            <a:r>
              <a:rPr lang="en-GB" sz="7200" b="1" dirty="0" smtClean="0">
                <a:solidFill>
                  <a:schemeClr val="accent1"/>
                </a:solidFill>
                <a:cs typeface="Arial" pitchFamily="34" charset="0"/>
              </a:rPr>
              <a:t>59%</a:t>
            </a:r>
            <a:endParaRPr lang="en-US" sz="1600" dirty="0">
              <a:solidFill>
                <a:schemeClr val="accent1"/>
              </a:solidFill>
              <a:cs typeface="Arial" pitchFamily="34" charset="0"/>
            </a:endParaRPr>
          </a:p>
        </p:txBody>
      </p:sp>
      <p:pic>
        <p:nvPicPr>
          <p:cNvPr id="118" name="Picture 117" descr="Ireland provinces.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467953" y="2705912"/>
            <a:ext cx="2238183" cy="2563200"/>
          </a:xfrm>
          <a:prstGeom prst="rect">
            <a:avLst/>
          </a:prstGeom>
        </p:spPr>
      </p:pic>
      <p:sp>
        <p:nvSpPr>
          <p:cNvPr id="119" name="TextBox 9"/>
          <p:cNvSpPr txBox="1">
            <a:spLocks noChangeArrowheads="1"/>
          </p:cNvSpPr>
          <p:nvPr/>
        </p:nvSpPr>
        <p:spPr bwMode="auto">
          <a:xfrm>
            <a:off x="7762914" y="3810423"/>
            <a:ext cx="910808" cy="769441"/>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Rest of </a:t>
            </a:r>
            <a:br>
              <a:rPr kumimoji="0" lang="en-IE" sz="1000" b="0" i="0" u="none" strike="noStrike" kern="0" cap="none" spc="0" normalizeH="0" baseline="0" noProof="0" dirty="0" smtClean="0">
                <a:ln>
                  <a:noFill/>
                </a:ln>
                <a:solidFill>
                  <a:schemeClr val="bg1"/>
                </a:solidFill>
                <a:effectLst/>
                <a:uLnTx/>
                <a:uFillTx/>
                <a:cs typeface="Calibri" pitchFamily="34" charset="0"/>
              </a:rPr>
            </a:br>
            <a:r>
              <a:rPr kumimoji="0" lang="en-IE" sz="1000" b="0" i="0" u="none" strike="noStrike" kern="0" cap="none" spc="0" normalizeH="0" baseline="0" noProof="0" dirty="0" smtClean="0">
                <a:ln>
                  <a:noFill/>
                </a:ln>
                <a:solidFill>
                  <a:schemeClr val="bg1"/>
                </a:solidFill>
                <a:effectLst/>
                <a:uLnTx/>
                <a:uFillTx/>
                <a:cs typeface="Calibri" pitchFamily="34" charset="0"/>
              </a:rPr>
              <a:t>Leinster </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55</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0" name="TextBox 9"/>
          <p:cNvSpPr txBox="1">
            <a:spLocks noChangeArrowheads="1"/>
          </p:cNvSpPr>
          <p:nvPr/>
        </p:nvSpPr>
        <p:spPr bwMode="auto">
          <a:xfrm>
            <a:off x="7015646" y="4384918"/>
            <a:ext cx="910808"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effectLst/>
                <a:uLnTx/>
                <a:uFillTx/>
                <a:cs typeface="Calibri" pitchFamily="34" charset="0"/>
              </a:rPr>
              <a:t>Munster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cs typeface="Calibri" pitchFamily="34" charset="0"/>
              </a:rPr>
              <a:t>62</a:t>
            </a:r>
            <a:r>
              <a:rPr kumimoji="0" lang="en-IE" sz="2400" b="0" i="0" u="none" strike="noStrike" kern="0" cap="none" spc="0" normalizeH="0" baseline="0" noProof="0" dirty="0" smtClean="0">
                <a:ln>
                  <a:noFill/>
                </a:ln>
                <a:effectLst/>
                <a:uLnTx/>
                <a:uFillTx/>
                <a:cs typeface="Calibri" pitchFamily="34" charset="0"/>
              </a:rPr>
              <a:t>%</a:t>
            </a:r>
          </a:p>
        </p:txBody>
      </p:sp>
      <p:sp>
        <p:nvSpPr>
          <p:cNvPr id="121" name="TextBox 9"/>
          <p:cNvSpPr txBox="1">
            <a:spLocks noChangeArrowheads="1"/>
          </p:cNvSpPr>
          <p:nvPr/>
        </p:nvSpPr>
        <p:spPr bwMode="auto">
          <a:xfrm>
            <a:off x="7011489" y="3503856"/>
            <a:ext cx="1038252"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Conn/ Ulster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50</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6" name="TextBox 9"/>
          <p:cNvSpPr txBox="1">
            <a:spLocks noChangeArrowheads="1"/>
          </p:cNvSpPr>
          <p:nvPr/>
        </p:nvSpPr>
        <p:spPr bwMode="auto">
          <a:xfrm>
            <a:off x="8300394" y="3225786"/>
            <a:ext cx="770692" cy="615553"/>
          </a:xfrm>
          <a:prstGeom prst="rect">
            <a:avLst/>
          </a:prstGeom>
          <a:solidFill>
            <a:srgbClr val="FFFFFF"/>
          </a:solidFill>
          <a:ln w="9525">
            <a:solidFill>
              <a:srgbClr val="CEC7BA"/>
            </a:solidFill>
            <a:prstDash val="dash"/>
            <a:miter lim="800000"/>
            <a:headEnd/>
            <a:tailEnd/>
          </a:ln>
        </p:spPr>
        <p:txBody>
          <a:bodyPr r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Dublin</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67</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cxnSp>
        <p:nvCxnSpPr>
          <p:cNvPr id="129" name="Straight Connector 105"/>
          <p:cNvCxnSpPr>
            <a:cxnSpLocks noChangeShapeType="1"/>
            <a:stCxn id="126" idx="2"/>
          </p:cNvCxnSpPr>
          <p:nvPr/>
        </p:nvCxnSpPr>
        <p:spPr bwMode="auto">
          <a:xfrm flipH="1">
            <a:off x="8411866" y="3841339"/>
            <a:ext cx="273874" cy="321234"/>
          </a:xfrm>
          <a:prstGeom prst="line">
            <a:avLst/>
          </a:prstGeom>
          <a:noFill/>
          <a:ln w="9525" algn="ctr">
            <a:solidFill>
              <a:srgbClr val="CEC7BA"/>
            </a:solidFill>
            <a:round/>
            <a:headEnd/>
            <a:tailEnd/>
          </a:ln>
        </p:spPr>
      </p:cxnSp>
      <p:sp>
        <p:nvSpPr>
          <p:cNvPr id="131" name="Freeform 5"/>
          <p:cNvSpPr>
            <a:spLocks noChangeAspect="1" noEditPoints="1"/>
          </p:cNvSpPr>
          <p:nvPr/>
        </p:nvSpPr>
        <p:spPr bwMode="gray">
          <a:xfrm>
            <a:off x="322573"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2" name="Freeform 5"/>
          <p:cNvSpPr>
            <a:spLocks noChangeAspect="1" noEditPoints="1"/>
          </p:cNvSpPr>
          <p:nvPr/>
        </p:nvSpPr>
        <p:spPr bwMode="gray">
          <a:xfrm>
            <a:off x="792109"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3" name="Freeform 5"/>
          <p:cNvSpPr>
            <a:spLocks noChangeAspect="1" noEditPoints="1"/>
          </p:cNvSpPr>
          <p:nvPr/>
        </p:nvSpPr>
        <p:spPr bwMode="gray">
          <a:xfrm>
            <a:off x="47908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5" name="Freeform 5"/>
          <p:cNvSpPr>
            <a:spLocks noChangeAspect="1" noEditPoints="1"/>
          </p:cNvSpPr>
          <p:nvPr/>
        </p:nvSpPr>
        <p:spPr bwMode="gray">
          <a:xfrm>
            <a:off x="1574654"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36" name="Freeform 5"/>
          <p:cNvSpPr>
            <a:spLocks noChangeAspect="1" noEditPoints="1"/>
          </p:cNvSpPr>
          <p:nvPr/>
        </p:nvSpPr>
        <p:spPr bwMode="gray">
          <a:xfrm>
            <a:off x="173116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7" name="Freeform 5"/>
          <p:cNvSpPr>
            <a:spLocks noChangeAspect="1" noEditPoints="1"/>
          </p:cNvSpPr>
          <p:nvPr/>
        </p:nvSpPr>
        <p:spPr bwMode="gray">
          <a:xfrm>
            <a:off x="1261630"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70000">
                <a:schemeClr val="bg2"/>
              </a:gs>
              <a:gs pos="7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8" name="Freeform 5"/>
          <p:cNvSpPr>
            <a:spLocks noChangeAspect="1" noEditPoints="1"/>
          </p:cNvSpPr>
          <p:nvPr/>
        </p:nvSpPr>
        <p:spPr bwMode="gray">
          <a:xfrm>
            <a:off x="1105133" y="4824295"/>
            <a:ext cx="110144" cy="317086"/>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9" name="Freeform 5"/>
          <p:cNvSpPr>
            <a:spLocks noChangeAspect="1" noEditPoints="1"/>
          </p:cNvSpPr>
          <p:nvPr/>
        </p:nvSpPr>
        <p:spPr bwMode="gray">
          <a:xfrm>
            <a:off x="948621"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0" name="Freeform 5"/>
          <p:cNvSpPr>
            <a:spLocks noChangeAspect="1" noEditPoints="1"/>
          </p:cNvSpPr>
          <p:nvPr/>
        </p:nvSpPr>
        <p:spPr bwMode="gray">
          <a:xfrm>
            <a:off x="635597"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2" name="Freeform 5"/>
          <p:cNvSpPr>
            <a:spLocks noChangeAspect="1" noEditPoints="1"/>
          </p:cNvSpPr>
          <p:nvPr/>
        </p:nvSpPr>
        <p:spPr bwMode="gray">
          <a:xfrm>
            <a:off x="32257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3" name="Freeform 5"/>
          <p:cNvSpPr>
            <a:spLocks noChangeAspect="1" noEditPoints="1"/>
          </p:cNvSpPr>
          <p:nvPr/>
        </p:nvSpPr>
        <p:spPr bwMode="gray">
          <a:xfrm>
            <a:off x="79210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4" name="Freeform 5"/>
          <p:cNvSpPr>
            <a:spLocks noChangeAspect="1" noEditPoints="1"/>
          </p:cNvSpPr>
          <p:nvPr/>
        </p:nvSpPr>
        <p:spPr bwMode="gray">
          <a:xfrm>
            <a:off x="47908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5" name="Freeform 5"/>
          <p:cNvSpPr>
            <a:spLocks noChangeAspect="1" noEditPoints="1"/>
          </p:cNvSpPr>
          <p:nvPr/>
        </p:nvSpPr>
        <p:spPr bwMode="gray">
          <a:xfrm>
            <a:off x="126163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6" name="Freeform 5"/>
          <p:cNvSpPr>
            <a:spLocks noChangeAspect="1" noEditPoints="1"/>
          </p:cNvSpPr>
          <p:nvPr/>
        </p:nvSpPr>
        <p:spPr bwMode="gray">
          <a:xfrm>
            <a:off x="110512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50000">
                <a:schemeClr val="bg2"/>
              </a:gs>
              <a:gs pos="5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7" name="Freeform 5"/>
          <p:cNvSpPr>
            <a:spLocks noChangeAspect="1" noEditPoints="1"/>
          </p:cNvSpPr>
          <p:nvPr/>
        </p:nvSpPr>
        <p:spPr bwMode="gray">
          <a:xfrm>
            <a:off x="157465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8" name="Freeform 5"/>
          <p:cNvSpPr>
            <a:spLocks noChangeAspect="1" noEditPoints="1"/>
          </p:cNvSpPr>
          <p:nvPr/>
        </p:nvSpPr>
        <p:spPr bwMode="gray">
          <a:xfrm>
            <a:off x="1731165"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9" name="Freeform 5"/>
          <p:cNvSpPr>
            <a:spLocks noChangeAspect="1" noEditPoints="1"/>
          </p:cNvSpPr>
          <p:nvPr/>
        </p:nvSpPr>
        <p:spPr bwMode="gray">
          <a:xfrm>
            <a:off x="94861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0" name="Freeform 5"/>
          <p:cNvSpPr>
            <a:spLocks noChangeAspect="1" noEditPoints="1"/>
          </p:cNvSpPr>
          <p:nvPr/>
        </p:nvSpPr>
        <p:spPr bwMode="gray">
          <a:xfrm>
            <a:off x="63559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1" name="Freeform 5"/>
          <p:cNvSpPr>
            <a:spLocks noChangeAspect="1" noEditPoints="1"/>
          </p:cNvSpPr>
          <p:nvPr/>
        </p:nvSpPr>
        <p:spPr bwMode="gray">
          <a:xfrm>
            <a:off x="141814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2" name="Freeform 5"/>
          <p:cNvSpPr>
            <a:spLocks noChangeAspect="1" noEditPoints="1"/>
          </p:cNvSpPr>
          <p:nvPr/>
        </p:nvSpPr>
        <p:spPr bwMode="gray">
          <a:xfrm>
            <a:off x="32257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3" name="Freeform 5"/>
          <p:cNvSpPr>
            <a:spLocks noChangeAspect="1" noEditPoints="1"/>
          </p:cNvSpPr>
          <p:nvPr/>
        </p:nvSpPr>
        <p:spPr bwMode="gray">
          <a:xfrm>
            <a:off x="94861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50000">
                <a:schemeClr val="bg2"/>
              </a:gs>
              <a:gs pos="5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4" name="Freeform 5"/>
          <p:cNvSpPr>
            <a:spLocks noChangeAspect="1" noEditPoints="1"/>
          </p:cNvSpPr>
          <p:nvPr/>
        </p:nvSpPr>
        <p:spPr bwMode="gray">
          <a:xfrm>
            <a:off x="47908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5" name="Freeform 5"/>
          <p:cNvSpPr>
            <a:spLocks noChangeAspect="1" noEditPoints="1"/>
          </p:cNvSpPr>
          <p:nvPr/>
        </p:nvSpPr>
        <p:spPr bwMode="gray">
          <a:xfrm>
            <a:off x="110512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6" name="Freeform 5"/>
          <p:cNvSpPr>
            <a:spLocks noChangeAspect="1" noEditPoints="1"/>
          </p:cNvSpPr>
          <p:nvPr/>
        </p:nvSpPr>
        <p:spPr bwMode="gray">
          <a:xfrm>
            <a:off x="141814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7" name="Freeform 5"/>
          <p:cNvSpPr>
            <a:spLocks noChangeAspect="1" noEditPoints="1"/>
          </p:cNvSpPr>
          <p:nvPr/>
        </p:nvSpPr>
        <p:spPr bwMode="gray">
          <a:xfrm>
            <a:off x="157465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8" name="Freeform 5"/>
          <p:cNvSpPr>
            <a:spLocks noChangeAspect="1" noEditPoints="1"/>
          </p:cNvSpPr>
          <p:nvPr/>
        </p:nvSpPr>
        <p:spPr bwMode="gray">
          <a:xfrm>
            <a:off x="1731165"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9" name="Freeform 5"/>
          <p:cNvSpPr>
            <a:spLocks noChangeAspect="1" noEditPoints="1"/>
          </p:cNvSpPr>
          <p:nvPr/>
        </p:nvSpPr>
        <p:spPr bwMode="gray">
          <a:xfrm>
            <a:off x="79210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0" name="Freeform 5"/>
          <p:cNvSpPr>
            <a:spLocks noChangeAspect="1" noEditPoints="1"/>
          </p:cNvSpPr>
          <p:nvPr/>
        </p:nvSpPr>
        <p:spPr bwMode="gray">
          <a:xfrm>
            <a:off x="63559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61" name="Freeform 5"/>
          <p:cNvSpPr>
            <a:spLocks noChangeAspect="1" noEditPoints="1"/>
          </p:cNvSpPr>
          <p:nvPr/>
        </p:nvSpPr>
        <p:spPr bwMode="gray">
          <a:xfrm>
            <a:off x="126163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2" name="Rechteck 92"/>
          <p:cNvSpPr/>
          <p:nvPr/>
        </p:nvSpPr>
        <p:spPr bwMode="gray">
          <a:xfrm>
            <a:off x="588762" y="5756246"/>
            <a:ext cx="1093248"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smtClean="0">
                <a:solidFill>
                  <a:schemeClr val="bg1"/>
                </a:solidFill>
              </a:rPr>
              <a:t>Farmers: </a:t>
            </a:r>
            <a:r>
              <a:rPr lang="de-DE" kern="0" dirty="0" smtClean="0">
                <a:solidFill>
                  <a:schemeClr val="bg1"/>
                </a:solidFill>
              </a:rPr>
              <a:t>  45%</a:t>
            </a:r>
            <a:endParaRPr lang="de-DE" sz="2400" kern="0" dirty="0">
              <a:solidFill>
                <a:schemeClr val="bg1"/>
              </a:solidFill>
            </a:endParaRPr>
          </a:p>
        </p:txBody>
      </p:sp>
      <p:sp>
        <p:nvSpPr>
          <p:cNvPr id="141" name="Text Placeholder 34"/>
          <p:cNvSpPr txBox="1">
            <a:spLocks/>
          </p:cNvSpPr>
          <p:nvPr/>
        </p:nvSpPr>
        <p:spPr>
          <a:xfrm>
            <a:off x="109209" y="232531"/>
            <a:ext cx="8461585" cy="332399"/>
          </a:xfrm>
          <a:prstGeom prst="rect">
            <a:avLst/>
          </a:prstGeom>
        </p:spPr>
        <p:txBody>
          <a:bodyPr vert="horz" wrap="square" lIns="0" tIns="0" rIns="0" bIns="0" rtlCol="0" anchor="ctr">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defRPr/>
            </a:pPr>
            <a:r>
              <a:rPr lang="en-IE" sz="2400" b="1" dirty="0" smtClean="0">
                <a:solidFill>
                  <a:schemeClr val="accent5"/>
                </a:solidFill>
              </a:rPr>
              <a:t>Attitudes towards 8</a:t>
            </a:r>
            <a:r>
              <a:rPr lang="en-IE" sz="2400" b="1" baseline="30000" dirty="0" smtClean="0">
                <a:solidFill>
                  <a:schemeClr val="accent5"/>
                </a:solidFill>
              </a:rPr>
              <a:t>th</a:t>
            </a:r>
            <a:r>
              <a:rPr lang="en-IE" sz="2400" b="1" dirty="0" smtClean="0">
                <a:solidFill>
                  <a:schemeClr val="accent5"/>
                </a:solidFill>
              </a:rPr>
              <a:t> Amendment</a:t>
            </a:r>
            <a:endParaRPr lang="en-IE" sz="2400" b="1" dirty="0">
              <a:solidFill>
                <a:schemeClr val="accent5"/>
              </a:solidFill>
            </a:endParaRPr>
          </a:p>
        </p:txBody>
      </p:sp>
      <p:sp>
        <p:nvSpPr>
          <p:cNvPr id="166" name="Rectangle 165"/>
          <p:cNvSpPr/>
          <p:nvPr/>
        </p:nvSpPr>
        <p:spPr>
          <a:xfrm>
            <a:off x="2379837" y="1187235"/>
            <a:ext cx="6190957" cy="646331"/>
          </a:xfrm>
          <a:prstGeom prst="rect">
            <a:avLst/>
          </a:prstGeom>
        </p:spPr>
        <p:txBody>
          <a:bodyPr wrap="square" anchor="ctr">
            <a:spAutoFit/>
          </a:bodyPr>
          <a:lstStyle/>
          <a:p>
            <a:r>
              <a:rPr lang="en-GB" dirty="0" smtClean="0">
                <a:solidFill>
                  <a:schemeClr val="accent1"/>
                </a:solidFill>
                <a:cs typeface="Arial" pitchFamily="34" charset="0"/>
              </a:rPr>
              <a:t>Believe they </a:t>
            </a:r>
            <a:r>
              <a:rPr lang="en-IE" b="1" dirty="0" smtClean="0">
                <a:solidFill>
                  <a:schemeClr val="accent1">
                    <a:lumMod val="75000"/>
                  </a:schemeClr>
                </a:solidFill>
                <a:cs typeface="Arial" pitchFamily="34" charset="0"/>
              </a:rPr>
              <a:t>would </a:t>
            </a:r>
            <a:r>
              <a:rPr lang="en-IE" b="1" dirty="0">
                <a:solidFill>
                  <a:schemeClr val="accent1">
                    <a:lumMod val="75000"/>
                  </a:schemeClr>
                </a:solidFill>
                <a:cs typeface="Arial" pitchFamily="34" charset="0"/>
              </a:rPr>
              <a:t>vote yes in a referendum </a:t>
            </a:r>
            <a:r>
              <a:rPr lang="en-IE" dirty="0">
                <a:solidFill>
                  <a:schemeClr val="accent1"/>
                </a:solidFill>
                <a:cs typeface="Arial" pitchFamily="34" charset="0"/>
              </a:rPr>
              <a:t>to remove the 8th amendment from the Constitution</a:t>
            </a:r>
            <a:endParaRPr lang="en-US" dirty="0">
              <a:solidFill>
                <a:schemeClr val="accent1"/>
              </a:solidFill>
              <a:cs typeface="Arial" pitchFamily="34" charset="0"/>
            </a:endParaRPr>
          </a:p>
        </p:txBody>
      </p:sp>
      <p:sp>
        <p:nvSpPr>
          <p:cNvPr id="169" name="TextBox 168"/>
          <p:cNvSpPr txBox="1"/>
          <p:nvPr/>
        </p:nvSpPr>
        <p:spPr>
          <a:xfrm>
            <a:off x="5369907" y="2795271"/>
            <a:ext cx="495649" cy="307777"/>
          </a:xfrm>
          <a:prstGeom prst="rect">
            <a:avLst/>
          </a:prstGeom>
          <a:noFill/>
        </p:spPr>
        <p:txBody>
          <a:bodyPr wrap="none" rtlCol="0">
            <a:spAutoFit/>
          </a:bodyPr>
          <a:lstStyle/>
          <a:p>
            <a:r>
              <a:rPr lang="en-IE" sz="1400" dirty="0" smtClean="0">
                <a:solidFill>
                  <a:schemeClr val="bg1"/>
                </a:solidFill>
              </a:rPr>
              <a:t>45%</a:t>
            </a:r>
            <a:endParaRPr lang="en-GB" sz="1400" dirty="0">
              <a:solidFill>
                <a:schemeClr val="bg1"/>
              </a:solidFill>
            </a:endParaRPr>
          </a:p>
        </p:txBody>
      </p:sp>
      <p:sp>
        <p:nvSpPr>
          <p:cNvPr id="172" name="TextBox 171"/>
          <p:cNvSpPr txBox="1"/>
          <p:nvPr/>
        </p:nvSpPr>
        <p:spPr>
          <a:xfrm>
            <a:off x="5369907" y="3272474"/>
            <a:ext cx="495649" cy="307777"/>
          </a:xfrm>
          <a:prstGeom prst="rect">
            <a:avLst/>
          </a:prstGeom>
          <a:noFill/>
        </p:spPr>
        <p:txBody>
          <a:bodyPr wrap="none" rtlCol="0">
            <a:spAutoFit/>
          </a:bodyPr>
          <a:lstStyle/>
          <a:p>
            <a:r>
              <a:rPr lang="en-IE" sz="1400" dirty="0" smtClean="0">
                <a:solidFill>
                  <a:schemeClr val="bg1"/>
                </a:solidFill>
              </a:rPr>
              <a:t>64%</a:t>
            </a:r>
            <a:endParaRPr lang="en-GB" sz="1400" dirty="0">
              <a:solidFill>
                <a:schemeClr val="bg1"/>
              </a:solidFill>
            </a:endParaRPr>
          </a:p>
        </p:txBody>
      </p:sp>
      <p:sp>
        <p:nvSpPr>
          <p:cNvPr id="173" name="TextBox 172"/>
          <p:cNvSpPr txBox="1"/>
          <p:nvPr/>
        </p:nvSpPr>
        <p:spPr>
          <a:xfrm>
            <a:off x="5369907" y="3749677"/>
            <a:ext cx="495649" cy="307777"/>
          </a:xfrm>
          <a:prstGeom prst="rect">
            <a:avLst/>
          </a:prstGeom>
          <a:noFill/>
        </p:spPr>
        <p:txBody>
          <a:bodyPr wrap="none" rtlCol="0">
            <a:spAutoFit/>
          </a:bodyPr>
          <a:lstStyle/>
          <a:p>
            <a:r>
              <a:rPr lang="en-IE" sz="1400" dirty="0" smtClean="0">
                <a:solidFill>
                  <a:schemeClr val="bg1"/>
                </a:solidFill>
              </a:rPr>
              <a:t>60%</a:t>
            </a:r>
            <a:endParaRPr lang="en-GB" sz="1400" dirty="0">
              <a:solidFill>
                <a:schemeClr val="bg1"/>
              </a:solidFill>
            </a:endParaRPr>
          </a:p>
        </p:txBody>
      </p:sp>
      <p:sp>
        <p:nvSpPr>
          <p:cNvPr id="174" name="TextBox 173"/>
          <p:cNvSpPr txBox="1"/>
          <p:nvPr/>
        </p:nvSpPr>
        <p:spPr>
          <a:xfrm>
            <a:off x="5369907" y="4226880"/>
            <a:ext cx="495649" cy="307777"/>
          </a:xfrm>
          <a:prstGeom prst="rect">
            <a:avLst/>
          </a:prstGeom>
          <a:noFill/>
        </p:spPr>
        <p:txBody>
          <a:bodyPr wrap="none" rtlCol="0">
            <a:spAutoFit/>
          </a:bodyPr>
          <a:lstStyle/>
          <a:p>
            <a:r>
              <a:rPr lang="en-IE" sz="1400" dirty="0" smtClean="0">
                <a:solidFill>
                  <a:schemeClr val="bg1"/>
                </a:solidFill>
              </a:rPr>
              <a:t>57%</a:t>
            </a:r>
            <a:endParaRPr lang="en-GB" sz="1400" dirty="0">
              <a:solidFill>
                <a:schemeClr val="bg1"/>
              </a:solidFill>
            </a:endParaRPr>
          </a:p>
        </p:txBody>
      </p:sp>
      <p:sp>
        <p:nvSpPr>
          <p:cNvPr id="175" name="TextBox 174"/>
          <p:cNvSpPr txBox="1"/>
          <p:nvPr/>
        </p:nvSpPr>
        <p:spPr>
          <a:xfrm>
            <a:off x="5369907" y="4704083"/>
            <a:ext cx="495649" cy="307777"/>
          </a:xfrm>
          <a:prstGeom prst="rect">
            <a:avLst/>
          </a:prstGeom>
          <a:noFill/>
        </p:spPr>
        <p:txBody>
          <a:bodyPr wrap="none" rtlCol="0">
            <a:spAutoFit/>
          </a:bodyPr>
          <a:lstStyle/>
          <a:p>
            <a:r>
              <a:rPr lang="en-IE" sz="1400" dirty="0" smtClean="0">
                <a:solidFill>
                  <a:schemeClr val="bg1"/>
                </a:solidFill>
              </a:rPr>
              <a:t>63%</a:t>
            </a:r>
            <a:endParaRPr lang="en-GB" sz="1400" dirty="0">
              <a:solidFill>
                <a:schemeClr val="bg1"/>
              </a:solidFill>
            </a:endParaRPr>
          </a:p>
        </p:txBody>
      </p:sp>
      <p:sp>
        <p:nvSpPr>
          <p:cNvPr id="176" name="TextBox 175"/>
          <p:cNvSpPr txBox="1"/>
          <p:nvPr/>
        </p:nvSpPr>
        <p:spPr>
          <a:xfrm>
            <a:off x="5369907" y="5182410"/>
            <a:ext cx="495649" cy="307777"/>
          </a:xfrm>
          <a:prstGeom prst="rect">
            <a:avLst/>
          </a:prstGeom>
          <a:noFill/>
        </p:spPr>
        <p:txBody>
          <a:bodyPr wrap="none" rtlCol="0">
            <a:spAutoFit/>
          </a:bodyPr>
          <a:lstStyle/>
          <a:p>
            <a:r>
              <a:rPr lang="en-IE" sz="1400" dirty="0" smtClean="0">
                <a:solidFill>
                  <a:schemeClr val="bg1"/>
                </a:solidFill>
              </a:rPr>
              <a:t>60%</a:t>
            </a:r>
            <a:endParaRPr lang="en-GB" sz="1400" dirty="0">
              <a:solidFill>
                <a:schemeClr val="bg1"/>
              </a:solidFill>
            </a:endParaRPr>
          </a:p>
        </p:txBody>
      </p:sp>
      <p:sp>
        <p:nvSpPr>
          <p:cNvPr id="178" name="TextBox 177"/>
          <p:cNvSpPr txBox="1"/>
          <p:nvPr/>
        </p:nvSpPr>
        <p:spPr>
          <a:xfrm>
            <a:off x="907138" y="2063316"/>
            <a:ext cx="700513" cy="276999"/>
          </a:xfrm>
          <a:prstGeom prst="rect">
            <a:avLst/>
          </a:prstGeom>
          <a:noFill/>
        </p:spPr>
        <p:txBody>
          <a:bodyPr wrap="none" lIns="0" tIns="0" rIns="0" bIns="0" rtlCol="0" anchor="b" anchorCtr="1">
            <a:spAutoFit/>
          </a:bodyPr>
          <a:lstStyle/>
          <a:p>
            <a:pPr algn="ctr"/>
            <a:r>
              <a:rPr lang="en-GB" dirty="0" smtClean="0">
                <a:solidFill>
                  <a:schemeClr val="tx2"/>
                </a:solidFill>
                <a:cs typeface="Calibri" pitchFamily="34" charset="0"/>
              </a:rPr>
              <a:t>Gender</a:t>
            </a:r>
            <a:endParaRPr lang="en-US" dirty="0">
              <a:solidFill>
                <a:schemeClr val="tx2"/>
              </a:solidFill>
              <a:cs typeface="Calibri" pitchFamily="34" charset="0"/>
            </a:endParaRPr>
          </a:p>
        </p:txBody>
      </p:sp>
      <p:sp>
        <p:nvSpPr>
          <p:cNvPr id="180" name="Rechteck 31"/>
          <p:cNvSpPr/>
          <p:nvPr/>
        </p:nvSpPr>
        <p:spPr>
          <a:xfrm>
            <a:off x="689948" y="3597523"/>
            <a:ext cx="442429" cy="307777"/>
          </a:xfrm>
          <a:prstGeom prst="rect">
            <a:avLst/>
          </a:prstGeom>
        </p:spPr>
        <p:txBody>
          <a:bodyPr wrap="none" lIns="0" tIns="0" rIns="0" bIns="0" anchor="ctr" anchorCtr="0">
            <a:spAutoFit/>
          </a:bodyPr>
          <a:lstStyle/>
          <a:p>
            <a:pPr algn="ctr"/>
            <a:r>
              <a:rPr lang="en-US" sz="2000" dirty="0" smtClean="0">
                <a:solidFill>
                  <a:schemeClr val="accent1">
                    <a:lumMod val="75000"/>
                  </a:schemeClr>
                </a:solidFill>
              </a:rPr>
              <a:t>63%</a:t>
            </a:r>
            <a:endParaRPr lang="en-US" sz="2000" dirty="0">
              <a:solidFill>
                <a:schemeClr val="accent1">
                  <a:lumMod val="75000"/>
                </a:schemeClr>
              </a:solidFill>
            </a:endParaRPr>
          </a:p>
        </p:txBody>
      </p:sp>
      <p:sp>
        <p:nvSpPr>
          <p:cNvPr id="181" name="Rechteck 31"/>
          <p:cNvSpPr/>
          <p:nvPr/>
        </p:nvSpPr>
        <p:spPr>
          <a:xfrm>
            <a:off x="1385654" y="2499500"/>
            <a:ext cx="442429" cy="307777"/>
          </a:xfrm>
          <a:prstGeom prst="rect">
            <a:avLst/>
          </a:prstGeom>
        </p:spPr>
        <p:txBody>
          <a:bodyPr wrap="none" lIns="0" tIns="0" rIns="0" bIns="0" anchor="ctr" anchorCtr="0">
            <a:spAutoFit/>
          </a:bodyPr>
          <a:lstStyle/>
          <a:p>
            <a:pPr algn="ctr"/>
            <a:r>
              <a:rPr lang="en-US" sz="2000" dirty="0" smtClean="0">
                <a:solidFill>
                  <a:srgbClr val="D0103A"/>
                </a:solidFill>
              </a:rPr>
              <a:t>56%</a:t>
            </a:r>
            <a:endParaRPr lang="en-US" sz="2000" dirty="0">
              <a:solidFill>
                <a:srgbClr val="D0103A"/>
              </a:solidFill>
            </a:endParaRPr>
          </a:p>
        </p:txBody>
      </p:sp>
      <p:grpSp>
        <p:nvGrpSpPr>
          <p:cNvPr id="182" name="Group 181"/>
          <p:cNvGrpSpPr/>
          <p:nvPr/>
        </p:nvGrpSpPr>
        <p:grpSpPr>
          <a:xfrm>
            <a:off x="1283513" y="2851369"/>
            <a:ext cx="646711" cy="1146598"/>
            <a:chOff x="6566388" y="1799850"/>
            <a:chExt cx="775429" cy="1374812"/>
          </a:xfrm>
        </p:grpSpPr>
        <p:sp>
          <p:nvSpPr>
            <p:cNvPr id="188" name="Freeform 21"/>
            <p:cNvSpPr>
              <a:spLocks/>
            </p:cNvSpPr>
            <p:nvPr/>
          </p:nvSpPr>
          <p:spPr bwMode="auto">
            <a:xfrm>
              <a:off x="6566388" y="1799850"/>
              <a:ext cx="775429" cy="1374812"/>
            </a:xfrm>
            <a:custGeom>
              <a:avLst/>
              <a:gdLst>
                <a:gd name="T0" fmla="*/ 64 w 128"/>
                <a:gd name="T1" fmla="*/ 0 h 314"/>
                <a:gd name="T2" fmla="*/ 0 w 128"/>
                <a:gd name="T3" fmla="*/ 0 h 314"/>
                <a:gd name="T4" fmla="*/ 0 w 128"/>
                <a:gd name="T5" fmla="*/ 64 h 314"/>
                <a:gd name="T6" fmla="*/ 0 w 128"/>
                <a:gd name="T7" fmla="*/ 72 h 314"/>
                <a:gd name="T8" fmla="*/ 0 w 128"/>
                <a:gd name="T9" fmla="*/ 250 h 314"/>
                <a:gd name="T10" fmla="*/ 64 w 128"/>
                <a:gd name="T11" fmla="*/ 314 h 314"/>
                <a:gd name="T12" fmla="*/ 128 w 128"/>
                <a:gd name="T13" fmla="*/ 250 h 314"/>
                <a:gd name="T14" fmla="*/ 128 w 128"/>
                <a:gd name="T15" fmla="*/ 64 h 314"/>
                <a:gd name="T16" fmla="*/ 64 w 128"/>
                <a:gd name="T17"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14">
                  <a:moveTo>
                    <a:pt x="64" y="0"/>
                  </a:moveTo>
                  <a:cubicBezTo>
                    <a:pt x="0" y="0"/>
                    <a:pt x="0" y="0"/>
                    <a:pt x="0" y="0"/>
                  </a:cubicBezTo>
                  <a:cubicBezTo>
                    <a:pt x="0" y="64"/>
                    <a:pt x="0" y="64"/>
                    <a:pt x="0" y="64"/>
                  </a:cubicBezTo>
                  <a:cubicBezTo>
                    <a:pt x="0" y="72"/>
                    <a:pt x="0" y="72"/>
                    <a:pt x="0" y="72"/>
                  </a:cubicBezTo>
                  <a:cubicBezTo>
                    <a:pt x="0" y="250"/>
                    <a:pt x="0" y="250"/>
                    <a:pt x="0" y="250"/>
                  </a:cubicBezTo>
                  <a:cubicBezTo>
                    <a:pt x="0" y="286"/>
                    <a:pt x="29" y="314"/>
                    <a:pt x="64" y="314"/>
                  </a:cubicBezTo>
                  <a:cubicBezTo>
                    <a:pt x="100" y="314"/>
                    <a:pt x="128" y="286"/>
                    <a:pt x="128" y="250"/>
                  </a:cubicBezTo>
                  <a:cubicBezTo>
                    <a:pt x="128" y="64"/>
                    <a:pt x="128" y="64"/>
                    <a:pt x="128" y="64"/>
                  </a:cubicBezTo>
                  <a:cubicBezTo>
                    <a:pt x="128" y="29"/>
                    <a:pt x="100" y="0"/>
                    <a:pt x="64" y="0"/>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9" name="Group 188"/>
            <p:cNvGrpSpPr/>
            <p:nvPr/>
          </p:nvGrpSpPr>
          <p:grpSpPr>
            <a:xfrm>
              <a:off x="6739613" y="2152086"/>
              <a:ext cx="428978" cy="670341"/>
              <a:chOff x="6744069" y="2107565"/>
              <a:chExt cx="428978" cy="670341"/>
            </a:xfrm>
          </p:grpSpPr>
          <p:pic>
            <p:nvPicPr>
              <p:cNvPr id="190" name="Picture 18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44069" y="2235315"/>
                <a:ext cx="428978" cy="542591"/>
              </a:xfrm>
              <a:prstGeom prst="rect">
                <a:avLst/>
              </a:prstGeom>
            </p:spPr>
          </p:pic>
          <p:sp>
            <p:nvSpPr>
              <p:cNvPr id="191" name="Oval 31"/>
              <p:cNvSpPr>
                <a:spLocks noChangeArrowheads="1"/>
              </p:cNvSpPr>
              <p:nvPr/>
            </p:nvSpPr>
            <p:spPr bwMode="auto">
              <a:xfrm>
                <a:off x="6861549" y="2107565"/>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grpSp>
        <p:nvGrpSpPr>
          <p:cNvPr id="183" name="Group 182"/>
          <p:cNvGrpSpPr/>
          <p:nvPr/>
        </p:nvGrpSpPr>
        <p:grpSpPr>
          <a:xfrm>
            <a:off x="584565" y="2349864"/>
            <a:ext cx="653195" cy="1177545"/>
            <a:chOff x="5728324" y="1198527"/>
            <a:chExt cx="783204" cy="1411919"/>
          </a:xfrm>
        </p:grpSpPr>
        <p:sp>
          <p:nvSpPr>
            <p:cNvPr id="184" name="Freeform 27"/>
            <p:cNvSpPr>
              <a:spLocks/>
            </p:cNvSpPr>
            <p:nvPr/>
          </p:nvSpPr>
          <p:spPr bwMode="auto">
            <a:xfrm>
              <a:off x="5728324" y="1198527"/>
              <a:ext cx="783204" cy="1411919"/>
            </a:xfrm>
            <a:custGeom>
              <a:avLst/>
              <a:gdLst>
                <a:gd name="T0" fmla="*/ 64 w 128"/>
                <a:gd name="T1" fmla="*/ 0 h 322"/>
                <a:gd name="T2" fmla="*/ 0 w 128"/>
                <a:gd name="T3" fmla="*/ 64 h 322"/>
                <a:gd name="T4" fmla="*/ 0 w 128"/>
                <a:gd name="T5" fmla="*/ 258 h 322"/>
                <a:gd name="T6" fmla="*/ 64 w 128"/>
                <a:gd name="T7" fmla="*/ 322 h 322"/>
                <a:gd name="T8" fmla="*/ 128 w 128"/>
                <a:gd name="T9" fmla="*/ 322 h 322"/>
                <a:gd name="T10" fmla="*/ 128 w 128"/>
                <a:gd name="T11" fmla="*/ 258 h 322"/>
                <a:gd name="T12" fmla="*/ 128 w 128"/>
                <a:gd name="T13" fmla="*/ 249 h 322"/>
                <a:gd name="T14" fmla="*/ 128 w 128"/>
                <a:gd name="T15" fmla="*/ 64 h 322"/>
                <a:gd name="T16" fmla="*/ 64 w 128"/>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22">
                  <a:moveTo>
                    <a:pt x="64" y="0"/>
                  </a:moveTo>
                  <a:cubicBezTo>
                    <a:pt x="29" y="0"/>
                    <a:pt x="0" y="28"/>
                    <a:pt x="0" y="64"/>
                  </a:cubicBezTo>
                  <a:cubicBezTo>
                    <a:pt x="0" y="258"/>
                    <a:pt x="0" y="258"/>
                    <a:pt x="0" y="258"/>
                  </a:cubicBezTo>
                  <a:cubicBezTo>
                    <a:pt x="0" y="293"/>
                    <a:pt x="29" y="322"/>
                    <a:pt x="64" y="322"/>
                  </a:cubicBezTo>
                  <a:cubicBezTo>
                    <a:pt x="128" y="322"/>
                    <a:pt x="128" y="322"/>
                    <a:pt x="128" y="322"/>
                  </a:cubicBezTo>
                  <a:cubicBezTo>
                    <a:pt x="128" y="258"/>
                    <a:pt x="128" y="258"/>
                    <a:pt x="128" y="258"/>
                  </a:cubicBezTo>
                  <a:cubicBezTo>
                    <a:pt x="128" y="249"/>
                    <a:pt x="128" y="249"/>
                    <a:pt x="128" y="249"/>
                  </a:cubicBezTo>
                  <a:cubicBezTo>
                    <a:pt x="128" y="64"/>
                    <a:pt x="128" y="64"/>
                    <a:pt x="128" y="64"/>
                  </a:cubicBezTo>
                  <a:cubicBezTo>
                    <a:pt x="128" y="28"/>
                    <a:pt x="99" y="0"/>
                    <a:pt x="6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5" name="Group 184"/>
            <p:cNvGrpSpPr/>
            <p:nvPr/>
          </p:nvGrpSpPr>
          <p:grpSpPr>
            <a:xfrm>
              <a:off x="5912120" y="1509565"/>
              <a:ext cx="415613" cy="789842"/>
              <a:chOff x="5891442" y="1525281"/>
              <a:chExt cx="415613" cy="789842"/>
            </a:xfrm>
          </p:grpSpPr>
          <p:sp>
            <p:nvSpPr>
              <p:cNvPr id="186" name="Freeform 32"/>
              <p:cNvSpPr>
                <a:spLocks/>
              </p:cNvSpPr>
              <p:nvPr/>
            </p:nvSpPr>
            <p:spPr bwMode="auto">
              <a:xfrm>
                <a:off x="5891442" y="1676878"/>
                <a:ext cx="415613" cy="638245"/>
              </a:xfrm>
              <a:custGeom>
                <a:avLst/>
                <a:gdLst>
                  <a:gd name="T0" fmla="*/ 64 w 64"/>
                  <a:gd name="T1" fmla="*/ 19 h 125"/>
                  <a:gd name="T2" fmla="*/ 45 w 64"/>
                  <a:gd name="T3" fmla="*/ 0 h 125"/>
                  <a:gd name="T4" fmla="*/ 27 w 64"/>
                  <a:gd name="T5" fmla="*/ 0 h 125"/>
                  <a:gd name="T6" fmla="*/ 26 w 64"/>
                  <a:gd name="T7" fmla="*/ 0 h 125"/>
                  <a:gd name="T8" fmla="*/ 18 w 64"/>
                  <a:gd name="T9" fmla="*/ 0 h 125"/>
                  <a:gd name="T10" fmla="*/ 0 w 64"/>
                  <a:gd name="T11" fmla="*/ 19 h 125"/>
                  <a:gd name="T12" fmla="*/ 0 w 64"/>
                  <a:gd name="T13" fmla="*/ 19 h 125"/>
                  <a:gd name="T14" fmla="*/ 0 w 64"/>
                  <a:gd name="T15" fmla="*/ 55 h 125"/>
                  <a:gd name="T16" fmla="*/ 6 w 64"/>
                  <a:gd name="T17" fmla="*/ 61 h 125"/>
                  <a:gd name="T18" fmla="*/ 12 w 64"/>
                  <a:gd name="T19" fmla="*/ 55 h 125"/>
                  <a:gd name="T20" fmla="*/ 12 w 64"/>
                  <a:gd name="T21" fmla="*/ 33 h 125"/>
                  <a:gd name="T22" fmla="*/ 12 w 64"/>
                  <a:gd name="T23" fmla="*/ 21 h 125"/>
                  <a:gd name="T24" fmla="*/ 15 w 64"/>
                  <a:gd name="T25" fmla="*/ 21 h 125"/>
                  <a:gd name="T26" fmla="*/ 15 w 64"/>
                  <a:gd name="T27" fmla="*/ 34 h 125"/>
                  <a:gd name="T28" fmla="*/ 15 w 64"/>
                  <a:gd name="T29" fmla="*/ 57 h 125"/>
                  <a:gd name="T30" fmla="*/ 15 w 64"/>
                  <a:gd name="T31" fmla="*/ 61 h 125"/>
                  <a:gd name="T32" fmla="*/ 15 w 64"/>
                  <a:gd name="T33" fmla="*/ 117 h 125"/>
                  <a:gd name="T34" fmla="*/ 22 w 64"/>
                  <a:gd name="T35" fmla="*/ 125 h 125"/>
                  <a:gd name="T36" fmla="*/ 30 w 64"/>
                  <a:gd name="T37" fmla="*/ 117 h 125"/>
                  <a:gd name="T38" fmla="*/ 30 w 64"/>
                  <a:gd name="T39" fmla="*/ 61 h 125"/>
                  <a:gd name="T40" fmla="*/ 33 w 64"/>
                  <a:gd name="T41" fmla="*/ 61 h 125"/>
                  <a:gd name="T42" fmla="*/ 33 w 64"/>
                  <a:gd name="T43" fmla="*/ 117 h 125"/>
                  <a:gd name="T44" fmla="*/ 41 w 64"/>
                  <a:gd name="T45" fmla="*/ 125 h 125"/>
                  <a:gd name="T46" fmla="*/ 49 w 64"/>
                  <a:gd name="T47" fmla="*/ 117 h 125"/>
                  <a:gd name="T48" fmla="*/ 49 w 64"/>
                  <a:gd name="T49" fmla="*/ 61 h 125"/>
                  <a:gd name="T50" fmla="*/ 49 w 64"/>
                  <a:gd name="T51" fmla="*/ 57 h 125"/>
                  <a:gd name="T52" fmla="*/ 49 w 64"/>
                  <a:gd name="T53" fmla="*/ 34 h 125"/>
                  <a:gd name="T54" fmla="*/ 49 w 64"/>
                  <a:gd name="T55" fmla="*/ 21 h 125"/>
                  <a:gd name="T56" fmla="*/ 52 w 64"/>
                  <a:gd name="T57" fmla="*/ 21 h 125"/>
                  <a:gd name="T58" fmla="*/ 52 w 64"/>
                  <a:gd name="T59" fmla="*/ 33 h 125"/>
                  <a:gd name="T60" fmla="*/ 52 w 64"/>
                  <a:gd name="T61" fmla="*/ 55 h 125"/>
                  <a:gd name="T62" fmla="*/ 58 w 64"/>
                  <a:gd name="T63" fmla="*/ 61 h 125"/>
                  <a:gd name="T64" fmla="*/ 64 w 64"/>
                  <a:gd name="T65" fmla="*/ 55 h 125"/>
                  <a:gd name="T66" fmla="*/ 64 w 64"/>
                  <a:gd name="T67" fmla="*/ 19 h 125"/>
                  <a:gd name="T68" fmla="*/ 64 w 64"/>
                  <a:gd name="T69"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125">
                    <a:moveTo>
                      <a:pt x="64" y="19"/>
                    </a:moveTo>
                    <a:cubicBezTo>
                      <a:pt x="64" y="8"/>
                      <a:pt x="56" y="0"/>
                      <a:pt x="45" y="0"/>
                    </a:cubicBezTo>
                    <a:cubicBezTo>
                      <a:pt x="27" y="0"/>
                      <a:pt x="27" y="0"/>
                      <a:pt x="27" y="0"/>
                    </a:cubicBezTo>
                    <a:cubicBezTo>
                      <a:pt x="26" y="0"/>
                      <a:pt x="26" y="0"/>
                      <a:pt x="26" y="0"/>
                    </a:cubicBezTo>
                    <a:cubicBezTo>
                      <a:pt x="18" y="0"/>
                      <a:pt x="18" y="0"/>
                      <a:pt x="18" y="0"/>
                    </a:cubicBezTo>
                    <a:cubicBezTo>
                      <a:pt x="8" y="0"/>
                      <a:pt x="0" y="8"/>
                      <a:pt x="0" y="19"/>
                    </a:cubicBezTo>
                    <a:cubicBezTo>
                      <a:pt x="0" y="19"/>
                      <a:pt x="0" y="19"/>
                      <a:pt x="0" y="19"/>
                    </a:cubicBezTo>
                    <a:cubicBezTo>
                      <a:pt x="0" y="55"/>
                      <a:pt x="0" y="55"/>
                      <a:pt x="0" y="55"/>
                    </a:cubicBezTo>
                    <a:cubicBezTo>
                      <a:pt x="0" y="58"/>
                      <a:pt x="3" y="61"/>
                      <a:pt x="6" y="61"/>
                    </a:cubicBezTo>
                    <a:cubicBezTo>
                      <a:pt x="9" y="61"/>
                      <a:pt x="12" y="58"/>
                      <a:pt x="12" y="55"/>
                    </a:cubicBezTo>
                    <a:cubicBezTo>
                      <a:pt x="12" y="33"/>
                      <a:pt x="12" y="33"/>
                      <a:pt x="12" y="33"/>
                    </a:cubicBezTo>
                    <a:cubicBezTo>
                      <a:pt x="12" y="21"/>
                      <a:pt x="12" y="21"/>
                      <a:pt x="12" y="21"/>
                    </a:cubicBezTo>
                    <a:cubicBezTo>
                      <a:pt x="15" y="21"/>
                      <a:pt x="15" y="21"/>
                      <a:pt x="15" y="21"/>
                    </a:cubicBezTo>
                    <a:cubicBezTo>
                      <a:pt x="15" y="34"/>
                      <a:pt x="15" y="34"/>
                      <a:pt x="15" y="34"/>
                    </a:cubicBezTo>
                    <a:cubicBezTo>
                      <a:pt x="15" y="57"/>
                      <a:pt x="15" y="57"/>
                      <a:pt x="15" y="57"/>
                    </a:cubicBezTo>
                    <a:cubicBezTo>
                      <a:pt x="15" y="61"/>
                      <a:pt x="15" y="61"/>
                      <a:pt x="15" y="61"/>
                    </a:cubicBezTo>
                    <a:cubicBezTo>
                      <a:pt x="15" y="117"/>
                      <a:pt x="15" y="117"/>
                      <a:pt x="15" y="117"/>
                    </a:cubicBezTo>
                    <a:cubicBezTo>
                      <a:pt x="15" y="121"/>
                      <a:pt x="18" y="125"/>
                      <a:pt x="22" y="125"/>
                    </a:cubicBezTo>
                    <a:cubicBezTo>
                      <a:pt x="27" y="125"/>
                      <a:pt x="30" y="121"/>
                      <a:pt x="30" y="117"/>
                    </a:cubicBezTo>
                    <a:cubicBezTo>
                      <a:pt x="30" y="61"/>
                      <a:pt x="30" y="61"/>
                      <a:pt x="30" y="61"/>
                    </a:cubicBezTo>
                    <a:cubicBezTo>
                      <a:pt x="33" y="61"/>
                      <a:pt x="33" y="61"/>
                      <a:pt x="33" y="61"/>
                    </a:cubicBezTo>
                    <a:cubicBezTo>
                      <a:pt x="33" y="117"/>
                      <a:pt x="33" y="117"/>
                      <a:pt x="33" y="117"/>
                    </a:cubicBezTo>
                    <a:cubicBezTo>
                      <a:pt x="33" y="121"/>
                      <a:pt x="37" y="125"/>
                      <a:pt x="41" y="125"/>
                    </a:cubicBezTo>
                    <a:cubicBezTo>
                      <a:pt x="46" y="125"/>
                      <a:pt x="49" y="121"/>
                      <a:pt x="49" y="117"/>
                    </a:cubicBezTo>
                    <a:cubicBezTo>
                      <a:pt x="49" y="61"/>
                      <a:pt x="49" y="61"/>
                      <a:pt x="49" y="61"/>
                    </a:cubicBezTo>
                    <a:cubicBezTo>
                      <a:pt x="49" y="57"/>
                      <a:pt x="49" y="57"/>
                      <a:pt x="49" y="57"/>
                    </a:cubicBezTo>
                    <a:cubicBezTo>
                      <a:pt x="49" y="34"/>
                      <a:pt x="49" y="34"/>
                      <a:pt x="49" y="34"/>
                    </a:cubicBezTo>
                    <a:cubicBezTo>
                      <a:pt x="49" y="21"/>
                      <a:pt x="49" y="21"/>
                      <a:pt x="49" y="21"/>
                    </a:cubicBezTo>
                    <a:cubicBezTo>
                      <a:pt x="52" y="21"/>
                      <a:pt x="52" y="21"/>
                      <a:pt x="52" y="21"/>
                    </a:cubicBezTo>
                    <a:cubicBezTo>
                      <a:pt x="52" y="33"/>
                      <a:pt x="52" y="33"/>
                      <a:pt x="52" y="33"/>
                    </a:cubicBezTo>
                    <a:cubicBezTo>
                      <a:pt x="52" y="55"/>
                      <a:pt x="52" y="55"/>
                      <a:pt x="52" y="55"/>
                    </a:cubicBezTo>
                    <a:cubicBezTo>
                      <a:pt x="52" y="58"/>
                      <a:pt x="55" y="61"/>
                      <a:pt x="58" y="61"/>
                    </a:cubicBezTo>
                    <a:cubicBezTo>
                      <a:pt x="61" y="61"/>
                      <a:pt x="64" y="58"/>
                      <a:pt x="64" y="55"/>
                    </a:cubicBezTo>
                    <a:cubicBezTo>
                      <a:pt x="64" y="19"/>
                      <a:pt x="64" y="19"/>
                      <a:pt x="64" y="19"/>
                    </a:cubicBezTo>
                    <a:cubicBezTo>
                      <a:pt x="64" y="19"/>
                      <a:pt x="64" y="19"/>
                      <a:pt x="64" y="1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sp>
            <p:nvSpPr>
              <p:cNvPr id="187" name="Oval 31"/>
              <p:cNvSpPr>
                <a:spLocks noChangeArrowheads="1"/>
              </p:cNvSpPr>
              <p:nvPr/>
            </p:nvSpPr>
            <p:spPr bwMode="auto">
              <a:xfrm>
                <a:off x="6008210" y="1525281"/>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sp>
        <p:nvSpPr>
          <p:cNvPr id="177" name="Text Box 3"/>
          <p:cNvSpPr txBox="1">
            <a:spLocks noChangeArrowheads="1"/>
          </p:cNvSpPr>
          <p:nvPr/>
        </p:nvSpPr>
        <p:spPr bwMode="auto">
          <a:xfrm>
            <a:off x="8705998" y="6278473"/>
            <a:ext cx="444352" cy="246221"/>
          </a:xfrm>
          <a:prstGeom prst="rect">
            <a:avLst/>
          </a:prstGeom>
          <a:noFill/>
          <a:ln w="9525">
            <a:noFill/>
            <a:miter lim="800000"/>
            <a:headEnd/>
            <a:tailEnd/>
          </a:ln>
        </p:spPr>
        <p:txBody>
          <a:bodyPr wrap="none">
            <a:spAutoFit/>
          </a:bodyPr>
          <a:lstStyle/>
          <a:p>
            <a:pPr algn="r"/>
            <a:r>
              <a:rPr lang="en-IE" sz="1000" i="1" dirty="0">
                <a:solidFill>
                  <a:srgbClr val="22505F"/>
                </a:solidFill>
                <a:cs typeface="Calibri" pitchFamily="34" charset="0"/>
              </a:rPr>
              <a:t>(</a:t>
            </a:r>
            <a:r>
              <a:rPr lang="en-IE" sz="1000" i="1" dirty="0" smtClean="0">
                <a:solidFill>
                  <a:srgbClr val="22505F"/>
                </a:solidFill>
                <a:cs typeface="Calibri" pitchFamily="34" charset="0"/>
              </a:rPr>
              <a:t>Q.6)</a:t>
            </a:r>
            <a:endParaRPr lang="en-GB" sz="1000" i="1" dirty="0">
              <a:solidFill>
                <a:srgbClr val="22505F"/>
              </a:solidFill>
              <a:cs typeface="Calibri" pitchFamily="34" charset="0"/>
            </a:endParaRPr>
          </a:p>
        </p:txBody>
      </p:sp>
      <p:sp>
        <p:nvSpPr>
          <p:cNvPr id="193" name="Rectangle 192"/>
          <p:cNvSpPr/>
          <p:nvPr/>
        </p:nvSpPr>
        <p:spPr>
          <a:xfrm>
            <a:off x="5385440" y="4703411"/>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4" name="Rectangle 193"/>
          <p:cNvSpPr/>
          <p:nvPr/>
        </p:nvSpPr>
        <p:spPr>
          <a:xfrm>
            <a:off x="5388327" y="2780343"/>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67" name="Freeform 5"/>
          <p:cNvSpPr>
            <a:spLocks noChangeAspect="1" noEditPoints="1"/>
          </p:cNvSpPr>
          <p:nvPr/>
        </p:nvSpPr>
        <p:spPr bwMode="gray">
          <a:xfrm>
            <a:off x="4978573"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8" name="Freeform 5"/>
          <p:cNvSpPr>
            <a:spLocks noChangeAspect="1" noEditPoints="1"/>
          </p:cNvSpPr>
          <p:nvPr/>
        </p:nvSpPr>
        <p:spPr bwMode="gray">
          <a:xfrm>
            <a:off x="4779291" y="46551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0" name="Freeform 5"/>
          <p:cNvSpPr>
            <a:spLocks noChangeAspect="1" noEditPoints="1"/>
          </p:cNvSpPr>
          <p:nvPr/>
        </p:nvSpPr>
        <p:spPr bwMode="gray">
          <a:xfrm>
            <a:off x="47792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3" name="Freeform 5"/>
          <p:cNvSpPr>
            <a:spLocks noChangeAspect="1" noEditPoints="1"/>
          </p:cNvSpPr>
          <p:nvPr/>
        </p:nvSpPr>
        <p:spPr bwMode="gray">
          <a:xfrm>
            <a:off x="1418142"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4" name="Freeform 5"/>
          <p:cNvSpPr>
            <a:spLocks noChangeAspect="1" noEditPoints="1"/>
          </p:cNvSpPr>
          <p:nvPr/>
        </p:nvSpPr>
        <p:spPr bwMode="gray">
          <a:xfrm>
            <a:off x="49785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1" name="Freeform 5"/>
          <p:cNvSpPr>
            <a:spLocks noChangeAspect="1" noEditPoints="1"/>
          </p:cNvSpPr>
          <p:nvPr/>
        </p:nvSpPr>
        <p:spPr bwMode="gray">
          <a:xfrm>
            <a:off x="4779310" y="41779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5" name="Rectangle 164"/>
          <p:cNvSpPr/>
          <p:nvPr/>
        </p:nvSpPr>
        <p:spPr>
          <a:xfrm>
            <a:off x="5402498" y="3251733"/>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79" name="Rectangle 178"/>
          <p:cNvSpPr/>
          <p:nvPr/>
        </p:nvSpPr>
        <p:spPr>
          <a:xfrm>
            <a:off x="1255998" y="5749220"/>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5" name="Rectangle 194"/>
          <p:cNvSpPr/>
          <p:nvPr/>
        </p:nvSpPr>
        <p:spPr>
          <a:xfrm>
            <a:off x="1574653" y="5134301"/>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6" name="Rectangle 195"/>
          <p:cNvSpPr/>
          <p:nvPr/>
        </p:nvSpPr>
        <p:spPr>
          <a:xfrm>
            <a:off x="1525962" y="4498973"/>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7" name="Rectangle 196"/>
          <p:cNvSpPr/>
          <p:nvPr/>
        </p:nvSpPr>
        <p:spPr>
          <a:xfrm>
            <a:off x="7094152" y="3717691"/>
            <a:ext cx="543162"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8" name="Rectangle 197"/>
          <p:cNvSpPr/>
          <p:nvPr/>
        </p:nvSpPr>
        <p:spPr>
          <a:xfrm>
            <a:off x="8388151" y="3453702"/>
            <a:ext cx="543162"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9" name="Rectangle 198"/>
          <p:cNvSpPr/>
          <p:nvPr/>
        </p:nvSpPr>
        <p:spPr>
          <a:xfrm>
            <a:off x="7829754" y="4162573"/>
            <a:ext cx="543162"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Tree>
    <p:extLst>
      <p:ext uri="{BB962C8B-B14F-4D97-AF65-F5344CB8AC3E}">
        <p14:creationId xmlns:p14="http://schemas.microsoft.com/office/powerpoint/2010/main" val="1022255378"/>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Placeholder 34"/>
          <p:cNvSpPr>
            <a:spLocks noGrp="1"/>
          </p:cNvSpPr>
          <p:nvPr>
            <p:ph type="body" sz="quarter" idx="4294967295"/>
          </p:nvPr>
        </p:nvSpPr>
        <p:spPr>
          <a:xfrm>
            <a:off x="109209" y="577542"/>
            <a:ext cx="2231380" cy="193899"/>
          </a:xfrm>
        </p:spPr>
        <p:txBody>
          <a:bodyPr wrap="none" lIns="0" tIns="0" rIns="0" bIns="0">
            <a:spAutoFit/>
          </a:bodyPr>
          <a:lstStyle/>
          <a:p>
            <a:pPr marL="0" indent="0">
              <a:buNone/>
              <a:defRPr/>
            </a:pPr>
            <a:r>
              <a:rPr lang="en-IE" sz="1400" dirty="0" smtClean="0">
                <a:solidFill>
                  <a:schemeClr val="accent5"/>
                </a:solidFill>
              </a:rPr>
              <a:t>(Base: All Adults 18+; n=1,004)</a:t>
            </a:r>
            <a:endParaRPr lang="en-IE" sz="1400" dirty="0">
              <a:solidFill>
                <a:schemeClr val="accent5"/>
              </a:solidFill>
            </a:endParaRPr>
          </a:p>
        </p:txBody>
      </p:sp>
      <p:sp>
        <p:nvSpPr>
          <p:cNvPr id="26" name="TextBox 25"/>
          <p:cNvSpPr txBox="1"/>
          <p:nvPr/>
        </p:nvSpPr>
        <p:spPr>
          <a:xfrm>
            <a:off x="4104602" y="2209822"/>
            <a:ext cx="593111" cy="369332"/>
          </a:xfrm>
          <a:prstGeom prst="rect">
            <a:avLst/>
          </a:prstGeom>
          <a:noFill/>
        </p:spPr>
        <p:txBody>
          <a:bodyPr wrap="none" rtlCol="0">
            <a:spAutoFit/>
          </a:bodyPr>
          <a:lstStyle/>
          <a:p>
            <a:r>
              <a:rPr lang="en-GB" dirty="0" smtClean="0">
                <a:solidFill>
                  <a:schemeClr val="tx2"/>
                </a:solidFill>
                <a:cs typeface="Arial" pitchFamily="34" charset="0"/>
              </a:rPr>
              <a:t>Age </a:t>
            </a:r>
            <a:endParaRPr lang="en-US" dirty="0">
              <a:solidFill>
                <a:schemeClr val="tx2"/>
              </a:solidFill>
              <a:cs typeface="Arial" pitchFamily="34" charset="0"/>
            </a:endParaRPr>
          </a:p>
        </p:txBody>
      </p:sp>
      <p:sp>
        <p:nvSpPr>
          <p:cNvPr id="27" name="TextBox 26"/>
          <p:cNvSpPr txBox="1"/>
          <p:nvPr/>
        </p:nvSpPr>
        <p:spPr>
          <a:xfrm>
            <a:off x="7355100" y="2209822"/>
            <a:ext cx="826637" cy="369332"/>
          </a:xfrm>
          <a:prstGeom prst="rect">
            <a:avLst/>
          </a:prstGeom>
          <a:noFill/>
        </p:spPr>
        <p:txBody>
          <a:bodyPr wrap="none" rtlCol="0">
            <a:spAutoFit/>
          </a:bodyPr>
          <a:lstStyle/>
          <a:p>
            <a:r>
              <a:rPr lang="en-GB" dirty="0" smtClean="0">
                <a:solidFill>
                  <a:schemeClr val="tx2"/>
                </a:solidFill>
                <a:cs typeface="Arial" pitchFamily="34" charset="0"/>
              </a:rPr>
              <a:t>Region</a:t>
            </a:r>
            <a:endParaRPr lang="en-US" dirty="0">
              <a:solidFill>
                <a:schemeClr val="tx2"/>
              </a:solidFill>
              <a:cs typeface="Arial" pitchFamily="34" charset="0"/>
            </a:endParaRPr>
          </a:p>
        </p:txBody>
      </p:sp>
      <p:sp>
        <p:nvSpPr>
          <p:cNvPr id="100" name="Freeform 5"/>
          <p:cNvSpPr>
            <a:spLocks noChangeAspect="1" noEditPoints="1"/>
          </p:cNvSpPr>
          <p:nvPr/>
        </p:nvSpPr>
        <p:spPr bwMode="gray">
          <a:xfrm>
            <a:off x="3384336"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1" name="Freeform 5"/>
          <p:cNvSpPr>
            <a:spLocks noChangeAspect="1" noEditPoints="1"/>
          </p:cNvSpPr>
          <p:nvPr/>
        </p:nvSpPr>
        <p:spPr bwMode="gray">
          <a:xfrm>
            <a:off x="4978573"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2" name="Freeform 5"/>
          <p:cNvSpPr>
            <a:spLocks noChangeAspect="1" noEditPoints="1"/>
          </p:cNvSpPr>
          <p:nvPr/>
        </p:nvSpPr>
        <p:spPr bwMode="gray">
          <a:xfrm>
            <a:off x="3583618"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3" name="Freeform 5"/>
          <p:cNvSpPr>
            <a:spLocks noChangeAspect="1" noEditPoints="1"/>
          </p:cNvSpPr>
          <p:nvPr/>
        </p:nvSpPr>
        <p:spPr bwMode="gray">
          <a:xfrm>
            <a:off x="3982182"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4" name="Freeform 5"/>
          <p:cNvSpPr>
            <a:spLocks noChangeAspect="1" noEditPoints="1"/>
          </p:cNvSpPr>
          <p:nvPr/>
        </p:nvSpPr>
        <p:spPr bwMode="gray">
          <a:xfrm>
            <a:off x="4779291"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5" name="Freeform 5"/>
          <p:cNvSpPr>
            <a:spLocks noChangeAspect="1" noEditPoints="1"/>
          </p:cNvSpPr>
          <p:nvPr/>
        </p:nvSpPr>
        <p:spPr bwMode="gray">
          <a:xfrm>
            <a:off x="4580009"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6" name="Freeform 5"/>
          <p:cNvSpPr>
            <a:spLocks noChangeAspect="1" noEditPoints="1"/>
          </p:cNvSpPr>
          <p:nvPr/>
        </p:nvSpPr>
        <p:spPr bwMode="gray">
          <a:xfrm>
            <a:off x="5177855"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7" name="Freeform 5"/>
          <p:cNvSpPr>
            <a:spLocks noChangeAspect="1" noEditPoints="1"/>
          </p:cNvSpPr>
          <p:nvPr/>
        </p:nvSpPr>
        <p:spPr bwMode="gray">
          <a:xfrm>
            <a:off x="3782900"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8" name="Freeform 5"/>
          <p:cNvSpPr>
            <a:spLocks noChangeAspect="1" noEditPoints="1"/>
          </p:cNvSpPr>
          <p:nvPr/>
        </p:nvSpPr>
        <p:spPr bwMode="gray">
          <a:xfrm>
            <a:off x="4380727"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10000">
                <a:schemeClr val="bg2"/>
              </a:gs>
              <a:gs pos="1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9" name="Freeform 5"/>
          <p:cNvSpPr>
            <a:spLocks noChangeAspect="1" noEditPoints="1"/>
          </p:cNvSpPr>
          <p:nvPr/>
        </p:nvSpPr>
        <p:spPr bwMode="gray">
          <a:xfrm>
            <a:off x="4181464" y="2745959"/>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31" name="TextBox 30"/>
          <p:cNvSpPr txBox="1"/>
          <p:nvPr/>
        </p:nvSpPr>
        <p:spPr>
          <a:xfrm>
            <a:off x="2719529" y="2795271"/>
            <a:ext cx="604653" cy="307777"/>
          </a:xfrm>
          <a:prstGeom prst="rect">
            <a:avLst/>
          </a:prstGeom>
          <a:noFill/>
        </p:spPr>
        <p:txBody>
          <a:bodyPr wrap="none" rtlCol="0">
            <a:spAutoFit/>
          </a:bodyPr>
          <a:lstStyle/>
          <a:p>
            <a:r>
              <a:rPr lang="en-IE" sz="1400" dirty="0" smtClean="0">
                <a:solidFill>
                  <a:schemeClr val="bg1"/>
                </a:solidFill>
              </a:rPr>
              <a:t>18-24</a:t>
            </a:r>
            <a:endParaRPr lang="en-GB" sz="1400" dirty="0">
              <a:solidFill>
                <a:schemeClr val="bg1"/>
              </a:solidFill>
            </a:endParaRPr>
          </a:p>
        </p:txBody>
      </p:sp>
      <p:sp>
        <p:nvSpPr>
          <p:cNvPr id="32" name="TextBox 31"/>
          <p:cNvSpPr txBox="1"/>
          <p:nvPr/>
        </p:nvSpPr>
        <p:spPr>
          <a:xfrm>
            <a:off x="2719529" y="3272474"/>
            <a:ext cx="604653" cy="307777"/>
          </a:xfrm>
          <a:prstGeom prst="rect">
            <a:avLst/>
          </a:prstGeom>
          <a:noFill/>
        </p:spPr>
        <p:txBody>
          <a:bodyPr wrap="none" rtlCol="0">
            <a:spAutoFit/>
          </a:bodyPr>
          <a:lstStyle/>
          <a:p>
            <a:r>
              <a:rPr lang="en-IE" sz="1400" dirty="0" smtClean="0">
                <a:solidFill>
                  <a:schemeClr val="bg1"/>
                </a:solidFill>
              </a:rPr>
              <a:t>25-34</a:t>
            </a:r>
            <a:endParaRPr lang="en-GB" sz="1400" dirty="0">
              <a:solidFill>
                <a:schemeClr val="bg1"/>
              </a:solidFill>
            </a:endParaRPr>
          </a:p>
        </p:txBody>
      </p:sp>
      <p:sp>
        <p:nvSpPr>
          <p:cNvPr id="34" name="TextBox 33"/>
          <p:cNvSpPr txBox="1"/>
          <p:nvPr/>
        </p:nvSpPr>
        <p:spPr>
          <a:xfrm>
            <a:off x="2719529" y="3749677"/>
            <a:ext cx="604653" cy="307777"/>
          </a:xfrm>
          <a:prstGeom prst="rect">
            <a:avLst/>
          </a:prstGeom>
          <a:noFill/>
        </p:spPr>
        <p:txBody>
          <a:bodyPr wrap="none" rtlCol="0">
            <a:spAutoFit/>
          </a:bodyPr>
          <a:lstStyle/>
          <a:p>
            <a:r>
              <a:rPr lang="en-IE" sz="1400" dirty="0" smtClean="0">
                <a:solidFill>
                  <a:schemeClr val="bg1"/>
                </a:solidFill>
              </a:rPr>
              <a:t>35-44</a:t>
            </a:r>
            <a:endParaRPr lang="en-GB" sz="1400" dirty="0">
              <a:solidFill>
                <a:schemeClr val="bg1"/>
              </a:solidFill>
            </a:endParaRPr>
          </a:p>
        </p:txBody>
      </p:sp>
      <p:sp>
        <p:nvSpPr>
          <p:cNvPr id="36" name="TextBox 35"/>
          <p:cNvSpPr txBox="1"/>
          <p:nvPr/>
        </p:nvSpPr>
        <p:spPr>
          <a:xfrm>
            <a:off x="2719529" y="4226880"/>
            <a:ext cx="604653" cy="307777"/>
          </a:xfrm>
          <a:prstGeom prst="rect">
            <a:avLst/>
          </a:prstGeom>
          <a:noFill/>
        </p:spPr>
        <p:txBody>
          <a:bodyPr wrap="none" rtlCol="0">
            <a:spAutoFit/>
          </a:bodyPr>
          <a:lstStyle/>
          <a:p>
            <a:r>
              <a:rPr lang="en-IE" sz="1400" dirty="0" smtClean="0">
                <a:solidFill>
                  <a:schemeClr val="bg1"/>
                </a:solidFill>
              </a:rPr>
              <a:t>45-54</a:t>
            </a:r>
            <a:endParaRPr lang="en-GB" sz="1400" dirty="0">
              <a:solidFill>
                <a:schemeClr val="bg1"/>
              </a:solidFill>
            </a:endParaRPr>
          </a:p>
        </p:txBody>
      </p:sp>
      <p:sp>
        <p:nvSpPr>
          <p:cNvPr id="37" name="TextBox 36"/>
          <p:cNvSpPr txBox="1"/>
          <p:nvPr/>
        </p:nvSpPr>
        <p:spPr>
          <a:xfrm>
            <a:off x="2719529" y="4704083"/>
            <a:ext cx="604653" cy="307777"/>
          </a:xfrm>
          <a:prstGeom prst="rect">
            <a:avLst/>
          </a:prstGeom>
          <a:noFill/>
        </p:spPr>
        <p:txBody>
          <a:bodyPr wrap="none" rtlCol="0">
            <a:spAutoFit/>
          </a:bodyPr>
          <a:lstStyle/>
          <a:p>
            <a:r>
              <a:rPr lang="en-IE" sz="1400" dirty="0" smtClean="0">
                <a:solidFill>
                  <a:schemeClr val="bg1"/>
                </a:solidFill>
              </a:rPr>
              <a:t>55-64</a:t>
            </a:r>
            <a:endParaRPr lang="en-GB" sz="1400" dirty="0">
              <a:solidFill>
                <a:schemeClr val="bg1"/>
              </a:solidFill>
            </a:endParaRPr>
          </a:p>
        </p:txBody>
      </p:sp>
      <p:sp>
        <p:nvSpPr>
          <p:cNvPr id="38" name="TextBox 37"/>
          <p:cNvSpPr txBox="1"/>
          <p:nvPr/>
        </p:nvSpPr>
        <p:spPr>
          <a:xfrm>
            <a:off x="2867006" y="5182410"/>
            <a:ext cx="457176" cy="307777"/>
          </a:xfrm>
          <a:prstGeom prst="rect">
            <a:avLst/>
          </a:prstGeom>
          <a:noFill/>
        </p:spPr>
        <p:txBody>
          <a:bodyPr wrap="none" rtlCol="0">
            <a:spAutoFit/>
          </a:bodyPr>
          <a:lstStyle/>
          <a:p>
            <a:r>
              <a:rPr lang="en-IE" sz="1400" dirty="0" smtClean="0">
                <a:solidFill>
                  <a:schemeClr val="bg1"/>
                </a:solidFill>
              </a:rPr>
              <a:t>65+</a:t>
            </a:r>
            <a:endParaRPr lang="en-GB" sz="1400" dirty="0">
              <a:solidFill>
                <a:schemeClr val="bg1"/>
              </a:solidFill>
            </a:endParaRPr>
          </a:p>
        </p:txBody>
      </p:sp>
      <p:sp>
        <p:nvSpPr>
          <p:cNvPr id="90" name="Freeform 5"/>
          <p:cNvSpPr>
            <a:spLocks noChangeAspect="1" noEditPoints="1"/>
          </p:cNvSpPr>
          <p:nvPr/>
        </p:nvSpPr>
        <p:spPr bwMode="gray">
          <a:xfrm>
            <a:off x="338433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1" name="Freeform 5"/>
          <p:cNvSpPr>
            <a:spLocks noChangeAspect="1" noEditPoints="1"/>
          </p:cNvSpPr>
          <p:nvPr/>
        </p:nvSpPr>
        <p:spPr bwMode="gray">
          <a:xfrm>
            <a:off x="3982182"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2" name="Freeform 5"/>
          <p:cNvSpPr>
            <a:spLocks noChangeAspect="1" noEditPoints="1"/>
          </p:cNvSpPr>
          <p:nvPr/>
        </p:nvSpPr>
        <p:spPr bwMode="gray">
          <a:xfrm>
            <a:off x="358361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3" name="Freeform 5"/>
          <p:cNvSpPr>
            <a:spLocks noChangeAspect="1" noEditPoints="1"/>
          </p:cNvSpPr>
          <p:nvPr/>
        </p:nvSpPr>
        <p:spPr bwMode="gray">
          <a:xfrm>
            <a:off x="4181464"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5" name="Freeform 5"/>
          <p:cNvSpPr>
            <a:spLocks noChangeAspect="1" noEditPoints="1"/>
          </p:cNvSpPr>
          <p:nvPr/>
        </p:nvSpPr>
        <p:spPr bwMode="gray">
          <a:xfrm>
            <a:off x="458002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6" name="Freeform 5"/>
          <p:cNvSpPr>
            <a:spLocks noChangeAspect="1" noEditPoints="1"/>
          </p:cNvSpPr>
          <p:nvPr/>
        </p:nvSpPr>
        <p:spPr bwMode="gray">
          <a:xfrm>
            <a:off x="5177855"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7" name="Freeform 5"/>
          <p:cNvSpPr>
            <a:spLocks noChangeAspect="1" noEditPoints="1"/>
          </p:cNvSpPr>
          <p:nvPr/>
        </p:nvSpPr>
        <p:spPr bwMode="gray">
          <a:xfrm>
            <a:off x="438074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10000">
                <a:schemeClr val="bg2"/>
              </a:gs>
              <a:gs pos="1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8" name="Freeform 5"/>
          <p:cNvSpPr>
            <a:spLocks noChangeAspect="1" noEditPoints="1"/>
          </p:cNvSpPr>
          <p:nvPr/>
        </p:nvSpPr>
        <p:spPr bwMode="gray">
          <a:xfrm>
            <a:off x="3782900"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9" name="Freeform 5"/>
          <p:cNvSpPr>
            <a:spLocks noChangeAspect="1" noEditPoints="1"/>
          </p:cNvSpPr>
          <p:nvPr/>
        </p:nvSpPr>
        <p:spPr bwMode="gray">
          <a:xfrm>
            <a:off x="4978592" y="417756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0" name="Freeform 5"/>
          <p:cNvSpPr>
            <a:spLocks noChangeAspect="1" noEditPoints="1"/>
          </p:cNvSpPr>
          <p:nvPr/>
        </p:nvSpPr>
        <p:spPr bwMode="gray">
          <a:xfrm>
            <a:off x="3384336"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2" name="Freeform 5"/>
          <p:cNvSpPr>
            <a:spLocks noChangeAspect="1" noEditPoints="1"/>
          </p:cNvSpPr>
          <p:nvPr/>
        </p:nvSpPr>
        <p:spPr bwMode="gray">
          <a:xfrm>
            <a:off x="3583618"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3" name="Freeform 5"/>
          <p:cNvSpPr>
            <a:spLocks noChangeAspect="1" noEditPoints="1"/>
          </p:cNvSpPr>
          <p:nvPr/>
        </p:nvSpPr>
        <p:spPr bwMode="gray">
          <a:xfrm>
            <a:off x="3982182"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4" name="Freeform 5"/>
          <p:cNvSpPr>
            <a:spLocks noChangeAspect="1" noEditPoints="1"/>
          </p:cNvSpPr>
          <p:nvPr/>
        </p:nvSpPr>
        <p:spPr bwMode="gray">
          <a:xfrm>
            <a:off x="4380727"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60000">
                <a:schemeClr val="bg2"/>
              </a:gs>
              <a:gs pos="6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5" name="Freeform 5"/>
          <p:cNvSpPr>
            <a:spLocks noChangeAspect="1" noEditPoints="1"/>
          </p:cNvSpPr>
          <p:nvPr/>
        </p:nvSpPr>
        <p:spPr bwMode="gray">
          <a:xfrm>
            <a:off x="4580009"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6" name="Freeform 5"/>
          <p:cNvSpPr>
            <a:spLocks noChangeAspect="1" noEditPoints="1"/>
          </p:cNvSpPr>
          <p:nvPr/>
        </p:nvSpPr>
        <p:spPr bwMode="gray">
          <a:xfrm>
            <a:off x="5177855"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7" name="Freeform 5"/>
          <p:cNvSpPr>
            <a:spLocks noChangeAspect="1" noEditPoints="1"/>
          </p:cNvSpPr>
          <p:nvPr/>
        </p:nvSpPr>
        <p:spPr bwMode="gray">
          <a:xfrm>
            <a:off x="3782900"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8" name="Freeform 5"/>
          <p:cNvSpPr>
            <a:spLocks noChangeAspect="1" noEditPoints="1"/>
          </p:cNvSpPr>
          <p:nvPr/>
        </p:nvSpPr>
        <p:spPr bwMode="gray">
          <a:xfrm>
            <a:off x="4779291"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9" name="Freeform 5"/>
          <p:cNvSpPr>
            <a:spLocks noChangeAspect="1" noEditPoints="1"/>
          </p:cNvSpPr>
          <p:nvPr/>
        </p:nvSpPr>
        <p:spPr bwMode="gray">
          <a:xfrm>
            <a:off x="4181464" y="3223162"/>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0" name="Freeform 5"/>
          <p:cNvSpPr>
            <a:spLocks noChangeAspect="1" noEditPoints="1"/>
          </p:cNvSpPr>
          <p:nvPr/>
        </p:nvSpPr>
        <p:spPr bwMode="gray">
          <a:xfrm>
            <a:off x="33843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1" name="Freeform 5"/>
          <p:cNvSpPr>
            <a:spLocks noChangeAspect="1" noEditPoints="1"/>
          </p:cNvSpPr>
          <p:nvPr/>
        </p:nvSpPr>
        <p:spPr bwMode="gray">
          <a:xfrm>
            <a:off x="39821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2" name="Freeform 5"/>
          <p:cNvSpPr>
            <a:spLocks noChangeAspect="1" noEditPoints="1"/>
          </p:cNvSpPr>
          <p:nvPr/>
        </p:nvSpPr>
        <p:spPr bwMode="gray">
          <a:xfrm>
            <a:off x="35836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3" name="Freeform 5"/>
          <p:cNvSpPr>
            <a:spLocks noChangeAspect="1" noEditPoints="1"/>
          </p:cNvSpPr>
          <p:nvPr/>
        </p:nvSpPr>
        <p:spPr bwMode="gray">
          <a:xfrm>
            <a:off x="418145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4" name="Freeform 5"/>
          <p:cNvSpPr>
            <a:spLocks noChangeAspect="1" noEditPoints="1"/>
          </p:cNvSpPr>
          <p:nvPr/>
        </p:nvSpPr>
        <p:spPr bwMode="gray">
          <a:xfrm>
            <a:off x="43807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30000">
                <a:schemeClr val="bg2"/>
              </a:gs>
              <a:gs pos="3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5" name="Freeform 5"/>
          <p:cNvSpPr>
            <a:spLocks noChangeAspect="1" noEditPoints="1"/>
          </p:cNvSpPr>
          <p:nvPr/>
        </p:nvSpPr>
        <p:spPr bwMode="gray">
          <a:xfrm>
            <a:off x="47792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6" name="Freeform 5"/>
          <p:cNvSpPr>
            <a:spLocks noChangeAspect="1" noEditPoints="1"/>
          </p:cNvSpPr>
          <p:nvPr/>
        </p:nvSpPr>
        <p:spPr bwMode="gray">
          <a:xfrm>
            <a:off x="5177855"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7" name="Freeform 5"/>
          <p:cNvSpPr>
            <a:spLocks noChangeAspect="1" noEditPoints="1"/>
          </p:cNvSpPr>
          <p:nvPr/>
        </p:nvSpPr>
        <p:spPr bwMode="gray">
          <a:xfrm>
            <a:off x="37828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8" name="Freeform 5"/>
          <p:cNvSpPr>
            <a:spLocks noChangeAspect="1" noEditPoints="1"/>
          </p:cNvSpPr>
          <p:nvPr/>
        </p:nvSpPr>
        <p:spPr bwMode="gray">
          <a:xfrm>
            <a:off x="45800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0" name="Freeform 5"/>
          <p:cNvSpPr>
            <a:spLocks noChangeAspect="1" noEditPoints="1"/>
          </p:cNvSpPr>
          <p:nvPr/>
        </p:nvSpPr>
        <p:spPr bwMode="gray">
          <a:xfrm>
            <a:off x="33843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1" name="Freeform 5"/>
          <p:cNvSpPr>
            <a:spLocks noChangeAspect="1" noEditPoints="1"/>
          </p:cNvSpPr>
          <p:nvPr/>
        </p:nvSpPr>
        <p:spPr bwMode="gray">
          <a:xfrm>
            <a:off x="39821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2" name="Freeform 5"/>
          <p:cNvSpPr>
            <a:spLocks noChangeAspect="1" noEditPoints="1"/>
          </p:cNvSpPr>
          <p:nvPr/>
        </p:nvSpPr>
        <p:spPr bwMode="gray">
          <a:xfrm>
            <a:off x="35836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3" name="Freeform 5"/>
          <p:cNvSpPr>
            <a:spLocks noChangeAspect="1" noEditPoints="1"/>
          </p:cNvSpPr>
          <p:nvPr/>
        </p:nvSpPr>
        <p:spPr bwMode="gray">
          <a:xfrm>
            <a:off x="43807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40000">
                <a:schemeClr val="bg2"/>
              </a:gs>
              <a:gs pos="4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4" name="Freeform 5"/>
          <p:cNvSpPr>
            <a:spLocks noChangeAspect="1" noEditPoints="1"/>
          </p:cNvSpPr>
          <p:nvPr/>
        </p:nvSpPr>
        <p:spPr bwMode="gray">
          <a:xfrm>
            <a:off x="45800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5" name="Freeform 5"/>
          <p:cNvSpPr>
            <a:spLocks noChangeAspect="1" noEditPoints="1"/>
          </p:cNvSpPr>
          <p:nvPr/>
        </p:nvSpPr>
        <p:spPr bwMode="gray">
          <a:xfrm>
            <a:off x="49785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6" name="Freeform 5"/>
          <p:cNvSpPr>
            <a:spLocks noChangeAspect="1" noEditPoints="1"/>
          </p:cNvSpPr>
          <p:nvPr/>
        </p:nvSpPr>
        <p:spPr bwMode="gray">
          <a:xfrm>
            <a:off x="5177855"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7" name="Freeform 5"/>
          <p:cNvSpPr>
            <a:spLocks noChangeAspect="1" noEditPoints="1"/>
          </p:cNvSpPr>
          <p:nvPr/>
        </p:nvSpPr>
        <p:spPr bwMode="gray">
          <a:xfrm>
            <a:off x="418145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8" name="Freeform 5"/>
          <p:cNvSpPr>
            <a:spLocks noChangeAspect="1" noEditPoints="1"/>
          </p:cNvSpPr>
          <p:nvPr/>
        </p:nvSpPr>
        <p:spPr bwMode="gray">
          <a:xfrm>
            <a:off x="37828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0" name="Freeform 5"/>
          <p:cNvSpPr>
            <a:spLocks noChangeAspect="1" noEditPoints="1"/>
          </p:cNvSpPr>
          <p:nvPr/>
        </p:nvSpPr>
        <p:spPr bwMode="gray">
          <a:xfrm>
            <a:off x="338433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1" name="Freeform 5"/>
          <p:cNvSpPr>
            <a:spLocks noChangeAspect="1" noEditPoints="1"/>
          </p:cNvSpPr>
          <p:nvPr/>
        </p:nvSpPr>
        <p:spPr bwMode="gray">
          <a:xfrm>
            <a:off x="3982182"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2" name="Freeform 5"/>
          <p:cNvSpPr>
            <a:spLocks noChangeAspect="1" noEditPoints="1"/>
          </p:cNvSpPr>
          <p:nvPr/>
        </p:nvSpPr>
        <p:spPr bwMode="gray">
          <a:xfrm>
            <a:off x="3583618"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3" name="Freeform 5"/>
          <p:cNvSpPr>
            <a:spLocks noChangeAspect="1" noEditPoints="1"/>
          </p:cNvSpPr>
          <p:nvPr/>
        </p:nvSpPr>
        <p:spPr bwMode="gray">
          <a:xfrm>
            <a:off x="4181464"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5" name="Freeform 5"/>
          <p:cNvSpPr>
            <a:spLocks noChangeAspect="1" noEditPoints="1"/>
          </p:cNvSpPr>
          <p:nvPr/>
        </p:nvSpPr>
        <p:spPr bwMode="gray">
          <a:xfrm>
            <a:off x="4978573"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6" name="Freeform 5"/>
          <p:cNvSpPr>
            <a:spLocks noChangeAspect="1" noEditPoints="1"/>
          </p:cNvSpPr>
          <p:nvPr/>
        </p:nvSpPr>
        <p:spPr bwMode="gray">
          <a:xfrm>
            <a:off x="5177855"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7" name="Freeform 5"/>
          <p:cNvSpPr>
            <a:spLocks noChangeAspect="1" noEditPoints="1"/>
          </p:cNvSpPr>
          <p:nvPr/>
        </p:nvSpPr>
        <p:spPr bwMode="gray">
          <a:xfrm>
            <a:off x="3782900"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8" name="Freeform 5"/>
          <p:cNvSpPr>
            <a:spLocks noChangeAspect="1" noEditPoints="1"/>
          </p:cNvSpPr>
          <p:nvPr/>
        </p:nvSpPr>
        <p:spPr bwMode="gray">
          <a:xfrm>
            <a:off x="438074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60000">
                <a:schemeClr val="bg2"/>
              </a:gs>
              <a:gs pos="6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9" name="Freeform 5"/>
          <p:cNvSpPr>
            <a:spLocks noChangeAspect="1" noEditPoints="1"/>
          </p:cNvSpPr>
          <p:nvPr/>
        </p:nvSpPr>
        <p:spPr bwMode="gray">
          <a:xfrm>
            <a:off x="4580028" y="4654771"/>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10" name="Rechteck 92"/>
          <p:cNvSpPr/>
          <p:nvPr/>
        </p:nvSpPr>
        <p:spPr bwMode="gray">
          <a:xfrm>
            <a:off x="266544" y="4540270"/>
            <a:ext cx="1729641"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Higher Social </a:t>
            </a:r>
            <a:r>
              <a:rPr lang="de-DE" sz="1200" kern="0" dirty="0" smtClean="0">
                <a:solidFill>
                  <a:schemeClr val="bg1"/>
                </a:solidFill>
              </a:rPr>
              <a:t>Grades:</a:t>
            </a:r>
            <a:r>
              <a:rPr lang="de-DE" kern="0" dirty="0" smtClean="0">
                <a:solidFill>
                  <a:schemeClr val="bg1"/>
                </a:solidFill>
              </a:rPr>
              <a:t>51%</a:t>
            </a:r>
            <a:endParaRPr lang="de-DE" kern="0" dirty="0">
              <a:solidFill>
                <a:schemeClr val="bg1"/>
              </a:solidFill>
            </a:endParaRPr>
          </a:p>
        </p:txBody>
      </p:sp>
      <p:sp>
        <p:nvSpPr>
          <p:cNvPr id="111" name="Rechteck 92"/>
          <p:cNvSpPr/>
          <p:nvPr/>
        </p:nvSpPr>
        <p:spPr bwMode="gray">
          <a:xfrm>
            <a:off x="266554" y="5148407"/>
            <a:ext cx="1737655"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Lower Social Grades</a:t>
            </a:r>
            <a:r>
              <a:rPr lang="de-DE" sz="1200" kern="0" dirty="0" smtClean="0">
                <a:solidFill>
                  <a:schemeClr val="bg1"/>
                </a:solidFill>
              </a:rPr>
              <a:t>: </a:t>
            </a:r>
            <a:r>
              <a:rPr lang="de-DE" kern="0" dirty="0" smtClean="0">
                <a:solidFill>
                  <a:schemeClr val="bg1"/>
                </a:solidFill>
              </a:rPr>
              <a:t>56%</a:t>
            </a:r>
            <a:endParaRPr lang="de-DE" kern="0" dirty="0">
              <a:solidFill>
                <a:schemeClr val="bg1"/>
              </a:solidFill>
            </a:endParaRPr>
          </a:p>
        </p:txBody>
      </p:sp>
      <p:sp>
        <p:nvSpPr>
          <p:cNvPr id="112" name="TextBox 111"/>
          <p:cNvSpPr txBox="1"/>
          <p:nvPr/>
        </p:nvSpPr>
        <p:spPr>
          <a:xfrm>
            <a:off x="560018" y="4236125"/>
            <a:ext cx="1163845" cy="276999"/>
          </a:xfrm>
          <a:prstGeom prst="rect">
            <a:avLst/>
          </a:prstGeom>
          <a:noFill/>
        </p:spPr>
        <p:txBody>
          <a:bodyPr wrap="none" lIns="0" tIns="0" rIns="0" bIns="0" rtlCol="0">
            <a:spAutoFit/>
          </a:bodyPr>
          <a:lstStyle/>
          <a:p>
            <a:r>
              <a:rPr lang="en-GB" dirty="0" smtClean="0">
                <a:solidFill>
                  <a:schemeClr val="tx2"/>
                </a:solidFill>
                <a:cs typeface="Arial" pitchFamily="34" charset="0"/>
              </a:rPr>
              <a:t>Social Grade</a:t>
            </a:r>
            <a:endParaRPr lang="en-US" dirty="0">
              <a:solidFill>
                <a:schemeClr val="tx2"/>
              </a:solidFill>
              <a:cs typeface="Arial" pitchFamily="34" charset="0"/>
            </a:endParaRPr>
          </a:p>
        </p:txBody>
      </p:sp>
      <p:cxnSp>
        <p:nvCxnSpPr>
          <p:cNvPr id="113" name="Straight Connector 112"/>
          <p:cNvCxnSpPr/>
          <p:nvPr/>
        </p:nvCxnSpPr>
        <p:spPr>
          <a:xfrm>
            <a:off x="628650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cxnSp>
        <p:nvCxnSpPr>
          <p:cNvPr id="114" name="Straight Connector 113"/>
          <p:cNvCxnSpPr/>
          <p:nvPr/>
        </p:nvCxnSpPr>
        <p:spPr>
          <a:xfrm>
            <a:off x="245745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sp>
        <p:nvSpPr>
          <p:cNvPr id="28" name="Rectangle 27"/>
          <p:cNvSpPr/>
          <p:nvPr/>
        </p:nvSpPr>
        <p:spPr>
          <a:xfrm>
            <a:off x="77453" y="1068545"/>
            <a:ext cx="2220566" cy="959302"/>
          </a:xfrm>
          <a:prstGeom prst="rect">
            <a:avLst/>
          </a:prstGeom>
        </p:spPr>
        <p:txBody>
          <a:bodyPr wrap="square" anchor="ctr">
            <a:spAutoFit/>
          </a:bodyPr>
          <a:lstStyle/>
          <a:p>
            <a:pPr algn="r">
              <a:lnSpc>
                <a:spcPct val="75000"/>
              </a:lnSpc>
            </a:pPr>
            <a:r>
              <a:rPr lang="en-GB" sz="7200" b="1" dirty="0" smtClean="0">
                <a:solidFill>
                  <a:schemeClr val="accent1"/>
                </a:solidFill>
                <a:cs typeface="Arial" pitchFamily="34" charset="0"/>
              </a:rPr>
              <a:t>54%</a:t>
            </a:r>
            <a:endParaRPr lang="en-US" sz="1600" dirty="0">
              <a:solidFill>
                <a:schemeClr val="accent1"/>
              </a:solidFill>
              <a:cs typeface="Arial" pitchFamily="34" charset="0"/>
            </a:endParaRPr>
          </a:p>
        </p:txBody>
      </p:sp>
      <p:pic>
        <p:nvPicPr>
          <p:cNvPr id="118" name="Picture 117" descr="Ireland provinces.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467953" y="2705912"/>
            <a:ext cx="2238183" cy="2563200"/>
          </a:xfrm>
          <a:prstGeom prst="rect">
            <a:avLst/>
          </a:prstGeom>
        </p:spPr>
      </p:pic>
      <p:sp>
        <p:nvSpPr>
          <p:cNvPr id="119" name="TextBox 9"/>
          <p:cNvSpPr txBox="1">
            <a:spLocks noChangeArrowheads="1"/>
          </p:cNvSpPr>
          <p:nvPr/>
        </p:nvSpPr>
        <p:spPr bwMode="auto">
          <a:xfrm>
            <a:off x="7762914" y="3810423"/>
            <a:ext cx="910808" cy="769441"/>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Rest of </a:t>
            </a:r>
            <a:br>
              <a:rPr kumimoji="0" lang="en-IE" sz="1000" b="0" i="0" u="none" strike="noStrike" kern="0" cap="none" spc="0" normalizeH="0" baseline="0" noProof="0" dirty="0" smtClean="0">
                <a:ln>
                  <a:noFill/>
                </a:ln>
                <a:solidFill>
                  <a:schemeClr val="bg1"/>
                </a:solidFill>
                <a:effectLst/>
                <a:uLnTx/>
                <a:uFillTx/>
                <a:cs typeface="Calibri" pitchFamily="34" charset="0"/>
              </a:rPr>
            </a:br>
            <a:r>
              <a:rPr kumimoji="0" lang="en-IE" sz="1000" b="0" i="0" u="none" strike="noStrike" kern="0" cap="none" spc="0" normalizeH="0" baseline="0" noProof="0" dirty="0" smtClean="0">
                <a:ln>
                  <a:noFill/>
                </a:ln>
                <a:solidFill>
                  <a:schemeClr val="bg1"/>
                </a:solidFill>
                <a:effectLst/>
                <a:uLnTx/>
                <a:uFillTx/>
                <a:cs typeface="Calibri" pitchFamily="34" charset="0"/>
              </a:rPr>
              <a:t>Leinster </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58</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0" name="TextBox 9"/>
          <p:cNvSpPr txBox="1">
            <a:spLocks noChangeArrowheads="1"/>
          </p:cNvSpPr>
          <p:nvPr/>
        </p:nvSpPr>
        <p:spPr bwMode="auto">
          <a:xfrm>
            <a:off x="7015646" y="4384918"/>
            <a:ext cx="910808"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effectLst/>
                <a:uLnTx/>
                <a:uFillTx/>
                <a:cs typeface="Calibri" pitchFamily="34" charset="0"/>
              </a:rPr>
              <a:t>Munster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cs typeface="Calibri" pitchFamily="34" charset="0"/>
              </a:rPr>
              <a:t>54</a:t>
            </a:r>
            <a:r>
              <a:rPr kumimoji="0" lang="en-IE" sz="2400" b="0" i="0" u="none" strike="noStrike" kern="0" cap="none" spc="0" normalizeH="0" baseline="0" noProof="0" dirty="0" smtClean="0">
                <a:ln>
                  <a:noFill/>
                </a:ln>
                <a:effectLst/>
                <a:uLnTx/>
                <a:uFillTx/>
                <a:cs typeface="Calibri" pitchFamily="34" charset="0"/>
              </a:rPr>
              <a:t>%</a:t>
            </a:r>
          </a:p>
        </p:txBody>
      </p:sp>
      <p:sp>
        <p:nvSpPr>
          <p:cNvPr id="121" name="TextBox 9"/>
          <p:cNvSpPr txBox="1">
            <a:spLocks noChangeArrowheads="1"/>
          </p:cNvSpPr>
          <p:nvPr/>
        </p:nvSpPr>
        <p:spPr bwMode="auto">
          <a:xfrm>
            <a:off x="7011489" y="3503856"/>
            <a:ext cx="1038252"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Conn/ Ulster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56</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6" name="TextBox 9"/>
          <p:cNvSpPr txBox="1">
            <a:spLocks noChangeArrowheads="1"/>
          </p:cNvSpPr>
          <p:nvPr/>
        </p:nvSpPr>
        <p:spPr bwMode="auto">
          <a:xfrm>
            <a:off x="8300394" y="3225786"/>
            <a:ext cx="770692" cy="615553"/>
          </a:xfrm>
          <a:prstGeom prst="rect">
            <a:avLst/>
          </a:prstGeom>
          <a:solidFill>
            <a:srgbClr val="FFFFFF"/>
          </a:solidFill>
          <a:ln w="9525">
            <a:solidFill>
              <a:srgbClr val="CEC7BA"/>
            </a:solidFill>
            <a:prstDash val="dash"/>
            <a:miter lim="800000"/>
            <a:headEnd/>
            <a:tailEnd/>
          </a:ln>
        </p:spPr>
        <p:txBody>
          <a:bodyPr r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Dublin</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49</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cxnSp>
        <p:nvCxnSpPr>
          <p:cNvPr id="129" name="Straight Connector 105"/>
          <p:cNvCxnSpPr>
            <a:cxnSpLocks noChangeShapeType="1"/>
            <a:stCxn id="126" idx="2"/>
          </p:cNvCxnSpPr>
          <p:nvPr/>
        </p:nvCxnSpPr>
        <p:spPr bwMode="auto">
          <a:xfrm flipH="1">
            <a:off x="8411866" y="3841339"/>
            <a:ext cx="273874" cy="321234"/>
          </a:xfrm>
          <a:prstGeom prst="line">
            <a:avLst/>
          </a:prstGeom>
          <a:noFill/>
          <a:ln w="9525" algn="ctr">
            <a:solidFill>
              <a:srgbClr val="CEC7BA"/>
            </a:solidFill>
            <a:round/>
            <a:headEnd/>
            <a:tailEnd/>
          </a:ln>
        </p:spPr>
      </p:cxnSp>
      <p:sp>
        <p:nvSpPr>
          <p:cNvPr id="131" name="Freeform 5"/>
          <p:cNvSpPr>
            <a:spLocks noChangeAspect="1" noEditPoints="1"/>
          </p:cNvSpPr>
          <p:nvPr/>
        </p:nvSpPr>
        <p:spPr bwMode="gray">
          <a:xfrm>
            <a:off x="322573"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2" name="Freeform 5"/>
          <p:cNvSpPr>
            <a:spLocks noChangeAspect="1" noEditPoints="1"/>
          </p:cNvSpPr>
          <p:nvPr/>
        </p:nvSpPr>
        <p:spPr bwMode="gray">
          <a:xfrm>
            <a:off x="792109"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3" name="Freeform 5"/>
          <p:cNvSpPr>
            <a:spLocks noChangeAspect="1" noEditPoints="1"/>
          </p:cNvSpPr>
          <p:nvPr/>
        </p:nvSpPr>
        <p:spPr bwMode="gray">
          <a:xfrm>
            <a:off x="47908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5" name="Freeform 5"/>
          <p:cNvSpPr>
            <a:spLocks noChangeAspect="1" noEditPoints="1"/>
          </p:cNvSpPr>
          <p:nvPr/>
        </p:nvSpPr>
        <p:spPr bwMode="gray">
          <a:xfrm>
            <a:off x="1574654"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36" name="Freeform 5"/>
          <p:cNvSpPr>
            <a:spLocks noChangeAspect="1" noEditPoints="1"/>
          </p:cNvSpPr>
          <p:nvPr/>
        </p:nvSpPr>
        <p:spPr bwMode="gray">
          <a:xfrm>
            <a:off x="173116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7" name="Freeform 5"/>
          <p:cNvSpPr>
            <a:spLocks noChangeAspect="1" noEditPoints="1"/>
          </p:cNvSpPr>
          <p:nvPr/>
        </p:nvSpPr>
        <p:spPr bwMode="gray">
          <a:xfrm>
            <a:off x="1261630"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8" name="Freeform 5"/>
          <p:cNvSpPr>
            <a:spLocks noChangeAspect="1" noEditPoints="1"/>
          </p:cNvSpPr>
          <p:nvPr/>
        </p:nvSpPr>
        <p:spPr bwMode="gray">
          <a:xfrm>
            <a:off x="1105133" y="4824295"/>
            <a:ext cx="110144" cy="317086"/>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10000">
                <a:schemeClr val="bg2"/>
              </a:gs>
              <a:gs pos="1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9" name="Freeform 5"/>
          <p:cNvSpPr>
            <a:spLocks noChangeAspect="1" noEditPoints="1"/>
          </p:cNvSpPr>
          <p:nvPr/>
        </p:nvSpPr>
        <p:spPr bwMode="gray">
          <a:xfrm>
            <a:off x="948621"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0" name="Freeform 5"/>
          <p:cNvSpPr>
            <a:spLocks noChangeAspect="1" noEditPoints="1"/>
          </p:cNvSpPr>
          <p:nvPr/>
        </p:nvSpPr>
        <p:spPr bwMode="gray">
          <a:xfrm>
            <a:off x="635597"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2" name="Freeform 5"/>
          <p:cNvSpPr>
            <a:spLocks noChangeAspect="1" noEditPoints="1"/>
          </p:cNvSpPr>
          <p:nvPr/>
        </p:nvSpPr>
        <p:spPr bwMode="gray">
          <a:xfrm>
            <a:off x="32257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3" name="Freeform 5"/>
          <p:cNvSpPr>
            <a:spLocks noChangeAspect="1" noEditPoints="1"/>
          </p:cNvSpPr>
          <p:nvPr/>
        </p:nvSpPr>
        <p:spPr bwMode="gray">
          <a:xfrm>
            <a:off x="79210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4" name="Freeform 5"/>
          <p:cNvSpPr>
            <a:spLocks noChangeAspect="1" noEditPoints="1"/>
          </p:cNvSpPr>
          <p:nvPr/>
        </p:nvSpPr>
        <p:spPr bwMode="gray">
          <a:xfrm>
            <a:off x="47908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5" name="Freeform 5"/>
          <p:cNvSpPr>
            <a:spLocks noChangeAspect="1" noEditPoints="1"/>
          </p:cNvSpPr>
          <p:nvPr/>
        </p:nvSpPr>
        <p:spPr bwMode="gray">
          <a:xfrm>
            <a:off x="126163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6" name="Freeform 5"/>
          <p:cNvSpPr>
            <a:spLocks noChangeAspect="1" noEditPoints="1"/>
          </p:cNvSpPr>
          <p:nvPr/>
        </p:nvSpPr>
        <p:spPr bwMode="gray">
          <a:xfrm>
            <a:off x="110512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60000">
                <a:schemeClr val="bg2"/>
              </a:gs>
              <a:gs pos="6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7" name="Freeform 5"/>
          <p:cNvSpPr>
            <a:spLocks noChangeAspect="1" noEditPoints="1"/>
          </p:cNvSpPr>
          <p:nvPr/>
        </p:nvSpPr>
        <p:spPr bwMode="gray">
          <a:xfrm>
            <a:off x="157465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8" name="Freeform 5"/>
          <p:cNvSpPr>
            <a:spLocks noChangeAspect="1" noEditPoints="1"/>
          </p:cNvSpPr>
          <p:nvPr/>
        </p:nvSpPr>
        <p:spPr bwMode="gray">
          <a:xfrm>
            <a:off x="1731165"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9" name="Freeform 5"/>
          <p:cNvSpPr>
            <a:spLocks noChangeAspect="1" noEditPoints="1"/>
          </p:cNvSpPr>
          <p:nvPr/>
        </p:nvSpPr>
        <p:spPr bwMode="gray">
          <a:xfrm>
            <a:off x="94861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0" name="Freeform 5"/>
          <p:cNvSpPr>
            <a:spLocks noChangeAspect="1" noEditPoints="1"/>
          </p:cNvSpPr>
          <p:nvPr/>
        </p:nvSpPr>
        <p:spPr bwMode="gray">
          <a:xfrm>
            <a:off x="63559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1" name="Freeform 5"/>
          <p:cNvSpPr>
            <a:spLocks noChangeAspect="1" noEditPoints="1"/>
          </p:cNvSpPr>
          <p:nvPr/>
        </p:nvSpPr>
        <p:spPr bwMode="gray">
          <a:xfrm>
            <a:off x="141814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2" name="Freeform 5"/>
          <p:cNvSpPr>
            <a:spLocks noChangeAspect="1" noEditPoints="1"/>
          </p:cNvSpPr>
          <p:nvPr/>
        </p:nvSpPr>
        <p:spPr bwMode="gray">
          <a:xfrm>
            <a:off x="32257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3" name="Freeform 5"/>
          <p:cNvSpPr>
            <a:spLocks noChangeAspect="1" noEditPoints="1"/>
          </p:cNvSpPr>
          <p:nvPr/>
        </p:nvSpPr>
        <p:spPr bwMode="gray">
          <a:xfrm>
            <a:off x="94861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4" name="Freeform 5"/>
          <p:cNvSpPr>
            <a:spLocks noChangeAspect="1" noEditPoints="1"/>
          </p:cNvSpPr>
          <p:nvPr/>
        </p:nvSpPr>
        <p:spPr bwMode="gray">
          <a:xfrm>
            <a:off x="47908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5" name="Freeform 5"/>
          <p:cNvSpPr>
            <a:spLocks noChangeAspect="1" noEditPoints="1"/>
          </p:cNvSpPr>
          <p:nvPr/>
        </p:nvSpPr>
        <p:spPr bwMode="gray">
          <a:xfrm>
            <a:off x="110512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50000">
                <a:schemeClr val="bg2"/>
              </a:gs>
              <a:gs pos="5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6" name="Freeform 5"/>
          <p:cNvSpPr>
            <a:spLocks noChangeAspect="1" noEditPoints="1"/>
          </p:cNvSpPr>
          <p:nvPr/>
        </p:nvSpPr>
        <p:spPr bwMode="gray">
          <a:xfrm>
            <a:off x="141814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7" name="Freeform 5"/>
          <p:cNvSpPr>
            <a:spLocks noChangeAspect="1" noEditPoints="1"/>
          </p:cNvSpPr>
          <p:nvPr/>
        </p:nvSpPr>
        <p:spPr bwMode="gray">
          <a:xfrm>
            <a:off x="157465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8" name="Freeform 5"/>
          <p:cNvSpPr>
            <a:spLocks noChangeAspect="1" noEditPoints="1"/>
          </p:cNvSpPr>
          <p:nvPr/>
        </p:nvSpPr>
        <p:spPr bwMode="gray">
          <a:xfrm>
            <a:off x="1731165"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9" name="Freeform 5"/>
          <p:cNvSpPr>
            <a:spLocks noChangeAspect="1" noEditPoints="1"/>
          </p:cNvSpPr>
          <p:nvPr/>
        </p:nvSpPr>
        <p:spPr bwMode="gray">
          <a:xfrm>
            <a:off x="79210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0" name="Freeform 5"/>
          <p:cNvSpPr>
            <a:spLocks noChangeAspect="1" noEditPoints="1"/>
          </p:cNvSpPr>
          <p:nvPr/>
        </p:nvSpPr>
        <p:spPr bwMode="gray">
          <a:xfrm>
            <a:off x="63559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61" name="Freeform 5"/>
          <p:cNvSpPr>
            <a:spLocks noChangeAspect="1" noEditPoints="1"/>
          </p:cNvSpPr>
          <p:nvPr/>
        </p:nvSpPr>
        <p:spPr bwMode="gray">
          <a:xfrm>
            <a:off x="126163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2" name="Rechteck 92"/>
          <p:cNvSpPr/>
          <p:nvPr/>
        </p:nvSpPr>
        <p:spPr bwMode="gray">
          <a:xfrm>
            <a:off x="588763" y="5756246"/>
            <a:ext cx="1093248"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smtClean="0">
                <a:solidFill>
                  <a:schemeClr val="bg1"/>
                </a:solidFill>
              </a:rPr>
              <a:t>Farmers: </a:t>
            </a:r>
            <a:r>
              <a:rPr lang="de-DE" kern="0" dirty="0" smtClean="0">
                <a:solidFill>
                  <a:schemeClr val="bg1"/>
                </a:solidFill>
              </a:rPr>
              <a:t>  55%</a:t>
            </a:r>
            <a:endParaRPr lang="de-DE" sz="2400" kern="0" dirty="0">
              <a:solidFill>
                <a:schemeClr val="bg1"/>
              </a:solidFill>
            </a:endParaRPr>
          </a:p>
        </p:txBody>
      </p:sp>
      <p:sp>
        <p:nvSpPr>
          <p:cNvPr id="141" name="Text Placeholder 34"/>
          <p:cNvSpPr txBox="1">
            <a:spLocks/>
          </p:cNvSpPr>
          <p:nvPr/>
        </p:nvSpPr>
        <p:spPr>
          <a:xfrm>
            <a:off x="109209" y="232531"/>
            <a:ext cx="8461585" cy="332399"/>
          </a:xfrm>
          <a:prstGeom prst="rect">
            <a:avLst/>
          </a:prstGeom>
        </p:spPr>
        <p:txBody>
          <a:bodyPr vert="horz" wrap="square" lIns="0" tIns="0" rIns="0" bIns="0" rtlCol="0" anchor="ctr">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defRPr/>
            </a:pPr>
            <a:r>
              <a:rPr lang="en-IE" sz="2400" b="1" dirty="0" smtClean="0">
                <a:solidFill>
                  <a:schemeClr val="accent5"/>
                </a:solidFill>
              </a:rPr>
              <a:t>Attitudes towards 8</a:t>
            </a:r>
            <a:r>
              <a:rPr lang="en-IE" sz="2400" b="1" baseline="30000" dirty="0" smtClean="0">
                <a:solidFill>
                  <a:schemeClr val="accent5"/>
                </a:solidFill>
              </a:rPr>
              <a:t>th</a:t>
            </a:r>
            <a:r>
              <a:rPr lang="en-IE" sz="2400" b="1" dirty="0" smtClean="0">
                <a:solidFill>
                  <a:schemeClr val="accent5"/>
                </a:solidFill>
              </a:rPr>
              <a:t> Amendment</a:t>
            </a:r>
            <a:endParaRPr lang="en-IE" sz="2400" b="1" dirty="0">
              <a:solidFill>
                <a:schemeClr val="accent5"/>
              </a:solidFill>
            </a:endParaRPr>
          </a:p>
        </p:txBody>
      </p:sp>
      <p:sp>
        <p:nvSpPr>
          <p:cNvPr id="166" name="Rectangle 165"/>
          <p:cNvSpPr/>
          <p:nvPr/>
        </p:nvSpPr>
        <p:spPr>
          <a:xfrm>
            <a:off x="2379837" y="1048736"/>
            <a:ext cx="6190957" cy="923330"/>
          </a:xfrm>
          <a:prstGeom prst="rect">
            <a:avLst/>
          </a:prstGeom>
        </p:spPr>
        <p:txBody>
          <a:bodyPr wrap="square" anchor="ctr">
            <a:spAutoFit/>
          </a:bodyPr>
          <a:lstStyle/>
          <a:p>
            <a:r>
              <a:rPr lang="en-GB" dirty="0" smtClean="0">
                <a:solidFill>
                  <a:schemeClr val="accent1"/>
                </a:solidFill>
                <a:cs typeface="Arial" pitchFamily="34" charset="0"/>
              </a:rPr>
              <a:t>Believe they </a:t>
            </a:r>
            <a:r>
              <a:rPr lang="en-IE" dirty="0" smtClean="0">
                <a:solidFill>
                  <a:schemeClr val="accent1"/>
                </a:solidFill>
                <a:cs typeface="Arial" pitchFamily="34" charset="0"/>
              </a:rPr>
              <a:t>would </a:t>
            </a:r>
            <a:r>
              <a:rPr lang="en-IE" b="1" dirty="0">
                <a:solidFill>
                  <a:schemeClr val="accent1">
                    <a:lumMod val="75000"/>
                  </a:schemeClr>
                </a:solidFill>
                <a:cs typeface="Arial" pitchFamily="34" charset="0"/>
              </a:rPr>
              <a:t>vote yes </a:t>
            </a:r>
            <a:r>
              <a:rPr lang="en-IE" dirty="0">
                <a:solidFill>
                  <a:schemeClr val="accent1"/>
                </a:solidFill>
                <a:cs typeface="Arial" pitchFamily="34" charset="0"/>
              </a:rPr>
              <a:t>to removing the 8th amendment from the Constitution only </a:t>
            </a:r>
            <a:r>
              <a:rPr lang="en-IE" b="1" dirty="0">
                <a:solidFill>
                  <a:schemeClr val="accent1">
                    <a:lumMod val="75000"/>
                  </a:schemeClr>
                </a:solidFill>
                <a:cs typeface="Arial" pitchFamily="34" charset="0"/>
              </a:rPr>
              <a:t>if there was legislation </a:t>
            </a:r>
            <a:r>
              <a:rPr lang="en-IE" dirty="0">
                <a:solidFill>
                  <a:schemeClr val="accent1"/>
                </a:solidFill>
                <a:cs typeface="Arial" pitchFamily="34" charset="0"/>
              </a:rPr>
              <a:t>putting </a:t>
            </a:r>
            <a:r>
              <a:rPr lang="en-IE" b="1" dirty="0">
                <a:solidFill>
                  <a:schemeClr val="accent1">
                    <a:lumMod val="75000"/>
                  </a:schemeClr>
                </a:solidFill>
                <a:cs typeface="Arial" pitchFamily="34" charset="0"/>
              </a:rPr>
              <a:t>reasonable restrictions </a:t>
            </a:r>
            <a:r>
              <a:rPr lang="en-IE" dirty="0">
                <a:solidFill>
                  <a:schemeClr val="accent1"/>
                </a:solidFill>
                <a:cs typeface="Arial" pitchFamily="34" charset="0"/>
              </a:rPr>
              <a:t>on access to abortion</a:t>
            </a:r>
            <a:endParaRPr lang="en-US" dirty="0">
              <a:solidFill>
                <a:schemeClr val="accent1"/>
              </a:solidFill>
              <a:cs typeface="Arial" pitchFamily="34" charset="0"/>
            </a:endParaRPr>
          </a:p>
        </p:txBody>
      </p:sp>
      <p:sp>
        <p:nvSpPr>
          <p:cNvPr id="169" name="TextBox 168"/>
          <p:cNvSpPr txBox="1"/>
          <p:nvPr/>
        </p:nvSpPr>
        <p:spPr>
          <a:xfrm>
            <a:off x="5369907" y="2795271"/>
            <a:ext cx="495649" cy="307777"/>
          </a:xfrm>
          <a:prstGeom prst="rect">
            <a:avLst/>
          </a:prstGeom>
          <a:noFill/>
        </p:spPr>
        <p:txBody>
          <a:bodyPr wrap="none" rtlCol="0">
            <a:spAutoFit/>
          </a:bodyPr>
          <a:lstStyle/>
          <a:p>
            <a:r>
              <a:rPr lang="en-IE" sz="1400" dirty="0" smtClean="0">
                <a:solidFill>
                  <a:schemeClr val="bg1"/>
                </a:solidFill>
              </a:rPr>
              <a:t>51%</a:t>
            </a:r>
            <a:endParaRPr lang="en-GB" sz="1400" dirty="0">
              <a:solidFill>
                <a:schemeClr val="bg1"/>
              </a:solidFill>
            </a:endParaRPr>
          </a:p>
        </p:txBody>
      </p:sp>
      <p:sp>
        <p:nvSpPr>
          <p:cNvPr id="172" name="TextBox 171"/>
          <p:cNvSpPr txBox="1"/>
          <p:nvPr/>
        </p:nvSpPr>
        <p:spPr>
          <a:xfrm>
            <a:off x="5369907" y="3272474"/>
            <a:ext cx="495649" cy="307777"/>
          </a:xfrm>
          <a:prstGeom prst="rect">
            <a:avLst/>
          </a:prstGeom>
          <a:noFill/>
        </p:spPr>
        <p:txBody>
          <a:bodyPr wrap="none" rtlCol="0">
            <a:spAutoFit/>
          </a:bodyPr>
          <a:lstStyle/>
          <a:p>
            <a:r>
              <a:rPr lang="en-IE" sz="1400" dirty="0" smtClean="0">
                <a:solidFill>
                  <a:schemeClr val="bg1"/>
                </a:solidFill>
              </a:rPr>
              <a:t>56%</a:t>
            </a:r>
            <a:endParaRPr lang="en-GB" sz="1400" dirty="0">
              <a:solidFill>
                <a:schemeClr val="bg1"/>
              </a:solidFill>
            </a:endParaRPr>
          </a:p>
        </p:txBody>
      </p:sp>
      <p:sp>
        <p:nvSpPr>
          <p:cNvPr id="173" name="TextBox 172"/>
          <p:cNvSpPr txBox="1"/>
          <p:nvPr/>
        </p:nvSpPr>
        <p:spPr>
          <a:xfrm>
            <a:off x="5369907" y="3770943"/>
            <a:ext cx="495649" cy="307777"/>
          </a:xfrm>
          <a:prstGeom prst="rect">
            <a:avLst/>
          </a:prstGeom>
          <a:noFill/>
        </p:spPr>
        <p:txBody>
          <a:bodyPr wrap="none" rtlCol="0">
            <a:spAutoFit/>
          </a:bodyPr>
          <a:lstStyle/>
          <a:p>
            <a:r>
              <a:rPr lang="en-IE" sz="1400" dirty="0" smtClean="0">
                <a:solidFill>
                  <a:schemeClr val="bg1"/>
                </a:solidFill>
              </a:rPr>
              <a:t>53%</a:t>
            </a:r>
            <a:endParaRPr lang="en-GB" sz="1400" dirty="0">
              <a:solidFill>
                <a:schemeClr val="bg1"/>
              </a:solidFill>
            </a:endParaRPr>
          </a:p>
        </p:txBody>
      </p:sp>
      <p:sp>
        <p:nvSpPr>
          <p:cNvPr id="174" name="TextBox 173"/>
          <p:cNvSpPr txBox="1"/>
          <p:nvPr/>
        </p:nvSpPr>
        <p:spPr>
          <a:xfrm>
            <a:off x="5369907" y="4216247"/>
            <a:ext cx="495649" cy="307777"/>
          </a:xfrm>
          <a:prstGeom prst="rect">
            <a:avLst/>
          </a:prstGeom>
          <a:noFill/>
        </p:spPr>
        <p:txBody>
          <a:bodyPr wrap="none" rtlCol="0">
            <a:spAutoFit/>
          </a:bodyPr>
          <a:lstStyle/>
          <a:p>
            <a:r>
              <a:rPr lang="en-IE" sz="1400" dirty="0" smtClean="0">
                <a:solidFill>
                  <a:schemeClr val="bg1"/>
                </a:solidFill>
              </a:rPr>
              <a:t>51%</a:t>
            </a:r>
            <a:endParaRPr lang="en-GB" sz="1400" dirty="0">
              <a:solidFill>
                <a:schemeClr val="bg1"/>
              </a:solidFill>
            </a:endParaRPr>
          </a:p>
        </p:txBody>
      </p:sp>
      <p:sp>
        <p:nvSpPr>
          <p:cNvPr id="175" name="TextBox 174"/>
          <p:cNvSpPr txBox="1"/>
          <p:nvPr/>
        </p:nvSpPr>
        <p:spPr>
          <a:xfrm>
            <a:off x="5369907" y="4704083"/>
            <a:ext cx="495649" cy="307777"/>
          </a:xfrm>
          <a:prstGeom prst="rect">
            <a:avLst/>
          </a:prstGeom>
          <a:noFill/>
        </p:spPr>
        <p:txBody>
          <a:bodyPr wrap="none" rtlCol="0">
            <a:spAutoFit/>
          </a:bodyPr>
          <a:lstStyle/>
          <a:p>
            <a:r>
              <a:rPr lang="en-IE" sz="1400" dirty="0" smtClean="0">
                <a:solidFill>
                  <a:schemeClr val="bg1"/>
                </a:solidFill>
              </a:rPr>
              <a:t>56%</a:t>
            </a:r>
            <a:endParaRPr lang="en-GB" sz="1400" dirty="0">
              <a:solidFill>
                <a:schemeClr val="bg1"/>
              </a:solidFill>
            </a:endParaRPr>
          </a:p>
        </p:txBody>
      </p:sp>
      <p:sp>
        <p:nvSpPr>
          <p:cNvPr id="176" name="TextBox 175"/>
          <p:cNvSpPr txBox="1"/>
          <p:nvPr/>
        </p:nvSpPr>
        <p:spPr>
          <a:xfrm>
            <a:off x="5369907" y="5203676"/>
            <a:ext cx="495649" cy="307777"/>
          </a:xfrm>
          <a:prstGeom prst="rect">
            <a:avLst/>
          </a:prstGeom>
          <a:noFill/>
        </p:spPr>
        <p:txBody>
          <a:bodyPr wrap="none" rtlCol="0">
            <a:spAutoFit/>
          </a:bodyPr>
          <a:lstStyle/>
          <a:p>
            <a:r>
              <a:rPr lang="en-IE" sz="1400" dirty="0" smtClean="0">
                <a:solidFill>
                  <a:schemeClr val="bg1"/>
                </a:solidFill>
              </a:rPr>
              <a:t>54%</a:t>
            </a:r>
            <a:endParaRPr lang="en-GB" sz="1400" dirty="0">
              <a:solidFill>
                <a:schemeClr val="bg1"/>
              </a:solidFill>
            </a:endParaRPr>
          </a:p>
        </p:txBody>
      </p:sp>
      <p:sp>
        <p:nvSpPr>
          <p:cNvPr id="178" name="TextBox 177"/>
          <p:cNvSpPr txBox="1"/>
          <p:nvPr/>
        </p:nvSpPr>
        <p:spPr>
          <a:xfrm>
            <a:off x="907138" y="2063316"/>
            <a:ext cx="700513" cy="276999"/>
          </a:xfrm>
          <a:prstGeom prst="rect">
            <a:avLst/>
          </a:prstGeom>
          <a:noFill/>
        </p:spPr>
        <p:txBody>
          <a:bodyPr wrap="none" lIns="0" tIns="0" rIns="0" bIns="0" rtlCol="0" anchor="b" anchorCtr="1">
            <a:spAutoFit/>
          </a:bodyPr>
          <a:lstStyle/>
          <a:p>
            <a:pPr algn="ctr"/>
            <a:r>
              <a:rPr lang="en-GB" dirty="0" smtClean="0">
                <a:solidFill>
                  <a:schemeClr val="tx2"/>
                </a:solidFill>
                <a:cs typeface="Calibri" pitchFamily="34" charset="0"/>
              </a:rPr>
              <a:t>Gender</a:t>
            </a:r>
            <a:endParaRPr lang="en-US" dirty="0">
              <a:solidFill>
                <a:schemeClr val="tx2"/>
              </a:solidFill>
              <a:cs typeface="Calibri" pitchFamily="34" charset="0"/>
            </a:endParaRPr>
          </a:p>
        </p:txBody>
      </p:sp>
      <p:sp>
        <p:nvSpPr>
          <p:cNvPr id="180" name="Rechteck 31"/>
          <p:cNvSpPr/>
          <p:nvPr/>
        </p:nvSpPr>
        <p:spPr>
          <a:xfrm>
            <a:off x="689948" y="3597523"/>
            <a:ext cx="442429" cy="307777"/>
          </a:xfrm>
          <a:prstGeom prst="rect">
            <a:avLst/>
          </a:prstGeom>
        </p:spPr>
        <p:txBody>
          <a:bodyPr wrap="none" lIns="0" tIns="0" rIns="0" bIns="0" anchor="ctr" anchorCtr="0">
            <a:spAutoFit/>
          </a:bodyPr>
          <a:lstStyle/>
          <a:p>
            <a:pPr algn="ctr"/>
            <a:r>
              <a:rPr lang="en-US" sz="2000" dirty="0" smtClean="0">
                <a:solidFill>
                  <a:schemeClr val="accent1">
                    <a:lumMod val="75000"/>
                  </a:schemeClr>
                </a:solidFill>
              </a:rPr>
              <a:t>54%</a:t>
            </a:r>
            <a:endParaRPr lang="en-US" sz="2000" dirty="0">
              <a:solidFill>
                <a:schemeClr val="accent1">
                  <a:lumMod val="75000"/>
                </a:schemeClr>
              </a:solidFill>
            </a:endParaRPr>
          </a:p>
        </p:txBody>
      </p:sp>
      <p:sp>
        <p:nvSpPr>
          <p:cNvPr id="181" name="Rechteck 31"/>
          <p:cNvSpPr/>
          <p:nvPr/>
        </p:nvSpPr>
        <p:spPr>
          <a:xfrm>
            <a:off x="1385654" y="2499500"/>
            <a:ext cx="442429" cy="307777"/>
          </a:xfrm>
          <a:prstGeom prst="rect">
            <a:avLst/>
          </a:prstGeom>
        </p:spPr>
        <p:txBody>
          <a:bodyPr wrap="none" lIns="0" tIns="0" rIns="0" bIns="0" anchor="ctr" anchorCtr="0">
            <a:spAutoFit/>
          </a:bodyPr>
          <a:lstStyle/>
          <a:p>
            <a:pPr algn="ctr"/>
            <a:r>
              <a:rPr lang="en-US" sz="2000" dirty="0" smtClean="0">
                <a:solidFill>
                  <a:srgbClr val="D0103A"/>
                </a:solidFill>
              </a:rPr>
              <a:t>53%</a:t>
            </a:r>
            <a:endParaRPr lang="en-US" sz="2000" dirty="0">
              <a:solidFill>
                <a:srgbClr val="D0103A"/>
              </a:solidFill>
            </a:endParaRPr>
          </a:p>
        </p:txBody>
      </p:sp>
      <p:grpSp>
        <p:nvGrpSpPr>
          <p:cNvPr id="182" name="Group 181"/>
          <p:cNvGrpSpPr/>
          <p:nvPr/>
        </p:nvGrpSpPr>
        <p:grpSpPr>
          <a:xfrm>
            <a:off x="1283513" y="2851369"/>
            <a:ext cx="646711" cy="1146598"/>
            <a:chOff x="6566388" y="1799850"/>
            <a:chExt cx="775429" cy="1374812"/>
          </a:xfrm>
        </p:grpSpPr>
        <p:sp>
          <p:nvSpPr>
            <p:cNvPr id="188" name="Freeform 21"/>
            <p:cNvSpPr>
              <a:spLocks/>
            </p:cNvSpPr>
            <p:nvPr/>
          </p:nvSpPr>
          <p:spPr bwMode="auto">
            <a:xfrm>
              <a:off x="6566388" y="1799850"/>
              <a:ext cx="775429" cy="1374812"/>
            </a:xfrm>
            <a:custGeom>
              <a:avLst/>
              <a:gdLst>
                <a:gd name="T0" fmla="*/ 64 w 128"/>
                <a:gd name="T1" fmla="*/ 0 h 314"/>
                <a:gd name="T2" fmla="*/ 0 w 128"/>
                <a:gd name="T3" fmla="*/ 0 h 314"/>
                <a:gd name="T4" fmla="*/ 0 w 128"/>
                <a:gd name="T5" fmla="*/ 64 h 314"/>
                <a:gd name="T6" fmla="*/ 0 w 128"/>
                <a:gd name="T7" fmla="*/ 72 h 314"/>
                <a:gd name="T8" fmla="*/ 0 w 128"/>
                <a:gd name="T9" fmla="*/ 250 h 314"/>
                <a:gd name="T10" fmla="*/ 64 w 128"/>
                <a:gd name="T11" fmla="*/ 314 h 314"/>
                <a:gd name="T12" fmla="*/ 128 w 128"/>
                <a:gd name="T13" fmla="*/ 250 h 314"/>
                <a:gd name="T14" fmla="*/ 128 w 128"/>
                <a:gd name="T15" fmla="*/ 64 h 314"/>
                <a:gd name="T16" fmla="*/ 64 w 128"/>
                <a:gd name="T17"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14">
                  <a:moveTo>
                    <a:pt x="64" y="0"/>
                  </a:moveTo>
                  <a:cubicBezTo>
                    <a:pt x="0" y="0"/>
                    <a:pt x="0" y="0"/>
                    <a:pt x="0" y="0"/>
                  </a:cubicBezTo>
                  <a:cubicBezTo>
                    <a:pt x="0" y="64"/>
                    <a:pt x="0" y="64"/>
                    <a:pt x="0" y="64"/>
                  </a:cubicBezTo>
                  <a:cubicBezTo>
                    <a:pt x="0" y="72"/>
                    <a:pt x="0" y="72"/>
                    <a:pt x="0" y="72"/>
                  </a:cubicBezTo>
                  <a:cubicBezTo>
                    <a:pt x="0" y="250"/>
                    <a:pt x="0" y="250"/>
                    <a:pt x="0" y="250"/>
                  </a:cubicBezTo>
                  <a:cubicBezTo>
                    <a:pt x="0" y="286"/>
                    <a:pt x="29" y="314"/>
                    <a:pt x="64" y="314"/>
                  </a:cubicBezTo>
                  <a:cubicBezTo>
                    <a:pt x="100" y="314"/>
                    <a:pt x="128" y="286"/>
                    <a:pt x="128" y="250"/>
                  </a:cubicBezTo>
                  <a:cubicBezTo>
                    <a:pt x="128" y="64"/>
                    <a:pt x="128" y="64"/>
                    <a:pt x="128" y="64"/>
                  </a:cubicBezTo>
                  <a:cubicBezTo>
                    <a:pt x="128" y="29"/>
                    <a:pt x="100" y="0"/>
                    <a:pt x="64" y="0"/>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9" name="Group 188"/>
            <p:cNvGrpSpPr/>
            <p:nvPr/>
          </p:nvGrpSpPr>
          <p:grpSpPr>
            <a:xfrm>
              <a:off x="6739613" y="2152086"/>
              <a:ext cx="428978" cy="670341"/>
              <a:chOff x="6744069" y="2107565"/>
              <a:chExt cx="428978" cy="670341"/>
            </a:xfrm>
          </p:grpSpPr>
          <p:pic>
            <p:nvPicPr>
              <p:cNvPr id="190" name="Picture 18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44069" y="2235315"/>
                <a:ext cx="428978" cy="542591"/>
              </a:xfrm>
              <a:prstGeom prst="rect">
                <a:avLst/>
              </a:prstGeom>
            </p:spPr>
          </p:pic>
          <p:sp>
            <p:nvSpPr>
              <p:cNvPr id="191" name="Oval 31"/>
              <p:cNvSpPr>
                <a:spLocks noChangeArrowheads="1"/>
              </p:cNvSpPr>
              <p:nvPr/>
            </p:nvSpPr>
            <p:spPr bwMode="auto">
              <a:xfrm>
                <a:off x="6861549" y="2107565"/>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grpSp>
        <p:nvGrpSpPr>
          <p:cNvPr id="183" name="Group 182"/>
          <p:cNvGrpSpPr/>
          <p:nvPr/>
        </p:nvGrpSpPr>
        <p:grpSpPr>
          <a:xfrm>
            <a:off x="584565" y="2349864"/>
            <a:ext cx="653195" cy="1177545"/>
            <a:chOff x="5728324" y="1198527"/>
            <a:chExt cx="783204" cy="1411919"/>
          </a:xfrm>
        </p:grpSpPr>
        <p:sp>
          <p:nvSpPr>
            <p:cNvPr id="184" name="Freeform 27"/>
            <p:cNvSpPr>
              <a:spLocks/>
            </p:cNvSpPr>
            <p:nvPr/>
          </p:nvSpPr>
          <p:spPr bwMode="auto">
            <a:xfrm>
              <a:off x="5728324" y="1198527"/>
              <a:ext cx="783204" cy="1411919"/>
            </a:xfrm>
            <a:custGeom>
              <a:avLst/>
              <a:gdLst>
                <a:gd name="T0" fmla="*/ 64 w 128"/>
                <a:gd name="T1" fmla="*/ 0 h 322"/>
                <a:gd name="T2" fmla="*/ 0 w 128"/>
                <a:gd name="T3" fmla="*/ 64 h 322"/>
                <a:gd name="T4" fmla="*/ 0 w 128"/>
                <a:gd name="T5" fmla="*/ 258 h 322"/>
                <a:gd name="T6" fmla="*/ 64 w 128"/>
                <a:gd name="T7" fmla="*/ 322 h 322"/>
                <a:gd name="T8" fmla="*/ 128 w 128"/>
                <a:gd name="T9" fmla="*/ 322 h 322"/>
                <a:gd name="T10" fmla="*/ 128 w 128"/>
                <a:gd name="T11" fmla="*/ 258 h 322"/>
                <a:gd name="T12" fmla="*/ 128 w 128"/>
                <a:gd name="T13" fmla="*/ 249 h 322"/>
                <a:gd name="T14" fmla="*/ 128 w 128"/>
                <a:gd name="T15" fmla="*/ 64 h 322"/>
                <a:gd name="T16" fmla="*/ 64 w 128"/>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22">
                  <a:moveTo>
                    <a:pt x="64" y="0"/>
                  </a:moveTo>
                  <a:cubicBezTo>
                    <a:pt x="29" y="0"/>
                    <a:pt x="0" y="28"/>
                    <a:pt x="0" y="64"/>
                  </a:cubicBezTo>
                  <a:cubicBezTo>
                    <a:pt x="0" y="258"/>
                    <a:pt x="0" y="258"/>
                    <a:pt x="0" y="258"/>
                  </a:cubicBezTo>
                  <a:cubicBezTo>
                    <a:pt x="0" y="293"/>
                    <a:pt x="29" y="322"/>
                    <a:pt x="64" y="322"/>
                  </a:cubicBezTo>
                  <a:cubicBezTo>
                    <a:pt x="128" y="322"/>
                    <a:pt x="128" y="322"/>
                    <a:pt x="128" y="322"/>
                  </a:cubicBezTo>
                  <a:cubicBezTo>
                    <a:pt x="128" y="258"/>
                    <a:pt x="128" y="258"/>
                    <a:pt x="128" y="258"/>
                  </a:cubicBezTo>
                  <a:cubicBezTo>
                    <a:pt x="128" y="249"/>
                    <a:pt x="128" y="249"/>
                    <a:pt x="128" y="249"/>
                  </a:cubicBezTo>
                  <a:cubicBezTo>
                    <a:pt x="128" y="64"/>
                    <a:pt x="128" y="64"/>
                    <a:pt x="128" y="64"/>
                  </a:cubicBezTo>
                  <a:cubicBezTo>
                    <a:pt x="128" y="28"/>
                    <a:pt x="99" y="0"/>
                    <a:pt x="6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5" name="Group 184"/>
            <p:cNvGrpSpPr/>
            <p:nvPr/>
          </p:nvGrpSpPr>
          <p:grpSpPr>
            <a:xfrm>
              <a:off x="5912120" y="1509565"/>
              <a:ext cx="415613" cy="789842"/>
              <a:chOff x="5891442" y="1525281"/>
              <a:chExt cx="415613" cy="789842"/>
            </a:xfrm>
          </p:grpSpPr>
          <p:sp>
            <p:nvSpPr>
              <p:cNvPr id="186" name="Freeform 32"/>
              <p:cNvSpPr>
                <a:spLocks/>
              </p:cNvSpPr>
              <p:nvPr/>
            </p:nvSpPr>
            <p:spPr bwMode="auto">
              <a:xfrm>
                <a:off x="5891442" y="1676878"/>
                <a:ext cx="415613" cy="638245"/>
              </a:xfrm>
              <a:custGeom>
                <a:avLst/>
                <a:gdLst>
                  <a:gd name="T0" fmla="*/ 64 w 64"/>
                  <a:gd name="T1" fmla="*/ 19 h 125"/>
                  <a:gd name="T2" fmla="*/ 45 w 64"/>
                  <a:gd name="T3" fmla="*/ 0 h 125"/>
                  <a:gd name="T4" fmla="*/ 27 w 64"/>
                  <a:gd name="T5" fmla="*/ 0 h 125"/>
                  <a:gd name="T6" fmla="*/ 26 w 64"/>
                  <a:gd name="T7" fmla="*/ 0 h 125"/>
                  <a:gd name="T8" fmla="*/ 18 w 64"/>
                  <a:gd name="T9" fmla="*/ 0 h 125"/>
                  <a:gd name="T10" fmla="*/ 0 w 64"/>
                  <a:gd name="T11" fmla="*/ 19 h 125"/>
                  <a:gd name="T12" fmla="*/ 0 w 64"/>
                  <a:gd name="T13" fmla="*/ 19 h 125"/>
                  <a:gd name="T14" fmla="*/ 0 w 64"/>
                  <a:gd name="T15" fmla="*/ 55 h 125"/>
                  <a:gd name="T16" fmla="*/ 6 w 64"/>
                  <a:gd name="T17" fmla="*/ 61 h 125"/>
                  <a:gd name="T18" fmla="*/ 12 w 64"/>
                  <a:gd name="T19" fmla="*/ 55 h 125"/>
                  <a:gd name="T20" fmla="*/ 12 w 64"/>
                  <a:gd name="T21" fmla="*/ 33 h 125"/>
                  <a:gd name="T22" fmla="*/ 12 w 64"/>
                  <a:gd name="T23" fmla="*/ 21 h 125"/>
                  <a:gd name="T24" fmla="*/ 15 w 64"/>
                  <a:gd name="T25" fmla="*/ 21 h 125"/>
                  <a:gd name="T26" fmla="*/ 15 w 64"/>
                  <a:gd name="T27" fmla="*/ 34 h 125"/>
                  <a:gd name="T28" fmla="*/ 15 w 64"/>
                  <a:gd name="T29" fmla="*/ 57 h 125"/>
                  <a:gd name="T30" fmla="*/ 15 w 64"/>
                  <a:gd name="T31" fmla="*/ 61 h 125"/>
                  <a:gd name="T32" fmla="*/ 15 w 64"/>
                  <a:gd name="T33" fmla="*/ 117 h 125"/>
                  <a:gd name="T34" fmla="*/ 22 w 64"/>
                  <a:gd name="T35" fmla="*/ 125 h 125"/>
                  <a:gd name="T36" fmla="*/ 30 w 64"/>
                  <a:gd name="T37" fmla="*/ 117 h 125"/>
                  <a:gd name="T38" fmla="*/ 30 w 64"/>
                  <a:gd name="T39" fmla="*/ 61 h 125"/>
                  <a:gd name="T40" fmla="*/ 33 w 64"/>
                  <a:gd name="T41" fmla="*/ 61 h 125"/>
                  <a:gd name="T42" fmla="*/ 33 w 64"/>
                  <a:gd name="T43" fmla="*/ 117 h 125"/>
                  <a:gd name="T44" fmla="*/ 41 w 64"/>
                  <a:gd name="T45" fmla="*/ 125 h 125"/>
                  <a:gd name="T46" fmla="*/ 49 w 64"/>
                  <a:gd name="T47" fmla="*/ 117 h 125"/>
                  <a:gd name="T48" fmla="*/ 49 w 64"/>
                  <a:gd name="T49" fmla="*/ 61 h 125"/>
                  <a:gd name="T50" fmla="*/ 49 w 64"/>
                  <a:gd name="T51" fmla="*/ 57 h 125"/>
                  <a:gd name="T52" fmla="*/ 49 w 64"/>
                  <a:gd name="T53" fmla="*/ 34 h 125"/>
                  <a:gd name="T54" fmla="*/ 49 w 64"/>
                  <a:gd name="T55" fmla="*/ 21 h 125"/>
                  <a:gd name="T56" fmla="*/ 52 w 64"/>
                  <a:gd name="T57" fmla="*/ 21 h 125"/>
                  <a:gd name="T58" fmla="*/ 52 w 64"/>
                  <a:gd name="T59" fmla="*/ 33 h 125"/>
                  <a:gd name="T60" fmla="*/ 52 w 64"/>
                  <a:gd name="T61" fmla="*/ 55 h 125"/>
                  <a:gd name="T62" fmla="*/ 58 w 64"/>
                  <a:gd name="T63" fmla="*/ 61 h 125"/>
                  <a:gd name="T64" fmla="*/ 64 w 64"/>
                  <a:gd name="T65" fmla="*/ 55 h 125"/>
                  <a:gd name="T66" fmla="*/ 64 w 64"/>
                  <a:gd name="T67" fmla="*/ 19 h 125"/>
                  <a:gd name="T68" fmla="*/ 64 w 64"/>
                  <a:gd name="T69"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125">
                    <a:moveTo>
                      <a:pt x="64" y="19"/>
                    </a:moveTo>
                    <a:cubicBezTo>
                      <a:pt x="64" y="8"/>
                      <a:pt x="56" y="0"/>
                      <a:pt x="45" y="0"/>
                    </a:cubicBezTo>
                    <a:cubicBezTo>
                      <a:pt x="27" y="0"/>
                      <a:pt x="27" y="0"/>
                      <a:pt x="27" y="0"/>
                    </a:cubicBezTo>
                    <a:cubicBezTo>
                      <a:pt x="26" y="0"/>
                      <a:pt x="26" y="0"/>
                      <a:pt x="26" y="0"/>
                    </a:cubicBezTo>
                    <a:cubicBezTo>
                      <a:pt x="18" y="0"/>
                      <a:pt x="18" y="0"/>
                      <a:pt x="18" y="0"/>
                    </a:cubicBezTo>
                    <a:cubicBezTo>
                      <a:pt x="8" y="0"/>
                      <a:pt x="0" y="8"/>
                      <a:pt x="0" y="19"/>
                    </a:cubicBezTo>
                    <a:cubicBezTo>
                      <a:pt x="0" y="19"/>
                      <a:pt x="0" y="19"/>
                      <a:pt x="0" y="19"/>
                    </a:cubicBezTo>
                    <a:cubicBezTo>
                      <a:pt x="0" y="55"/>
                      <a:pt x="0" y="55"/>
                      <a:pt x="0" y="55"/>
                    </a:cubicBezTo>
                    <a:cubicBezTo>
                      <a:pt x="0" y="58"/>
                      <a:pt x="3" y="61"/>
                      <a:pt x="6" y="61"/>
                    </a:cubicBezTo>
                    <a:cubicBezTo>
                      <a:pt x="9" y="61"/>
                      <a:pt x="12" y="58"/>
                      <a:pt x="12" y="55"/>
                    </a:cubicBezTo>
                    <a:cubicBezTo>
                      <a:pt x="12" y="33"/>
                      <a:pt x="12" y="33"/>
                      <a:pt x="12" y="33"/>
                    </a:cubicBezTo>
                    <a:cubicBezTo>
                      <a:pt x="12" y="21"/>
                      <a:pt x="12" y="21"/>
                      <a:pt x="12" y="21"/>
                    </a:cubicBezTo>
                    <a:cubicBezTo>
                      <a:pt x="15" y="21"/>
                      <a:pt x="15" y="21"/>
                      <a:pt x="15" y="21"/>
                    </a:cubicBezTo>
                    <a:cubicBezTo>
                      <a:pt x="15" y="34"/>
                      <a:pt x="15" y="34"/>
                      <a:pt x="15" y="34"/>
                    </a:cubicBezTo>
                    <a:cubicBezTo>
                      <a:pt x="15" y="57"/>
                      <a:pt x="15" y="57"/>
                      <a:pt x="15" y="57"/>
                    </a:cubicBezTo>
                    <a:cubicBezTo>
                      <a:pt x="15" y="61"/>
                      <a:pt x="15" y="61"/>
                      <a:pt x="15" y="61"/>
                    </a:cubicBezTo>
                    <a:cubicBezTo>
                      <a:pt x="15" y="117"/>
                      <a:pt x="15" y="117"/>
                      <a:pt x="15" y="117"/>
                    </a:cubicBezTo>
                    <a:cubicBezTo>
                      <a:pt x="15" y="121"/>
                      <a:pt x="18" y="125"/>
                      <a:pt x="22" y="125"/>
                    </a:cubicBezTo>
                    <a:cubicBezTo>
                      <a:pt x="27" y="125"/>
                      <a:pt x="30" y="121"/>
                      <a:pt x="30" y="117"/>
                    </a:cubicBezTo>
                    <a:cubicBezTo>
                      <a:pt x="30" y="61"/>
                      <a:pt x="30" y="61"/>
                      <a:pt x="30" y="61"/>
                    </a:cubicBezTo>
                    <a:cubicBezTo>
                      <a:pt x="33" y="61"/>
                      <a:pt x="33" y="61"/>
                      <a:pt x="33" y="61"/>
                    </a:cubicBezTo>
                    <a:cubicBezTo>
                      <a:pt x="33" y="117"/>
                      <a:pt x="33" y="117"/>
                      <a:pt x="33" y="117"/>
                    </a:cubicBezTo>
                    <a:cubicBezTo>
                      <a:pt x="33" y="121"/>
                      <a:pt x="37" y="125"/>
                      <a:pt x="41" y="125"/>
                    </a:cubicBezTo>
                    <a:cubicBezTo>
                      <a:pt x="46" y="125"/>
                      <a:pt x="49" y="121"/>
                      <a:pt x="49" y="117"/>
                    </a:cubicBezTo>
                    <a:cubicBezTo>
                      <a:pt x="49" y="61"/>
                      <a:pt x="49" y="61"/>
                      <a:pt x="49" y="61"/>
                    </a:cubicBezTo>
                    <a:cubicBezTo>
                      <a:pt x="49" y="57"/>
                      <a:pt x="49" y="57"/>
                      <a:pt x="49" y="57"/>
                    </a:cubicBezTo>
                    <a:cubicBezTo>
                      <a:pt x="49" y="34"/>
                      <a:pt x="49" y="34"/>
                      <a:pt x="49" y="34"/>
                    </a:cubicBezTo>
                    <a:cubicBezTo>
                      <a:pt x="49" y="21"/>
                      <a:pt x="49" y="21"/>
                      <a:pt x="49" y="21"/>
                    </a:cubicBezTo>
                    <a:cubicBezTo>
                      <a:pt x="52" y="21"/>
                      <a:pt x="52" y="21"/>
                      <a:pt x="52" y="21"/>
                    </a:cubicBezTo>
                    <a:cubicBezTo>
                      <a:pt x="52" y="33"/>
                      <a:pt x="52" y="33"/>
                      <a:pt x="52" y="33"/>
                    </a:cubicBezTo>
                    <a:cubicBezTo>
                      <a:pt x="52" y="55"/>
                      <a:pt x="52" y="55"/>
                      <a:pt x="52" y="55"/>
                    </a:cubicBezTo>
                    <a:cubicBezTo>
                      <a:pt x="52" y="58"/>
                      <a:pt x="55" y="61"/>
                      <a:pt x="58" y="61"/>
                    </a:cubicBezTo>
                    <a:cubicBezTo>
                      <a:pt x="61" y="61"/>
                      <a:pt x="64" y="58"/>
                      <a:pt x="64" y="55"/>
                    </a:cubicBezTo>
                    <a:cubicBezTo>
                      <a:pt x="64" y="19"/>
                      <a:pt x="64" y="19"/>
                      <a:pt x="64" y="19"/>
                    </a:cubicBezTo>
                    <a:cubicBezTo>
                      <a:pt x="64" y="19"/>
                      <a:pt x="64" y="19"/>
                      <a:pt x="64" y="1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sp>
            <p:nvSpPr>
              <p:cNvPr id="187" name="Oval 31"/>
              <p:cNvSpPr>
                <a:spLocks noChangeArrowheads="1"/>
              </p:cNvSpPr>
              <p:nvPr/>
            </p:nvSpPr>
            <p:spPr bwMode="auto">
              <a:xfrm>
                <a:off x="6008210" y="1525281"/>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sp>
        <p:nvSpPr>
          <p:cNvPr id="177" name="Text Box 3"/>
          <p:cNvSpPr txBox="1">
            <a:spLocks noChangeArrowheads="1"/>
          </p:cNvSpPr>
          <p:nvPr/>
        </p:nvSpPr>
        <p:spPr bwMode="auto">
          <a:xfrm>
            <a:off x="8705998" y="6278473"/>
            <a:ext cx="444352" cy="246221"/>
          </a:xfrm>
          <a:prstGeom prst="rect">
            <a:avLst/>
          </a:prstGeom>
          <a:noFill/>
          <a:ln w="9525">
            <a:noFill/>
            <a:miter lim="800000"/>
            <a:headEnd/>
            <a:tailEnd/>
          </a:ln>
        </p:spPr>
        <p:txBody>
          <a:bodyPr wrap="none">
            <a:spAutoFit/>
          </a:bodyPr>
          <a:lstStyle/>
          <a:p>
            <a:pPr algn="r"/>
            <a:r>
              <a:rPr lang="en-IE" sz="1000" i="1" dirty="0">
                <a:solidFill>
                  <a:srgbClr val="22505F"/>
                </a:solidFill>
                <a:cs typeface="Calibri" pitchFamily="34" charset="0"/>
              </a:rPr>
              <a:t>(</a:t>
            </a:r>
            <a:r>
              <a:rPr lang="en-IE" sz="1000" i="1" dirty="0" smtClean="0">
                <a:solidFill>
                  <a:srgbClr val="22505F"/>
                </a:solidFill>
                <a:cs typeface="Calibri" pitchFamily="34" charset="0"/>
              </a:rPr>
              <a:t>Q.6)</a:t>
            </a:r>
            <a:endParaRPr lang="en-GB" sz="1000" i="1" dirty="0">
              <a:solidFill>
                <a:srgbClr val="22505F"/>
              </a:solidFill>
              <a:cs typeface="Calibri" pitchFamily="34" charset="0"/>
            </a:endParaRPr>
          </a:p>
        </p:txBody>
      </p:sp>
      <p:sp>
        <p:nvSpPr>
          <p:cNvPr id="167" name="Freeform 5"/>
          <p:cNvSpPr>
            <a:spLocks noChangeAspect="1" noEditPoints="1"/>
          </p:cNvSpPr>
          <p:nvPr/>
        </p:nvSpPr>
        <p:spPr bwMode="gray">
          <a:xfrm>
            <a:off x="4978573"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8" name="Freeform 5"/>
          <p:cNvSpPr>
            <a:spLocks noChangeAspect="1" noEditPoints="1"/>
          </p:cNvSpPr>
          <p:nvPr/>
        </p:nvSpPr>
        <p:spPr bwMode="gray">
          <a:xfrm>
            <a:off x="4779291" y="46551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0" name="Freeform 5"/>
          <p:cNvSpPr>
            <a:spLocks noChangeAspect="1" noEditPoints="1"/>
          </p:cNvSpPr>
          <p:nvPr/>
        </p:nvSpPr>
        <p:spPr bwMode="gray">
          <a:xfrm>
            <a:off x="47792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3" name="Freeform 5"/>
          <p:cNvSpPr>
            <a:spLocks noChangeAspect="1" noEditPoints="1"/>
          </p:cNvSpPr>
          <p:nvPr/>
        </p:nvSpPr>
        <p:spPr bwMode="gray">
          <a:xfrm>
            <a:off x="1418142"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4" name="Freeform 5"/>
          <p:cNvSpPr>
            <a:spLocks noChangeAspect="1" noEditPoints="1"/>
          </p:cNvSpPr>
          <p:nvPr/>
        </p:nvSpPr>
        <p:spPr bwMode="gray">
          <a:xfrm>
            <a:off x="49785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1" name="Freeform 5"/>
          <p:cNvSpPr>
            <a:spLocks noChangeAspect="1" noEditPoints="1"/>
          </p:cNvSpPr>
          <p:nvPr/>
        </p:nvSpPr>
        <p:spPr bwMode="gray">
          <a:xfrm>
            <a:off x="4779310" y="41779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5" name="Rectangle 164"/>
          <p:cNvSpPr/>
          <p:nvPr/>
        </p:nvSpPr>
        <p:spPr>
          <a:xfrm>
            <a:off x="8414159" y="3432058"/>
            <a:ext cx="543162"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79" name="Rectangle 178"/>
          <p:cNvSpPr/>
          <p:nvPr/>
        </p:nvSpPr>
        <p:spPr>
          <a:xfrm>
            <a:off x="7841513" y="4169065"/>
            <a:ext cx="543162" cy="330071"/>
          </a:xfrm>
          <a:prstGeom prst="rect">
            <a:avLst/>
          </a:prstGeom>
          <a:noFill/>
          <a:ln w="12700">
            <a:solidFill>
              <a:schemeClr val="accent1">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Tree>
    <p:extLst>
      <p:ext uri="{BB962C8B-B14F-4D97-AF65-F5344CB8AC3E}">
        <p14:creationId xmlns:p14="http://schemas.microsoft.com/office/powerpoint/2010/main" val="2387473222"/>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7509" y="269136"/>
            <a:ext cx="2994666" cy="369332"/>
          </a:xfrm>
        </p:spPr>
        <p:txBody>
          <a:bodyPr/>
          <a:lstStyle/>
          <a:p>
            <a:r>
              <a:rPr lang="en-IE" dirty="0" smtClean="0"/>
              <a:t>Research Methodology</a:t>
            </a:r>
            <a:endParaRPr lang="en-IE" dirty="0"/>
          </a:p>
        </p:txBody>
      </p:sp>
      <p:sp>
        <p:nvSpPr>
          <p:cNvPr id="3" name="Text Placeholder 2"/>
          <p:cNvSpPr>
            <a:spLocks noGrp="1"/>
          </p:cNvSpPr>
          <p:nvPr>
            <p:ph type="body" sz="quarter" idx="13"/>
          </p:nvPr>
        </p:nvSpPr>
        <p:spPr>
          <a:xfrm>
            <a:off x="400049" y="848576"/>
            <a:ext cx="7449541" cy="5309146"/>
          </a:xfrm>
        </p:spPr>
        <p:txBody>
          <a:bodyPr/>
          <a:lstStyle/>
          <a:p>
            <a:pPr>
              <a:spcBef>
                <a:spcPts val="600"/>
              </a:spcBef>
              <a:spcAft>
                <a:spcPts val="1200"/>
              </a:spcAft>
            </a:pPr>
            <a:r>
              <a:rPr lang="en-IE" dirty="0"/>
              <a:t>The research was conducted </a:t>
            </a:r>
            <a:r>
              <a:rPr lang="en-IE" dirty="0" smtClean="0"/>
              <a:t>in February 2016, </a:t>
            </a:r>
            <a:r>
              <a:rPr lang="en-IE" dirty="0"/>
              <a:t>using RED C’s telephone omnibus survey, RED Express. </a:t>
            </a:r>
            <a:r>
              <a:rPr lang="en-IE" dirty="0" smtClean="0"/>
              <a:t>This is the same methodology used for the May 2015 research. </a:t>
            </a:r>
          </a:p>
          <a:p>
            <a:pPr>
              <a:spcBef>
                <a:spcPts val="600"/>
              </a:spcBef>
              <a:spcAft>
                <a:spcPts val="1200"/>
              </a:spcAft>
            </a:pPr>
            <a:r>
              <a:rPr lang="en-IE" b="1" dirty="0" smtClean="0"/>
              <a:t>1,004 adults </a:t>
            </a:r>
            <a:r>
              <a:rPr lang="en-IE" b="1" dirty="0"/>
              <a:t>aged 18+ </a:t>
            </a:r>
            <a:r>
              <a:rPr lang="en-IE" dirty="0"/>
              <a:t>were interviewed over the telephone between </a:t>
            </a:r>
            <a:r>
              <a:rPr lang="en-IE" b="1" dirty="0" smtClean="0"/>
              <a:t>1</a:t>
            </a:r>
            <a:r>
              <a:rPr lang="en-IE" b="1" baseline="30000" dirty="0" smtClean="0"/>
              <a:t>st</a:t>
            </a:r>
            <a:r>
              <a:rPr lang="en-IE" b="1" dirty="0" smtClean="0"/>
              <a:t> – 3</a:t>
            </a:r>
            <a:r>
              <a:rPr lang="en-IE" b="1" baseline="30000" dirty="0" smtClean="0"/>
              <a:t>rd</a:t>
            </a:r>
            <a:r>
              <a:rPr lang="en-IE" b="1" dirty="0" smtClean="0"/>
              <a:t> February 2016. </a:t>
            </a:r>
            <a:endParaRPr lang="en-IE" b="1" dirty="0"/>
          </a:p>
          <a:p>
            <a:pPr>
              <a:spcBef>
                <a:spcPts val="600"/>
              </a:spcBef>
              <a:spcAft>
                <a:spcPts val="1200"/>
              </a:spcAft>
            </a:pPr>
            <a:r>
              <a:rPr lang="en-IE" dirty="0"/>
              <a:t>Quotas were set and data weighted to know profiles on age, gender, class and region to ensure that the sample is representative of the total Irish adult population.</a:t>
            </a:r>
          </a:p>
          <a:p>
            <a:pPr>
              <a:spcBef>
                <a:spcPts val="600"/>
              </a:spcBef>
              <a:spcAft>
                <a:spcPts val="1200"/>
              </a:spcAft>
            </a:pPr>
            <a:r>
              <a:rPr lang="en-IE" dirty="0" smtClean="0"/>
              <a:t>In </a:t>
            </a:r>
            <a:r>
              <a:rPr lang="en-IE" dirty="0"/>
              <a:t>addition to this, RED Express uses a Random Digit Dial (RDD) method across landline and mobile to ensure that ex-directory households or those with no landline are included in the </a:t>
            </a:r>
            <a:r>
              <a:rPr lang="en-IE" dirty="0" smtClean="0"/>
              <a:t>sample – </a:t>
            </a:r>
            <a:r>
              <a:rPr lang="en-IE" b="1" dirty="0" smtClean="0"/>
              <a:t>ensuring maximum representation</a:t>
            </a:r>
            <a:r>
              <a:rPr lang="en-IE" dirty="0" smtClean="0"/>
              <a:t>.</a:t>
            </a:r>
            <a:endParaRPr lang="en-IE" dirty="0"/>
          </a:p>
          <a:p>
            <a:pPr>
              <a:spcBef>
                <a:spcPts val="600"/>
              </a:spcBef>
              <a:spcAft>
                <a:spcPts val="1200"/>
              </a:spcAft>
            </a:pPr>
            <a:r>
              <a:rPr lang="en-IE" dirty="0"/>
              <a:t>The margin of error on a sample size of </a:t>
            </a:r>
            <a:r>
              <a:rPr lang="en-IE" dirty="0" smtClean="0"/>
              <a:t>1,004 </a:t>
            </a:r>
            <a:r>
              <a:rPr lang="en-IE" dirty="0"/>
              <a:t>is +/- </a:t>
            </a:r>
            <a:r>
              <a:rPr lang="en-IE" dirty="0" smtClean="0"/>
              <a:t>3.1%.</a:t>
            </a:r>
            <a:endParaRPr lang="en-IE" dirty="0"/>
          </a:p>
          <a:p>
            <a:pPr>
              <a:spcBef>
                <a:spcPts val="600"/>
              </a:spcBef>
              <a:spcAft>
                <a:spcPts val="1200"/>
              </a:spcAft>
            </a:pPr>
            <a:r>
              <a:rPr lang="en-IE" dirty="0"/>
              <a:t>Throughout, we have highlighted demographic information of interest, with the aim of helping to inform </a:t>
            </a:r>
            <a:r>
              <a:rPr lang="en-IE" dirty="0" smtClean="0"/>
              <a:t>Amnesty International Ireland’s </a:t>
            </a:r>
            <a:r>
              <a:rPr lang="en-IE" dirty="0"/>
              <a:t>future plans and communications strategy</a:t>
            </a:r>
            <a:r>
              <a:rPr lang="en-IE" dirty="0" smtClean="0"/>
              <a:t>.</a:t>
            </a:r>
          </a:p>
          <a:p>
            <a:pPr>
              <a:spcBef>
                <a:spcPts val="600"/>
              </a:spcBef>
              <a:spcAft>
                <a:spcPts val="1200"/>
              </a:spcAft>
            </a:pPr>
            <a:r>
              <a:rPr lang="en-IE" dirty="0"/>
              <a:t>Throughout the deck the following notations apply:</a:t>
            </a:r>
          </a:p>
          <a:p>
            <a:pPr marL="0" indent="0">
              <a:spcBef>
                <a:spcPts val="600"/>
              </a:spcBef>
              <a:spcAft>
                <a:spcPts val="1200"/>
              </a:spcAft>
              <a:buNone/>
            </a:pPr>
            <a:endParaRPr lang="en-IE" dirty="0"/>
          </a:p>
        </p:txBody>
      </p:sp>
      <p:pic>
        <p:nvPicPr>
          <p:cNvPr id="6" name="Picture Placeholder 5"/>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grpSp>
        <p:nvGrpSpPr>
          <p:cNvPr id="12" name="Group 11"/>
          <p:cNvGrpSpPr/>
          <p:nvPr/>
        </p:nvGrpSpPr>
        <p:grpSpPr>
          <a:xfrm>
            <a:off x="1913064" y="5864397"/>
            <a:ext cx="1246667" cy="330071"/>
            <a:chOff x="1381202" y="5899103"/>
            <a:chExt cx="1246667" cy="330071"/>
          </a:xfrm>
        </p:grpSpPr>
        <p:sp>
          <p:nvSpPr>
            <p:cNvPr id="13" name="Textfeld 93"/>
            <p:cNvSpPr txBox="1"/>
            <p:nvPr/>
          </p:nvSpPr>
          <p:spPr bwMode="gray">
            <a:xfrm>
              <a:off x="1926030" y="5905388"/>
              <a:ext cx="701839" cy="317500"/>
            </a:xfrm>
            <a:prstGeom prst="rect">
              <a:avLst/>
            </a:prstGeom>
            <a:noFill/>
          </p:spPr>
          <p:txBody>
            <a:bodyPr lIns="0" tIns="0" rIns="0" bIns="0" anchor="ctr"/>
            <a:lstStyle/>
            <a:p>
              <a:pPr marL="0" marR="0" lvl="0" indent="0" algn="ctr" defTabSz="914400" eaLnBrk="1" fontAlgn="auto" latinLnBrk="0" hangingPunct="1">
                <a:lnSpc>
                  <a:spcPct val="100000"/>
                </a:lnSpc>
                <a:spcBef>
                  <a:spcPts val="0"/>
                </a:spcBef>
                <a:spcAft>
                  <a:spcPts val="600"/>
                </a:spcAft>
                <a:buClrTx/>
                <a:buSzTx/>
                <a:buFontTx/>
                <a:buNone/>
                <a:tabLst/>
                <a:defRPr/>
              </a:pPr>
              <a:r>
                <a:rPr kumimoji="0" lang="de-DE" sz="1800" b="1" i="0" u="none" strike="noStrike" kern="0" cap="none" spc="0" normalizeH="0" baseline="0" noProof="0" dirty="0" smtClean="0">
                  <a:ln>
                    <a:noFill/>
                  </a:ln>
                  <a:solidFill>
                    <a:srgbClr val="50C9B5">
                      <a:lumMod val="75000"/>
                    </a:srgbClr>
                  </a:solidFill>
                  <a:effectLst/>
                  <a:uLnTx/>
                  <a:uFillTx/>
                  <a:cs typeface="Arial" pitchFamily="34" charset="0"/>
                </a:rPr>
                <a:t>Higher</a:t>
              </a:r>
              <a:endParaRPr kumimoji="0" lang="de-DE" sz="1800" b="1" i="0" u="none" strike="noStrike" kern="0" cap="none" spc="0" normalizeH="0" baseline="0" noProof="0" dirty="0">
                <a:ln>
                  <a:noFill/>
                </a:ln>
                <a:solidFill>
                  <a:srgbClr val="50C9B5">
                    <a:lumMod val="75000"/>
                  </a:srgbClr>
                </a:solidFill>
                <a:effectLst/>
                <a:uLnTx/>
                <a:uFillTx/>
                <a:cs typeface="Arial" pitchFamily="34" charset="0"/>
              </a:endParaRPr>
            </a:p>
          </p:txBody>
        </p:sp>
        <p:sp>
          <p:nvSpPr>
            <p:cNvPr id="14" name="Rectangle 13"/>
            <p:cNvSpPr/>
            <p:nvPr/>
          </p:nvSpPr>
          <p:spPr>
            <a:xfrm>
              <a:off x="1381202" y="5899103"/>
              <a:ext cx="464581" cy="330071"/>
            </a:xfrm>
            <a:prstGeom prst="rect">
              <a:avLst/>
            </a:prstGeom>
            <a:noFill/>
            <a:ln w="12700" cap="flat" cmpd="sng" algn="ctr">
              <a:solidFill>
                <a:srgbClr val="50C9B5"/>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E" sz="1800" b="0" i="0" u="none" strike="noStrike" kern="0" cap="none" spc="0" normalizeH="0" baseline="0" noProof="0" dirty="0" smtClean="0">
                <a:ln>
                  <a:noFill/>
                </a:ln>
                <a:solidFill>
                  <a:srgbClr val="FFFFFF"/>
                </a:solidFill>
                <a:effectLst/>
                <a:uLnTx/>
                <a:uFillTx/>
                <a:latin typeface="Calibri"/>
                <a:ea typeface="+mn-ea"/>
                <a:cs typeface="+mn-cs"/>
              </a:endParaRPr>
            </a:p>
          </p:txBody>
        </p:sp>
      </p:grpSp>
      <p:grpSp>
        <p:nvGrpSpPr>
          <p:cNvPr id="15" name="Group 14"/>
          <p:cNvGrpSpPr/>
          <p:nvPr/>
        </p:nvGrpSpPr>
        <p:grpSpPr>
          <a:xfrm>
            <a:off x="3519442" y="5864397"/>
            <a:ext cx="1246667" cy="330071"/>
            <a:chOff x="1381202" y="5899103"/>
            <a:chExt cx="1246667" cy="330071"/>
          </a:xfrm>
        </p:grpSpPr>
        <p:sp>
          <p:nvSpPr>
            <p:cNvPr id="16" name="Textfeld 93"/>
            <p:cNvSpPr txBox="1"/>
            <p:nvPr/>
          </p:nvSpPr>
          <p:spPr bwMode="gray">
            <a:xfrm>
              <a:off x="1926030" y="5905388"/>
              <a:ext cx="701839" cy="317500"/>
            </a:xfrm>
            <a:prstGeom prst="rect">
              <a:avLst/>
            </a:prstGeom>
            <a:noFill/>
          </p:spPr>
          <p:txBody>
            <a:bodyPr lIns="0" tIns="0" rIns="0" bIns="0" anchor="ctr"/>
            <a:lstStyle/>
            <a:p>
              <a:pPr marL="0" marR="0" lvl="0" indent="0" algn="ctr" defTabSz="914400" eaLnBrk="1" fontAlgn="auto" latinLnBrk="0" hangingPunct="1">
                <a:lnSpc>
                  <a:spcPct val="100000"/>
                </a:lnSpc>
                <a:spcBef>
                  <a:spcPts val="0"/>
                </a:spcBef>
                <a:spcAft>
                  <a:spcPts val="600"/>
                </a:spcAft>
                <a:buClrTx/>
                <a:buSzTx/>
                <a:buFontTx/>
                <a:buNone/>
                <a:tabLst/>
                <a:defRPr/>
              </a:pPr>
              <a:r>
                <a:rPr kumimoji="0" lang="de-DE" sz="1800" b="1" i="0" u="none" strike="noStrike" kern="0" cap="none" spc="0" normalizeH="0" baseline="0" noProof="0" dirty="0" smtClean="0">
                  <a:ln>
                    <a:noFill/>
                  </a:ln>
                  <a:solidFill>
                    <a:srgbClr val="D0103A"/>
                  </a:solidFill>
                  <a:effectLst/>
                  <a:uLnTx/>
                  <a:uFillTx/>
                  <a:cs typeface="Arial" pitchFamily="34" charset="0"/>
                </a:rPr>
                <a:t>Lower</a:t>
              </a:r>
              <a:endParaRPr kumimoji="0" lang="de-DE" sz="1800" b="1" i="0" u="none" strike="noStrike" kern="0" cap="none" spc="0" normalizeH="0" baseline="0" noProof="0" dirty="0">
                <a:ln>
                  <a:noFill/>
                </a:ln>
                <a:solidFill>
                  <a:srgbClr val="D0103A"/>
                </a:solidFill>
                <a:effectLst/>
                <a:uLnTx/>
                <a:uFillTx/>
                <a:cs typeface="Arial" pitchFamily="34" charset="0"/>
              </a:endParaRPr>
            </a:p>
          </p:txBody>
        </p:sp>
        <p:sp>
          <p:nvSpPr>
            <p:cNvPr id="17" name="Rectangle 16"/>
            <p:cNvSpPr/>
            <p:nvPr/>
          </p:nvSpPr>
          <p:spPr>
            <a:xfrm>
              <a:off x="1381202" y="5899103"/>
              <a:ext cx="464581" cy="330071"/>
            </a:xfrm>
            <a:prstGeom prst="rect">
              <a:avLst/>
            </a:prstGeom>
            <a:noFill/>
            <a:ln w="12700" cap="flat" cmpd="sng" algn="ctr">
              <a:solidFill>
                <a:srgbClr val="D0103A"/>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E" sz="1800" b="0" i="0" u="none" strike="noStrike" kern="0" cap="none" spc="0" normalizeH="0" baseline="0" noProof="0" dirty="0" smtClean="0">
                <a:ln>
                  <a:noFill/>
                </a:ln>
                <a:solidFill>
                  <a:srgbClr val="FFFFFF"/>
                </a:solidFill>
                <a:effectLst/>
                <a:uLnTx/>
                <a:uFillTx/>
                <a:latin typeface="Calibri"/>
                <a:ea typeface="+mn-ea"/>
                <a:cs typeface="+mn-cs"/>
              </a:endParaRPr>
            </a:p>
          </p:txBody>
        </p:sp>
      </p:grpSp>
    </p:spTree>
    <p:extLst>
      <p:ext uri="{BB962C8B-B14F-4D97-AF65-F5344CB8AC3E}">
        <p14:creationId xmlns:p14="http://schemas.microsoft.com/office/powerpoint/2010/main" val="1176897420"/>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Placeholder 34"/>
          <p:cNvSpPr>
            <a:spLocks noGrp="1"/>
          </p:cNvSpPr>
          <p:nvPr>
            <p:ph type="body" sz="quarter" idx="4294967295"/>
          </p:nvPr>
        </p:nvSpPr>
        <p:spPr>
          <a:xfrm>
            <a:off x="109209" y="577542"/>
            <a:ext cx="2231380" cy="193899"/>
          </a:xfrm>
        </p:spPr>
        <p:txBody>
          <a:bodyPr wrap="none" lIns="0" tIns="0" rIns="0" bIns="0">
            <a:spAutoFit/>
          </a:bodyPr>
          <a:lstStyle/>
          <a:p>
            <a:pPr marL="0" indent="0">
              <a:buNone/>
              <a:defRPr/>
            </a:pPr>
            <a:r>
              <a:rPr lang="en-IE" sz="1400" dirty="0" smtClean="0">
                <a:solidFill>
                  <a:schemeClr val="accent5"/>
                </a:solidFill>
              </a:rPr>
              <a:t>(Base: All Adults 18+; n=1,004)</a:t>
            </a:r>
            <a:endParaRPr lang="en-IE" sz="1400" dirty="0">
              <a:solidFill>
                <a:schemeClr val="accent5"/>
              </a:solidFill>
            </a:endParaRPr>
          </a:p>
        </p:txBody>
      </p:sp>
      <p:sp>
        <p:nvSpPr>
          <p:cNvPr id="26" name="TextBox 25"/>
          <p:cNvSpPr txBox="1"/>
          <p:nvPr/>
        </p:nvSpPr>
        <p:spPr>
          <a:xfrm>
            <a:off x="4104602" y="2209822"/>
            <a:ext cx="593111" cy="369332"/>
          </a:xfrm>
          <a:prstGeom prst="rect">
            <a:avLst/>
          </a:prstGeom>
          <a:noFill/>
        </p:spPr>
        <p:txBody>
          <a:bodyPr wrap="none" rtlCol="0">
            <a:spAutoFit/>
          </a:bodyPr>
          <a:lstStyle/>
          <a:p>
            <a:r>
              <a:rPr lang="en-GB" dirty="0" smtClean="0">
                <a:solidFill>
                  <a:schemeClr val="tx2"/>
                </a:solidFill>
                <a:cs typeface="Arial" pitchFamily="34" charset="0"/>
              </a:rPr>
              <a:t>Age </a:t>
            </a:r>
            <a:endParaRPr lang="en-US" dirty="0">
              <a:solidFill>
                <a:schemeClr val="tx2"/>
              </a:solidFill>
              <a:cs typeface="Arial" pitchFamily="34" charset="0"/>
            </a:endParaRPr>
          </a:p>
        </p:txBody>
      </p:sp>
      <p:sp>
        <p:nvSpPr>
          <p:cNvPr id="27" name="TextBox 26"/>
          <p:cNvSpPr txBox="1"/>
          <p:nvPr/>
        </p:nvSpPr>
        <p:spPr>
          <a:xfrm>
            <a:off x="7355100" y="2209822"/>
            <a:ext cx="826637" cy="369332"/>
          </a:xfrm>
          <a:prstGeom prst="rect">
            <a:avLst/>
          </a:prstGeom>
          <a:noFill/>
        </p:spPr>
        <p:txBody>
          <a:bodyPr wrap="none" rtlCol="0">
            <a:spAutoFit/>
          </a:bodyPr>
          <a:lstStyle/>
          <a:p>
            <a:r>
              <a:rPr lang="en-GB" dirty="0" smtClean="0">
                <a:solidFill>
                  <a:schemeClr val="tx2"/>
                </a:solidFill>
                <a:cs typeface="Arial" pitchFamily="34" charset="0"/>
              </a:rPr>
              <a:t>Region</a:t>
            </a:r>
            <a:endParaRPr lang="en-US" dirty="0">
              <a:solidFill>
                <a:schemeClr val="tx2"/>
              </a:solidFill>
              <a:cs typeface="Arial" pitchFamily="34" charset="0"/>
            </a:endParaRPr>
          </a:p>
        </p:txBody>
      </p:sp>
      <p:sp>
        <p:nvSpPr>
          <p:cNvPr id="100" name="Freeform 5"/>
          <p:cNvSpPr>
            <a:spLocks noChangeAspect="1" noEditPoints="1"/>
          </p:cNvSpPr>
          <p:nvPr/>
        </p:nvSpPr>
        <p:spPr bwMode="gray">
          <a:xfrm>
            <a:off x="3384336"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1" name="Freeform 5"/>
          <p:cNvSpPr>
            <a:spLocks noChangeAspect="1" noEditPoints="1"/>
          </p:cNvSpPr>
          <p:nvPr/>
        </p:nvSpPr>
        <p:spPr bwMode="gray">
          <a:xfrm>
            <a:off x="4978573"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2" name="Freeform 5"/>
          <p:cNvSpPr>
            <a:spLocks noChangeAspect="1" noEditPoints="1"/>
          </p:cNvSpPr>
          <p:nvPr/>
        </p:nvSpPr>
        <p:spPr bwMode="gray">
          <a:xfrm>
            <a:off x="3583618"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3" name="Freeform 5"/>
          <p:cNvSpPr>
            <a:spLocks noChangeAspect="1" noEditPoints="1"/>
          </p:cNvSpPr>
          <p:nvPr/>
        </p:nvSpPr>
        <p:spPr bwMode="gray">
          <a:xfrm>
            <a:off x="3982182"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4" name="Freeform 5"/>
          <p:cNvSpPr>
            <a:spLocks noChangeAspect="1" noEditPoints="1"/>
          </p:cNvSpPr>
          <p:nvPr/>
        </p:nvSpPr>
        <p:spPr bwMode="gray">
          <a:xfrm>
            <a:off x="4779291"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5" name="Freeform 5"/>
          <p:cNvSpPr>
            <a:spLocks noChangeAspect="1" noEditPoints="1"/>
          </p:cNvSpPr>
          <p:nvPr/>
        </p:nvSpPr>
        <p:spPr bwMode="gray">
          <a:xfrm>
            <a:off x="4580009"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6" name="Freeform 5"/>
          <p:cNvSpPr>
            <a:spLocks noChangeAspect="1" noEditPoints="1"/>
          </p:cNvSpPr>
          <p:nvPr/>
        </p:nvSpPr>
        <p:spPr bwMode="gray">
          <a:xfrm>
            <a:off x="5177855"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7" name="Freeform 5"/>
          <p:cNvSpPr>
            <a:spLocks noChangeAspect="1" noEditPoints="1"/>
          </p:cNvSpPr>
          <p:nvPr/>
        </p:nvSpPr>
        <p:spPr bwMode="gray">
          <a:xfrm>
            <a:off x="3782900"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8" name="Freeform 5"/>
          <p:cNvSpPr>
            <a:spLocks noChangeAspect="1" noEditPoints="1"/>
          </p:cNvSpPr>
          <p:nvPr/>
        </p:nvSpPr>
        <p:spPr bwMode="gray">
          <a:xfrm>
            <a:off x="4380727"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80000">
                <a:schemeClr val="bg2"/>
              </a:gs>
              <a:gs pos="8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9" name="Freeform 5"/>
          <p:cNvSpPr>
            <a:spLocks noChangeAspect="1" noEditPoints="1"/>
          </p:cNvSpPr>
          <p:nvPr/>
        </p:nvSpPr>
        <p:spPr bwMode="gray">
          <a:xfrm>
            <a:off x="4181464" y="2745959"/>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31" name="TextBox 30"/>
          <p:cNvSpPr txBox="1"/>
          <p:nvPr/>
        </p:nvSpPr>
        <p:spPr>
          <a:xfrm>
            <a:off x="2719529" y="2795271"/>
            <a:ext cx="604653" cy="307777"/>
          </a:xfrm>
          <a:prstGeom prst="rect">
            <a:avLst/>
          </a:prstGeom>
          <a:noFill/>
        </p:spPr>
        <p:txBody>
          <a:bodyPr wrap="none" rtlCol="0">
            <a:spAutoFit/>
          </a:bodyPr>
          <a:lstStyle/>
          <a:p>
            <a:r>
              <a:rPr lang="en-IE" sz="1400" dirty="0" smtClean="0">
                <a:solidFill>
                  <a:schemeClr val="bg1"/>
                </a:solidFill>
              </a:rPr>
              <a:t>18-24</a:t>
            </a:r>
            <a:endParaRPr lang="en-GB" sz="1400" dirty="0">
              <a:solidFill>
                <a:schemeClr val="bg1"/>
              </a:solidFill>
            </a:endParaRPr>
          </a:p>
        </p:txBody>
      </p:sp>
      <p:sp>
        <p:nvSpPr>
          <p:cNvPr id="32" name="TextBox 31"/>
          <p:cNvSpPr txBox="1"/>
          <p:nvPr/>
        </p:nvSpPr>
        <p:spPr>
          <a:xfrm>
            <a:off x="2719529" y="3272474"/>
            <a:ext cx="604653" cy="307777"/>
          </a:xfrm>
          <a:prstGeom prst="rect">
            <a:avLst/>
          </a:prstGeom>
          <a:noFill/>
        </p:spPr>
        <p:txBody>
          <a:bodyPr wrap="none" rtlCol="0">
            <a:spAutoFit/>
          </a:bodyPr>
          <a:lstStyle/>
          <a:p>
            <a:r>
              <a:rPr lang="en-IE" sz="1400" dirty="0" smtClean="0">
                <a:solidFill>
                  <a:schemeClr val="bg1"/>
                </a:solidFill>
              </a:rPr>
              <a:t>25-34</a:t>
            </a:r>
            <a:endParaRPr lang="en-GB" sz="1400" dirty="0">
              <a:solidFill>
                <a:schemeClr val="bg1"/>
              </a:solidFill>
            </a:endParaRPr>
          </a:p>
        </p:txBody>
      </p:sp>
      <p:sp>
        <p:nvSpPr>
          <p:cNvPr id="34" name="TextBox 33"/>
          <p:cNvSpPr txBox="1"/>
          <p:nvPr/>
        </p:nvSpPr>
        <p:spPr>
          <a:xfrm>
            <a:off x="2719529" y="3749677"/>
            <a:ext cx="604653" cy="307777"/>
          </a:xfrm>
          <a:prstGeom prst="rect">
            <a:avLst/>
          </a:prstGeom>
          <a:noFill/>
        </p:spPr>
        <p:txBody>
          <a:bodyPr wrap="none" rtlCol="0">
            <a:spAutoFit/>
          </a:bodyPr>
          <a:lstStyle/>
          <a:p>
            <a:r>
              <a:rPr lang="en-IE" sz="1400" dirty="0" smtClean="0">
                <a:solidFill>
                  <a:schemeClr val="bg1"/>
                </a:solidFill>
              </a:rPr>
              <a:t>35-44</a:t>
            </a:r>
            <a:endParaRPr lang="en-GB" sz="1400" dirty="0">
              <a:solidFill>
                <a:schemeClr val="bg1"/>
              </a:solidFill>
            </a:endParaRPr>
          </a:p>
        </p:txBody>
      </p:sp>
      <p:sp>
        <p:nvSpPr>
          <p:cNvPr id="36" name="TextBox 35"/>
          <p:cNvSpPr txBox="1"/>
          <p:nvPr/>
        </p:nvSpPr>
        <p:spPr>
          <a:xfrm>
            <a:off x="2719529" y="4226880"/>
            <a:ext cx="604653" cy="307777"/>
          </a:xfrm>
          <a:prstGeom prst="rect">
            <a:avLst/>
          </a:prstGeom>
          <a:noFill/>
        </p:spPr>
        <p:txBody>
          <a:bodyPr wrap="none" rtlCol="0">
            <a:spAutoFit/>
          </a:bodyPr>
          <a:lstStyle/>
          <a:p>
            <a:r>
              <a:rPr lang="en-IE" sz="1400" dirty="0" smtClean="0">
                <a:solidFill>
                  <a:schemeClr val="bg1"/>
                </a:solidFill>
              </a:rPr>
              <a:t>45-54</a:t>
            </a:r>
            <a:endParaRPr lang="en-GB" sz="1400" dirty="0">
              <a:solidFill>
                <a:schemeClr val="bg1"/>
              </a:solidFill>
            </a:endParaRPr>
          </a:p>
        </p:txBody>
      </p:sp>
      <p:sp>
        <p:nvSpPr>
          <p:cNvPr id="37" name="TextBox 36"/>
          <p:cNvSpPr txBox="1"/>
          <p:nvPr/>
        </p:nvSpPr>
        <p:spPr>
          <a:xfrm>
            <a:off x="2719529" y="4704083"/>
            <a:ext cx="604653" cy="307777"/>
          </a:xfrm>
          <a:prstGeom prst="rect">
            <a:avLst/>
          </a:prstGeom>
          <a:noFill/>
        </p:spPr>
        <p:txBody>
          <a:bodyPr wrap="none" rtlCol="0">
            <a:spAutoFit/>
          </a:bodyPr>
          <a:lstStyle/>
          <a:p>
            <a:r>
              <a:rPr lang="en-IE" sz="1400" dirty="0" smtClean="0">
                <a:solidFill>
                  <a:schemeClr val="bg1"/>
                </a:solidFill>
              </a:rPr>
              <a:t>55-64</a:t>
            </a:r>
            <a:endParaRPr lang="en-GB" sz="1400" dirty="0">
              <a:solidFill>
                <a:schemeClr val="bg1"/>
              </a:solidFill>
            </a:endParaRPr>
          </a:p>
        </p:txBody>
      </p:sp>
      <p:sp>
        <p:nvSpPr>
          <p:cNvPr id="38" name="TextBox 37"/>
          <p:cNvSpPr txBox="1"/>
          <p:nvPr/>
        </p:nvSpPr>
        <p:spPr>
          <a:xfrm>
            <a:off x="2867006" y="5182410"/>
            <a:ext cx="457176" cy="307777"/>
          </a:xfrm>
          <a:prstGeom prst="rect">
            <a:avLst/>
          </a:prstGeom>
          <a:noFill/>
        </p:spPr>
        <p:txBody>
          <a:bodyPr wrap="none" rtlCol="0">
            <a:spAutoFit/>
          </a:bodyPr>
          <a:lstStyle/>
          <a:p>
            <a:r>
              <a:rPr lang="en-IE" sz="1400" dirty="0" smtClean="0">
                <a:solidFill>
                  <a:schemeClr val="bg1"/>
                </a:solidFill>
              </a:rPr>
              <a:t>65+</a:t>
            </a:r>
            <a:endParaRPr lang="en-GB" sz="1400" dirty="0">
              <a:solidFill>
                <a:schemeClr val="bg1"/>
              </a:solidFill>
            </a:endParaRPr>
          </a:p>
        </p:txBody>
      </p:sp>
      <p:sp>
        <p:nvSpPr>
          <p:cNvPr id="90" name="Freeform 5"/>
          <p:cNvSpPr>
            <a:spLocks noChangeAspect="1" noEditPoints="1"/>
          </p:cNvSpPr>
          <p:nvPr/>
        </p:nvSpPr>
        <p:spPr bwMode="gray">
          <a:xfrm>
            <a:off x="338433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1" name="Freeform 5"/>
          <p:cNvSpPr>
            <a:spLocks noChangeAspect="1" noEditPoints="1"/>
          </p:cNvSpPr>
          <p:nvPr/>
        </p:nvSpPr>
        <p:spPr bwMode="gray">
          <a:xfrm>
            <a:off x="3982182"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2" name="Freeform 5"/>
          <p:cNvSpPr>
            <a:spLocks noChangeAspect="1" noEditPoints="1"/>
          </p:cNvSpPr>
          <p:nvPr/>
        </p:nvSpPr>
        <p:spPr bwMode="gray">
          <a:xfrm>
            <a:off x="358361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3" name="Freeform 5"/>
          <p:cNvSpPr>
            <a:spLocks noChangeAspect="1" noEditPoints="1"/>
          </p:cNvSpPr>
          <p:nvPr/>
        </p:nvSpPr>
        <p:spPr bwMode="gray">
          <a:xfrm>
            <a:off x="4181464"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5" name="Freeform 5"/>
          <p:cNvSpPr>
            <a:spLocks noChangeAspect="1" noEditPoints="1"/>
          </p:cNvSpPr>
          <p:nvPr/>
        </p:nvSpPr>
        <p:spPr bwMode="gray">
          <a:xfrm>
            <a:off x="458002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6" name="Freeform 5"/>
          <p:cNvSpPr>
            <a:spLocks noChangeAspect="1" noEditPoints="1"/>
          </p:cNvSpPr>
          <p:nvPr/>
        </p:nvSpPr>
        <p:spPr bwMode="gray">
          <a:xfrm>
            <a:off x="5177855"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7" name="Freeform 5"/>
          <p:cNvSpPr>
            <a:spLocks noChangeAspect="1" noEditPoints="1"/>
          </p:cNvSpPr>
          <p:nvPr/>
        </p:nvSpPr>
        <p:spPr bwMode="gray">
          <a:xfrm>
            <a:off x="438074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8" name="Freeform 5"/>
          <p:cNvSpPr>
            <a:spLocks noChangeAspect="1" noEditPoints="1"/>
          </p:cNvSpPr>
          <p:nvPr/>
        </p:nvSpPr>
        <p:spPr bwMode="gray">
          <a:xfrm>
            <a:off x="3782900"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9" name="Freeform 5"/>
          <p:cNvSpPr>
            <a:spLocks noChangeAspect="1" noEditPoints="1"/>
          </p:cNvSpPr>
          <p:nvPr/>
        </p:nvSpPr>
        <p:spPr bwMode="gray">
          <a:xfrm>
            <a:off x="4978592" y="417756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0" name="Freeform 5"/>
          <p:cNvSpPr>
            <a:spLocks noChangeAspect="1" noEditPoints="1"/>
          </p:cNvSpPr>
          <p:nvPr/>
        </p:nvSpPr>
        <p:spPr bwMode="gray">
          <a:xfrm>
            <a:off x="3384336"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2" name="Freeform 5"/>
          <p:cNvSpPr>
            <a:spLocks noChangeAspect="1" noEditPoints="1"/>
          </p:cNvSpPr>
          <p:nvPr/>
        </p:nvSpPr>
        <p:spPr bwMode="gray">
          <a:xfrm>
            <a:off x="3583618"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3" name="Freeform 5"/>
          <p:cNvSpPr>
            <a:spLocks noChangeAspect="1" noEditPoints="1"/>
          </p:cNvSpPr>
          <p:nvPr/>
        </p:nvSpPr>
        <p:spPr bwMode="gray">
          <a:xfrm>
            <a:off x="3982182"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4" name="Freeform 5"/>
          <p:cNvSpPr>
            <a:spLocks noChangeAspect="1" noEditPoints="1"/>
          </p:cNvSpPr>
          <p:nvPr/>
        </p:nvSpPr>
        <p:spPr bwMode="gray">
          <a:xfrm>
            <a:off x="4380727"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20000">
                <a:schemeClr val="bg2"/>
              </a:gs>
              <a:gs pos="2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5" name="Freeform 5"/>
          <p:cNvSpPr>
            <a:spLocks noChangeAspect="1" noEditPoints="1"/>
          </p:cNvSpPr>
          <p:nvPr/>
        </p:nvSpPr>
        <p:spPr bwMode="gray">
          <a:xfrm>
            <a:off x="4580009"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6" name="Freeform 5"/>
          <p:cNvSpPr>
            <a:spLocks noChangeAspect="1" noEditPoints="1"/>
          </p:cNvSpPr>
          <p:nvPr/>
        </p:nvSpPr>
        <p:spPr bwMode="gray">
          <a:xfrm>
            <a:off x="5177855"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7" name="Freeform 5"/>
          <p:cNvSpPr>
            <a:spLocks noChangeAspect="1" noEditPoints="1"/>
          </p:cNvSpPr>
          <p:nvPr/>
        </p:nvSpPr>
        <p:spPr bwMode="gray">
          <a:xfrm>
            <a:off x="3782900"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8" name="Freeform 5"/>
          <p:cNvSpPr>
            <a:spLocks noChangeAspect="1" noEditPoints="1"/>
          </p:cNvSpPr>
          <p:nvPr/>
        </p:nvSpPr>
        <p:spPr bwMode="gray">
          <a:xfrm>
            <a:off x="4779291"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9" name="Freeform 5"/>
          <p:cNvSpPr>
            <a:spLocks noChangeAspect="1" noEditPoints="1"/>
          </p:cNvSpPr>
          <p:nvPr/>
        </p:nvSpPr>
        <p:spPr bwMode="gray">
          <a:xfrm>
            <a:off x="4181464" y="3223162"/>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0" name="Freeform 5"/>
          <p:cNvSpPr>
            <a:spLocks noChangeAspect="1" noEditPoints="1"/>
          </p:cNvSpPr>
          <p:nvPr/>
        </p:nvSpPr>
        <p:spPr bwMode="gray">
          <a:xfrm>
            <a:off x="33843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1" name="Freeform 5"/>
          <p:cNvSpPr>
            <a:spLocks noChangeAspect="1" noEditPoints="1"/>
          </p:cNvSpPr>
          <p:nvPr/>
        </p:nvSpPr>
        <p:spPr bwMode="gray">
          <a:xfrm>
            <a:off x="39821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2" name="Freeform 5"/>
          <p:cNvSpPr>
            <a:spLocks noChangeAspect="1" noEditPoints="1"/>
          </p:cNvSpPr>
          <p:nvPr/>
        </p:nvSpPr>
        <p:spPr bwMode="gray">
          <a:xfrm>
            <a:off x="35836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3" name="Freeform 5"/>
          <p:cNvSpPr>
            <a:spLocks noChangeAspect="1" noEditPoints="1"/>
          </p:cNvSpPr>
          <p:nvPr/>
        </p:nvSpPr>
        <p:spPr bwMode="gray">
          <a:xfrm>
            <a:off x="418145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30000">
                <a:schemeClr val="bg2"/>
              </a:gs>
              <a:gs pos="3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4" name="Freeform 5"/>
          <p:cNvSpPr>
            <a:spLocks noChangeAspect="1" noEditPoints="1"/>
          </p:cNvSpPr>
          <p:nvPr/>
        </p:nvSpPr>
        <p:spPr bwMode="gray">
          <a:xfrm>
            <a:off x="43807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5" name="Freeform 5"/>
          <p:cNvSpPr>
            <a:spLocks noChangeAspect="1" noEditPoints="1"/>
          </p:cNvSpPr>
          <p:nvPr/>
        </p:nvSpPr>
        <p:spPr bwMode="gray">
          <a:xfrm>
            <a:off x="47792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6" name="Freeform 5"/>
          <p:cNvSpPr>
            <a:spLocks noChangeAspect="1" noEditPoints="1"/>
          </p:cNvSpPr>
          <p:nvPr/>
        </p:nvSpPr>
        <p:spPr bwMode="gray">
          <a:xfrm>
            <a:off x="5177855"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7" name="Freeform 5"/>
          <p:cNvSpPr>
            <a:spLocks noChangeAspect="1" noEditPoints="1"/>
          </p:cNvSpPr>
          <p:nvPr/>
        </p:nvSpPr>
        <p:spPr bwMode="gray">
          <a:xfrm>
            <a:off x="37828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8" name="Freeform 5"/>
          <p:cNvSpPr>
            <a:spLocks noChangeAspect="1" noEditPoints="1"/>
          </p:cNvSpPr>
          <p:nvPr/>
        </p:nvSpPr>
        <p:spPr bwMode="gray">
          <a:xfrm>
            <a:off x="45800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0" name="Freeform 5"/>
          <p:cNvSpPr>
            <a:spLocks noChangeAspect="1" noEditPoints="1"/>
          </p:cNvSpPr>
          <p:nvPr/>
        </p:nvSpPr>
        <p:spPr bwMode="gray">
          <a:xfrm>
            <a:off x="33843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1" name="Freeform 5"/>
          <p:cNvSpPr>
            <a:spLocks noChangeAspect="1" noEditPoints="1"/>
          </p:cNvSpPr>
          <p:nvPr/>
        </p:nvSpPr>
        <p:spPr bwMode="gray">
          <a:xfrm>
            <a:off x="39821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2" name="Freeform 5"/>
          <p:cNvSpPr>
            <a:spLocks noChangeAspect="1" noEditPoints="1"/>
          </p:cNvSpPr>
          <p:nvPr/>
        </p:nvSpPr>
        <p:spPr bwMode="gray">
          <a:xfrm>
            <a:off x="35836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3" name="Freeform 5"/>
          <p:cNvSpPr>
            <a:spLocks noChangeAspect="1" noEditPoints="1"/>
          </p:cNvSpPr>
          <p:nvPr/>
        </p:nvSpPr>
        <p:spPr bwMode="gray">
          <a:xfrm>
            <a:off x="43807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40000">
                <a:schemeClr val="bg2"/>
              </a:gs>
              <a:gs pos="4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4" name="Freeform 5"/>
          <p:cNvSpPr>
            <a:spLocks noChangeAspect="1" noEditPoints="1"/>
          </p:cNvSpPr>
          <p:nvPr/>
        </p:nvSpPr>
        <p:spPr bwMode="gray">
          <a:xfrm>
            <a:off x="45800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5" name="Freeform 5"/>
          <p:cNvSpPr>
            <a:spLocks noChangeAspect="1" noEditPoints="1"/>
          </p:cNvSpPr>
          <p:nvPr/>
        </p:nvSpPr>
        <p:spPr bwMode="gray">
          <a:xfrm>
            <a:off x="49785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6" name="Freeform 5"/>
          <p:cNvSpPr>
            <a:spLocks noChangeAspect="1" noEditPoints="1"/>
          </p:cNvSpPr>
          <p:nvPr/>
        </p:nvSpPr>
        <p:spPr bwMode="gray">
          <a:xfrm>
            <a:off x="5177855"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7" name="Freeform 5"/>
          <p:cNvSpPr>
            <a:spLocks noChangeAspect="1" noEditPoints="1"/>
          </p:cNvSpPr>
          <p:nvPr/>
        </p:nvSpPr>
        <p:spPr bwMode="gray">
          <a:xfrm>
            <a:off x="418145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8" name="Freeform 5"/>
          <p:cNvSpPr>
            <a:spLocks noChangeAspect="1" noEditPoints="1"/>
          </p:cNvSpPr>
          <p:nvPr/>
        </p:nvSpPr>
        <p:spPr bwMode="gray">
          <a:xfrm>
            <a:off x="37828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0" name="Freeform 5"/>
          <p:cNvSpPr>
            <a:spLocks noChangeAspect="1" noEditPoints="1"/>
          </p:cNvSpPr>
          <p:nvPr/>
        </p:nvSpPr>
        <p:spPr bwMode="gray">
          <a:xfrm>
            <a:off x="338433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1" name="Freeform 5"/>
          <p:cNvSpPr>
            <a:spLocks noChangeAspect="1" noEditPoints="1"/>
          </p:cNvSpPr>
          <p:nvPr/>
        </p:nvSpPr>
        <p:spPr bwMode="gray">
          <a:xfrm>
            <a:off x="3982182"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2" name="Freeform 5"/>
          <p:cNvSpPr>
            <a:spLocks noChangeAspect="1" noEditPoints="1"/>
          </p:cNvSpPr>
          <p:nvPr/>
        </p:nvSpPr>
        <p:spPr bwMode="gray">
          <a:xfrm>
            <a:off x="3583618"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3" name="Freeform 5"/>
          <p:cNvSpPr>
            <a:spLocks noChangeAspect="1" noEditPoints="1"/>
          </p:cNvSpPr>
          <p:nvPr/>
        </p:nvSpPr>
        <p:spPr bwMode="gray">
          <a:xfrm>
            <a:off x="4181464"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5" name="Freeform 5"/>
          <p:cNvSpPr>
            <a:spLocks noChangeAspect="1" noEditPoints="1"/>
          </p:cNvSpPr>
          <p:nvPr/>
        </p:nvSpPr>
        <p:spPr bwMode="gray">
          <a:xfrm>
            <a:off x="4978573"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6" name="Freeform 5"/>
          <p:cNvSpPr>
            <a:spLocks noChangeAspect="1" noEditPoints="1"/>
          </p:cNvSpPr>
          <p:nvPr/>
        </p:nvSpPr>
        <p:spPr bwMode="gray">
          <a:xfrm>
            <a:off x="5177855"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7" name="Freeform 5"/>
          <p:cNvSpPr>
            <a:spLocks noChangeAspect="1" noEditPoints="1"/>
          </p:cNvSpPr>
          <p:nvPr/>
        </p:nvSpPr>
        <p:spPr bwMode="gray">
          <a:xfrm>
            <a:off x="3782900"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8" name="Freeform 5"/>
          <p:cNvSpPr>
            <a:spLocks noChangeAspect="1" noEditPoints="1"/>
          </p:cNvSpPr>
          <p:nvPr/>
        </p:nvSpPr>
        <p:spPr bwMode="gray">
          <a:xfrm>
            <a:off x="438074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9" name="Freeform 5"/>
          <p:cNvSpPr>
            <a:spLocks noChangeAspect="1" noEditPoints="1"/>
          </p:cNvSpPr>
          <p:nvPr/>
        </p:nvSpPr>
        <p:spPr bwMode="gray">
          <a:xfrm>
            <a:off x="4580028" y="4654771"/>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10000">
                <a:schemeClr val="bg2"/>
              </a:gs>
              <a:gs pos="1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10" name="Rechteck 92"/>
          <p:cNvSpPr/>
          <p:nvPr/>
        </p:nvSpPr>
        <p:spPr bwMode="gray">
          <a:xfrm>
            <a:off x="266544" y="4540270"/>
            <a:ext cx="1729641"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Higher Social </a:t>
            </a:r>
            <a:r>
              <a:rPr lang="de-DE" sz="1200" kern="0" dirty="0" smtClean="0">
                <a:solidFill>
                  <a:schemeClr val="bg1"/>
                </a:solidFill>
              </a:rPr>
              <a:t>Grades:</a:t>
            </a:r>
            <a:r>
              <a:rPr lang="de-DE" kern="0" dirty="0" smtClean="0">
                <a:solidFill>
                  <a:schemeClr val="bg1"/>
                </a:solidFill>
              </a:rPr>
              <a:t>44%</a:t>
            </a:r>
            <a:endParaRPr lang="de-DE" kern="0" dirty="0">
              <a:solidFill>
                <a:schemeClr val="bg1"/>
              </a:solidFill>
            </a:endParaRPr>
          </a:p>
        </p:txBody>
      </p:sp>
      <p:sp>
        <p:nvSpPr>
          <p:cNvPr id="111" name="Rechteck 92"/>
          <p:cNvSpPr/>
          <p:nvPr/>
        </p:nvSpPr>
        <p:spPr bwMode="gray">
          <a:xfrm>
            <a:off x="266552" y="5148407"/>
            <a:ext cx="1737655"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Lower Social Grades</a:t>
            </a:r>
            <a:r>
              <a:rPr lang="de-DE" sz="1200" kern="0" dirty="0" smtClean="0">
                <a:solidFill>
                  <a:schemeClr val="bg1"/>
                </a:solidFill>
              </a:rPr>
              <a:t>: </a:t>
            </a:r>
            <a:r>
              <a:rPr lang="de-DE" kern="0" dirty="0" smtClean="0">
                <a:solidFill>
                  <a:schemeClr val="bg1"/>
                </a:solidFill>
              </a:rPr>
              <a:t>57%</a:t>
            </a:r>
            <a:endParaRPr lang="de-DE" kern="0" dirty="0">
              <a:solidFill>
                <a:schemeClr val="bg1"/>
              </a:solidFill>
            </a:endParaRPr>
          </a:p>
        </p:txBody>
      </p:sp>
      <p:sp>
        <p:nvSpPr>
          <p:cNvPr id="112" name="TextBox 111"/>
          <p:cNvSpPr txBox="1"/>
          <p:nvPr/>
        </p:nvSpPr>
        <p:spPr>
          <a:xfrm>
            <a:off x="560018" y="4236125"/>
            <a:ext cx="1163845" cy="276999"/>
          </a:xfrm>
          <a:prstGeom prst="rect">
            <a:avLst/>
          </a:prstGeom>
          <a:noFill/>
        </p:spPr>
        <p:txBody>
          <a:bodyPr wrap="none" lIns="0" tIns="0" rIns="0" bIns="0" rtlCol="0">
            <a:spAutoFit/>
          </a:bodyPr>
          <a:lstStyle/>
          <a:p>
            <a:r>
              <a:rPr lang="en-GB" dirty="0" smtClean="0">
                <a:solidFill>
                  <a:schemeClr val="tx2"/>
                </a:solidFill>
                <a:cs typeface="Arial" pitchFamily="34" charset="0"/>
              </a:rPr>
              <a:t>Social Grade</a:t>
            </a:r>
            <a:endParaRPr lang="en-US" dirty="0">
              <a:solidFill>
                <a:schemeClr val="tx2"/>
              </a:solidFill>
              <a:cs typeface="Arial" pitchFamily="34" charset="0"/>
            </a:endParaRPr>
          </a:p>
        </p:txBody>
      </p:sp>
      <p:cxnSp>
        <p:nvCxnSpPr>
          <p:cNvPr id="113" name="Straight Connector 112"/>
          <p:cNvCxnSpPr/>
          <p:nvPr/>
        </p:nvCxnSpPr>
        <p:spPr>
          <a:xfrm>
            <a:off x="628650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cxnSp>
        <p:nvCxnSpPr>
          <p:cNvPr id="114" name="Straight Connector 113"/>
          <p:cNvCxnSpPr/>
          <p:nvPr/>
        </p:nvCxnSpPr>
        <p:spPr>
          <a:xfrm>
            <a:off x="245745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sp>
        <p:nvSpPr>
          <p:cNvPr id="28" name="Rectangle 27"/>
          <p:cNvSpPr/>
          <p:nvPr/>
        </p:nvSpPr>
        <p:spPr>
          <a:xfrm>
            <a:off x="77453" y="1068545"/>
            <a:ext cx="2220566" cy="959302"/>
          </a:xfrm>
          <a:prstGeom prst="rect">
            <a:avLst/>
          </a:prstGeom>
        </p:spPr>
        <p:txBody>
          <a:bodyPr wrap="square" anchor="ctr">
            <a:spAutoFit/>
          </a:bodyPr>
          <a:lstStyle/>
          <a:p>
            <a:pPr algn="r">
              <a:lnSpc>
                <a:spcPct val="75000"/>
              </a:lnSpc>
            </a:pPr>
            <a:r>
              <a:rPr lang="en-GB" sz="7200" b="1" dirty="0" smtClean="0">
                <a:solidFill>
                  <a:schemeClr val="accent1"/>
                </a:solidFill>
                <a:cs typeface="Arial" pitchFamily="34" charset="0"/>
              </a:rPr>
              <a:t>52%</a:t>
            </a:r>
            <a:endParaRPr lang="en-US" sz="1600" dirty="0">
              <a:solidFill>
                <a:schemeClr val="accent1"/>
              </a:solidFill>
              <a:cs typeface="Arial" pitchFamily="34" charset="0"/>
            </a:endParaRPr>
          </a:p>
        </p:txBody>
      </p:sp>
      <p:pic>
        <p:nvPicPr>
          <p:cNvPr id="118" name="Picture 117" descr="Ireland provinces.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467953" y="2705912"/>
            <a:ext cx="2238183" cy="2563200"/>
          </a:xfrm>
          <a:prstGeom prst="rect">
            <a:avLst/>
          </a:prstGeom>
        </p:spPr>
      </p:pic>
      <p:sp>
        <p:nvSpPr>
          <p:cNvPr id="119" name="TextBox 9"/>
          <p:cNvSpPr txBox="1">
            <a:spLocks noChangeArrowheads="1"/>
          </p:cNvSpPr>
          <p:nvPr/>
        </p:nvSpPr>
        <p:spPr bwMode="auto">
          <a:xfrm>
            <a:off x="7762914" y="3810423"/>
            <a:ext cx="910808" cy="769441"/>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Rest of </a:t>
            </a:r>
            <a:br>
              <a:rPr kumimoji="0" lang="en-IE" sz="1000" b="0" i="0" u="none" strike="noStrike" kern="0" cap="none" spc="0" normalizeH="0" baseline="0" noProof="0" dirty="0" smtClean="0">
                <a:ln>
                  <a:noFill/>
                </a:ln>
                <a:solidFill>
                  <a:schemeClr val="bg1"/>
                </a:solidFill>
                <a:effectLst/>
                <a:uLnTx/>
                <a:uFillTx/>
                <a:cs typeface="Calibri" pitchFamily="34" charset="0"/>
              </a:rPr>
            </a:br>
            <a:r>
              <a:rPr kumimoji="0" lang="en-IE" sz="1000" b="0" i="0" u="none" strike="noStrike" kern="0" cap="none" spc="0" normalizeH="0" baseline="0" noProof="0" dirty="0" smtClean="0">
                <a:ln>
                  <a:noFill/>
                </a:ln>
                <a:solidFill>
                  <a:schemeClr val="bg1"/>
                </a:solidFill>
                <a:effectLst/>
                <a:uLnTx/>
                <a:uFillTx/>
                <a:cs typeface="Calibri" pitchFamily="34" charset="0"/>
              </a:rPr>
              <a:t>Leinster </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57</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0" name="TextBox 9"/>
          <p:cNvSpPr txBox="1">
            <a:spLocks noChangeArrowheads="1"/>
          </p:cNvSpPr>
          <p:nvPr/>
        </p:nvSpPr>
        <p:spPr bwMode="auto">
          <a:xfrm>
            <a:off x="7015646" y="4384918"/>
            <a:ext cx="910808"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effectLst/>
                <a:uLnTx/>
                <a:uFillTx/>
                <a:cs typeface="Calibri" pitchFamily="34" charset="0"/>
              </a:rPr>
              <a:t>Munster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cs typeface="Calibri" pitchFamily="34" charset="0"/>
              </a:rPr>
              <a:t>51</a:t>
            </a:r>
            <a:r>
              <a:rPr kumimoji="0" lang="en-IE" sz="2400" b="0" i="0" u="none" strike="noStrike" kern="0" cap="none" spc="0" normalizeH="0" baseline="0" noProof="0" dirty="0" smtClean="0">
                <a:ln>
                  <a:noFill/>
                </a:ln>
                <a:effectLst/>
                <a:uLnTx/>
                <a:uFillTx/>
                <a:cs typeface="Calibri" pitchFamily="34" charset="0"/>
              </a:rPr>
              <a:t>%</a:t>
            </a:r>
          </a:p>
        </p:txBody>
      </p:sp>
      <p:sp>
        <p:nvSpPr>
          <p:cNvPr id="121" name="TextBox 9"/>
          <p:cNvSpPr txBox="1">
            <a:spLocks noChangeArrowheads="1"/>
          </p:cNvSpPr>
          <p:nvPr/>
        </p:nvSpPr>
        <p:spPr bwMode="auto">
          <a:xfrm>
            <a:off x="7011489" y="3503856"/>
            <a:ext cx="1038252"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Conn/ Ulster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54</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6" name="TextBox 9"/>
          <p:cNvSpPr txBox="1">
            <a:spLocks noChangeArrowheads="1"/>
          </p:cNvSpPr>
          <p:nvPr/>
        </p:nvSpPr>
        <p:spPr bwMode="auto">
          <a:xfrm>
            <a:off x="8300394" y="3225786"/>
            <a:ext cx="770692" cy="615553"/>
          </a:xfrm>
          <a:prstGeom prst="rect">
            <a:avLst/>
          </a:prstGeom>
          <a:solidFill>
            <a:srgbClr val="FFFFFF"/>
          </a:solidFill>
          <a:ln w="9525">
            <a:solidFill>
              <a:srgbClr val="CEC7BA"/>
            </a:solidFill>
            <a:prstDash val="dash"/>
            <a:miter lim="800000"/>
            <a:headEnd/>
            <a:tailEnd/>
          </a:ln>
        </p:spPr>
        <p:txBody>
          <a:bodyPr r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Dublin</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47</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cxnSp>
        <p:nvCxnSpPr>
          <p:cNvPr id="129" name="Straight Connector 105"/>
          <p:cNvCxnSpPr>
            <a:cxnSpLocks noChangeShapeType="1"/>
            <a:stCxn id="126" idx="2"/>
          </p:cNvCxnSpPr>
          <p:nvPr/>
        </p:nvCxnSpPr>
        <p:spPr bwMode="auto">
          <a:xfrm flipH="1">
            <a:off x="8411866" y="3841339"/>
            <a:ext cx="273874" cy="321234"/>
          </a:xfrm>
          <a:prstGeom prst="line">
            <a:avLst/>
          </a:prstGeom>
          <a:noFill/>
          <a:ln w="9525" algn="ctr">
            <a:solidFill>
              <a:srgbClr val="CEC7BA"/>
            </a:solidFill>
            <a:round/>
            <a:headEnd/>
            <a:tailEnd/>
          </a:ln>
        </p:spPr>
      </p:cxnSp>
      <p:sp>
        <p:nvSpPr>
          <p:cNvPr id="131" name="Freeform 5"/>
          <p:cNvSpPr>
            <a:spLocks noChangeAspect="1" noEditPoints="1"/>
          </p:cNvSpPr>
          <p:nvPr/>
        </p:nvSpPr>
        <p:spPr bwMode="gray">
          <a:xfrm>
            <a:off x="322573"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2" name="Freeform 5"/>
          <p:cNvSpPr>
            <a:spLocks noChangeAspect="1" noEditPoints="1"/>
          </p:cNvSpPr>
          <p:nvPr/>
        </p:nvSpPr>
        <p:spPr bwMode="gray">
          <a:xfrm>
            <a:off x="792109"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3" name="Freeform 5"/>
          <p:cNvSpPr>
            <a:spLocks noChangeAspect="1" noEditPoints="1"/>
          </p:cNvSpPr>
          <p:nvPr/>
        </p:nvSpPr>
        <p:spPr bwMode="gray">
          <a:xfrm>
            <a:off x="47908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5" name="Freeform 5"/>
          <p:cNvSpPr>
            <a:spLocks noChangeAspect="1" noEditPoints="1"/>
          </p:cNvSpPr>
          <p:nvPr/>
        </p:nvSpPr>
        <p:spPr bwMode="gray">
          <a:xfrm>
            <a:off x="1574654"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36" name="Freeform 5"/>
          <p:cNvSpPr>
            <a:spLocks noChangeAspect="1" noEditPoints="1"/>
          </p:cNvSpPr>
          <p:nvPr/>
        </p:nvSpPr>
        <p:spPr bwMode="gray">
          <a:xfrm>
            <a:off x="173116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7" name="Freeform 5"/>
          <p:cNvSpPr>
            <a:spLocks noChangeAspect="1" noEditPoints="1"/>
          </p:cNvSpPr>
          <p:nvPr/>
        </p:nvSpPr>
        <p:spPr bwMode="gray">
          <a:xfrm>
            <a:off x="1261630"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8" name="Freeform 5"/>
          <p:cNvSpPr>
            <a:spLocks noChangeAspect="1" noEditPoints="1"/>
          </p:cNvSpPr>
          <p:nvPr/>
        </p:nvSpPr>
        <p:spPr bwMode="gray">
          <a:xfrm>
            <a:off x="1105133" y="4824295"/>
            <a:ext cx="110144" cy="317086"/>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9" name="Freeform 5"/>
          <p:cNvSpPr>
            <a:spLocks noChangeAspect="1" noEditPoints="1"/>
          </p:cNvSpPr>
          <p:nvPr/>
        </p:nvSpPr>
        <p:spPr bwMode="gray">
          <a:xfrm>
            <a:off x="948621"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40000">
                <a:schemeClr val="bg2"/>
              </a:gs>
              <a:gs pos="4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0" name="Freeform 5"/>
          <p:cNvSpPr>
            <a:spLocks noChangeAspect="1" noEditPoints="1"/>
          </p:cNvSpPr>
          <p:nvPr/>
        </p:nvSpPr>
        <p:spPr bwMode="gray">
          <a:xfrm>
            <a:off x="635597"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2" name="Freeform 5"/>
          <p:cNvSpPr>
            <a:spLocks noChangeAspect="1" noEditPoints="1"/>
          </p:cNvSpPr>
          <p:nvPr/>
        </p:nvSpPr>
        <p:spPr bwMode="gray">
          <a:xfrm>
            <a:off x="32257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3" name="Freeform 5"/>
          <p:cNvSpPr>
            <a:spLocks noChangeAspect="1" noEditPoints="1"/>
          </p:cNvSpPr>
          <p:nvPr/>
        </p:nvSpPr>
        <p:spPr bwMode="gray">
          <a:xfrm>
            <a:off x="79210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4" name="Freeform 5"/>
          <p:cNvSpPr>
            <a:spLocks noChangeAspect="1" noEditPoints="1"/>
          </p:cNvSpPr>
          <p:nvPr/>
        </p:nvSpPr>
        <p:spPr bwMode="gray">
          <a:xfrm>
            <a:off x="47908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5" name="Freeform 5"/>
          <p:cNvSpPr>
            <a:spLocks noChangeAspect="1" noEditPoints="1"/>
          </p:cNvSpPr>
          <p:nvPr/>
        </p:nvSpPr>
        <p:spPr bwMode="gray">
          <a:xfrm>
            <a:off x="126163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6" name="Freeform 5"/>
          <p:cNvSpPr>
            <a:spLocks noChangeAspect="1" noEditPoints="1"/>
          </p:cNvSpPr>
          <p:nvPr/>
        </p:nvSpPr>
        <p:spPr bwMode="gray">
          <a:xfrm>
            <a:off x="110512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70000">
                <a:schemeClr val="bg2"/>
              </a:gs>
              <a:gs pos="7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7" name="Freeform 5"/>
          <p:cNvSpPr>
            <a:spLocks noChangeAspect="1" noEditPoints="1"/>
          </p:cNvSpPr>
          <p:nvPr/>
        </p:nvSpPr>
        <p:spPr bwMode="gray">
          <a:xfrm>
            <a:off x="157465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8" name="Freeform 5"/>
          <p:cNvSpPr>
            <a:spLocks noChangeAspect="1" noEditPoints="1"/>
          </p:cNvSpPr>
          <p:nvPr/>
        </p:nvSpPr>
        <p:spPr bwMode="gray">
          <a:xfrm>
            <a:off x="1731165"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9" name="Freeform 5"/>
          <p:cNvSpPr>
            <a:spLocks noChangeAspect="1" noEditPoints="1"/>
          </p:cNvSpPr>
          <p:nvPr/>
        </p:nvSpPr>
        <p:spPr bwMode="gray">
          <a:xfrm>
            <a:off x="94861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0" name="Freeform 5"/>
          <p:cNvSpPr>
            <a:spLocks noChangeAspect="1" noEditPoints="1"/>
          </p:cNvSpPr>
          <p:nvPr/>
        </p:nvSpPr>
        <p:spPr bwMode="gray">
          <a:xfrm>
            <a:off x="63559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1" name="Freeform 5"/>
          <p:cNvSpPr>
            <a:spLocks noChangeAspect="1" noEditPoints="1"/>
          </p:cNvSpPr>
          <p:nvPr/>
        </p:nvSpPr>
        <p:spPr bwMode="gray">
          <a:xfrm>
            <a:off x="141814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2" name="Freeform 5"/>
          <p:cNvSpPr>
            <a:spLocks noChangeAspect="1" noEditPoints="1"/>
          </p:cNvSpPr>
          <p:nvPr/>
        </p:nvSpPr>
        <p:spPr bwMode="gray">
          <a:xfrm>
            <a:off x="32257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3" name="Freeform 5"/>
          <p:cNvSpPr>
            <a:spLocks noChangeAspect="1" noEditPoints="1"/>
          </p:cNvSpPr>
          <p:nvPr/>
        </p:nvSpPr>
        <p:spPr bwMode="gray">
          <a:xfrm>
            <a:off x="94861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4" name="Freeform 5"/>
          <p:cNvSpPr>
            <a:spLocks noChangeAspect="1" noEditPoints="1"/>
          </p:cNvSpPr>
          <p:nvPr/>
        </p:nvSpPr>
        <p:spPr bwMode="gray">
          <a:xfrm>
            <a:off x="47908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5" name="Freeform 5"/>
          <p:cNvSpPr>
            <a:spLocks noChangeAspect="1" noEditPoints="1"/>
          </p:cNvSpPr>
          <p:nvPr/>
        </p:nvSpPr>
        <p:spPr bwMode="gray">
          <a:xfrm>
            <a:off x="110512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6" name="Freeform 5"/>
          <p:cNvSpPr>
            <a:spLocks noChangeAspect="1" noEditPoints="1"/>
          </p:cNvSpPr>
          <p:nvPr/>
        </p:nvSpPr>
        <p:spPr bwMode="gray">
          <a:xfrm>
            <a:off x="141814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7" name="Freeform 5"/>
          <p:cNvSpPr>
            <a:spLocks noChangeAspect="1" noEditPoints="1"/>
          </p:cNvSpPr>
          <p:nvPr/>
        </p:nvSpPr>
        <p:spPr bwMode="gray">
          <a:xfrm>
            <a:off x="157465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8" name="Freeform 5"/>
          <p:cNvSpPr>
            <a:spLocks noChangeAspect="1" noEditPoints="1"/>
          </p:cNvSpPr>
          <p:nvPr/>
        </p:nvSpPr>
        <p:spPr bwMode="gray">
          <a:xfrm>
            <a:off x="1731165"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9" name="Freeform 5"/>
          <p:cNvSpPr>
            <a:spLocks noChangeAspect="1" noEditPoints="1"/>
          </p:cNvSpPr>
          <p:nvPr/>
        </p:nvSpPr>
        <p:spPr bwMode="gray">
          <a:xfrm>
            <a:off x="79210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0" name="Freeform 5"/>
          <p:cNvSpPr>
            <a:spLocks noChangeAspect="1" noEditPoints="1"/>
          </p:cNvSpPr>
          <p:nvPr/>
        </p:nvSpPr>
        <p:spPr bwMode="gray">
          <a:xfrm>
            <a:off x="63559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61" name="Freeform 5"/>
          <p:cNvSpPr>
            <a:spLocks noChangeAspect="1" noEditPoints="1"/>
          </p:cNvSpPr>
          <p:nvPr/>
        </p:nvSpPr>
        <p:spPr bwMode="gray">
          <a:xfrm>
            <a:off x="126163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30000">
                <a:schemeClr val="bg2"/>
              </a:gs>
              <a:gs pos="3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2" name="Rechteck 92"/>
          <p:cNvSpPr/>
          <p:nvPr/>
        </p:nvSpPr>
        <p:spPr bwMode="gray">
          <a:xfrm>
            <a:off x="588760" y="5756246"/>
            <a:ext cx="1093248"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smtClean="0">
                <a:solidFill>
                  <a:schemeClr val="bg1"/>
                </a:solidFill>
              </a:rPr>
              <a:t>Farmers: </a:t>
            </a:r>
            <a:r>
              <a:rPr lang="de-DE" kern="0" dirty="0" smtClean="0">
                <a:solidFill>
                  <a:schemeClr val="bg1"/>
                </a:solidFill>
              </a:rPr>
              <a:t>  63%</a:t>
            </a:r>
            <a:endParaRPr lang="de-DE" sz="2400" kern="0" dirty="0">
              <a:solidFill>
                <a:schemeClr val="bg1"/>
              </a:solidFill>
            </a:endParaRPr>
          </a:p>
        </p:txBody>
      </p:sp>
      <p:sp>
        <p:nvSpPr>
          <p:cNvPr id="141" name="Text Placeholder 34"/>
          <p:cNvSpPr txBox="1">
            <a:spLocks/>
          </p:cNvSpPr>
          <p:nvPr/>
        </p:nvSpPr>
        <p:spPr>
          <a:xfrm>
            <a:off x="109209" y="232531"/>
            <a:ext cx="8461585" cy="332399"/>
          </a:xfrm>
          <a:prstGeom prst="rect">
            <a:avLst/>
          </a:prstGeom>
        </p:spPr>
        <p:txBody>
          <a:bodyPr vert="horz" wrap="square" lIns="0" tIns="0" rIns="0" bIns="0" rtlCol="0" anchor="ctr">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defRPr/>
            </a:pPr>
            <a:r>
              <a:rPr lang="en-IE" sz="2400" b="1" dirty="0" smtClean="0">
                <a:solidFill>
                  <a:schemeClr val="accent5"/>
                </a:solidFill>
              </a:rPr>
              <a:t>Attitudes towards 8</a:t>
            </a:r>
            <a:r>
              <a:rPr lang="en-IE" sz="2400" b="1" baseline="30000" dirty="0" smtClean="0">
                <a:solidFill>
                  <a:schemeClr val="accent5"/>
                </a:solidFill>
              </a:rPr>
              <a:t>th</a:t>
            </a:r>
            <a:r>
              <a:rPr lang="en-IE" sz="2400" b="1" dirty="0" smtClean="0">
                <a:solidFill>
                  <a:schemeClr val="accent5"/>
                </a:solidFill>
              </a:rPr>
              <a:t> Amendment</a:t>
            </a:r>
            <a:endParaRPr lang="en-IE" sz="2400" b="1" dirty="0">
              <a:solidFill>
                <a:schemeClr val="accent5"/>
              </a:solidFill>
            </a:endParaRPr>
          </a:p>
        </p:txBody>
      </p:sp>
      <p:sp>
        <p:nvSpPr>
          <p:cNvPr id="166" name="Rectangle 165"/>
          <p:cNvSpPr/>
          <p:nvPr/>
        </p:nvSpPr>
        <p:spPr>
          <a:xfrm>
            <a:off x="2379837" y="1048736"/>
            <a:ext cx="6190957" cy="923330"/>
          </a:xfrm>
          <a:prstGeom prst="rect">
            <a:avLst/>
          </a:prstGeom>
        </p:spPr>
        <p:txBody>
          <a:bodyPr wrap="square" anchor="ctr">
            <a:spAutoFit/>
          </a:bodyPr>
          <a:lstStyle/>
          <a:p>
            <a:r>
              <a:rPr lang="en-GB" dirty="0" smtClean="0">
                <a:solidFill>
                  <a:schemeClr val="accent1"/>
                </a:solidFill>
                <a:cs typeface="Arial" pitchFamily="34" charset="0"/>
              </a:rPr>
              <a:t>Believe they </a:t>
            </a:r>
            <a:r>
              <a:rPr lang="en-IE" b="1" dirty="0" smtClean="0">
                <a:solidFill>
                  <a:schemeClr val="accent1">
                    <a:lumMod val="75000"/>
                  </a:schemeClr>
                </a:solidFill>
                <a:cs typeface="Arial" pitchFamily="34" charset="0"/>
              </a:rPr>
              <a:t>do </a:t>
            </a:r>
            <a:r>
              <a:rPr lang="en-IE" b="1" dirty="0">
                <a:solidFill>
                  <a:schemeClr val="accent1">
                    <a:lumMod val="75000"/>
                  </a:schemeClr>
                </a:solidFill>
                <a:cs typeface="Arial" pitchFamily="34" charset="0"/>
              </a:rPr>
              <a:t>not know enough about the 8th amendment </a:t>
            </a:r>
            <a:r>
              <a:rPr lang="en-IE" dirty="0">
                <a:solidFill>
                  <a:schemeClr val="accent1"/>
                </a:solidFill>
                <a:cs typeface="Arial" pitchFamily="34" charset="0"/>
              </a:rPr>
              <a:t>to </a:t>
            </a:r>
            <a:r>
              <a:rPr lang="en-IE" b="1" dirty="0">
                <a:solidFill>
                  <a:schemeClr val="accent1">
                    <a:lumMod val="75000"/>
                  </a:schemeClr>
                </a:solidFill>
                <a:cs typeface="Arial" pitchFamily="34" charset="0"/>
              </a:rPr>
              <a:t>know how </a:t>
            </a:r>
            <a:r>
              <a:rPr lang="en-IE" b="1" dirty="0" smtClean="0">
                <a:solidFill>
                  <a:schemeClr val="accent1">
                    <a:lumMod val="75000"/>
                  </a:schemeClr>
                </a:solidFill>
                <a:cs typeface="Arial" pitchFamily="34" charset="0"/>
              </a:rPr>
              <a:t>they would </a:t>
            </a:r>
            <a:r>
              <a:rPr lang="en-IE" b="1" dirty="0">
                <a:solidFill>
                  <a:schemeClr val="accent1">
                    <a:lumMod val="75000"/>
                  </a:schemeClr>
                </a:solidFill>
                <a:cs typeface="Arial" pitchFamily="34" charset="0"/>
              </a:rPr>
              <a:t>vote </a:t>
            </a:r>
            <a:r>
              <a:rPr lang="en-IE" dirty="0">
                <a:solidFill>
                  <a:schemeClr val="accent1"/>
                </a:solidFill>
                <a:cs typeface="Arial" pitchFamily="34" charset="0"/>
              </a:rPr>
              <a:t>in a referendum and think the media should give better information on it</a:t>
            </a:r>
            <a:endParaRPr lang="en-US" dirty="0">
              <a:solidFill>
                <a:schemeClr val="accent1"/>
              </a:solidFill>
              <a:cs typeface="Arial" pitchFamily="34" charset="0"/>
            </a:endParaRPr>
          </a:p>
        </p:txBody>
      </p:sp>
      <p:sp>
        <p:nvSpPr>
          <p:cNvPr id="169" name="TextBox 168"/>
          <p:cNvSpPr txBox="1"/>
          <p:nvPr/>
        </p:nvSpPr>
        <p:spPr>
          <a:xfrm>
            <a:off x="5369907" y="2795271"/>
            <a:ext cx="495649" cy="307777"/>
          </a:xfrm>
          <a:prstGeom prst="rect">
            <a:avLst/>
          </a:prstGeom>
          <a:noFill/>
        </p:spPr>
        <p:txBody>
          <a:bodyPr wrap="none" rtlCol="0">
            <a:spAutoFit/>
          </a:bodyPr>
          <a:lstStyle/>
          <a:p>
            <a:r>
              <a:rPr lang="en-IE" sz="1400" dirty="0" smtClean="0">
                <a:solidFill>
                  <a:schemeClr val="bg1"/>
                </a:solidFill>
              </a:rPr>
              <a:t>58%</a:t>
            </a:r>
            <a:endParaRPr lang="en-GB" sz="1400" dirty="0">
              <a:solidFill>
                <a:schemeClr val="bg1"/>
              </a:solidFill>
            </a:endParaRPr>
          </a:p>
        </p:txBody>
      </p:sp>
      <p:sp>
        <p:nvSpPr>
          <p:cNvPr id="172" name="TextBox 171"/>
          <p:cNvSpPr txBox="1"/>
          <p:nvPr/>
        </p:nvSpPr>
        <p:spPr>
          <a:xfrm>
            <a:off x="5369907" y="3272474"/>
            <a:ext cx="495649" cy="307777"/>
          </a:xfrm>
          <a:prstGeom prst="rect">
            <a:avLst/>
          </a:prstGeom>
          <a:noFill/>
        </p:spPr>
        <p:txBody>
          <a:bodyPr wrap="none" rtlCol="0">
            <a:spAutoFit/>
          </a:bodyPr>
          <a:lstStyle/>
          <a:p>
            <a:r>
              <a:rPr lang="en-IE" sz="1400" dirty="0" smtClean="0">
                <a:solidFill>
                  <a:schemeClr val="bg1"/>
                </a:solidFill>
              </a:rPr>
              <a:t>52%</a:t>
            </a:r>
            <a:endParaRPr lang="en-GB" sz="1400" dirty="0">
              <a:solidFill>
                <a:schemeClr val="bg1"/>
              </a:solidFill>
            </a:endParaRPr>
          </a:p>
        </p:txBody>
      </p:sp>
      <p:sp>
        <p:nvSpPr>
          <p:cNvPr id="173" name="TextBox 172"/>
          <p:cNvSpPr txBox="1"/>
          <p:nvPr/>
        </p:nvSpPr>
        <p:spPr>
          <a:xfrm>
            <a:off x="5369907" y="3749677"/>
            <a:ext cx="495649" cy="307777"/>
          </a:xfrm>
          <a:prstGeom prst="rect">
            <a:avLst/>
          </a:prstGeom>
          <a:noFill/>
        </p:spPr>
        <p:txBody>
          <a:bodyPr wrap="none" rtlCol="0">
            <a:spAutoFit/>
          </a:bodyPr>
          <a:lstStyle/>
          <a:p>
            <a:r>
              <a:rPr lang="en-IE" sz="1400" dirty="0" smtClean="0">
                <a:solidFill>
                  <a:schemeClr val="bg1"/>
                </a:solidFill>
              </a:rPr>
              <a:t>43%</a:t>
            </a:r>
            <a:endParaRPr lang="en-GB" sz="1400" dirty="0">
              <a:solidFill>
                <a:schemeClr val="bg1"/>
              </a:solidFill>
            </a:endParaRPr>
          </a:p>
        </p:txBody>
      </p:sp>
      <p:sp>
        <p:nvSpPr>
          <p:cNvPr id="174" name="TextBox 173"/>
          <p:cNvSpPr txBox="1"/>
          <p:nvPr/>
        </p:nvSpPr>
        <p:spPr>
          <a:xfrm>
            <a:off x="5369907" y="4226880"/>
            <a:ext cx="495649" cy="307777"/>
          </a:xfrm>
          <a:prstGeom prst="rect">
            <a:avLst/>
          </a:prstGeom>
          <a:noFill/>
        </p:spPr>
        <p:txBody>
          <a:bodyPr wrap="none" rtlCol="0">
            <a:spAutoFit/>
          </a:bodyPr>
          <a:lstStyle/>
          <a:p>
            <a:r>
              <a:rPr lang="en-IE" sz="1400" dirty="0" smtClean="0">
                <a:solidFill>
                  <a:schemeClr val="bg1"/>
                </a:solidFill>
              </a:rPr>
              <a:t>50%</a:t>
            </a:r>
            <a:endParaRPr lang="en-GB" sz="1400" dirty="0">
              <a:solidFill>
                <a:schemeClr val="bg1"/>
              </a:solidFill>
            </a:endParaRPr>
          </a:p>
        </p:txBody>
      </p:sp>
      <p:sp>
        <p:nvSpPr>
          <p:cNvPr id="175" name="TextBox 174"/>
          <p:cNvSpPr txBox="1"/>
          <p:nvPr/>
        </p:nvSpPr>
        <p:spPr>
          <a:xfrm>
            <a:off x="5369907" y="4693450"/>
            <a:ext cx="495649" cy="307777"/>
          </a:xfrm>
          <a:prstGeom prst="rect">
            <a:avLst/>
          </a:prstGeom>
          <a:noFill/>
        </p:spPr>
        <p:txBody>
          <a:bodyPr wrap="none" rtlCol="0">
            <a:spAutoFit/>
          </a:bodyPr>
          <a:lstStyle/>
          <a:p>
            <a:r>
              <a:rPr lang="en-IE" sz="1400" dirty="0" smtClean="0">
                <a:solidFill>
                  <a:schemeClr val="bg1"/>
                </a:solidFill>
              </a:rPr>
              <a:t>61%</a:t>
            </a:r>
            <a:endParaRPr lang="en-GB" sz="1400" dirty="0">
              <a:solidFill>
                <a:schemeClr val="bg1"/>
              </a:solidFill>
            </a:endParaRPr>
          </a:p>
        </p:txBody>
      </p:sp>
      <p:sp>
        <p:nvSpPr>
          <p:cNvPr id="176" name="TextBox 175"/>
          <p:cNvSpPr txBox="1"/>
          <p:nvPr/>
        </p:nvSpPr>
        <p:spPr>
          <a:xfrm>
            <a:off x="5369907" y="5193043"/>
            <a:ext cx="495649" cy="307777"/>
          </a:xfrm>
          <a:prstGeom prst="rect">
            <a:avLst/>
          </a:prstGeom>
          <a:noFill/>
        </p:spPr>
        <p:txBody>
          <a:bodyPr wrap="none" rtlCol="0">
            <a:spAutoFit/>
          </a:bodyPr>
          <a:lstStyle/>
          <a:p>
            <a:r>
              <a:rPr lang="en-IE" sz="1400" dirty="0" smtClean="0">
                <a:solidFill>
                  <a:schemeClr val="bg1"/>
                </a:solidFill>
              </a:rPr>
              <a:t>54%</a:t>
            </a:r>
            <a:endParaRPr lang="en-GB" sz="1400" dirty="0">
              <a:solidFill>
                <a:schemeClr val="bg1"/>
              </a:solidFill>
            </a:endParaRPr>
          </a:p>
        </p:txBody>
      </p:sp>
      <p:sp>
        <p:nvSpPr>
          <p:cNvPr id="178" name="TextBox 177"/>
          <p:cNvSpPr txBox="1"/>
          <p:nvPr/>
        </p:nvSpPr>
        <p:spPr>
          <a:xfrm>
            <a:off x="907138" y="2063316"/>
            <a:ext cx="700513" cy="276999"/>
          </a:xfrm>
          <a:prstGeom prst="rect">
            <a:avLst/>
          </a:prstGeom>
          <a:noFill/>
        </p:spPr>
        <p:txBody>
          <a:bodyPr wrap="none" lIns="0" tIns="0" rIns="0" bIns="0" rtlCol="0" anchor="b" anchorCtr="1">
            <a:spAutoFit/>
          </a:bodyPr>
          <a:lstStyle/>
          <a:p>
            <a:pPr algn="ctr"/>
            <a:r>
              <a:rPr lang="en-GB" dirty="0" smtClean="0">
                <a:solidFill>
                  <a:schemeClr val="tx2"/>
                </a:solidFill>
                <a:cs typeface="Calibri" pitchFamily="34" charset="0"/>
              </a:rPr>
              <a:t>Gender</a:t>
            </a:r>
            <a:endParaRPr lang="en-US" dirty="0">
              <a:solidFill>
                <a:schemeClr val="tx2"/>
              </a:solidFill>
              <a:cs typeface="Calibri" pitchFamily="34" charset="0"/>
            </a:endParaRPr>
          </a:p>
        </p:txBody>
      </p:sp>
      <p:sp>
        <p:nvSpPr>
          <p:cNvPr id="180" name="Rechteck 31"/>
          <p:cNvSpPr/>
          <p:nvPr/>
        </p:nvSpPr>
        <p:spPr>
          <a:xfrm>
            <a:off x="689948" y="3597523"/>
            <a:ext cx="442429" cy="307777"/>
          </a:xfrm>
          <a:prstGeom prst="rect">
            <a:avLst/>
          </a:prstGeom>
        </p:spPr>
        <p:txBody>
          <a:bodyPr wrap="none" lIns="0" tIns="0" rIns="0" bIns="0" anchor="ctr" anchorCtr="0">
            <a:spAutoFit/>
          </a:bodyPr>
          <a:lstStyle/>
          <a:p>
            <a:pPr algn="ctr"/>
            <a:r>
              <a:rPr lang="en-US" sz="2000" dirty="0" smtClean="0">
                <a:solidFill>
                  <a:schemeClr val="accent1">
                    <a:lumMod val="75000"/>
                  </a:schemeClr>
                </a:solidFill>
              </a:rPr>
              <a:t>51%</a:t>
            </a:r>
            <a:endParaRPr lang="en-US" sz="2000" dirty="0">
              <a:solidFill>
                <a:schemeClr val="accent1">
                  <a:lumMod val="75000"/>
                </a:schemeClr>
              </a:solidFill>
            </a:endParaRPr>
          </a:p>
        </p:txBody>
      </p:sp>
      <p:sp>
        <p:nvSpPr>
          <p:cNvPr id="181" name="Rechteck 31"/>
          <p:cNvSpPr/>
          <p:nvPr/>
        </p:nvSpPr>
        <p:spPr>
          <a:xfrm>
            <a:off x="1385654" y="2499500"/>
            <a:ext cx="442429" cy="307777"/>
          </a:xfrm>
          <a:prstGeom prst="rect">
            <a:avLst/>
          </a:prstGeom>
        </p:spPr>
        <p:txBody>
          <a:bodyPr wrap="none" lIns="0" tIns="0" rIns="0" bIns="0" anchor="ctr" anchorCtr="0">
            <a:spAutoFit/>
          </a:bodyPr>
          <a:lstStyle/>
          <a:p>
            <a:pPr algn="ctr"/>
            <a:r>
              <a:rPr lang="en-US" sz="2000" dirty="0" smtClean="0">
                <a:solidFill>
                  <a:srgbClr val="D0103A"/>
                </a:solidFill>
              </a:rPr>
              <a:t>52%</a:t>
            </a:r>
            <a:endParaRPr lang="en-US" sz="2000" dirty="0">
              <a:solidFill>
                <a:srgbClr val="D0103A"/>
              </a:solidFill>
            </a:endParaRPr>
          </a:p>
        </p:txBody>
      </p:sp>
      <p:grpSp>
        <p:nvGrpSpPr>
          <p:cNvPr id="182" name="Group 181"/>
          <p:cNvGrpSpPr/>
          <p:nvPr/>
        </p:nvGrpSpPr>
        <p:grpSpPr>
          <a:xfrm>
            <a:off x="1283513" y="2851369"/>
            <a:ext cx="646711" cy="1146598"/>
            <a:chOff x="6566388" y="1799850"/>
            <a:chExt cx="775429" cy="1374812"/>
          </a:xfrm>
        </p:grpSpPr>
        <p:sp>
          <p:nvSpPr>
            <p:cNvPr id="188" name="Freeform 21"/>
            <p:cNvSpPr>
              <a:spLocks/>
            </p:cNvSpPr>
            <p:nvPr/>
          </p:nvSpPr>
          <p:spPr bwMode="auto">
            <a:xfrm>
              <a:off x="6566388" y="1799850"/>
              <a:ext cx="775429" cy="1374812"/>
            </a:xfrm>
            <a:custGeom>
              <a:avLst/>
              <a:gdLst>
                <a:gd name="T0" fmla="*/ 64 w 128"/>
                <a:gd name="T1" fmla="*/ 0 h 314"/>
                <a:gd name="T2" fmla="*/ 0 w 128"/>
                <a:gd name="T3" fmla="*/ 0 h 314"/>
                <a:gd name="T4" fmla="*/ 0 w 128"/>
                <a:gd name="T5" fmla="*/ 64 h 314"/>
                <a:gd name="T6" fmla="*/ 0 w 128"/>
                <a:gd name="T7" fmla="*/ 72 h 314"/>
                <a:gd name="T8" fmla="*/ 0 w 128"/>
                <a:gd name="T9" fmla="*/ 250 h 314"/>
                <a:gd name="T10" fmla="*/ 64 w 128"/>
                <a:gd name="T11" fmla="*/ 314 h 314"/>
                <a:gd name="T12" fmla="*/ 128 w 128"/>
                <a:gd name="T13" fmla="*/ 250 h 314"/>
                <a:gd name="T14" fmla="*/ 128 w 128"/>
                <a:gd name="T15" fmla="*/ 64 h 314"/>
                <a:gd name="T16" fmla="*/ 64 w 128"/>
                <a:gd name="T17"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14">
                  <a:moveTo>
                    <a:pt x="64" y="0"/>
                  </a:moveTo>
                  <a:cubicBezTo>
                    <a:pt x="0" y="0"/>
                    <a:pt x="0" y="0"/>
                    <a:pt x="0" y="0"/>
                  </a:cubicBezTo>
                  <a:cubicBezTo>
                    <a:pt x="0" y="64"/>
                    <a:pt x="0" y="64"/>
                    <a:pt x="0" y="64"/>
                  </a:cubicBezTo>
                  <a:cubicBezTo>
                    <a:pt x="0" y="72"/>
                    <a:pt x="0" y="72"/>
                    <a:pt x="0" y="72"/>
                  </a:cubicBezTo>
                  <a:cubicBezTo>
                    <a:pt x="0" y="250"/>
                    <a:pt x="0" y="250"/>
                    <a:pt x="0" y="250"/>
                  </a:cubicBezTo>
                  <a:cubicBezTo>
                    <a:pt x="0" y="286"/>
                    <a:pt x="29" y="314"/>
                    <a:pt x="64" y="314"/>
                  </a:cubicBezTo>
                  <a:cubicBezTo>
                    <a:pt x="100" y="314"/>
                    <a:pt x="128" y="286"/>
                    <a:pt x="128" y="250"/>
                  </a:cubicBezTo>
                  <a:cubicBezTo>
                    <a:pt x="128" y="64"/>
                    <a:pt x="128" y="64"/>
                    <a:pt x="128" y="64"/>
                  </a:cubicBezTo>
                  <a:cubicBezTo>
                    <a:pt x="128" y="29"/>
                    <a:pt x="100" y="0"/>
                    <a:pt x="64" y="0"/>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9" name="Group 188"/>
            <p:cNvGrpSpPr/>
            <p:nvPr/>
          </p:nvGrpSpPr>
          <p:grpSpPr>
            <a:xfrm>
              <a:off x="6739613" y="2152086"/>
              <a:ext cx="428978" cy="670341"/>
              <a:chOff x="6744069" y="2107565"/>
              <a:chExt cx="428978" cy="670341"/>
            </a:xfrm>
          </p:grpSpPr>
          <p:pic>
            <p:nvPicPr>
              <p:cNvPr id="190" name="Picture 18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44069" y="2235315"/>
                <a:ext cx="428978" cy="542591"/>
              </a:xfrm>
              <a:prstGeom prst="rect">
                <a:avLst/>
              </a:prstGeom>
            </p:spPr>
          </p:pic>
          <p:sp>
            <p:nvSpPr>
              <p:cNvPr id="191" name="Oval 31"/>
              <p:cNvSpPr>
                <a:spLocks noChangeArrowheads="1"/>
              </p:cNvSpPr>
              <p:nvPr/>
            </p:nvSpPr>
            <p:spPr bwMode="auto">
              <a:xfrm>
                <a:off x="6861549" y="2107565"/>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grpSp>
        <p:nvGrpSpPr>
          <p:cNvPr id="183" name="Group 182"/>
          <p:cNvGrpSpPr/>
          <p:nvPr/>
        </p:nvGrpSpPr>
        <p:grpSpPr>
          <a:xfrm>
            <a:off x="584565" y="2349864"/>
            <a:ext cx="653195" cy="1177545"/>
            <a:chOff x="5728324" y="1198527"/>
            <a:chExt cx="783204" cy="1411919"/>
          </a:xfrm>
        </p:grpSpPr>
        <p:sp>
          <p:nvSpPr>
            <p:cNvPr id="184" name="Freeform 27"/>
            <p:cNvSpPr>
              <a:spLocks/>
            </p:cNvSpPr>
            <p:nvPr/>
          </p:nvSpPr>
          <p:spPr bwMode="auto">
            <a:xfrm>
              <a:off x="5728324" y="1198527"/>
              <a:ext cx="783204" cy="1411919"/>
            </a:xfrm>
            <a:custGeom>
              <a:avLst/>
              <a:gdLst>
                <a:gd name="T0" fmla="*/ 64 w 128"/>
                <a:gd name="T1" fmla="*/ 0 h 322"/>
                <a:gd name="T2" fmla="*/ 0 w 128"/>
                <a:gd name="T3" fmla="*/ 64 h 322"/>
                <a:gd name="T4" fmla="*/ 0 w 128"/>
                <a:gd name="T5" fmla="*/ 258 h 322"/>
                <a:gd name="T6" fmla="*/ 64 w 128"/>
                <a:gd name="T7" fmla="*/ 322 h 322"/>
                <a:gd name="T8" fmla="*/ 128 w 128"/>
                <a:gd name="T9" fmla="*/ 322 h 322"/>
                <a:gd name="T10" fmla="*/ 128 w 128"/>
                <a:gd name="T11" fmla="*/ 258 h 322"/>
                <a:gd name="T12" fmla="*/ 128 w 128"/>
                <a:gd name="T13" fmla="*/ 249 h 322"/>
                <a:gd name="T14" fmla="*/ 128 w 128"/>
                <a:gd name="T15" fmla="*/ 64 h 322"/>
                <a:gd name="T16" fmla="*/ 64 w 128"/>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22">
                  <a:moveTo>
                    <a:pt x="64" y="0"/>
                  </a:moveTo>
                  <a:cubicBezTo>
                    <a:pt x="29" y="0"/>
                    <a:pt x="0" y="28"/>
                    <a:pt x="0" y="64"/>
                  </a:cubicBezTo>
                  <a:cubicBezTo>
                    <a:pt x="0" y="258"/>
                    <a:pt x="0" y="258"/>
                    <a:pt x="0" y="258"/>
                  </a:cubicBezTo>
                  <a:cubicBezTo>
                    <a:pt x="0" y="293"/>
                    <a:pt x="29" y="322"/>
                    <a:pt x="64" y="322"/>
                  </a:cubicBezTo>
                  <a:cubicBezTo>
                    <a:pt x="128" y="322"/>
                    <a:pt x="128" y="322"/>
                    <a:pt x="128" y="322"/>
                  </a:cubicBezTo>
                  <a:cubicBezTo>
                    <a:pt x="128" y="258"/>
                    <a:pt x="128" y="258"/>
                    <a:pt x="128" y="258"/>
                  </a:cubicBezTo>
                  <a:cubicBezTo>
                    <a:pt x="128" y="249"/>
                    <a:pt x="128" y="249"/>
                    <a:pt x="128" y="249"/>
                  </a:cubicBezTo>
                  <a:cubicBezTo>
                    <a:pt x="128" y="64"/>
                    <a:pt x="128" y="64"/>
                    <a:pt x="128" y="64"/>
                  </a:cubicBezTo>
                  <a:cubicBezTo>
                    <a:pt x="128" y="28"/>
                    <a:pt x="99" y="0"/>
                    <a:pt x="6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5" name="Group 184"/>
            <p:cNvGrpSpPr/>
            <p:nvPr/>
          </p:nvGrpSpPr>
          <p:grpSpPr>
            <a:xfrm>
              <a:off x="5912120" y="1509565"/>
              <a:ext cx="415613" cy="789842"/>
              <a:chOff x="5891442" y="1525281"/>
              <a:chExt cx="415613" cy="789842"/>
            </a:xfrm>
          </p:grpSpPr>
          <p:sp>
            <p:nvSpPr>
              <p:cNvPr id="186" name="Freeform 32"/>
              <p:cNvSpPr>
                <a:spLocks/>
              </p:cNvSpPr>
              <p:nvPr/>
            </p:nvSpPr>
            <p:spPr bwMode="auto">
              <a:xfrm>
                <a:off x="5891442" y="1676878"/>
                <a:ext cx="415613" cy="638245"/>
              </a:xfrm>
              <a:custGeom>
                <a:avLst/>
                <a:gdLst>
                  <a:gd name="T0" fmla="*/ 64 w 64"/>
                  <a:gd name="T1" fmla="*/ 19 h 125"/>
                  <a:gd name="T2" fmla="*/ 45 w 64"/>
                  <a:gd name="T3" fmla="*/ 0 h 125"/>
                  <a:gd name="T4" fmla="*/ 27 w 64"/>
                  <a:gd name="T5" fmla="*/ 0 h 125"/>
                  <a:gd name="T6" fmla="*/ 26 w 64"/>
                  <a:gd name="T7" fmla="*/ 0 h 125"/>
                  <a:gd name="T8" fmla="*/ 18 w 64"/>
                  <a:gd name="T9" fmla="*/ 0 h 125"/>
                  <a:gd name="T10" fmla="*/ 0 w 64"/>
                  <a:gd name="T11" fmla="*/ 19 h 125"/>
                  <a:gd name="T12" fmla="*/ 0 w 64"/>
                  <a:gd name="T13" fmla="*/ 19 h 125"/>
                  <a:gd name="T14" fmla="*/ 0 w 64"/>
                  <a:gd name="T15" fmla="*/ 55 h 125"/>
                  <a:gd name="T16" fmla="*/ 6 w 64"/>
                  <a:gd name="T17" fmla="*/ 61 h 125"/>
                  <a:gd name="T18" fmla="*/ 12 w 64"/>
                  <a:gd name="T19" fmla="*/ 55 h 125"/>
                  <a:gd name="T20" fmla="*/ 12 w 64"/>
                  <a:gd name="T21" fmla="*/ 33 h 125"/>
                  <a:gd name="T22" fmla="*/ 12 w 64"/>
                  <a:gd name="T23" fmla="*/ 21 h 125"/>
                  <a:gd name="T24" fmla="*/ 15 w 64"/>
                  <a:gd name="T25" fmla="*/ 21 h 125"/>
                  <a:gd name="T26" fmla="*/ 15 w 64"/>
                  <a:gd name="T27" fmla="*/ 34 h 125"/>
                  <a:gd name="T28" fmla="*/ 15 w 64"/>
                  <a:gd name="T29" fmla="*/ 57 h 125"/>
                  <a:gd name="T30" fmla="*/ 15 w 64"/>
                  <a:gd name="T31" fmla="*/ 61 h 125"/>
                  <a:gd name="T32" fmla="*/ 15 w 64"/>
                  <a:gd name="T33" fmla="*/ 117 h 125"/>
                  <a:gd name="T34" fmla="*/ 22 w 64"/>
                  <a:gd name="T35" fmla="*/ 125 h 125"/>
                  <a:gd name="T36" fmla="*/ 30 w 64"/>
                  <a:gd name="T37" fmla="*/ 117 h 125"/>
                  <a:gd name="T38" fmla="*/ 30 w 64"/>
                  <a:gd name="T39" fmla="*/ 61 h 125"/>
                  <a:gd name="T40" fmla="*/ 33 w 64"/>
                  <a:gd name="T41" fmla="*/ 61 h 125"/>
                  <a:gd name="T42" fmla="*/ 33 w 64"/>
                  <a:gd name="T43" fmla="*/ 117 h 125"/>
                  <a:gd name="T44" fmla="*/ 41 w 64"/>
                  <a:gd name="T45" fmla="*/ 125 h 125"/>
                  <a:gd name="T46" fmla="*/ 49 w 64"/>
                  <a:gd name="T47" fmla="*/ 117 h 125"/>
                  <a:gd name="T48" fmla="*/ 49 w 64"/>
                  <a:gd name="T49" fmla="*/ 61 h 125"/>
                  <a:gd name="T50" fmla="*/ 49 w 64"/>
                  <a:gd name="T51" fmla="*/ 57 h 125"/>
                  <a:gd name="T52" fmla="*/ 49 w 64"/>
                  <a:gd name="T53" fmla="*/ 34 h 125"/>
                  <a:gd name="T54" fmla="*/ 49 w 64"/>
                  <a:gd name="T55" fmla="*/ 21 h 125"/>
                  <a:gd name="T56" fmla="*/ 52 w 64"/>
                  <a:gd name="T57" fmla="*/ 21 h 125"/>
                  <a:gd name="T58" fmla="*/ 52 w 64"/>
                  <a:gd name="T59" fmla="*/ 33 h 125"/>
                  <a:gd name="T60" fmla="*/ 52 w 64"/>
                  <a:gd name="T61" fmla="*/ 55 h 125"/>
                  <a:gd name="T62" fmla="*/ 58 w 64"/>
                  <a:gd name="T63" fmla="*/ 61 h 125"/>
                  <a:gd name="T64" fmla="*/ 64 w 64"/>
                  <a:gd name="T65" fmla="*/ 55 h 125"/>
                  <a:gd name="T66" fmla="*/ 64 w 64"/>
                  <a:gd name="T67" fmla="*/ 19 h 125"/>
                  <a:gd name="T68" fmla="*/ 64 w 64"/>
                  <a:gd name="T69"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125">
                    <a:moveTo>
                      <a:pt x="64" y="19"/>
                    </a:moveTo>
                    <a:cubicBezTo>
                      <a:pt x="64" y="8"/>
                      <a:pt x="56" y="0"/>
                      <a:pt x="45" y="0"/>
                    </a:cubicBezTo>
                    <a:cubicBezTo>
                      <a:pt x="27" y="0"/>
                      <a:pt x="27" y="0"/>
                      <a:pt x="27" y="0"/>
                    </a:cubicBezTo>
                    <a:cubicBezTo>
                      <a:pt x="26" y="0"/>
                      <a:pt x="26" y="0"/>
                      <a:pt x="26" y="0"/>
                    </a:cubicBezTo>
                    <a:cubicBezTo>
                      <a:pt x="18" y="0"/>
                      <a:pt x="18" y="0"/>
                      <a:pt x="18" y="0"/>
                    </a:cubicBezTo>
                    <a:cubicBezTo>
                      <a:pt x="8" y="0"/>
                      <a:pt x="0" y="8"/>
                      <a:pt x="0" y="19"/>
                    </a:cubicBezTo>
                    <a:cubicBezTo>
                      <a:pt x="0" y="19"/>
                      <a:pt x="0" y="19"/>
                      <a:pt x="0" y="19"/>
                    </a:cubicBezTo>
                    <a:cubicBezTo>
                      <a:pt x="0" y="55"/>
                      <a:pt x="0" y="55"/>
                      <a:pt x="0" y="55"/>
                    </a:cubicBezTo>
                    <a:cubicBezTo>
                      <a:pt x="0" y="58"/>
                      <a:pt x="3" y="61"/>
                      <a:pt x="6" y="61"/>
                    </a:cubicBezTo>
                    <a:cubicBezTo>
                      <a:pt x="9" y="61"/>
                      <a:pt x="12" y="58"/>
                      <a:pt x="12" y="55"/>
                    </a:cubicBezTo>
                    <a:cubicBezTo>
                      <a:pt x="12" y="33"/>
                      <a:pt x="12" y="33"/>
                      <a:pt x="12" y="33"/>
                    </a:cubicBezTo>
                    <a:cubicBezTo>
                      <a:pt x="12" y="21"/>
                      <a:pt x="12" y="21"/>
                      <a:pt x="12" y="21"/>
                    </a:cubicBezTo>
                    <a:cubicBezTo>
                      <a:pt x="15" y="21"/>
                      <a:pt x="15" y="21"/>
                      <a:pt x="15" y="21"/>
                    </a:cubicBezTo>
                    <a:cubicBezTo>
                      <a:pt x="15" y="34"/>
                      <a:pt x="15" y="34"/>
                      <a:pt x="15" y="34"/>
                    </a:cubicBezTo>
                    <a:cubicBezTo>
                      <a:pt x="15" y="57"/>
                      <a:pt x="15" y="57"/>
                      <a:pt x="15" y="57"/>
                    </a:cubicBezTo>
                    <a:cubicBezTo>
                      <a:pt x="15" y="61"/>
                      <a:pt x="15" y="61"/>
                      <a:pt x="15" y="61"/>
                    </a:cubicBezTo>
                    <a:cubicBezTo>
                      <a:pt x="15" y="117"/>
                      <a:pt x="15" y="117"/>
                      <a:pt x="15" y="117"/>
                    </a:cubicBezTo>
                    <a:cubicBezTo>
                      <a:pt x="15" y="121"/>
                      <a:pt x="18" y="125"/>
                      <a:pt x="22" y="125"/>
                    </a:cubicBezTo>
                    <a:cubicBezTo>
                      <a:pt x="27" y="125"/>
                      <a:pt x="30" y="121"/>
                      <a:pt x="30" y="117"/>
                    </a:cubicBezTo>
                    <a:cubicBezTo>
                      <a:pt x="30" y="61"/>
                      <a:pt x="30" y="61"/>
                      <a:pt x="30" y="61"/>
                    </a:cubicBezTo>
                    <a:cubicBezTo>
                      <a:pt x="33" y="61"/>
                      <a:pt x="33" y="61"/>
                      <a:pt x="33" y="61"/>
                    </a:cubicBezTo>
                    <a:cubicBezTo>
                      <a:pt x="33" y="117"/>
                      <a:pt x="33" y="117"/>
                      <a:pt x="33" y="117"/>
                    </a:cubicBezTo>
                    <a:cubicBezTo>
                      <a:pt x="33" y="121"/>
                      <a:pt x="37" y="125"/>
                      <a:pt x="41" y="125"/>
                    </a:cubicBezTo>
                    <a:cubicBezTo>
                      <a:pt x="46" y="125"/>
                      <a:pt x="49" y="121"/>
                      <a:pt x="49" y="117"/>
                    </a:cubicBezTo>
                    <a:cubicBezTo>
                      <a:pt x="49" y="61"/>
                      <a:pt x="49" y="61"/>
                      <a:pt x="49" y="61"/>
                    </a:cubicBezTo>
                    <a:cubicBezTo>
                      <a:pt x="49" y="57"/>
                      <a:pt x="49" y="57"/>
                      <a:pt x="49" y="57"/>
                    </a:cubicBezTo>
                    <a:cubicBezTo>
                      <a:pt x="49" y="34"/>
                      <a:pt x="49" y="34"/>
                      <a:pt x="49" y="34"/>
                    </a:cubicBezTo>
                    <a:cubicBezTo>
                      <a:pt x="49" y="21"/>
                      <a:pt x="49" y="21"/>
                      <a:pt x="49" y="21"/>
                    </a:cubicBezTo>
                    <a:cubicBezTo>
                      <a:pt x="52" y="21"/>
                      <a:pt x="52" y="21"/>
                      <a:pt x="52" y="21"/>
                    </a:cubicBezTo>
                    <a:cubicBezTo>
                      <a:pt x="52" y="33"/>
                      <a:pt x="52" y="33"/>
                      <a:pt x="52" y="33"/>
                    </a:cubicBezTo>
                    <a:cubicBezTo>
                      <a:pt x="52" y="55"/>
                      <a:pt x="52" y="55"/>
                      <a:pt x="52" y="55"/>
                    </a:cubicBezTo>
                    <a:cubicBezTo>
                      <a:pt x="52" y="58"/>
                      <a:pt x="55" y="61"/>
                      <a:pt x="58" y="61"/>
                    </a:cubicBezTo>
                    <a:cubicBezTo>
                      <a:pt x="61" y="61"/>
                      <a:pt x="64" y="58"/>
                      <a:pt x="64" y="55"/>
                    </a:cubicBezTo>
                    <a:cubicBezTo>
                      <a:pt x="64" y="19"/>
                      <a:pt x="64" y="19"/>
                      <a:pt x="64" y="19"/>
                    </a:cubicBezTo>
                    <a:cubicBezTo>
                      <a:pt x="64" y="19"/>
                      <a:pt x="64" y="19"/>
                      <a:pt x="64" y="1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sp>
            <p:nvSpPr>
              <p:cNvPr id="187" name="Oval 31"/>
              <p:cNvSpPr>
                <a:spLocks noChangeArrowheads="1"/>
              </p:cNvSpPr>
              <p:nvPr/>
            </p:nvSpPr>
            <p:spPr bwMode="auto">
              <a:xfrm>
                <a:off x="6008210" y="1525281"/>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sp>
        <p:nvSpPr>
          <p:cNvPr id="177"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a:solidFill>
                  <a:srgbClr val="22505F"/>
                </a:solidFill>
                <a:cs typeface="Calibri" pitchFamily="34" charset="0"/>
              </a:rPr>
              <a:t>(</a:t>
            </a:r>
            <a:r>
              <a:rPr lang="en-IE" sz="1000" i="1" dirty="0" smtClean="0">
                <a:solidFill>
                  <a:srgbClr val="22505F"/>
                </a:solidFill>
                <a:cs typeface="Calibri" pitchFamily="34" charset="0"/>
              </a:rPr>
              <a:t>Q.6)</a:t>
            </a:r>
            <a:endParaRPr lang="en-GB" sz="1000" i="1" dirty="0">
              <a:solidFill>
                <a:srgbClr val="22505F"/>
              </a:solidFill>
              <a:cs typeface="Calibri" pitchFamily="34" charset="0"/>
            </a:endParaRPr>
          </a:p>
        </p:txBody>
      </p:sp>
      <p:sp>
        <p:nvSpPr>
          <p:cNvPr id="192" name="Rectangle 191"/>
          <p:cNvSpPr/>
          <p:nvPr/>
        </p:nvSpPr>
        <p:spPr>
          <a:xfrm>
            <a:off x="5395369" y="4694218"/>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4" name="Rectangle 193"/>
          <p:cNvSpPr/>
          <p:nvPr/>
        </p:nvSpPr>
        <p:spPr>
          <a:xfrm>
            <a:off x="5395369" y="3738530"/>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67" name="Freeform 5"/>
          <p:cNvSpPr>
            <a:spLocks noChangeAspect="1" noEditPoints="1"/>
          </p:cNvSpPr>
          <p:nvPr/>
        </p:nvSpPr>
        <p:spPr bwMode="gray">
          <a:xfrm>
            <a:off x="4978573"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8" name="Freeform 5"/>
          <p:cNvSpPr>
            <a:spLocks noChangeAspect="1" noEditPoints="1"/>
          </p:cNvSpPr>
          <p:nvPr/>
        </p:nvSpPr>
        <p:spPr bwMode="gray">
          <a:xfrm>
            <a:off x="4779291" y="46551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0" name="Freeform 5"/>
          <p:cNvSpPr>
            <a:spLocks noChangeAspect="1" noEditPoints="1"/>
          </p:cNvSpPr>
          <p:nvPr/>
        </p:nvSpPr>
        <p:spPr bwMode="gray">
          <a:xfrm>
            <a:off x="47792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3" name="Freeform 5"/>
          <p:cNvSpPr>
            <a:spLocks noChangeAspect="1" noEditPoints="1"/>
          </p:cNvSpPr>
          <p:nvPr/>
        </p:nvSpPr>
        <p:spPr bwMode="gray">
          <a:xfrm>
            <a:off x="1418142"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4" name="Freeform 5"/>
          <p:cNvSpPr>
            <a:spLocks noChangeAspect="1" noEditPoints="1"/>
          </p:cNvSpPr>
          <p:nvPr/>
        </p:nvSpPr>
        <p:spPr bwMode="gray">
          <a:xfrm>
            <a:off x="49785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1" name="Freeform 5"/>
          <p:cNvSpPr>
            <a:spLocks noChangeAspect="1" noEditPoints="1"/>
          </p:cNvSpPr>
          <p:nvPr/>
        </p:nvSpPr>
        <p:spPr bwMode="gray">
          <a:xfrm>
            <a:off x="4779310" y="41779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9" name="Rectangle 178"/>
          <p:cNvSpPr/>
          <p:nvPr/>
        </p:nvSpPr>
        <p:spPr>
          <a:xfrm>
            <a:off x="7862656" y="4162573"/>
            <a:ext cx="538577" cy="330071"/>
          </a:xfrm>
          <a:prstGeom prst="rect">
            <a:avLst/>
          </a:prstGeom>
          <a:noFill/>
          <a:ln w="12700">
            <a:solidFill>
              <a:schemeClr val="accent1">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5" name="Rectangle 194"/>
          <p:cNvSpPr/>
          <p:nvPr/>
        </p:nvSpPr>
        <p:spPr>
          <a:xfrm>
            <a:off x="5400975" y="2772977"/>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6" name="Rectangle 195"/>
          <p:cNvSpPr/>
          <p:nvPr/>
        </p:nvSpPr>
        <p:spPr>
          <a:xfrm>
            <a:off x="8390601" y="3431973"/>
            <a:ext cx="543162"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7" name="Rectangle 196"/>
          <p:cNvSpPr/>
          <p:nvPr/>
        </p:nvSpPr>
        <p:spPr>
          <a:xfrm>
            <a:off x="1571353" y="5111627"/>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8" name="Rectangle 197"/>
          <p:cNvSpPr/>
          <p:nvPr/>
        </p:nvSpPr>
        <p:spPr>
          <a:xfrm>
            <a:off x="1195692" y="5729327"/>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9" name="Rectangle 198"/>
          <p:cNvSpPr/>
          <p:nvPr/>
        </p:nvSpPr>
        <p:spPr>
          <a:xfrm>
            <a:off x="1539626" y="4481895"/>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Tree>
    <p:extLst>
      <p:ext uri="{BB962C8B-B14F-4D97-AF65-F5344CB8AC3E}">
        <p14:creationId xmlns:p14="http://schemas.microsoft.com/office/powerpoint/2010/main" val="1554500123"/>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188102" y="2030148"/>
            <a:ext cx="3775145" cy="1143000"/>
          </a:xfrm>
        </p:spPr>
        <p:txBody>
          <a:bodyPr/>
          <a:lstStyle/>
          <a:p>
            <a:r>
              <a:rPr lang="en-IE" dirty="0" smtClean="0"/>
              <a:t>Impact </a:t>
            </a:r>
            <a:r>
              <a:rPr lang="en-IE" dirty="0"/>
              <a:t>Of Religion On Abortion Views</a:t>
            </a:r>
          </a:p>
        </p:txBody>
      </p:sp>
      <p:pic>
        <p:nvPicPr>
          <p:cNvPr id="4" name="Picture Placeholder 3"/>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05154393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10240" y="252642"/>
            <a:ext cx="8291757" cy="369332"/>
          </a:xfrm>
        </p:spPr>
        <p:txBody>
          <a:bodyPr/>
          <a:lstStyle/>
          <a:p>
            <a:r>
              <a:rPr lang="en-IE" dirty="0" smtClean="0"/>
              <a:t>Members Of Various Religions – If Consider Themselves Religious</a:t>
            </a:r>
            <a:endParaRPr lang="en-IE" dirty="0"/>
          </a:p>
        </p:txBody>
      </p:sp>
      <p:sp>
        <p:nvSpPr>
          <p:cNvPr id="4" name="Text Placeholder 3"/>
          <p:cNvSpPr>
            <a:spLocks noGrp="1"/>
          </p:cNvSpPr>
          <p:nvPr>
            <p:ph type="body" sz="quarter" idx="13"/>
          </p:nvPr>
        </p:nvSpPr>
        <p:spPr>
          <a:xfrm>
            <a:off x="210240" y="588512"/>
            <a:ext cx="2231380" cy="215444"/>
          </a:xfrm>
        </p:spPr>
        <p:txBody>
          <a:bodyPr/>
          <a:lstStyle/>
          <a:p>
            <a:r>
              <a:rPr lang="en-IE" dirty="0"/>
              <a:t>(Base: All Adults 18+; n=1,004</a:t>
            </a:r>
            <a:r>
              <a:rPr lang="en-IE" dirty="0" smtClean="0"/>
              <a:t>)</a:t>
            </a:r>
            <a:endParaRPr lang="en-IE" dirty="0"/>
          </a:p>
        </p:txBody>
      </p:sp>
      <p:sp>
        <p:nvSpPr>
          <p:cNvPr id="5" name="Text Placeholder 4"/>
          <p:cNvSpPr>
            <a:spLocks noGrp="1"/>
          </p:cNvSpPr>
          <p:nvPr>
            <p:ph type="body" sz="quarter" idx="14"/>
          </p:nvPr>
        </p:nvSpPr>
        <p:spPr>
          <a:xfrm>
            <a:off x="576000" y="5850000"/>
            <a:ext cx="6027023" cy="769441"/>
          </a:xfrm>
        </p:spPr>
        <p:txBody>
          <a:bodyPr/>
          <a:lstStyle/>
          <a:p>
            <a:r>
              <a:rPr lang="en-IE" dirty="0" smtClean="0"/>
              <a:t>The majority of those who consider themselves to be religious belong to the Roman Catholic faith. 1 in 4 don’t feel that they belong to one  religion or another.</a:t>
            </a:r>
            <a:endParaRPr lang="en-IE" dirty="0"/>
          </a:p>
        </p:txBody>
      </p:sp>
      <p:sp>
        <p:nvSpPr>
          <p:cNvPr id="6" name="Rectangle 5"/>
          <p:cNvSpPr/>
          <p:nvPr/>
        </p:nvSpPr>
        <p:spPr>
          <a:xfrm>
            <a:off x="2129184" y="914796"/>
            <a:ext cx="4885633" cy="246221"/>
          </a:xfrm>
          <a:prstGeom prst="rect">
            <a:avLst/>
          </a:prstGeom>
        </p:spPr>
        <p:style>
          <a:lnRef idx="1">
            <a:schemeClr val="accent6"/>
          </a:lnRef>
          <a:fillRef idx="2">
            <a:schemeClr val="accent6"/>
          </a:fillRef>
          <a:effectRef idx="1">
            <a:schemeClr val="accent6"/>
          </a:effectRef>
          <a:fontRef idx="minor">
            <a:schemeClr val="dk1"/>
          </a:fontRef>
        </p:style>
        <p:txBody>
          <a:bodyPr wrap="none">
            <a:spAutoFit/>
          </a:bodyPr>
          <a:lstStyle/>
          <a:p>
            <a:pPr marL="450215" indent="-450215">
              <a:spcAft>
                <a:spcPts val="0"/>
              </a:spcAft>
            </a:pPr>
            <a:r>
              <a:rPr lang="en-GB" sz="1000" dirty="0" smtClean="0"/>
              <a:t>Q.8	If </a:t>
            </a:r>
            <a:r>
              <a:rPr lang="en-GB" sz="1000" dirty="0"/>
              <a:t>you consider yourself to be religious, what religion are you a member of, if any?</a:t>
            </a:r>
            <a:endParaRPr lang="en-IE" sz="1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7" name="Text Box 3"/>
          <p:cNvSpPr txBox="1">
            <a:spLocks noChangeArrowheads="1"/>
          </p:cNvSpPr>
          <p:nvPr/>
        </p:nvSpPr>
        <p:spPr bwMode="auto">
          <a:xfrm>
            <a:off x="8705998" y="6278473"/>
            <a:ext cx="444352"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(Q.8)</a:t>
            </a:r>
            <a:endParaRPr lang="en-GB" sz="1000" i="1" dirty="0">
              <a:solidFill>
                <a:srgbClr val="22505F"/>
              </a:solidFill>
              <a:cs typeface="Calibri" pitchFamily="34" charset="0"/>
            </a:endParaRPr>
          </a:p>
        </p:txBody>
      </p:sp>
      <p:graphicFrame>
        <p:nvGraphicFramePr>
          <p:cNvPr id="10" name="Chart 9"/>
          <p:cNvGraphicFramePr/>
          <p:nvPr>
            <p:extLst>
              <p:ext uri="{D42A27DB-BD31-4B8C-83A1-F6EECF244321}">
                <p14:modId xmlns:p14="http://schemas.microsoft.com/office/powerpoint/2010/main" val="2235866593"/>
              </p:ext>
            </p:extLst>
          </p:nvPr>
        </p:nvGraphicFramePr>
        <p:xfrm>
          <a:off x="1910498" y="1421891"/>
          <a:ext cx="5039832" cy="3771152"/>
        </p:xfrm>
        <a:graphic>
          <a:graphicData uri="http://schemas.openxmlformats.org/drawingml/2006/chart">
            <c:chart xmlns:c="http://schemas.openxmlformats.org/drawingml/2006/chart" xmlns:r="http://schemas.openxmlformats.org/officeDocument/2006/relationships" r:id="rId2"/>
          </a:graphicData>
        </a:graphic>
      </p:graphicFrame>
      <p:sp>
        <p:nvSpPr>
          <p:cNvPr id="2" name="TextBox 1"/>
          <p:cNvSpPr txBox="1"/>
          <p:nvPr/>
        </p:nvSpPr>
        <p:spPr>
          <a:xfrm>
            <a:off x="1191988" y="3400054"/>
            <a:ext cx="1652568" cy="369332"/>
          </a:xfrm>
          <a:prstGeom prst="rect">
            <a:avLst/>
          </a:prstGeom>
          <a:noFill/>
        </p:spPr>
        <p:txBody>
          <a:bodyPr wrap="none" rtlCol="0">
            <a:spAutoFit/>
          </a:bodyPr>
          <a:lstStyle/>
          <a:p>
            <a:r>
              <a:rPr lang="en-IE" dirty="0" smtClean="0">
                <a:solidFill>
                  <a:schemeClr val="bg1"/>
                </a:solidFill>
              </a:rPr>
              <a:t>Roman Catholic</a:t>
            </a:r>
            <a:endParaRPr lang="en-IE" dirty="0">
              <a:solidFill>
                <a:schemeClr val="bg1"/>
              </a:solidFill>
            </a:endParaRPr>
          </a:p>
        </p:txBody>
      </p:sp>
      <p:sp>
        <p:nvSpPr>
          <p:cNvPr id="14" name="TextBox 13"/>
          <p:cNvSpPr txBox="1"/>
          <p:nvPr/>
        </p:nvSpPr>
        <p:spPr>
          <a:xfrm>
            <a:off x="5949140" y="1529614"/>
            <a:ext cx="2181131" cy="646331"/>
          </a:xfrm>
          <a:prstGeom prst="rect">
            <a:avLst/>
          </a:prstGeom>
          <a:noFill/>
        </p:spPr>
        <p:txBody>
          <a:bodyPr wrap="square" rtlCol="0">
            <a:spAutoFit/>
          </a:bodyPr>
          <a:lstStyle/>
          <a:p>
            <a:pPr fontAlgn="b"/>
            <a:r>
              <a:rPr lang="en-IE" dirty="0">
                <a:solidFill>
                  <a:schemeClr val="bg1"/>
                </a:solidFill>
              </a:rPr>
              <a:t>None/ I don’t belong to any religion</a:t>
            </a:r>
            <a:endParaRPr lang="en-IE" dirty="0">
              <a:solidFill>
                <a:schemeClr val="bg1"/>
              </a:solidFill>
              <a:latin typeface="Calibri" panose="020F0502020204030204" pitchFamily="34" charset="0"/>
            </a:endParaRPr>
          </a:p>
        </p:txBody>
      </p:sp>
      <p:sp>
        <p:nvSpPr>
          <p:cNvPr id="15" name="TextBox 14"/>
          <p:cNvSpPr txBox="1"/>
          <p:nvPr/>
        </p:nvSpPr>
        <p:spPr>
          <a:xfrm>
            <a:off x="6153570" y="3979153"/>
            <a:ext cx="1462516" cy="307777"/>
          </a:xfrm>
          <a:prstGeom prst="rect">
            <a:avLst/>
          </a:prstGeom>
          <a:noFill/>
        </p:spPr>
        <p:txBody>
          <a:bodyPr wrap="none" rtlCol="0">
            <a:spAutoFit/>
          </a:bodyPr>
          <a:lstStyle/>
          <a:p>
            <a:pPr algn="r" fontAlgn="b"/>
            <a:r>
              <a:rPr lang="en-IE" sz="1400" b="1" dirty="0">
                <a:solidFill>
                  <a:schemeClr val="bg1"/>
                </a:solidFill>
              </a:rPr>
              <a:t>Church of Ireland</a:t>
            </a:r>
            <a:endParaRPr lang="en-IE" sz="1400" b="1" dirty="0">
              <a:solidFill>
                <a:schemeClr val="bg1"/>
              </a:solidFill>
              <a:latin typeface="Calibri" panose="020F0502020204030204" pitchFamily="34" charset="0"/>
            </a:endParaRPr>
          </a:p>
        </p:txBody>
      </p:sp>
      <p:sp>
        <p:nvSpPr>
          <p:cNvPr id="16" name="TextBox 15"/>
          <p:cNvSpPr txBox="1"/>
          <p:nvPr/>
        </p:nvSpPr>
        <p:spPr>
          <a:xfrm>
            <a:off x="6319402" y="3404704"/>
            <a:ext cx="1360885" cy="307777"/>
          </a:xfrm>
          <a:prstGeom prst="rect">
            <a:avLst/>
          </a:prstGeom>
          <a:noFill/>
        </p:spPr>
        <p:txBody>
          <a:bodyPr wrap="none" rtlCol="0">
            <a:spAutoFit/>
          </a:bodyPr>
          <a:lstStyle/>
          <a:p>
            <a:pPr algn="r" fontAlgn="b"/>
            <a:r>
              <a:rPr lang="en-IE" sz="1400" b="1" dirty="0">
                <a:solidFill>
                  <a:schemeClr val="bg1"/>
                </a:solidFill>
              </a:rPr>
              <a:t>Other Christian </a:t>
            </a:r>
            <a:endParaRPr lang="en-IE" sz="1400" b="1" dirty="0">
              <a:solidFill>
                <a:schemeClr val="bg1"/>
              </a:solidFill>
              <a:latin typeface="Calibri" panose="020F0502020204030204" pitchFamily="34" charset="0"/>
            </a:endParaRPr>
          </a:p>
        </p:txBody>
      </p:sp>
      <p:sp>
        <p:nvSpPr>
          <p:cNvPr id="17" name="TextBox 16"/>
          <p:cNvSpPr txBox="1"/>
          <p:nvPr/>
        </p:nvSpPr>
        <p:spPr>
          <a:xfrm>
            <a:off x="6288336" y="3709871"/>
            <a:ext cx="1259255" cy="307777"/>
          </a:xfrm>
          <a:prstGeom prst="rect">
            <a:avLst/>
          </a:prstGeom>
          <a:noFill/>
        </p:spPr>
        <p:txBody>
          <a:bodyPr wrap="none" rtlCol="0">
            <a:spAutoFit/>
          </a:bodyPr>
          <a:lstStyle/>
          <a:p>
            <a:pPr algn="r" fontAlgn="b"/>
            <a:r>
              <a:rPr lang="en-IE" sz="1400" b="1" dirty="0">
                <a:solidFill>
                  <a:schemeClr val="bg1"/>
                </a:solidFill>
              </a:rPr>
              <a:t>Other </a:t>
            </a:r>
            <a:r>
              <a:rPr lang="en-IE" sz="1400" b="1" dirty="0" smtClean="0">
                <a:solidFill>
                  <a:schemeClr val="bg1"/>
                </a:solidFill>
              </a:rPr>
              <a:t>Religion</a:t>
            </a:r>
            <a:endParaRPr lang="en-IE" sz="1400" b="1" dirty="0">
              <a:solidFill>
                <a:schemeClr val="bg1"/>
              </a:solidFill>
              <a:latin typeface="Calibri" panose="020F0502020204030204" pitchFamily="34" charset="0"/>
            </a:endParaRPr>
          </a:p>
        </p:txBody>
      </p:sp>
      <p:sp>
        <p:nvSpPr>
          <p:cNvPr id="18" name="TextBox 17"/>
          <p:cNvSpPr txBox="1"/>
          <p:nvPr/>
        </p:nvSpPr>
        <p:spPr>
          <a:xfrm>
            <a:off x="6297280" y="3128620"/>
            <a:ext cx="1405128" cy="307777"/>
          </a:xfrm>
          <a:prstGeom prst="rect">
            <a:avLst/>
          </a:prstGeom>
          <a:noFill/>
        </p:spPr>
        <p:txBody>
          <a:bodyPr wrap="none" rtlCol="0">
            <a:spAutoFit/>
          </a:bodyPr>
          <a:lstStyle/>
          <a:p>
            <a:pPr algn="r" fontAlgn="b"/>
            <a:r>
              <a:rPr lang="en-IE" sz="1400" b="1" dirty="0">
                <a:solidFill>
                  <a:schemeClr val="bg1"/>
                </a:solidFill>
              </a:rPr>
              <a:t>Atheist/agnostic</a:t>
            </a:r>
            <a:endParaRPr lang="en-IE" sz="1400" b="1" dirty="0">
              <a:solidFill>
                <a:schemeClr val="bg1"/>
              </a:solidFill>
              <a:latin typeface="Calibri" panose="020F0502020204030204" pitchFamily="34" charset="0"/>
            </a:endParaRPr>
          </a:p>
        </p:txBody>
      </p:sp>
    </p:spTree>
    <p:extLst>
      <p:ext uri="{BB962C8B-B14F-4D97-AF65-F5344CB8AC3E}">
        <p14:creationId xmlns:p14="http://schemas.microsoft.com/office/powerpoint/2010/main" val="179047110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0240" y="156945"/>
            <a:ext cx="6374887" cy="369332"/>
          </a:xfrm>
        </p:spPr>
        <p:txBody>
          <a:bodyPr/>
          <a:lstStyle/>
          <a:p>
            <a:r>
              <a:rPr lang="en-IE" dirty="0" smtClean="0"/>
              <a:t>Potential Impact Of Religion On Abortion Views - I</a:t>
            </a:r>
            <a:endParaRPr lang="en-IE" dirty="0"/>
          </a:p>
        </p:txBody>
      </p:sp>
      <p:sp>
        <p:nvSpPr>
          <p:cNvPr id="3" name="Text Placeholder 2"/>
          <p:cNvSpPr>
            <a:spLocks noGrp="1"/>
          </p:cNvSpPr>
          <p:nvPr>
            <p:ph type="body" sz="quarter" idx="13"/>
          </p:nvPr>
        </p:nvSpPr>
        <p:spPr>
          <a:xfrm>
            <a:off x="210240" y="524714"/>
            <a:ext cx="3981796" cy="215444"/>
          </a:xfrm>
        </p:spPr>
        <p:txBody>
          <a:bodyPr/>
          <a:lstStyle/>
          <a:p>
            <a:r>
              <a:rPr lang="en-IE" dirty="0" smtClean="0"/>
              <a:t>(Base: All Who Consider Themselves Religious; n=739) </a:t>
            </a:r>
            <a:endParaRPr lang="en-IE" dirty="0"/>
          </a:p>
        </p:txBody>
      </p:sp>
      <p:sp>
        <p:nvSpPr>
          <p:cNvPr id="4" name="Text Placeholder 3"/>
          <p:cNvSpPr>
            <a:spLocks noGrp="1"/>
          </p:cNvSpPr>
          <p:nvPr>
            <p:ph type="body" sz="quarter" idx="14"/>
          </p:nvPr>
        </p:nvSpPr>
        <p:spPr>
          <a:xfrm>
            <a:off x="435323" y="5848393"/>
            <a:ext cx="6480000" cy="769441"/>
          </a:xfrm>
        </p:spPr>
        <p:txBody>
          <a:bodyPr/>
          <a:lstStyle/>
          <a:p>
            <a:r>
              <a:rPr lang="en-IE" dirty="0" smtClean="0"/>
              <a:t>Among those who consider themselves religious, the majority agree their religious views should not imposed on others. 1 in 5 claim to have conflicted views on abortion because of their religion.</a:t>
            </a:r>
            <a:endParaRPr lang="en-IE" dirty="0"/>
          </a:p>
        </p:txBody>
      </p:sp>
      <p:sp>
        <p:nvSpPr>
          <p:cNvPr id="5" name="Rectangle 4"/>
          <p:cNvSpPr/>
          <p:nvPr/>
        </p:nvSpPr>
        <p:spPr>
          <a:xfrm>
            <a:off x="1572687" y="723402"/>
            <a:ext cx="5998626" cy="400110"/>
          </a:xfrm>
          <a:prstGeom prst="rect">
            <a:avLst/>
          </a:prstGeom>
        </p:spPr>
        <p:style>
          <a:lnRef idx="1">
            <a:schemeClr val="accent6"/>
          </a:lnRef>
          <a:fillRef idx="2">
            <a:schemeClr val="accent6"/>
          </a:fillRef>
          <a:effectRef idx="1">
            <a:schemeClr val="accent6"/>
          </a:effectRef>
          <a:fontRef idx="minor">
            <a:schemeClr val="dk1"/>
          </a:fontRef>
        </p:style>
        <p:txBody>
          <a:bodyPr wrap="square">
            <a:spAutoFit/>
          </a:bodyPr>
          <a:lstStyle/>
          <a:p>
            <a:pPr marL="450215" indent="-450215">
              <a:spcAft>
                <a:spcPts val="0"/>
              </a:spcAft>
            </a:pPr>
            <a:r>
              <a:rPr lang="en-GB" sz="1000" dirty="0"/>
              <a:t>Q.9  On a scale of 1 to 5 where 1 is disagree strongly and 5 is agree strongly, how much do you agree or disagree with the following statements regarding how your religion might influence your own views on abortion?</a:t>
            </a:r>
            <a:endParaRPr lang="en-IE" sz="1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6" name="Text Box 3"/>
          <p:cNvSpPr txBox="1">
            <a:spLocks noChangeArrowheads="1"/>
          </p:cNvSpPr>
          <p:nvPr/>
        </p:nvSpPr>
        <p:spPr bwMode="auto">
          <a:xfrm>
            <a:off x="8705998" y="6278473"/>
            <a:ext cx="444352"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(Q.9)</a:t>
            </a:r>
            <a:endParaRPr lang="en-GB" sz="1000" i="1" dirty="0">
              <a:solidFill>
                <a:srgbClr val="22505F"/>
              </a:solidFill>
              <a:cs typeface="Calibri" pitchFamily="34" charset="0"/>
            </a:endParaRPr>
          </a:p>
        </p:txBody>
      </p:sp>
      <p:graphicFrame>
        <p:nvGraphicFramePr>
          <p:cNvPr id="10" name="Chart 9"/>
          <p:cNvGraphicFramePr/>
          <p:nvPr>
            <p:extLst>
              <p:ext uri="{D42A27DB-BD31-4B8C-83A1-F6EECF244321}">
                <p14:modId xmlns:p14="http://schemas.microsoft.com/office/powerpoint/2010/main" val="3228632126"/>
              </p:ext>
            </p:extLst>
          </p:nvPr>
        </p:nvGraphicFramePr>
        <p:xfrm>
          <a:off x="1778000" y="2159000"/>
          <a:ext cx="6173972" cy="3655711"/>
        </p:xfrm>
        <a:graphic>
          <a:graphicData uri="http://schemas.openxmlformats.org/drawingml/2006/chart">
            <c:chart xmlns:c="http://schemas.openxmlformats.org/drawingml/2006/chart" xmlns:r="http://schemas.openxmlformats.org/officeDocument/2006/relationships" r:id="rId2"/>
          </a:graphicData>
        </a:graphic>
      </p:graphicFrame>
      <p:sp>
        <p:nvSpPr>
          <p:cNvPr id="11" name="TextBox 10"/>
          <p:cNvSpPr txBox="1"/>
          <p:nvPr/>
        </p:nvSpPr>
        <p:spPr>
          <a:xfrm>
            <a:off x="2589321" y="3879133"/>
            <a:ext cx="91371" cy="215444"/>
          </a:xfrm>
          <a:prstGeom prst="rect">
            <a:avLst/>
          </a:prstGeom>
          <a:solidFill>
            <a:schemeClr val="accent6"/>
          </a:solidFill>
        </p:spPr>
        <p:txBody>
          <a:bodyPr wrap="none" lIns="0" tIns="0" rIns="0" bIns="0" rtlCol="0">
            <a:spAutoFit/>
          </a:bodyPr>
          <a:lstStyle/>
          <a:p>
            <a:pPr algn="ctr"/>
            <a:r>
              <a:rPr lang="en-IE" sz="1400" dirty="0" smtClean="0">
                <a:solidFill>
                  <a:schemeClr val="bg1"/>
                </a:solidFill>
              </a:rPr>
              <a:t>5</a:t>
            </a:r>
            <a:endParaRPr lang="en-IE" sz="1400" dirty="0">
              <a:solidFill>
                <a:schemeClr val="bg1"/>
              </a:solidFill>
            </a:endParaRPr>
          </a:p>
        </p:txBody>
      </p:sp>
      <p:sp>
        <p:nvSpPr>
          <p:cNvPr id="12" name="TextBox 11"/>
          <p:cNvSpPr txBox="1"/>
          <p:nvPr/>
        </p:nvSpPr>
        <p:spPr>
          <a:xfrm>
            <a:off x="4773615" y="3879133"/>
            <a:ext cx="182742" cy="215444"/>
          </a:xfrm>
          <a:prstGeom prst="rect">
            <a:avLst/>
          </a:prstGeom>
          <a:solidFill>
            <a:schemeClr val="accent6"/>
          </a:solidFill>
        </p:spPr>
        <p:txBody>
          <a:bodyPr wrap="none" lIns="0" tIns="0" rIns="0" bIns="0" rtlCol="0">
            <a:spAutoFit/>
          </a:bodyPr>
          <a:lstStyle/>
          <a:p>
            <a:pPr algn="ctr"/>
            <a:r>
              <a:rPr lang="en-IE" sz="1400" dirty="0" smtClean="0">
                <a:solidFill>
                  <a:schemeClr val="bg1"/>
                </a:solidFill>
              </a:rPr>
              <a:t>22</a:t>
            </a:r>
            <a:endParaRPr lang="en-IE" sz="1400" dirty="0">
              <a:solidFill>
                <a:schemeClr val="bg1"/>
              </a:solidFill>
            </a:endParaRPr>
          </a:p>
        </p:txBody>
      </p:sp>
      <p:sp>
        <p:nvSpPr>
          <p:cNvPr id="13" name="TextBox 12"/>
          <p:cNvSpPr txBox="1"/>
          <p:nvPr/>
        </p:nvSpPr>
        <p:spPr>
          <a:xfrm>
            <a:off x="6565034" y="3879133"/>
            <a:ext cx="182742" cy="215444"/>
          </a:xfrm>
          <a:prstGeom prst="rect">
            <a:avLst/>
          </a:prstGeom>
          <a:solidFill>
            <a:schemeClr val="accent6"/>
          </a:solidFill>
        </p:spPr>
        <p:txBody>
          <a:bodyPr wrap="none" lIns="0" tIns="0" rIns="0" bIns="0" rtlCol="0">
            <a:spAutoFit/>
          </a:bodyPr>
          <a:lstStyle/>
          <a:p>
            <a:pPr algn="ctr"/>
            <a:r>
              <a:rPr lang="en-IE" sz="1400" dirty="0" smtClean="0">
                <a:solidFill>
                  <a:schemeClr val="bg1"/>
                </a:solidFill>
              </a:rPr>
              <a:t>10</a:t>
            </a:r>
            <a:endParaRPr lang="en-IE" sz="1400" dirty="0">
              <a:solidFill>
                <a:schemeClr val="bg1"/>
              </a:solidFill>
            </a:endParaRPr>
          </a:p>
        </p:txBody>
      </p:sp>
      <p:graphicFrame>
        <p:nvGraphicFramePr>
          <p:cNvPr id="17" name="Table 16"/>
          <p:cNvGraphicFramePr>
            <a:graphicFrameLocks noGrp="1"/>
          </p:cNvGraphicFramePr>
          <p:nvPr>
            <p:extLst>
              <p:ext uri="{D42A27DB-BD31-4B8C-83A1-F6EECF244321}">
                <p14:modId xmlns:p14="http://schemas.microsoft.com/office/powerpoint/2010/main" val="3324997738"/>
              </p:ext>
            </p:extLst>
          </p:nvPr>
        </p:nvGraphicFramePr>
        <p:xfrm>
          <a:off x="1840986" y="5331734"/>
          <a:ext cx="6048000" cy="222885"/>
        </p:xfrm>
        <a:graphic>
          <a:graphicData uri="http://schemas.openxmlformats.org/drawingml/2006/table">
            <a:tbl>
              <a:tblPr>
                <a:tableStyleId>{2D5ABB26-0587-4C30-8999-92F81FD0307C}</a:tableStyleId>
              </a:tblPr>
              <a:tblGrid>
                <a:gridCol w="2016000"/>
                <a:gridCol w="2016000"/>
                <a:gridCol w="2016000"/>
              </a:tblGrid>
              <a:tr h="0">
                <a:tc>
                  <a:txBody>
                    <a:bodyPr/>
                    <a:lstStyle/>
                    <a:p>
                      <a:pPr algn="ctr" fontAlgn="b"/>
                      <a:r>
                        <a:rPr lang="en-IE" sz="1400" b="0" i="0" u="none" strike="noStrike" dirty="0" smtClean="0">
                          <a:solidFill>
                            <a:schemeClr val="bg1"/>
                          </a:solidFill>
                          <a:effectLst/>
                          <a:latin typeface="Calibri" panose="020F0502020204030204" pitchFamily="34" charset="0"/>
                        </a:rPr>
                        <a:t>1</a:t>
                      </a:r>
                      <a:endParaRPr lang="en-IE" sz="14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400" b="0" i="0" u="none" strike="noStrike" dirty="0" smtClean="0">
                          <a:solidFill>
                            <a:schemeClr val="bg1"/>
                          </a:solidFill>
                          <a:effectLst/>
                          <a:latin typeface="Calibri" panose="020F0502020204030204" pitchFamily="34" charset="0"/>
                        </a:rPr>
                        <a:t>2</a:t>
                      </a:r>
                      <a:endParaRPr lang="en-IE" sz="14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400" b="0" i="0" u="none" strike="noStrike" dirty="0" smtClean="0">
                          <a:solidFill>
                            <a:schemeClr val="bg1"/>
                          </a:solidFill>
                          <a:effectLst/>
                          <a:latin typeface="Calibri" panose="020F0502020204030204" pitchFamily="34" charset="0"/>
                        </a:rPr>
                        <a:t>*</a:t>
                      </a:r>
                      <a:endParaRPr lang="en-IE" sz="1400" b="0" i="0" u="none" strike="noStrike" dirty="0">
                        <a:solidFill>
                          <a:schemeClr val="bg1"/>
                        </a:solidFill>
                        <a:effectLst/>
                        <a:latin typeface="Calibri" panose="020F0502020204030204" pitchFamily="34" charset="0"/>
                      </a:endParaRPr>
                    </a:p>
                  </a:txBody>
                  <a:tcPr marL="9525" marR="9525" marT="9525" marB="0" anchor="ctr"/>
                </a:tc>
              </a:tr>
            </a:tbl>
          </a:graphicData>
        </a:graphic>
      </p:graphicFrame>
      <p:sp>
        <p:nvSpPr>
          <p:cNvPr id="19" name="Rectangle 18"/>
          <p:cNvSpPr/>
          <p:nvPr/>
        </p:nvSpPr>
        <p:spPr>
          <a:xfrm>
            <a:off x="720827" y="3017817"/>
            <a:ext cx="1095620" cy="215444"/>
          </a:xfrm>
          <a:prstGeom prst="rect">
            <a:avLst/>
          </a:prstGeom>
        </p:spPr>
        <p:txBody>
          <a:bodyPr wrap="none" lIns="0" tIns="0" rIns="0" bIns="0" anchor="ctr" anchorCtr="0">
            <a:spAutoFit/>
          </a:bodyPr>
          <a:lstStyle/>
          <a:p>
            <a:pPr algn="r"/>
            <a:r>
              <a:rPr lang="en-IE" sz="1400" dirty="0">
                <a:solidFill>
                  <a:schemeClr val="bg1"/>
                </a:solidFill>
              </a:rPr>
              <a:t> Agree </a:t>
            </a:r>
            <a:r>
              <a:rPr lang="en-IE" sz="1400" dirty="0" smtClean="0">
                <a:solidFill>
                  <a:schemeClr val="bg1"/>
                </a:solidFill>
              </a:rPr>
              <a:t>strongly</a:t>
            </a:r>
            <a:endParaRPr lang="en-IE" sz="1400" dirty="0">
              <a:solidFill>
                <a:schemeClr val="bg1"/>
              </a:solidFill>
            </a:endParaRPr>
          </a:p>
        </p:txBody>
      </p:sp>
      <p:sp>
        <p:nvSpPr>
          <p:cNvPr id="20" name="Rectangle 19"/>
          <p:cNvSpPr/>
          <p:nvPr/>
        </p:nvSpPr>
        <p:spPr>
          <a:xfrm>
            <a:off x="751283" y="3587044"/>
            <a:ext cx="1065164" cy="215444"/>
          </a:xfrm>
          <a:prstGeom prst="rect">
            <a:avLst/>
          </a:prstGeom>
        </p:spPr>
        <p:txBody>
          <a:bodyPr wrap="none" lIns="0" tIns="0" rIns="0" bIns="0" anchor="ctr" anchorCtr="0">
            <a:spAutoFit/>
          </a:bodyPr>
          <a:lstStyle/>
          <a:p>
            <a:pPr algn="r"/>
            <a:r>
              <a:rPr lang="en-IE" sz="1400" dirty="0">
                <a:solidFill>
                  <a:schemeClr val="bg1"/>
                </a:solidFill>
              </a:rPr>
              <a:t> </a:t>
            </a:r>
            <a:r>
              <a:rPr lang="en-IE" sz="1400" dirty="0" smtClean="0">
                <a:solidFill>
                  <a:schemeClr val="bg1"/>
                </a:solidFill>
              </a:rPr>
              <a:t>Agree slightly</a:t>
            </a:r>
            <a:endParaRPr lang="en-IE" sz="1400" dirty="0">
              <a:solidFill>
                <a:schemeClr val="bg1"/>
              </a:solidFill>
            </a:endParaRPr>
          </a:p>
        </p:txBody>
      </p:sp>
      <p:sp>
        <p:nvSpPr>
          <p:cNvPr id="21" name="Rectangle 20"/>
          <p:cNvSpPr/>
          <p:nvPr/>
        </p:nvSpPr>
        <p:spPr>
          <a:xfrm>
            <a:off x="1261808" y="3847234"/>
            <a:ext cx="554639" cy="215444"/>
          </a:xfrm>
          <a:prstGeom prst="rect">
            <a:avLst/>
          </a:prstGeom>
        </p:spPr>
        <p:txBody>
          <a:bodyPr wrap="none" lIns="0" tIns="0" rIns="0" bIns="0" anchor="ctr" anchorCtr="0">
            <a:spAutoFit/>
          </a:bodyPr>
          <a:lstStyle/>
          <a:p>
            <a:pPr algn="r"/>
            <a:r>
              <a:rPr lang="en-IE" sz="1400" dirty="0" smtClean="0">
                <a:solidFill>
                  <a:schemeClr val="bg1"/>
                </a:solidFill>
              </a:rPr>
              <a:t>Neither</a:t>
            </a:r>
            <a:endParaRPr lang="en-IE" sz="1400" dirty="0">
              <a:solidFill>
                <a:schemeClr val="bg1"/>
              </a:solidFill>
            </a:endParaRPr>
          </a:p>
        </p:txBody>
      </p:sp>
      <p:sp>
        <p:nvSpPr>
          <p:cNvPr id="22" name="Rectangle 21"/>
          <p:cNvSpPr/>
          <p:nvPr/>
        </p:nvSpPr>
        <p:spPr>
          <a:xfrm>
            <a:off x="586174" y="4020861"/>
            <a:ext cx="1230273" cy="215444"/>
          </a:xfrm>
          <a:prstGeom prst="rect">
            <a:avLst/>
          </a:prstGeom>
        </p:spPr>
        <p:txBody>
          <a:bodyPr wrap="none" lIns="0" tIns="0" rIns="0" bIns="0" anchor="ctr" anchorCtr="0">
            <a:spAutoFit/>
          </a:bodyPr>
          <a:lstStyle/>
          <a:p>
            <a:pPr algn="r"/>
            <a:r>
              <a:rPr lang="en-IE" sz="1400" dirty="0" smtClean="0">
                <a:solidFill>
                  <a:schemeClr val="bg1"/>
                </a:solidFill>
              </a:rPr>
              <a:t>Disagree slightly</a:t>
            </a:r>
            <a:endParaRPr lang="en-IE" sz="1400" dirty="0">
              <a:solidFill>
                <a:schemeClr val="bg1"/>
              </a:solidFill>
            </a:endParaRPr>
          </a:p>
        </p:txBody>
      </p:sp>
      <p:sp>
        <p:nvSpPr>
          <p:cNvPr id="23" name="Rectangle 22"/>
          <p:cNvSpPr/>
          <p:nvPr/>
        </p:nvSpPr>
        <p:spPr>
          <a:xfrm>
            <a:off x="515642" y="4201352"/>
            <a:ext cx="1300805" cy="215444"/>
          </a:xfrm>
          <a:prstGeom prst="rect">
            <a:avLst/>
          </a:prstGeom>
        </p:spPr>
        <p:txBody>
          <a:bodyPr wrap="none" lIns="0" tIns="0" rIns="0" bIns="0" anchor="ctr" anchorCtr="0">
            <a:spAutoFit/>
          </a:bodyPr>
          <a:lstStyle/>
          <a:p>
            <a:pPr algn="r"/>
            <a:r>
              <a:rPr lang="en-IE" sz="1400" dirty="0" smtClean="0">
                <a:solidFill>
                  <a:schemeClr val="bg1"/>
                </a:solidFill>
              </a:rPr>
              <a:t>Disagree strongly</a:t>
            </a:r>
            <a:endParaRPr lang="en-IE" sz="1400" dirty="0">
              <a:solidFill>
                <a:schemeClr val="bg1"/>
              </a:solidFill>
            </a:endParaRPr>
          </a:p>
        </p:txBody>
      </p:sp>
      <p:sp>
        <p:nvSpPr>
          <p:cNvPr id="24" name="Rectangle 23"/>
          <p:cNvSpPr/>
          <p:nvPr/>
        </p:nvSpPr>
        <p:spPr>
          <a:xfrm>
            <a:off x="972370" y="5335454"/>
            <a:ext cx="844077" cy="215444"/>
          </a:xfrm>
          <a:prstGeom prst="rect">
            <a:avLst/>
          </a:prstGeom>
        </p:spPr>
        <p:txBody>
          <a:bodyPr wrap="none" lIns="0" tIns="0" rIns="0" bIns="0" anchor="ctr" anchorCtr="0">
            <a:spAutoFit/>
          </a:bodyPr>
          <a:lstStyle/>
          <a:p>
            <a:pPr algn="r"/>
            <a:r>
              <a:rPr lang="en-IE" sz="1400" dirty="0" smtClean="0">
                <a:solidFill>
                  <a:schemeClr val="bg1"/>
                </a:solidFill>
              </a:rPr>
              <a:t>Don’t know</a:t>
            </a:r>
            <a:endParaRPr lang="en-IE" sz="1400" dirty="0">
              <a:solidFill>
                <a:schemeClr val="bg1"/>
              </a:solidFill>
            </a:endParaRPr>
          </a:p>
        </p:txBody>
      </p:sp>
      <p:sp>
        <p:nvSpPr>
          <p:cNvPr id="7" name="Rectangle 6"/>
          <p:cNvSpPr/>
          <p:nvPr/>
        </p:nvSpPr>
        <p:spPr>
          <a:xfrm>
            <a:off x="153909" y="1786010"/>
            <a:ext cx="1662538" cy="923330"/>
          </a:xfrm>
          <a:prstGeom prst="rect">
            <a:avLst/>
          </a:prstGeom>
          <a:ln>
            <a:solidFill>
              <a:schemeClr val="bg2"/>
            </a:solidFill>
          </a:ln>
        </p:spPr>
        <p:txBody>
          <a:bodyPr wrap="square">
            <a:spAutoFit/>
          </a:bodyPr>
          <a:lstStyle/>
          <a:p>
            <a:pPr algn="ctr" fontAlgn="b"/>
            <a:r>
              <a:rPr lang="en-IE" b="1" dirty="0">
                <a:solidFill>
                  <a:schemeClr val="bg2"/>
                </a:solidFill>
                <a:latin typeface="Calibri" panose="020F0502020204030204" pitchFamily="34" charset="0"/>
              </a:rPr>
              <a:t>All Consider themselves religious</a:t>
            </a:r>
          </a:p>
        </p:txBody>
      </p:sp>
      <p:sp>
        <p:nvSpPr>
          <p:cNvPr id="25" name="TextBox 24"/>
          <p:cNvSpPr txBox="1"/>
          <p:nvPr/>
        </p:nvSpPr>
        <p:spPr>
          <a:xfrm>
            <a:off x="2083071" y="1586708"/>
            <a:ext cx="1665814" cy="1015663"/>
          </a:xfrm>
          <a:prstGeom prst="rect">
            <a:avLst/>
          </a:prstGeom>
          <a:noFill/>
        </p:spPr>
        <p:txBody>
          <a:bodyPr wrap="square" rtlCol="0">
            <a:spAutoFit/>
          </a:bodyPr>
          <a:lstStyle/>
          <a:p>
            <a:pPr algn="ctr" fontAlgn="b"/>
            <a:r>
              <a:rPr lang="en-IE" sz="1000" dirty="0">
                <a:solidFill>
                  <a:schemeClr val="bg1"/>
                </a:solidFill>
              </a:rPr>
              <a:t>As a general principle, </a:t>
            </a:r>
            <a:r>
              <a:rPr lang="en-IE" sz="1000" b="1" dirty="0">
                <a:solidFill>
                  <a:schemeClr val="bg1"/>
                </a:solidFill>
              </a:rPr>
              <a:t>my religious views should apply </a:t>
            </a:r>
            <a:r>
              <a:rPr lang="en-IE" sz="1000" dirty="0">
                <a:solidFill>
                  <a:schemeClr val="bg1"/>
                </a:solidFill>
              </a:rPr>
              <a:t>to me and </a:t>
            </a:r>
            <a:r>
              <a:rPr lang="en-IE" sz="1000" b="1" dirty="0">
                <a:solidFill>
                  <a:schemeClr val="bg1"/>
                </a:solidFill>
              </a:rPr>
              <a:t>not be imposed on other people</a:t>
            </a:r>
            <a:endParaRPr lang="en-IE" b="1" dirty="0">
              <a:solidFill>
                <a:schemeClr val="bg1"/>
              </a:solidFill>
              <a:latin typeface="Arial"/>
            </a:endParaRPr>
          </a:p>
          <a:p>
            <a:pPr algn="ctr" fontAlgn="b"/>
            <a:r>
              <a:rPr lang="en-IE" sz="1000" dirty="0">
                <a:solidFill>
                  <a:schemeClr val="bg1"/>
                </a:solidFill>
              </a:rPr>
              <a:t>(n=739)</a:t>
            </a:r>
            <a:endParaRPr lang="en-IE" dirty="0">
              <a:solidFill>
                <a:schemeClr val="bg1"/>
              </a:solidFill>
              <a:latin typeface="Arial"/>
            </a:endParaRPr>
          </a:p>
          <a:p>
            <a:pPr algn="ctr" fontAlgn="b"/>
            <a:r>
              <a:rPr lang="en-IE" sz="1000" dirty="0">
                <a:solidFill>
                  <a:schemeClr val="bg1"/>
                </a:solidFill>
              </a:rPr>
              <a:t>%</a:t>
            </a:r>
            <a:endParaRPr lang="en-IE" dirty="0">
              <a:solidFill>
                <a:schemeClr val="bg1"/>
              </a:solidFill>
              <a:latin typeface="Arial"/>
            </a:endParaRPr>
          </a:p>
        </p:txBody>
      </p:sp>
      <p:sp>
        <p:nvSpPr>
          <p:cNvPr id="26" name="TextBox 25"/>
          <p:cNvSpPr txBox="1"/>
          <p:nvPr/>
        </p:nvSpPr>
        <p:spPr>
          <a:xfrm>
            <a:off x="3987209" y="1278932"/>
            <a:ext cx="1807535" cy="1323439"/>
          </a:xfrm>
          <a:prstGeom prst="rect">
            <a:avLst/>
          </a:prstGeom>
          <a:noFill/>
        </p:spPr>
        <p:txBody>
          <a:bodyPr wrap="square" rtlCol="0">
            <a:spAutoFit/>
          </a:bodyPr>
          <a:lstStyle/>
          <a:p>
            <a:pPr algn="ctr" fontAlgn="b"/>
            <a:r>
              <a:rPr lang="en-IE" sz="1000" dirty="0">
                <a:solidFill>
                  <a:schemeClr val="bg1"/>
                </a:solidFill>
              </a:rPr>
              <a:t>Looking at abortion from a </a:t>
            </a:r>
            <a:r>
              <a:rPr lang="en-IE" sz="1000" b="1" dirty="0">
                <a:solidFill>
                  <a:schemeClr val="bg1"/>
                </a:solidFill>
              </a:rPr>
              <a:t>human rights viewpoint </a:t>
            </a:r>
            <a:r>
              <a:rPr lang="en-IE" sz="1000" dirty="0">
                <a:solidFill>
                  <a:schemeClr val="bg1"/>
                </a:solidFill>
              </a:rPr>
              <a:t>is useful, because it </a:t>
            </a:r>
            <a:r>
              <a:rPr lang="en-IE" sz="1000" b="1" dirty="0">
                <a:solidFill>
                  <a:schemeClr val="bg1"/>
                </a:solidFill>
              </a:rPr>
              <a:t>balances my right to freedom of religion </a:t>
            </a:r>
            <a:r>
              <a:rPr lang="en-IE" sz="1000" dirty="0">
                <a:solidFill>
                  <a:schemeClr val="bg1"/>
                </a:solidFill>
              </a:rPr>
              <a:t>with the </a:t>
            </a:r>
            <a:r>
              <a:rPr lang="en-IE" sz="1000" b="1" dirty="0">
                <a:solidFill>
                  <a:schemeClr val="bg1"/>
                </a:solidFill>
              </a:rPr>
              <a:t>rights of women </a:t>
            </a:r>
            <a:r>
              <a:rPr lang="en-IE" sz="1000" dirty="0">
                <a:solidFill>
                  <a:schemeClr val="bg1"/>
                </a:solidFill>
              </a:rPr>
              <a:t>who decide to have abortions</a:t>
            </a:r>
            <a:endParaRPr lang="en-IE" dirty="0">
              <a:solidFill>
                <a:schemeClr val="bg1"/>
              </a:solidFill>
              <a:latin typeface="Arial"/>
            </a:endParaRPr>
          </a:p>
          <a:p>
            <a:pPr algn="ctr" fontAlgn="b"/>
            <a:r>
              <a:rPr lang="en-IE" sz="1000" dirty="0">
                <a:solidFill>
                  <a:schemeClr val="bg1"/>
                </a:solidFill>
              </a:rPr>
              <a:t>(n=739)</a:t>
            </a:r>
            <a:endParaRPr lang="en-IE" dirty="0">
              <a:solidFill>
                <a:schemeClr val="bg1"/>
              </a:solidFill>
              <a:latin typeface="Arial"/>
            </a:endParaRPr>
          </a:p>
          <a:p>
            <a:pPr algn="ctr" fontAlgn="b"/>
            <a:r>
              <a:rPr lang="en-IE" sz="1000" dirty="0">
                <a:solidFill>
                  <a:schemeClr val="bg1"/>
                </a:solidFill>
              </a:rPr>
              <a:t>%</a:t>
            </a:r>
            <a:endParaRPr lang="en-IE" dirty="0">
              <a:solidFill>
                <a:schemeClr val="bg1"/>
              </a:solidFill>
              <a:latin typeface="Arial"/>
            </a:endParaRPr>
          </a:p>
        </p:txBody>
      </p:sp>
      <p:sp>
        <p:nvSpPr>
          <p:cNvPr id="27" name="TextBox 26"/>
          <p:cNvSpPr txBox="1"/>
          <p:nvPr/>
        </p:nvSpPr>
        <p:spPr>
          <a:xfrm>
            <a:off x="6062068" y="1740597"/>
            <a:ext cx="1476028" cy="861774"/>
          </a:xfrm>
          <a:prstGeom prst="rect">
            <a:avLst/>
          </a:prstGeom>
          <a:noFill/>
        </p:spPr>
        <p:txBody>
          <a:bodyPr wrap="square" rtlCol="0">
            <a:spAutoFit/>
          </a:bodyPr>
          <a:lstStyle/>
          <a:p>
            <a:pPr algn="ctr" fontAlgn="b"/>
            <a:r>
              <a:rPr lang="en-IE" sz="1000" dirty="0">
                <a:solidFill>
                  <a:schemeClr val="bg1"/>
                </a:solidFill>
              </a:rPr>
              <a:t>I have very </a:t>
            </a:r>
            <a:r>
              <a:rPr lang="en-IE" sz="1000" b="1" dirty="0">
                <a:solidFill>
                  <a:schemeClr val="bg1"/>
                </a:solidFill>
              </a:rPr>
              <a:t>conflicted views on abortion because of my religion</a:t>
            </a:r>
            <a:endParaRPr lang="en-IE" b="1" dirty="0">
              <a:solidFill>
                <a:schemeClr val="bg1"/>
              </a:solidFill>
              <a:latin typeface="Arial"/>
            </a:endParaRPr>
          </a:p>
          <a:p>
            <a:pPr algn="ctr" fontAlgn="b"/>
            <a:r>
              <a:rPr lang="en-IE" sz="1000" dirty="0">
                <a:solidFill>
                  <a:schemeClr val="bg1"/>
                </a:solidFill>
              </a:rPr>
              <a:t>(n=739)</a:t>
            </a:r>
            <a:endParaRPr lang="en-IE" dirty="0">
              <a:solidFill>
                <a:schemeClr val="bg1"/>
              </a:solidFill>
              <a:latin typeface="Arial"/>
            </a:endParaRPr>
          </a:p>
          <a:p>
            <a:pPr algn="ctr" fontAlgn="b"/>
            <a:r>
              <a:rPr lang="en-IE" sz="1000" dirty="0">
                <a:solidFill>
                  <a:schemeClr val="bg1"/>
                </a:solidFill>
              </a:rPr>
              <a:t>%</a:t>
            </a:r>
            <a:endParaRPr lang="en-IE" dirty="0">
              <a:solidFill>
                <a:schemeClr val="bg1"/>
              </a:solidFill>
              <a:latin typeface="Arial"/>
            </a:endParaRPr>
          </a:p>
        </p:txBody>
      </p:sp>
      <p:sp>
        <p:nvSpPr>
          <p:cNvPr id="28" name="Right Brace 27"/>
          <p:cNvSpPr/>
          <p:nvPr/>
        </p:nvSpPr>
        <p:spPr>
          <a:xfrm>
            <a:off x="3576443" y="3038050"/>
            <a:ext cx="101600" cy="738815"/>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9" name="TextBox 28"/>
          <p:cNvSpPr txBox="1"/>
          <p:nvPr/>
        </p:nvSpPr>
        <p:spPr>
          <a:xfrm>
            <a:off x="3618769" y="3273593"/>
            <a:ext cx="452368" cy="276999"/>
          </a:xfrm>
          <a:prstGeom prst="rect">
            <a:avLst/>
          </a:prstGeom>
          <a:noFill/>
        </p:spPr>
        <p:txBody>
          <a:bodyPr wrap="none" rtlCol="0">
            <a:spAutoFit/>
          </a:bodyPr>
          <a:lstStyle/>
          <a:p>
            <a:r>
              <a:rPr lang="en-IE" sz="1200" dirty="0" smtClean="0">
                <a:solidFill>
                  <a:schemeClr val="bg1"/>
                </a:solidFill>
              </a:rPr>
              <a:t>82%</a:t>
            </a:r>
            <a:endParaRPr lang="en-IE" sz="1200" dirty="0">
              <a:solidFill>
                <a:schemeClr val="bg1"/>
              </a:solidFill>
            </a:endParaRPr>
          </a:p>
        </p:txBody>
      </p:sp>
      <p:sp>
        <p:nvSpPr>
          <p:cNvPr id="30" name="Right Brace 29"/>
          <p:cNvSpPr/>
          <p:nvPr/>
        </p:nvSpPr>
        <p:spPr>
          <a:xfrm>
            <a:off x="3571528" y="4006843"/>
            <a:ext cx="89581" cy="337023"/>
          </a:xfrm>
          <a:prstGeom prst="rightBrace">
            <a:avLst/>
          </a:prstGeom>
          <a:ln>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31" name="TextBox 30"/>
          <p:cNvSpPr txBox="1"/>
          <p:nvPr/>
        </p:nvSpPr>
        <p:spPr>
          <a:xfrm>
            <a:off x="3613854" y="4098447"/>
            <a:ext cx="452368" cy="276999"/>
          </a:xfrm>
          <a:prstGeom prst="rect">
            <a:avLst/>
          </a:prstGeom>
          <a:noFill/>
        </p:spPr>
        <p:txBody>
          <a:bodyPr wrap="none" rtlCol="0">
            <a:spAutoFit/>
          </a:bodyPr>
          <a:lstStyle/>
          <a:p>
            <a:r>
              <a:rPr lang="en-IE" sz="1200" dirty="0" smtClean="0">
                <a:solidFill>
                  <a:schemeClr val="bg1"/>
                </a:solidFill>
              </a:rPr>
              <a:t>12%</a:t>
            </a:r>
            <a:endParaRPr lang="en-IE" sz="1200" dirty="0">
              <a:solidFill>
                <a:schemeClr val="bg1"/>
              </a:solidFill>
            </a:endParaRPr>
          </a:p>
        </p:txBody>
      </p:sp>
      <p:sp>
        <p:nvSpPr>
          <p:cNvPr id="32" name="Right Brace 31"/>
          <p:cNvSpPr/>
          <p:nvPr/>
        </p:nvSpPr>
        <p:spPr>
          <a:xfrm>
            <a:off x="5531149" y="3023398"/>
            <a:ext cx="101600" cy="738815"/>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33" name="TextBox 32"/>
          <p:cNvSpPr txBox="1"/>
          <p:nvPr/>
        </p:nvSpPr>
        <p:spPr>
          <a:xfrm>
            <a:off x="5573475" y="3258941"/>
            <a:ext cx="452368" cy="276999"/>
          </a:xfrm>
          <a:prstGeom prst="rect">
            <a:avLst/>
          </a:prstGeom>
          <a:noFill/>
        </p:spPr>
        <p:txBody>
          <a:bodyPr wrap="none" rtlCol="0">
            <a:spAutoFit/>
          </a:bodyPr>
          <a:lstStyle/>
          <a:p>
            <a:r>
              <a:rPr lang="en-IE" sz="1200" dirty="0" smtClean="0">
                <a:solidFill>
                  <a:schemeClr val="bg1"/>
                </a:solidFill>
              </a:rPr>
              <a:t>56%</a:t>
            </a:r>
            <a:endParaRPr lang="en-IE" sz="1200" dirty="0">
              <a:solidFill>
                <a:schemeClr val="bg1"/>
              </a:solidFill>
            </a:endParaRPr>
          </a:p>
        </p:txBody>
      </p:sp>
      <p:sp>
        <p:nvSpPr>
          <p:cNvPr id="34" name="Right Brace 33"/>
          <p:cNvSpPr/>
          <p:nvPr/>
        </p:nvSpPr>
        <p:spPr>
          <a:xfrm>
            <a:off x="5526234" y="4127663"/>
            <a:ext cx="89581" cy="337023"/>
          </a:xfrm>
          <a:prstGeom prst="rightBrace">
            <a:avLst/>
          </a:prstGeom>
          <a:ln>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35" name="TextBox 34"/>
          <p:cNvSpPr txBox="1"/>
          <p:nvPr/>
        </p:nvSpPr>
        <p:spPr>
          <a:xfrm>
            <a:off x="5568560" y="4219267"/>
            <a:ext cx="452368" cy="276999"/>
          </a:xfrm>
          <a:prstGeom prst="rect">
            <a:avLst/>
          </a:prstGeom>
          <a:noFill/>
        </p:spPr>
        <p:txBody>
          <a:bodyPr wrap="none" rtlCol="0">
            <a:spAutoFit/>
          </a:bodyPr>
          <a:lstStyle/>
          <a:p>
            <a:r>
              <a:rPr lang="en-IE" sz="1200" dirty="0" smtClean="0">
                <a:solidFill>
                  <a:schemeClr val="bg1"/>
                </a:solidFill>
              </a:rPr>
              <a:t>20%</a:t>
            </a:r>
            <a:endParaRPr lang="en-IE" sz="1200" dirty="0">
              <a:solidFill>
                <a:schemeClr val="bg1"/>
              </a:solidFill>
            </a:endParaRPr>
          </a:p>
        </p:txBody>
      </p:sp>
      <p:sp>
        <p:nvSpPr>
          <p:cNvPr id="36" name="Right Brace 35"/>
          <p:cNvSpPr/>
          <p:nvPr/>
        </p:nvSpPr>
        <p:spPr>
          <a:xfrm>
            <a:off x="7573804" y="3587044"/>
            <a:ext cx="84666" cy="333995"/>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37" name="TextBox 36"/>
          <p:cNvSpPr txBox="1"/>
          <p:nvPr/>
        </p:nvSpPr>
        <p:spPr>
          <a:xfrm>
            <a:off x="7658470" y="3644040"/>
            <a:ext cx="452368" cy="276999"/>
          </a:xfrm>
          <a:prstGeom prst="rect">
            <a:avLst/>
          </a:prstGeom>
          <a:noFill/>
        </p:spPr>
        <p:txBody>
          <a:bodyPr wrap="none" rtlCol="0">
            <a:spAutoFit/>
          </a:bodyPr>
          <a:lstStyle/>
          <a:p>
            <a:r>
              <a:rPr lang="en-IE" sz="1200" dirty="0" smtClean="0">
                <a:solidFill>
                  <a:schemeClr val="bg1"/>
                </a:solidFill>
              </a:rPr>
              <a:t>20%</a:t>
            </a:r>
            <a:endParaRPr lang="en-IE" sz="1200" dirty="0">
              <a:solidFill>
                <a:schemeClr val="bg1"/>
              </a:solidFill>
            </a:endParaRPr>
          </a:p>
        </p:txBody>
      </p:sp>
      <p:sp>
        <p:nvSpPr>
          <p:cNvPr id="38" name="Right Brace 37"/>
          <p:cNvSpPr/>
          <p:nvPr/>
        </p:nvSpPr>
        <p:spPr>
          <a:xfrm>
            <a:off x="7568889" y="4151017"/>
            <a:ext cx="89581" cy="1013650"/>
          </a:xfrm>
          <a:prstGeom prst="rightBrace">
            <a:avLst/>
          </a:prstGeom>
          <a:ln>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39" name="TextBox 38"/>
          <p:cNvSpPr txBox="1"/>
          <p:nvPr/>
        </p:nvSpPr>
        <p:spPr>
          <a:xfrm>
            <a:off x="7611215" y="4378093"/>
            <a:ext cx="452368" cy="276999"/>
          </a:xfrm>
          <a:prstGeom prst="rect">
            <a:avLst/>
          </a:prstGeom>
          <a:noFill/>
        </p:spPr>
        <p:txBody>
          <a:bodyPr wrap="none" rtlCol="0">
            <a:spAutoFit/>
          </a:bodyPr>
          <a:lstStyle/>
          <a:p>
            <a:r>
              <a:rPr lang="en-IE" sz="1200" dirty="0">
                <a:solidFill>
                  <a:schemeClr val="bg1"/>
                </a:solidFill>
              </a:rPr>
              <a:t>7</a:t>
            </a:r>
            <a:r>
              <a:rPr lang="en-IE" sz="1200" dirty="0" smtClean="0">
                <a:solidFill>
                  <a:schemeClr val="bg1"/>
                </a:solidFill>
              </a:rPr>
              <a:t>0%</a:t>
            </a:r>
            <a:endParaRPr lang="en-IE" sz="1200" dirty="0">
              <a:solidFill>
                <a:schemeClr val="bg1"/>
              </a:solidFill>
            </a:endParaRPr>
          </a:p>
        </p:txBody>
      </p:sp>
    </p:spTree>
    <p:extLst>
      <p:ext uri="{BB962C8B-B14F-4D97-AF65-F5344CB8AC3E}">
        <p14:creationId xmlns:p14="http://schemas.microsoft.com/office/powerpoint/2010/main" val="396040504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Placeholder 34"/>
          <p:cNvSpPr>
            <a:spLocks noGrp="1"/>
          </p:cNvSpPr>
          <p:nvPr>
            <p:ph type="body" sz="quarter" idx="4294967295"/>
          </p:nvPr>
        </p:nvSpPr>
        <p:spPr>
          <a:xfrm>
            <a:off x="109209" y="577542"/>
            <a:ext cx="3981796" cy="193899"/>
          </a:xfrm>
        </p:spPr>
        <p:txBody>
          <a:bodyPr wrap="none" lIns="0" tIns="0" rIns="0" bIns="0">
            <a:spAutoFit/>
          </a:bodyPr>
          <a:lstStyle/>
          <a:p>
            <a:pPr marL="0" indent="0">
              <a:buNone/>
            </a:pPr>
            <a:r>
              <a:rPr lang="en-IE" sz="1400" dirty="0">
                <a:solidFill>
                  <a:schemeClr val="accent5"/>
                </a:solidFill>
              </a:rPr>
              <a:t>(Base: All Who Consider Themselves Religious; n=739) </a:t>
            </a:r>
          </a:p>
        </p:txBody>
      </p:sp>
      <p:sp>
        <p:nvSpPr>
          <p:cNvPr id="26" name="TextBox 25"/>
          <p:cNvSpPr txBox="1"/>
          <p:nvPr/>
        </p:nvSpPr>
        <p:spPr>
          <a:xfrm>
            <a:off x="4104602" y="2209822"/>
            <a:ext cx="593111" cy="369332"/>
          </a:xfrm>
          <a:prstGeom prst="rect">
            <a:avLst/>
          </a:prstGeom>
          <a:noFill/>
        </p:spPr>
        <p:txBody>
          <a:bodyPr wrap="none" rtlCol="0">
            <a:spAutoFit/>
          </a:bodyPr>
          <a:lstStyle/>
          <a:p>
            <a:r>
              <a:rPr lang="en-GB" dirty="0" smtClean="0">
                <a:solidFill>
                  <a:schemeClr val="tx2"/>
                </a:solidFill>
                <a:cs typeface="Arial" pitchFamily="34" charset="0"/>
              </a:rPr>
              <a:t>Age </a:t>
            </a:r>
            <a:endParaRPr lang="en-US" dirty="0">
              <a:solidFill>
                <a:schemeClr val="tx2"/>
              </a:solidFill>
              <a:cs typeface="Arial" pitchFamily="34" charset="0"/>
            </a:endParaRPr>
          </a:p>
        </p:txBody>
      </p:sp>
      <p:sp>
        <p:nvSpPr>
          <p:cNvPr id="27" name="TextBox 26"/>
          <p:cNvSpPr txBox="1"/>
          <p:nvPr/>
        </p:nvSpPr>
        <p:spPr>
          <a:xfrm>
            <a:off x="7355100" y="2870248"/>
            <a:ext cx="826637" cy="369332"/>
          </a:xfrm>
          <a:prstGeom prst="rect">
            <a:avLst/>
          </a:prstGeom>
          <a:noFill/>
        </p:spPr>
        <p:txBody>
          <a:bodyPr wrap="none" rtlCol="0">
            <a:spAutoFit/>
          </a:bodyPr>
          <a:lstStyle/>
          <a:p>
            <a:r>
              <a:rPr lang="en-GB" dirty="0" smtClean="0">
                <a:solidFill>
                  <a:schemeClr val="tx2"/>
                </a:solidFill>
                <a:cs typeface="Arial" pitchFamily="34" charset="0"/>
              </a:rPr>
              <a:t>Region</a:t>
            </a:r>
            <a:endParaRPr lang="en-US" dirty="0">
              <a:solidFill>
                <a:schemeClr val="tx2"/>
              </a:solidFill>
              <a:cs typeface="Arial" pitchFamily="34" charset="0"/>
            </a:endParaRPr>
          </a:p>
        </p:txBody>
      </p:sp>
      <p:sp>
        <p:nvSpPr>
          <p:cNvPr id="100" name="Freeform 5"/>
          <p:cNvSpPr>
            <a:spLocks noChangeAspect="1" noEditPoints="1"/>
          </p:cNvSpPr>
          <p:nvPr/>
        </p:nvSpPr>
        <p:spPr bwMode="gray">
          <a:xfrm>
            <a:off x="3384336"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1" name="Freeform 5"/>
          <p:cNvSpPr>
            <a:spLocks noChangeAspect="1" noEditPoints="1"/>
          </p:cNvSpPr>
          <p:nvPr/>
        </p:nvSpPr>
        <p:spPr bwMode="gray">
          <a:xfrm>
            <a:off x="4978573"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2" name="Freeform 5"/>
          <p:cNvSpPr>
            <a:spLocks noChangeAspect="1" noEditPoints="1"/>
          </p:cNvSpPr>
          <p:nvPr/>
        </p:nvSpPr>
        <p:spPr bwMode="gray">
          <a:xfrm>
            <a:off x="3583618"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3" name="Freeform 5"/>
          <p:cNvSpPr>
            <a:spLocks noChangeAspect="1" noEditPoints="1"/>
          </p:cNvSpPr>
          <p:nvPr/>
        </p:nvSpPr>
        <p:spPr bwMode="gray">
          <a:xfrm>
            <a:off x="3982182"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4" name="Freeform 5"/>
          <p:cNvSpPr>
            <a:spLocks noChangeAspect="1" noEditPoints="1"/>
          </p:cNvSpPr>
          <p:nvPr/>
        </p:nvSpPr>
        <p:spPr bwMode="gray">
          <a:xfrm>
            <a:off x="4779291"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40000">
                <a:schemeClr val="bg2"/>
              </a:gs>
              <a:gs pos="4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5" name="Freeform 5"/>
          <p:cNvSpPr>
            <a:spLocks noChangeAspect="1" noEditPoints="1"/>
          </p:cNvSpPr>
          <p:nvPr/>
        </p:nvSpPr>
        <p:spPr bwMode="gray">
          <a:xfrm>
            <a:off x="4580009"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6" name="Freeform 5"/>
          <p:cNvSpPr>
            <a:spLocks noChangeAspect="1" noEditPoints="1"/>
          </p:cNvSpPr>
          <p:nvPr/>
        </p:nvSpPr>
        <p:spPr bwMode="gray">
          <a:xfrm>
            <a:off x="5177855"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7" name="Freeform 5"/>
          <p:cNvSpPr>
            <a:spLocks noChangeAspect="1" noEditPoints="1"/>
          </p:cNvSpPr>
          <p:nvPr/>
        </p:nvSpPr>
        <p:spPr bwMode="gray">
          <a:xfrm>
            <a:off x="3782900"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8" name="Freeform 5"/>
          <p:cNvSpPr>
            <a:spLocks noChangeAspect="1" noEditPoints="1"/>
          </p:cNvSpPr>
          <p:nvPr/>
        </p:nvSpPr>
        <p:spPr bwMode="gray">
          <a:xfrm>
            <a:off x="4380727"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9" name="Freeform 5"/>
          <p:cNvSpPr>
            <a:spLocks noChangeAspect="1" noEditPoints="1"/>
          </p:cNvSpPr>
          <p:nvPr/>
        </p:nvSpPr>
        <p:spPr bwMode="gray">
          <a:xfrm>
            <a:off x="4181464" y="2745959"/>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31" name="TextBox 30"/>
          <p:cNvSpPr txBox="1"/>
          <p:nvPr/>
        </p:nvSpPr>
        <p:spPr>
          <a:xfrm>
            <a:off x="2719529" y="2795271"/>
            <a:ext cx="604653" cy="307777"/>
          </a:xfrm>
          <a:prstGeom prst="rect">
            <a:avLst/>
          </a:prstGeom>
          <a:noFill/>
        </p:spPr>
        <p:txBody>
          <a:bodyPr wrap="none" rtlCol="0">
            <a:spAutoFit/>
          </a:bodyPr>
          <a:lstStyle/>
          <a:p>
            <a:r>
              <a:rPr lang="en-IE" sz="1400" dirty="0" smtClean="0">
                <a:solidFill>
                  <a:schemeClr val="bg1"/>
                </a:solidFill>
              </a:rPr>
              <a:t>18-24</a:t>
            </a:r>
            <a:endParaRPr lang="en-GB" sz="1400" dirty="0">
              <a:solidFill>
                <a:schemeClr val="bg1"/>
              </a:solidFill>
            </a:endParaRPr>
          </a:p>
        </p:txBody>
      </p:sp>
      <p:sp>
        <p:nvSpPr>
          <p:cNvPr id="32" name="TextBox 31"/>
          <p:cNvSpPr txBox="1"/>
          <p:nvPr/>
        </p:nvSpPr>
        <p:spPr>
          <a:xfrm>
            <a:off x="2719529" y="3272474"/>
            <a:ext cx="604653" cy="307777"/>
          </a:xfrm>
          <a:prstGeom prst="rect">
            <a:avLst/>
          </a:prstGeom>
          <a:noFill/>
        </p:spPr>
        <p:txBody>
          <a:bodyPr wrap="none" rtlCol="0">
            <a:spAutoFit/>
          </a:bodyPr>
          <a:lstStyle/>
          <a:p>
            <a:r>
              <a:rPr lang="en-IE" sz="1400" dirty="0" smtClean="0">
                <a:solidFill>
                  <a:schemeClr val="bg1"/>
                </a:solidFill>
              </a:rPr>
              <a:t>25-34</a:t>
            </a:r>
            <a:endParaRPr lang="en-GB" sz="1400" dirty="0">
              <a:solidFill>
                <a:schemeClr val="bg1"/>
              </a:solidFill>
            </a:endParaRPr>
          </a:p>
        </p:txBody>
      </p:sp>
      <p:sp>
        <p:nvSpPr>
          <p:cNvPr id="34" name="TextBox 33"/>
          <p:cNvSpPr txBox="1"/>
          <p:nvPr/>
        </p:nvSpPr>
        <p:spPr>
          <a:xfrm>
            <a:off x="2719529" y="3749677"/>
            <a:ext cx="604653" cy="307777"/>
          </a:xfrm>
          <a:prstGeom prst="rect">
            <a:avLst/>
          </a:prstGeom>
          <a:noFill/>
        </p:spPr>
        <p:txBody>
          <a:bodyPr wrap="none" rtlCol="0">
            <a:spAutoFit/>
          </a:bodyPr>
          <a:lstStyle/>
          <a:p>
            <a:r>
              <a:rPr lang="en-IE" sz="1400" dirty="0" smtClean="0">
                <a:solidFill>
                  <a:schemeClr val="bg1"/>
                </a:solidFill>
              </a:rPr>
              <a:t>35-44</a:t>
            </a:r>
            <a:endParaRPr lang="en-GB" sz="1400" dirty="0">
              <a:solidFill>
                <a:schemeClr val="bg1"/>
              </a:solidFill>
            </a:endParaRPr>
          </a:p>
        </p:txBody>
      </p:sp>
      <p:sp>
        <p:nvSpPr>
          <p:cNvPr id="36" name="TextBox 35"/>
          <p:cNvSpPr txBox="1"/>
          <p:nvPr/>
        </p:nvSpPr>
        <p:spPr>
          <a:xfrm>
            <a:off x="2719529" y="4226880"/>
            <a:ext cx="604653" cy="307777"/>
          </a:xfrm>
          <a:prstGeom prst="rect">
            <a:avLst/>
          </a:prstGeom>
          <a:noFill/>
        </p:spPr>
        <p:txBody>
          <a:bodyPr wrap="none" rtlCol="0">
            <a:spAutoFit/>
          </a:bodyPr>
          <a:lstStyle/>
          <a:p>
            <a:r>
              <a:rPr lang="en-IE" sz="1400" dirty="0" smtClean="0">
                <a:solidFill>
                  <a:schemeClr val="bg1"/>
                </a:solidFill>
              </a:rPr>
              <a:t>45-54</a:t>
            </a:r>
            <a:endParaRPr lang="en-GB" sz="1400" dirty="0">
              <a:solidFill>
                <a:schemeClr val="bg1"/>
              </a:solidFill>
            </a:endParaRPr>
          </a:p>
        </p:txBody>
      </p:sp>
      <p:sp>
        <p:nvSpPr>
          <p:cNvPr id="37" name="TextBox 36"/>
          <p:cNvSpPr txBox="1"/>
          <p:nvPr/>
        </p:nvSpPr>
        <p:spPr>
          <a:xfrm>
            <a:off x="2719529" y="4704083"/>
            <a:ext cx="604653" cy="307777"/>
          </a:xfrm>
          <a:prstGeom prst="rect">
            <a:avLst/>
          </a:prstGeom>
          <a:noFill/>
        </p:spPr>
        <p:txBody>
          <a:bodyPr wrap="none" rtlCol="0">
            <a:spAutoFit/>
          </a:bodyPr>
          <a:lstStyle/>
          <a:p>
            <a:r>
              <a:rPr lang="en-IE" sz="1400" dirty="0" smtClean="0">
                <a:solidFill>
                  <a:schemeClr val="bg1"/>
                </a:solidFill>
              </a:rPr>
              <a:t>55-64</a:t>
            </a:r>
            <a:endParaRPr lang="en-GB" sz="1400" dirty="0">
              <a:solidFill>
                <a:schemeClr val="bg1"/>
              </a:solidFill>
            </a:endParaRPr>
          </a:p>
        </p:txBody>
      </p:sp>
      <p:sp>
        <p:nvSpPr>
          <p:cNvPr id="38" name="TextBox 37"/>
          <p:cNvSpPr txBox="1"/>
          <p:nvPr/>
        </p:nvSpPr>
        <p:spPr>
          <a:xfrm>
            <a:off x="2867006" y="5182410"/>
            <a:ext cx="457176" cy="307777"/>
          </a:xfrm>
          <a:prstGeom prst="rect">
            <a:avLst/>
          </a:prstGeom>
          <a:noFill/>
        </p:spPr>
        <p:txBody>
          <a:bodyPr wrap="none" rtlCol="0">
            <a:spAutoFit/>
          </a:bodyPr>
          <a:lstStyle/>
          <a:p>
            <a:r>
              <a:rPr lang="en-IE" sz="1400" dirty="0" smtClean="0">
                <a:solidFill>
                  <a:schemeClr val="bg1"/>
                </a:solidFill>
              </a:rPr>
              <a:t>65+</a:t>
            </a:r>
            <a:endParaRPr lang="en-GB" sz="1400" dirty="0">
              <a:solidFill>
                <a:schemeClr val="bg1"/>
              </a:solidFill>
            </a:endParaRPr>
          </a:p>
        </p:txBody>
      </p:sp>
      <p:sp>
        <p:nvSpPr>
          <p:cNvPr id="90" name="Freeform 5"/>
          <p:cNvSpPr>
            <a:spLocks noChangeAspect="1" noEditPoints="1"/>
          </p:cNvSpPr>
          <p:nvPr/>
        </p:nvSpPr>
        <p:spPr bwMode="gray">
          <a:xfrm>
            <a:off x="338433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1" name="Freeform 5"/>
          <p:cNvSpPr>
            <a:spLocks noChangeAspect="1" noEditPoints="1"/>
          </p:cNvSpPr>
          <p:nvPr/>
        </p:nvSpPr>
        <p:spPr bwMode="gray">
          <a:xfrm>
            <a:off x="3982182"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2" name="Freeform 5"/>
          <p:cNvSpPr>
            <a:spLocks noChangeAspect="1" noEditPoints="1"/>
          </p:cNvSpPr>
          <p:nvPr/>
        </p:nvSpPr>
        <p:spPr bwMode="gray">
          <a:xfrm>
            <a:off x="358361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3" name="Freeform 5"/>
          <p:cNvSpPr>
            <a:spLocks noChangeAspect="1" noEditPoints="1"/>
          </p:cNvSpPr>
          <p:nvPr/>
        </p:nvSpPr>
        <p:spPr bwMode="gray">
          <a:xfrm>
            <a:off x="4181464"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5" name="Freeform 5"/>
          <p:cNvSpPr>
            <a:spLocks noChangeAspect="1" noEditPoints="1"/>
          </p:cNvSpPr>
          <p:nvPr/>
        </p:nvSpPr>
        <p:spPr bwMode="gray">
          <a:xfrm>
            <a:off x="458002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6" name="Freeform 5"/>
          <p:cNvSpPr>
            <a:spLocks noChangeAspect="1" noEditPoints="1"/>
          </p:cNvSpPr>
          <p:nvPr/>
        </p:nvSpPr>
        <p:spPr bwMode="gray">
          <a:xfrm>
            <a:off x="5177855"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7" name="Freeform 5"/>
          <p:cNvSpPr>
            <a:spLocks noChangeAspect="1" noEditPoints="1"/>
          </p:cNvSpPr>
          <p:nvPr/>
        </p:nvSpPr>
        <p:spPr bwMode="gray">
          <a:xfrm>
            <a:off x="438074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8" name="Freeform 5"/>
          <p:cNvSpPr>
            <a:spLocks noChangeAspect="1" noEditPoints="1"/>
          </p:cNvSpPr>
          <p:nvPr/>
        </p:nvSpPr>
        <p:spPr bwMode="gray">
          <a:xfrm>
            <a:off x="3782900"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9" name="Freeform 5"/>
          <p:cNvSpPr>
            <a:spLocks noChangeAspect="1" noEditPoints="1"/>
          </p:cNvSpPr>
          <p:nvPr/>
        </p:nvSpPr>
        <p:spPr bwMode="gray">
          <a:xfrm>
            <a:off x="4978592" y="417756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10000">
                <a:schemeClr val="bg2"/>
              </a:gs>
              <a:gs pos="1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0" name="Freeform 5"/>
          <p:cNvSpPr>
            <a:spLocks noChangeAspect="1" noEditPoints="1"/>
          </p:cNvSpPr>
          <p:nvPr/>
        </p:nvSpPr>
        <p:spPr bwMode="gray">
          <a:xfrm>
            <a:off x="3384336"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2" name="Freeform 5"/>
          <p:cNvSpPr>
            <a:spLocks noChangeAspect="1" noEditPoints="1"/>
          </p:cNvSpPr>
          <p:nvPr/>
        </p:nvSpPr>
        <p:spPr bwMode="gray">
          <a:xfrm>
            <a:off x="3583618"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3" name="Freeform 5"/>
          <p:cNvSpPr>
            <a:spLocks noChangeAspect="1" noEditPoints="1"/>
          </p:cNvSpPr>
          <p:nvPr/>
        </p:nvSpPr>
        <p:spPr bwMode="gray">
          <a:xfrm>
            <a:off x="3982182"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4" name="Freeform 5"/>
          <p:cNvSpPr>
            <a:spLocks noChangeAspect="1" noEditPoints="1"/>
          </p:cNvSpPr>
          <p:nvPr/>
        </p:nvSpPr>
        <p:spPr bwMode="gray">
          <a:xfrm>
            <a:off x="4380727"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5" name="Freeform 5"/>
          <p:cNvSpPr>
            <a:spLocks noChangeAspect="1" noEditPoints="1"/>
          </p:cNvSpPr>
          <p:nvPr/>
        </p:nvSpPr>
        <p:spPr bwMode="gray">
          <a:xfrm>
            <a:off x="4580009"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6" name="Freeform 5"/>
          <p:cNvSpPr>
            <a:spLocks noChangeAspect="1" noEditPoints="1"/>
          </p:cNvSpPr>
          <p:nvPr/>
        </p:nvSpPr>
        <p:spPr bwMode="gray">
          <a:xfrm>
            <a:off x="5177855"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7" name="Freeform 5"/>
          <p:cNvSpPr>
            <a:spLocks noChangeAspect="1" noEditPoints="1"/>
          </p:cNvSpPr>
          <p:nvPr/>
        </p:nvSpPr>
        <p:spPr bwMode="gray">
          <a:xfrm>
            <a:off x="3782900"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8" name="Freeform 5"/>
          <p:cNvSpPr>
            <a:spLocks noChangeAspect="1" noEditPoints="1"/>
          </p:cNvSpPr>
          <p:nvPr/>
        </p:nvSpPr>
        <p:spPr bwMode="gray">
          <a:xfrm>
            <a:off x="4779291"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9" name="Freeform 5"/>
          <p:cNvSpPr>
            <a:spLocks noChangeAspect="1" noEditPoints="1"/>
          </p:cNvSpPr>
          <p:nvPr/>
        </p:nvSpPr>
        <p:spPr bwMode="gray">
          <a:xfrm>
            <a:off x="4181464" y="3223162"/>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0" name="Freeform 5"/>
          <p:cNvSpPr>
            <a:spLocks noChangeAspect="1" noEditPoints="1"/>
          </p:cNvSpPr>
          <p:nvPr/>
        </p:nvSpPr>
        <p:spPr bwMode="gray">
          <a:xfrm>
            <a:off x="33843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1" name="Freeform 5"/>
          <p:cNvSpPr>
            <a:spLocks noChangeAspect="1" noEditPoints="1"/>
          </p:cNvSpPr>
          <p:nvPr/>
        </p:nvSpPr>
        <p:spPr bwMode="gray">
          <a:xfrm>
            <a:off x="39821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2" name="Freeform 5"/>
          <p:cNvSpPr>
            <a:spLocks noChangeAspect="1" noEditPoints="1"/>
          </p:cNvSpPr>
          <p:nvPr/>
        </p:nvSpPr>
        <p:spPr bwMode="gray">
          <a:xfrm>
            <a:off x="35836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3" name="Freeform 5"/>
          <p:cNvSpPr>
            <a:spLocks noChangeAspect="1" noEditPoints="1"/>
          </p:cNvSpPr>
          <p:nvPr/>
        </p:nvSpPr>
        <p:spPr bwMode="gray">
          <a:xfrm>
            <a:off x="418145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4" name="Freeform 5"/>
          <p:cNvSpPr>
            <a:spLocks noChangeAspect="1" noEditPoints="1"/>
          </p:cNvSpPr>
          <p:nvPr/>
        </p:nvSpPr>
        <p:spPr bwMode="gray">
          <a:xfrm>
            <a:off x="43807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5" name="Freeform 5"/>
          <p:cNvSpPr>
            <a:spLocks noChangeAspect="1" noEditPoints="1"/>
          </p:cNvSpPr>
          <p:nvPr/>
        </p:nvSpPr>
        <p:spPr bwMode="gray">
          <a:xfrm>
            <a:off x="47792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6" name="Freeform 5"/>
          <p:cNvSpPr>
            <a:spLocks noChangeAspect="1" noEditPoints="1"/>
          </p:cNvSpPr>
          <p:nvPr/>
        </p:nvSpPr>
        <p:spPr bwMode="gray">
          <a:xfrm>
            <a:off x="5177855"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7" name="Freeform 5"/>
          <p:cNvSpPr>
            <a:spLocks noChangeAspect="1" noEditPoints="1"/>
          </p:cNvSpPr>
          <p:nvPr/>
        </p:nvSpPr>
        <p:spPr bwMode="gray">
          <a:xfrm>
            <a:off x="37828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8" name="Freeform 5"/>
          <p:cNvSpPr>
            <a:spLocks noChangeAspect="1" noEditPoints="1"/>
          </p:cNvSpPr>
          <p:nvPr/>
        </p:nvSpPr>
        <p:spPr bwMode="gray">
          <a:xfrm>
            <a:off x="45800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0" name="Freeform 5"/>
          <p:cNvSpPr>
            <a:spLocks noChangeAspect="1" noEditPoints="1"/>
          </p:cNvSpPr>
          <p:nvPr/>
        </p:nvSpPr>
        <p:spPr bwMode="gray">
          <a:xfrm>
            <a:off x="33843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1" name="Freeform 5"/>
          <p:cNvSpPr>
            <a:spLocks noChangeAspect="1" noEditPoints="1"/>
          </p:cNvSpPr>
          <p:nvPr/>
        </p:nvSpPr>
        <p:spPr bwMode="gray">
          <a:xfrm>
            <a:off x="39821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2" name="Freeform 5"/>
          <p:cNvSpPr>
            <a:spLocks noChangeAspect="1" noEditPoints="1"/>
          </p:cNvSpPr>
          <p:nvPr/>
        </p:nvSpPr>
        <p:spPr bwMode="gray">
          <a:xfrm>
            <a:off x="35836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3" name="Freeform 5"/>
          <p:cNvSpPr>
            <a:spLocks noChangeAspect="1" noEditPoints="1"/>
          </p:cNvSpPr>
          <p:nvPr/>
        </p:nvSpPr>
        <p:spPr bwMode="gray">
          <a:xfrm>
            <a:off x="43807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4" name="Freeform 5"/>
          <p:cNvSpPr>
            <a:spLocks noChangeAspect="1" noEditPoints="1"/>
          </p:cNvSpPr>
          <p:nvPr/>
        </p:nvSpPr>
        <p:spPr bwMode="gray">
          <a:xfrm>
            <a:off x="45800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5" name="Freeform 5"/>
          <p:cNvSpPr>
            <a:spLocks noChangeAspect="1" noEditPoints="1"/>
          </p:cNvSpPr>
          <p:nvPr/>
        </p:nvSpPr>
        <p:spPr bwMode="gray">
          <a:xfrm>
            <a:off x="49785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6" name="Freeform 5"/>
          <p:cNvSpPr>
            <a:spLocks noChangeAspect="1" noEditPoints="1"/>
          </p:cNvSpPr>
          <p:nvPr/>
        </p:nvSpPr>
        <p:spPr bwMode="gray">
          <a:xfrm>
            <a:off x="5177855"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7" name="Freeform 5"/>
          <p:cNvSpPr>
            <a:spLocks noChangeAspect="1" noEditPoints="1"/>
          </p:cNvSpPr>
          <p:nvPr/>
        </p:nvSpPr>
        <p:spPr bwMode="gray">
          <a:xfrm>
            <a:off x="418145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8" name="Freeform 5"/>
          <p:cNvSpPr>
            <a:spLocks noChangeAspect="1" noEditPoints="1"/>
          </p:cNvSpPr>
          <p:nvPr/>
        </p:nvSpPr>
        <p:spPr bwMode="gray">
          <a:xfrm>
            <a:off x="37828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0" name="Freeform 5"/>
          <p:cNvSpPr>
            <a:spLocks noChangeAspect="1" noEditPoints="1"/>
          </p:cNvSpPr>
          <p:nvPr/>
        </p:nvSpPr>
        <p:spPr bwMode="gray">
          <a:xfrm>
            <a:off x="338433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1" name="Freeform 5"/>
          <p:cNvSpPr>
            <a:spLocks noChangeAspect="1" noEditPoints="1"/>
          </p:cNvSpPr>
          <p:nvPr/>
        </p:nvSpPr>
        <p:spPr bwMode="gray">
          <a:xfrm>
            <a:off x="3982182"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2" name="Freeform 5"/>
          <p:cNvSpPr>
            <a:spLocks noChangeAspect="1" noEditPoints="1"/>
          </p:cNvSpPr>
          <p:nvPr/>
        </p:nvSpPr>
        <p:spPr bwMode="gray">
          <a:xfrm>
            <a:off x="3583618"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3" name="Freeform 5"/>
          <p:cNvSpPr>
            <a:spLocks noChangeAspect="1" noEditPoints="1"/>
          </p:cNvSpPr>
          <p:nvPr/>
        </p:nvSpPr>
        <p:spPr bwMode="gray">
          <a:xfrm>
            <a:off x="4181464"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5" name="Freeform 5"/>
          <p:cNvSpPr>
            <a:spLocks noChangeAspect="1" noEditPoints="1"/>
          </p:cNvSpPr>
          <p:nvPr/>
        </p:nvSpPr>
        <p:spPr bwMode="gray">
          <a:xfrm>
            <a:off x="4978573"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80000">
                <a:schemeClr val="bg2"/>
              </a:gs>
              <a:gs pos="8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6" name="Freeform 5"/>
          <p:cNvSpPr>
            <a:spLocks noChangeAspect="1" noEditPoints="1"/>
          </p:cNvSpPr>
          <p:nvPr/>
        </p:nvSpPr>
        <p:spPr bwMode="gray">
          <a:xfrm>
            <a:off x="5177855"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7" name="Freeform 5"/>
          <p:cNvSpPr>
            <a:spLocks noChangeAspect="1" noEditPoints="1"/>
          </p:cNvSpPr>
          <p:nvPr/>
        </p:nvSpPr>
        <p:spPr bwMode="gray">
          <a:xfrm>
            <a:off x="3782900"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8" name="Freeform 5"/>
          <p:cNvSpPr>
            <a:spLocks noChangeAspect="1" noEditPoints="1"/>
          </p:cNvSpPr>
          <p:nvPr/>
        </p:nvSpPr>
        <p:spPr bwMode="gray">
          <a:xfrm>
            <a:off x="438074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9" name="Freeform 5"/>
          <p:cNvSpPr>
            <a:spLocks noChangeAspect="1" noEditPoints="1"/>
          </p:cNvSpPr>
          <p:nvPr/>
        </p:nvSpPr>
        <p:spPr bwMode="gray">
          <a:xfrm>
            <a:off x="4580028" y="4654771"/>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10" name="Rechteck 92"/>
          <p:cNvSpPr/>
          <p:nvPr/>
        </p:nvSpPr>
        <p:spPr bwMode="gray">
          <a:xfrm>
            <a:off x="266544" y="4540270"/>
            <a:ext cx="1729641"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Higher Social </a:t>
            </a:r>
            <a:r>
              <a:rPr lang="de-DE" sz="1200" kern="0" dirty="0" smtClean="0">
                <a:solidFill>
                  <a:schemeClr val="bg1"/>
                </a:solidFill>
              </a:rPr>
              <a:t>Grades:</a:t>
            </a:r>
            <a:r>
              <a:rPr lang="de-DE" kern="0" dirty="0" smtClean="0">
                <a:solidFill>
                  <a:schemeClr val="bg1"/>
                </a:solidFill>
              </a:rPr>
              <a:t>87%</a:t>
            </a:r>
            <a:endParaRPr lang="de-DE" kern="0" dirty="0">
              <a:solidFill>
                <a:schemeClr val="bg1"/>
              </a:solidFill>
            </a:endParaRPr>
          </a:p>
        </p:txBody>
      </p:sp>
      <p:sp>
        <p:nvSpPr>
          <p:cNvPr id="111" name="Rechteck 92"/>
          <p:cNvSpPr/>
          <p:nvPr/>
        </p:nvSpPr>
        <p:spPr bwMode="gray">
          <a:xfrm>
            <a:off x="266552" y="5148407"/>
            <a:ext cx="1737655"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Lower Social Grades</a:t>
            </a:r>
            <a:r>
              <a:rPr lang="de-DE" sz="1200" kern="0" dirty="0" smtClean="0">
                <a:solidFill>
                  <a:schemeClr val="bg1"/>
                </a:solidFill>
              </a:rPr>
              <a:t>: </a:t>
            </a:r>
            <a:r>
              <a:rPr lang="de-DE" kern="0" dirty="0" smtClean="0">
                <a:solidFill>
                  <a:schemeClr val="bg1"/>
                </a:solidFill>
              </a:rPr>
              <a:t>80%</a:t>
            </a:r>
            <a:endParaRPr lang="de-DE" kern="0" dirty="0">
              <a:solidFill>
                <a:schemeClr val="bg1"/>
              </a:solidFill>
            </a:endParaRPr>
          </a:p>
        </p:txBody>
      </p:sp>
      <p:sp>
        <p:nvSpPr>
          <p:cNvPr id="112" name="TextBox 111"/>
          <p:cNvSpPr txBox="1"/>
          <p:nvPr/>
        </p:nvSpPr>
        <p:spPr>
          <a:xfrm>
            <a:off x="560018" y="4236125"/>
            <a:ext cx="1163845" cy="276999"/>
          </a:xfrm>
          <a:prstGeom prst="rect">
            <a:avLst/>
          </a:prstGeom>
          <a:noFill/>
        </p:spPr>
        <p:txBody>
          <a:bodyPr wrap="none" lIns="0" tIns="0" rIns="0" bIns="0" rtlCol="0">
            <a:spAutoFit/>
          </a:bodyPr>
          <a:lstStyle/>
          <a:p>
            <a:r>
              <a:rPr lang="en-GB" dirty="0" smtClean="0">
                <a:solidFill>
                  <a:schemeClr val="tx2"/>
                </a:solidFill>
                <a:cs typeface="Arial" pitchFamily="34" charset="0"/>
              </a:rPr>
              <a:t>Social Grade</a:t>
            </a:r>
            <a:endParaRPr lang="en-US" dirty="0">
              <a:solidFill>
                <a:schemeClr val="tx2"/>
              </a:solidFill>
              <a:cs typeface="Arial" pitchFamily="34" charset="0"/>
            </a:endParaRPr>
          </a:p>
        </p:txBody>
      </p:sp>
      <p:cxnSp>
        <p:nvCxnSpPr>
          <p:cNvPr id="113" name="Straight Connector 112"/>
          <p:cNvCxnSpPr/>
          <p:nvPr/>
        </p:nvCxnSpPr>
        <p:spPr>
          <a:xfrm>
            <a:off x="628650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cxnSp>
        <p:nvCxnSpPr>
          <p:cNvPr id="114" name="Straight Connector 113"/>
          <p:cNvCxnSpPr/>
          <p:nvPr/>
        </p:nvCxnSpPr>
        <p:spPr>
          <a:xfrm>
            <a:off x="245745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sp>
        <p:nvSpPr>
          <p:cNvPr id="28" name="Rectangle 27"/>
          <p:cNvSpPr/>
          <p:nvPr/>
        </p:nvSpPr>
        <p:spPr>
          <a:xfrm>
            <a:off x="77453" y="1068545"/>
            <a:ext cx="2220566" cy="959302"/>
          </a:xfrm>
          <a:prstGeom prst="rect">
            <a:avLst/>
          </a:prstGeom>
        </p:spPr>
        <p:txBody>
          <a:bodyPr wrap="square" anchor="ctr">
            <a:spAutoFit/>
          </a:bodyPr>
          <a:lstStyle/>
          <a:p>
            <a:pPr algn="r">
              <a:lnSpc>
                <a:spcPct val="75000"/>
              </a:lnSpc>
            </a:pPr>
            <a:r>
              <a:rPr lang="en-GB" sz="7200" b="1" dirty="0" smtClean="0">
                <a:solidFill>
                  <a:schemeClr val="accent1"/>
                </a:solidFill>
                <a:cs typeface="Arial" pitchFamily="34" charset="0"/>
              </a:rPr>
              <a:t>82%</a:t>
            </a:r>
            <a:endParaRPr lang="en-US" sz="1600" dirty="0">
              <a:solidFill>
                <a:schemeClr val="accent1"/>
              </a:solidFill>
              <a:cs typeface="Arial" pitchFamily="34" charset="0"/>
            </a:endParaRPr>
          </a:p>
        </p:txBody>
      </p:sp>
      <p:pic>
        <p:nvPicPr>
          <p:cNvPr id="118" name="Picture 117" descr="Ireland provinces.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467953" y="3366338"/>
            <a:ext cx="2238183" cy="2563200"/>
          </a:xfrm>
          <a:prstGeom prst="rect">
            <a:avLst/>
          </a:prstGeom>
        </p:spPr>
      </p:pic>
      <p:sp>
        <p:nvSpPr>
          <p:cNvPr id="119" name="TextBox 9"/>
          <p:cNvSpPr txBox="1">
            <a:spLocks noChangeArrowheads="1"/>
          </p:cNvSpPr>
          <p:nvPr/>
        </p:nvSpPr>
        <p:spPr bwMode="auto">
          <a:xfrm>
            <a:off x="7762914" y="4470849"/>
            <a:ext cx="910808" cy="769441"/>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Rest of </a:t>
            </a:r>
            <a:br>
              <a:rPr kumimoji="0" lang="en-IE" sz="1000" b="0" i="0" u="none" strike="noStrike" kern="0" cap="none" spc="0" normalizeH="0" baseline="0" noProof="0" dirty="0" smtClean="0">
                <a:ln>
                  <a:noFill/>
                </a:ln>
                <a:solidFill>
                  <a:schemeClr val="bg1"/>
                </a:solidFill>
                <a:effectLst/>
                <a:uLnTx/>
                <a:uFillTx/>
                <a:cs typeface="Calibri" pitchFamily="34" charset="0"/>
              </a:rPr>
            </a:br>
            <a:r>
              <a:rPr kumimoji="0" lang="en-IE" sz="1000" b="0" i="0" u="none" strike="noStrike" kern="0" cap="none" spc="0" normalizeH="0" baseline="0" noProof="0" dirty="0" smtClean="0">
                <a:ln>
                  <a:noFill/>
                </a:ln>
                <a:solidFill>
                  <a:schemeClr val="bg1"/>
                </a:solidFill>
                <a:effectLst/>
                <a:uLnTx/>
                <a:uFillTx/>
                <a:cs typeface="Calibri" pitchFamily="34" charset="0"/>
              </a:rPr>
              <a:t>Leinster </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81</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0" name="TextBox 9"/>
          <p:cNvSpPr txBox="1">
            <a:spLocks noChangeArrowheads="1"/>
          </p:cNvSpPr>
          <p:nvPr/>
        </p:nvSpPr>
        <p:spPr bwMode="auto">
          <a:xfrm>
            <a:off x="7015646" y="5045344"/>
            <a:ext cx="910808"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effectLst/>
                <a:uLnTx/>
                <a:uFillTx/>
                <a:cs typeface="Calibri" pitchFamily="34" charset="0"/>
              </a:rPr>
              <a:t>Munster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cs typeface="Calibri" pitchFamily="34" charset="0"/>
              </a:rPr>
              <a:t>83</a:t>
            </a:r>
            <a:r>
              <a:rPr kumimoji="0" lang="en-IE" sz="2400" b="0" i="0" u="none" strike="noStrike" kern="0" cap="none" spc="0" normalizeH="0" baseline="0" noProof="0" dirty="0" smtClean="0">
                <a:ln>
                  <a:noFill/>
                </a:ln>
                <a:effectLst/>
                <a:uLnTx/>
                <a:uFillTx/>
                <a:cs typeface="Calibri" pitchFamily="34" charset="0"/>
              </a:rPr>
              <a:t>%</a:t>
            </a:r>
          </a:p>
        </p:txBody>
      </p:sp>
      <p:sp>
        <p:nvSpPr>
          <p:cNvPr id="121" name="TextBox 9"/>
          <p:cNvSpPr txBox="1">
            <a:spLocks noChangeArrowheads="1"/>
          </p:cNvSpPr>
          <p:nvPr/>
        </p:nvSpPr>
        <p:spPr bwMode="auto">
          <a:xfrm>
            <a:off x="7011489" y="4164282"/>
            <a:ext cx="1038252"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Conn/ Ulster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84</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6" name="TextBox 9"/>
          <p:cNvSpPr txBox="1">
            <a:spLocks noChangeArrowheads="1"/>
          </p:cNvSpPr>
          <p:nvPr/>
        </p:nvSpPr>
        <p:spPr bwMode="auto">
          <a:xfrm>
            <a:off x="8300394" y="3886212"/>
            <a:ext cx="770692" cy="615553"/>
          </a:xfrm>
          <a:prstGeom prst="rect">
            <a:avLst/>
          </a:prstGeom>
          <a:solidFill>
            <a:srgbClr val="FFFFFF"/>
          </a:solidFill>
          <a:ln w="9525">
            <a:solidFill>
              <a:srgbClr val="CEC7BA"/>
            </a:solidFill>
            <a:prstDash val="dash"/>
            <a:miter lim="800000"/>
            <a:headEnd/>
            <a:tailEnd/>
          </a:ln>
        </p:spPr>
        <p:txBody>
          <a:bodyPr r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Dublin</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80</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cxnSp>
        <p:nvCxnSpPr>
          <p:cNvPr id="129" name="Straight Connector 105"/>
          <p:cNvCxnSpPr>
            <a:cxnSpLocks noChangeShapeType="1"/>
            <a:stCxn id="126" idx="2"/>
          </p:cNvCxnSpPr>
          <p:nvPr/>
        </p:nvCxnSpPr>
        <p:spPr bwMode="auto">
          <a:xfrm flipH="1">
            <a:off x="8411866" y="4501765"/>
            <a:ext cx="273874" cy="321234"/>
          </a:xfrm>
          <a:prstGeom prst="line">
            <a:avLst/>
          </a:prstGeom>
          <a:noFill/>
          <a:ln w="9525" algn="ctr">
            <a:solidFill>
              <a:srgbClr val="CEC7BA"/>
            </a:solidFill>
            <a:round/>
            <a:headEnd/>
            <a:tailEnd/>
          </a:ln>
        </p:spPr>
      </p:cxnSp>
      <p:sp>
        <p:nvSpPr>
          <p:cNvPr id="131" name="Freeform 5"/>
          <p:cNvSpPr>
            <a:spLocks noChangeAspect="1" noEditPoints="1"/>
          </p:cNvSpPr>
          <p:nvPr/>
        </p:nvSpPr>
        <p:spPr bwMode="gray">
          <a:xfrm>
            <a:off x="322573"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2" name="Freeform 5"/>
          <p:cNvSpPr>
            <a:spLocks noChangeAspect="1" noEditPoints="1"/>
          </p:cNvSpPr>
          <p:nvPr/>
        </p:nvSpPr>
        <p:spPr bwMode="gray">
          <a:xfrm>
            <a:off x="792109"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3" name="Freeform 5"/>
          <p:cNvSpPr>
            <a:spLocks noChangeAspect="1" noEditPoints="1"/>
          </p:cNvSpPr>
          <p:nvPr/>
        </p:nvSpPr>
        <p:spPr bwMode="gray">
          <a:xfrm>
            <a:off x="47908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5" name="Freeform 5"/>
          <p:cNvSpPr>
            <a:spLocks noChangeAspect="1" noEditPoints="1"/>
          </p:cNvSpPr>
          <p:nvPr/>
        </p:nvSpPr>
        <p:spPr bwMode="gray">
          <a:xfrm>
            <a:off x="1574654"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70000">
                <a:schemeClr val="bg2"/>
              </a:gs>
              <a:gs pos="75000">
                <a:schemeClr val="tx1">
                  <a:lumMod val="75000"/>
                </a:schemeClr>
              </a:gs>
            </a:gsLst>
            <a:lin ang="16200000" scaled="1"/>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36" name="Freeform 5"/>
          <p:cNvSpPr>
            <a:spLocks noChangeAspect="1" noEditPoints="1"/>
          </p:cNvSpPr>
          <p:nvPr/>
        </p:nvSpPr>
        <p:spPr bwMode="gray">
          <a:xfrm>
            <a:off x="173116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7" name="Freeform 5"/>
          <p:cNvSpPr>
            <a:spLocks noChangeAspect="1" noEditPoints="1"/>
          </p:cNvSpPr>
          <p:nvPr/>
        </p:nvSpPr>
        <p:spPr bwMode="gray">
          <a:xfrm>
            <a:off x="1261630"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8" name="Freeform 5"/>
          <p:cNvSpPr>
            <a:spLocks noChangeAspect="1" noEditPoints="1"/>
          </p:cNvSpPr>
          <p:nvPr/>
        </p:nvSpPr>
        <p:spPr bwMode="gray">
          <a:xfrm>
            <a:off x="1105133" y="4824295"/>
            <a:ext cx="110144" cy="317086"/>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9" name="Freeform 5"/>
          <p:cNvSpPr>
            <a:spLocks noChangeAspect="1" noEditPoints="1"/>
          </p:cNvSpPr>
          <p:nvPr/>
        </p:nvSpPr>
        <p:spPr bwMode="gray">
          <a:xfrm>
            <a:off x="948621"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0" name="Freeform 5"/>
          <p:cNvSpPr>
            <a:spLocks noChangeAspect="1" noEditPoints="1"/>
          </p:cNvSpPr>
          <p:nvPr/>
        </p:nvSpPr>
        <p:spPr bwMode="gray">
          <a:xfrm>
            <a:off x="635597"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2" name="Freeform 5"/>
          <p:cNvSpPr>
            <a:spLocks noChangeAspect="1" noEditPoints="1"/>
          </p:cNvSpPr>
          <p:nvPr/>
        </p:nvSpPr>
        <p:spPr bwMode="gray">
          <a:xfrm>
            <a:off x="32257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3" name="Freeform 5"/>
          <p:cNvSpPr>
            <a:spLocks noChangeAspect="1" noEditPoints="1"/>
          </p:cNvSpPr>
          <p:nvPr/>
        </p:nvSpPr>
        <p:spPr bwMode="gray">
          <a:xfrm>
            <a:off x="79210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4" name="Freeform 5"/>
          <p:cNvSpPr>
            <a:spLocks noChangeAspect="1" noEditPoints="1"/>
          </p:cNvSpPr>
          <p:nvPr/>
        </p:nvSpPr>
        <p:spPr bwMode="gray">
          <a:xfrm>
            <a:off x="47908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5" name="Freeform 5"/>
          <p:cNvSpPr>
            <a:spLocks noChangeAspect="1" noEditPoints="1"/>
          </p:cNvSpPr>
          <p:nvPr/>
        </p:nvSpPr>
        <p:spPr bwMode="gray">
          <a:xfrm>
            <a:off x="126163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6" name="Freeform 5"/>
          <p:cNvSpPr>
            <a:spLocks noChangeAspect="1" noEditPoints="1"/>
          </p:cNvSpPr>
          <p:nvPr/>
        </p:nvSpPr>
        <p:spPr bwMode="gray">
          <a:xfrm>
            <a:off x="110512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7" name="Freeform 5"/>
          <p:cNvSpPr>
            <a:spLocks noChangeAspect="1" noEditPoints="1"/>
          </p:cNvSpPr>
          <p:nvPr/>
        </p:nvSpPr>
        <p:spPr bwMode="gray">
          <a:xfrm>
            <a:off x="157465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8" name="Freeform 5"/>
          <p:cNvSpPr>
            <a:spLocks noChangeAspect="1" noEditPoints="1"/>
          </p:cNvSpPr>
          <p:nvPr/>
        </p:nvSpPr>
        <p:spPr bwMode="gray">
          <a:xfrm>
            <a:off x="1731165"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9" name="Freeform 5"/>
          <p:cNvSpPr>
            <a:spLocks noChangeAspect="1" noEditPoints="1"/>
          </p:cNvSpPr>
          <p:nvPr/>
        </p:nvSpPr>
        <p:spPr bwMode="gray">
          <a:xfrm>
            <a:off x="94861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0" name="Freeform 5"/>
          <p:cNvSpPr>
            <a:spLocks noChangeAspect="1" noEditPoints="1"/>
          </p:cNvSpPr>
          <p:nvPr/>
        </p:nvSpPr>
        <p:spPr bwMode="gray">
          <a:xfrm>
            <a:off x="63559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1" name="Freeform 5"/>
          <p:cNvSpPr>
            <a:spLocks noChangeAspect="1" noEditPoints="1"/>
          </p:cNvSpPr>
          <p:nvPr/>
        </p:nvSpPr>
        <p:spPr bwMode="gray">
          <a:xfrm>
            <a:off x="141814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2" name="Freeform 5"/>
          <p:cNvSpPr>
            <a:spLocks noChangeAspect="1" noEditPoints="1"/>
          </p:cNvSpPr>
          <p:nvPr/>
        </p:nvSpPr>
        <p:spPr bwMode="gray">
          <a:xfrm>
            <a:off x="32257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3" name="Freeform 5"/>
          <p:cNvSpPr>
            <a:spLocks noChangeAspect="1" noEditPoints="1"/>
          </p:cNvSpPr>
          <p:nvPr/>
        </p:nvSpPr>
        <p:spPr bwMode="gray">
          <a:xfrm>
            <a:off x="94861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4" name="Freeform 5"/>
          <p:cNvSpPr>
            <a:spLocks noChangeAspect="1" noEditPoints="1"/>
          </p:cNvSpPr>
          <p:nvPr/>
        </p:nvSpPr>
        <p:spPr bwMode="gray">
          <a:xfrm>
            <a:off x="47908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5" name="Freeform 5"/>
          <p:cNvSpPr>
            <a:spLocks noChangeAspect="1" noEditPoints="1"/>
          </p:cNvSpPr>
          <p:nvPr/>
        </p:nvSpPr>
        <p:spPr bwMode="gray">
          <a:xfrm>
            <a:off x="110512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6" name="Freeform 5"/>
          <p:cNvSpPr>
            <a:spLocks noChangeAspect="1" noEditPoints="1"/>
          </p:cNvSpPr>
          <p:nvPr/>
        </p:nvSpPr>
        <p:spPr bwMode="gray">
          <a:xfrm>
            <a:off x="141814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7" name="Freeform 5"/>
          <p:cNvSpPr>
            <a:spLocks noChangeAspect="1" noEditPoints="1"/>
          </p:cNvSpPr>
          <p:nvPr/>
        </p:nvSpPr>
        <p:spPr bwMode="gray">
          <a:xfrm>
            <a:off x="157465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8" name="Freeform 5"/>
          <p:cNvSpPr>
            <a:spLocks noChangeAspect="1" noEditPoints="1"/>
          </p:cNvSpPr>
          <p:nvPr/>
        </p:nvSpPr>
        <p:spPr bwMode="gray">
          <a:xfrm>
            <a:off x="1731165"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9" name="Freeform 5"/>
          <p:cNvSpPr>
            <a:spLocks noChangeAspect="1" noEditPoints="1"/>
          </p:cNvSpPr>
          <p:nvPr/>
        </p:nvSpPr>
        <p:spPr bwMode="gray">
          <a:xfrm>
            <a:off x="79210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0" name="Freeform 5"/>
          <p:cNvSpPr>
            <a:spLocks noChangeAspect="1" noEditPoints="1"/>
          </p:cNvSpPr>
          <p:nvPr/>
        </p:nvSpPr>
        <p:spPr bwMode="gray">
          <a:xfrm>
            <a:off x="63559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61" name="Freeform 5"/>
          <p:cNvSpPr>
            <a:spLocks noChangeAspect="1" noEditPoints="1"/>
          </p:cNvSpPr>
          <p:nvPr/>
        </p:nvSpPr>
        <p:spPr bwMode="gray">
          <a:xfrm>
            <a:off x="126163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80000">
                <a:schemeClr val="bg2"/>
              </a:gs>
              <a:gs pos="8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2" name="Rechteck 92"/>
          <p:cNvSpPr/>
          <p:nvPr/>
        </p:nvSpPr>
        <p:spPr bwMode="gray">
          <a:xfrm>
            <a:off x="588760" y="5756246"/>
            <a:ext cx="1093248"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smtClean="0">
                <a:solidFill>
                  <a:schemeClr val="bg1"/>
                </a:solidFill>
              </a:rPr>
              <a:t>Farmers: </a:t>
            </a:r>
            <a:r>
              <a:rPr lang="de-DE" kern="0" dirty="0" smtClean="0">
                <a:solidFill>
                  <a:schemeClr val="bg1"/>
                </a:solidFill>
              </a:rPr>
              <a:t>  68%</a:t>
            </a:r>
            <a:endParaRPr lang="de-DE" sz="2400" kern="0" dirty="0">
              <a:solidFill>
                <a:schemeClr val="bg1"/>
              </a:solidFill>
            </a:endParaRPr>
          </a:p>
        </p:txBody>
      </p:sp>
      <p:sp>
        <p:nvSpPr>
          <p:cNvPr id="141" name="Text Placeholder 34"/>
          <p:cNvSpPr txBox="1">
            <a:spLocks/>
          </p:cNvSpPr>
          <p:nvPr/>
        </p:nvSpPr>
        <p:spPr>
          <a:xfrm>
            <a:off x="109209" y="232531"/>
            <a:ext cx="8461585" cy="332399"/>
          </a:xfrm>
          <a:prstGeom prst="rect">
            <a:avLst/>
          </a:prstGeom>
        </p:spPr>
        <p:txBody>
          <a:bodyPr vert="horz" wrap="square" lIns="0" tIns="0" rIns="0" bIns="0" rtlCol="0" anchor="ctr">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defRPr/>
            </a:pPr>
            <a:r>
              <a:rPr lang="en-IE" sz="2400" b="1" dirty="0" smtClean="0">
                <a:solidFill>
                  <a:schemeClr val="accent5"/>
                </a:solidFill>
              </a:rPr>
              <a:t>Impact Of Religion On Views On Abortion - I</a:t>
            </a:r>
            <a:endParaRPr lang="en-IE" sz="2400" b="1" dirty="0">
              <a:solidFill>
                <a:schemeClr val="accent5"/>
              </a:solidFill>
            </a:endParaRPr>
          </a:p>
        </p:txBody>
      </p:sp>
      <p:sp>
        <p:nvSpPr>
          <p:cNvPr id="166" name="Rectangle 165"/>
          <p:cNvSpPr/>
          <p:nvPr/>
        </p:nvSpPr>
        <p:spPr>
          <a:xfrm>
            <a:off x="2379838" y="1187236"/>
            <a:ext cx="4493592" cy="646331"/>
          </a:xfrm>
          <a:prstGeom prst="rect">
            <a:avLst/>
          </a:prstGeom>
        </p:spPr>
        <p:txBody>
          <a:bodyPr wrap="square" anchor="ctr">
            <a:spAutoFit/>
          </a:bodyPr>
          <a:lstStyle/>
          <a:p>
            <a:r>
              <a:rPr lang="en-GB" dirty="0" smtClean="0">
                <a:solidFill>
                  <a:schemeClr val="accent1"/>
                </a:solidFill>
                <a:cs typeface="Arial" pitchFamily="34" charset="0"/>
              </a:rPr>
              <a:t>Believe </a:t>
            </a:r>
            <a:r>
              <a:rPr lang="en-IE" dirty="0" smtClean="0">
                <a:solidFill>
                  <a:schemeClr val="accent1"/>
                </a:solidFill>
                <a:cs typeface="Arial" pitchFamily="34" charset="0"/>
              </a:rPr>
              <a:t>their </a:t>
            </a:r>
            <a:r>
              <a:rPr lang="en-IE" b="1" dirty="0">
                <a:solidFill>
                  <a:schemeClr val="accent1">
                    <a:lumMod val="75000"/>
                  </a:schemeClr>
                </a:solidFill>
                <a:cs typeface="Arial" pitchFamily="34" charset="0"/>
              </a:rPr>
              <a:t>religious views should</a:t>
            </a:r>
            <a:r>
              <a:rPr lang="en-IE" dirty="0">
                <a:solidFill>
                  <a:schemeClr val="accent1"/>
                </a:solidFill>
                <a:cs typeface="Arial" pitchFamily="34" charset="0"/>
              </a:rPr>
              <a:t> apply to me and </a:t>
            </a:r>
            <a:r>
              <a:rPr lang="en-IE" b="1" dirty="0">
                <a:solidFill>
                  <a:schemeClr val="accent1">
                    <a:lumMod val="75000"/>
                  </a:schemeClr>
                </a:solidFill>
                <a:cs typeface="Arial" pitchFamily="34" charset="0"/>
              </a:rPr>
              <a:t>not be imposed on other people</a:t>
            </a:r>
            <a:endParaRPr lang="en-US" b="1" dirty="0">
              <a:solidFill>
                <a:schemeClr val="accent1">
                  <a:lumMod val="75000"/>
                </a:schemeClr>
              </a:solidFill>
              <a:cs typeface="Arial" pitchFamily="34" charset="0"/>
            </a:endParaRPr>
          </a:p>
        </p:txBody>
      </p:sp>
      <p:sp>
        <p:nvSpPr>
          <p:cNvPr id="169" name="TextBox 168"/>
          <p:cNvSpPr txBox="1"/>
          <p:nvPr/>
        </p:nvSpPr>
        <p:spPr>
          <a:xfrm>
            <a:off x="5369907" y="2795271"/>
            <a:ext cx="495649" cy="307777"/>
          </a:xfrm>
          <a:prstGeom prst="rect">
            <a:avLst/>
          </a:prstGeom>
          <a:noFill/>
        </p:spPr>
        <p:txBody>
          <a:bodyPr wrap="none" rtlCol="0">
            <a:spAutoFit/>
          </a:bodyPr>
          <a:lstStyle/>
          <a:p>
            <a:r>
              <a:rPr lang="en-IE" sz="1400" dirty="0" smtClean="0">
                <a:solidFill>
                  <a:schemeClr val="bg1"/>
                </a:solidFill>
              </a:rPr>
              <a:t>74%</a:t>
            </a:r>
            <a:endParaRPr lang="en-GB" sz="1400" dirty="0">
              <a:solidFill>
                <a:schemeClr val="bg1"/>
              </a:solidFill>
            </a:endParaRPr>
          </a:p>
        </p:txBody>
      </p:sp>
      <p:sp>
        <p:nvSpPr>
          <p:cNvPr id="172" name="TextBox 171"/>
          <p:cNvSpPr txBox="1"/>
          <p:nvPr/>
        </p:nvSpPr>
        <p:spPr>
          <a:xfrm>
            <a:off x="5369907" y="3293740"/>
            <a:ext cx="495649" cy="307777"/>
          </a:xfrm>
          <a:prstGeom prst="rect">
            <a:avLst/>
          </a:prstGeom>
          <a:noFill/>
        </p:spPr>
        <p:txBody>
          <a:bodyPr wrap="none" rtlCol="0">
            <a:spAutoFit/>
          </a:bodyPr>
          <a:lstStyle/>
          <a:p>
            <a:r>
              <a:rPr lang="en-IE" sz="1400" dirty="0" smtClean="0">
                <a:solidFill>
                  <a:schemeClr val="bg1"/>
                </a:solidFill>
              </a:rPr>
              <a:t>85%</a:t>
            </a:r>
            <a:endParaRPr lang="en-GB" sz="1400" dirty="0">
              <a:solidFill>
                <a:schemeClr val="bg1"/>
              </a:solidFill>
            </a:endParaRPr>
          </a:p>
        </p:txBody>
      </p:sp>
      <p:sp>
        <p:nvSpPr>
          <p:cNvPr id="173" name="TextBox 172"/>
          <p:cNvSpPr txBox="1"/>
          <p:nvPr/>
        </p:nvSpPr>
        <p:spPr>
          <a:xfrm>
            <a:off x="5369907" y="3781576"/>
            <a:ext cx="495649" cy="307777"/>
          </a:xfrm>
          <a:prstGeom prst="rect">
            <a:avLst/>
          </a:prstGeom>
          <a:noFill/>
        </p:spPr>
        <p:txBody>
          <a:bodyPr wrap="none" rtlCol="0">
            <a:spAutoFit/>
          </a:bodyPr>
          <a:lstStyle/>
          <a:p>
            <a:r>
              <a:rPr lang="en-IE" sz="1400" dirty="0" smtClean="0">
                <a:solidFill>
                  <a:schemeClr val="bg1"/>
                </a:solidFill>
              </a:rPr>
              <a:t>81%</a:t>
            </a:r>
            <a:endParaRPr lang="en-GB" sz="1400" dirty="0">
              <a:solidFill>
                <a:schemeClr val="bg1"/>
              </a:solidFill>
            </a:endParaRPr>
          </a:p>
        </p:txBody>
      </p:sp>
      <p:sp>
        <p:nvSpPr>
          <p:cNvPr id="174" name="TextBox 173"/>
          <p:cNvSpPr txBox="1"/>
          <p:nvPr/>
        </p:nvSpPr>
        <p:spPr>
          <a:xfrm>
            <a:off x="5369907" y="4226880"/>
            <a:ext cx="495649" cy="307777"/>
          </a:xfrm>
          <a:prstGeom prst="rect">
            <a:avLst/>
          </a:prstGeom>
          <a:noFill/>
        </p:spPr>
        <p:txBody>
          <a:bodyPr wrap="none" rtlCol="0">
            <a:spAutoFit/>
          </a:bodyPr>
          <a:lstStyle/>
          <a:p>
            <a:r>
              <a:rPr lang="en-IE" sz="1400" dirty="0" smtClean="0">
                <a:solidFill>
                  <a:schemeClr val="bg1"/>
                </a:solidFill>
              </a:rPr>
              <a:t>81%</a:t>
            </a:r>
            <a:endParaRPr lang="en-GB" sz="1400" dirty="0">
              <a:solidFill>
                <a:schemeClr val="bg1"/>
              </a:solidFill>
            </a:endParaRPr>
          </a:p>
        </p:txBody>
      </p:sp>
      <p:sp>
        <p:nvSpPr>
          <p:cNvPr id="175" name="TextBox 174"/>
          <p:cNvSpPr txBox="1"/>
          <p:nvPr/>
        </p:nvSpPr>
        <p:spPr>
          <a:xfrm>
            <a:off x="5369907" y="4704083"/>
            <a:ext cx="495649" cy="307777"/>
          </a:xfrm>
          <a:prstGeom prst="rect">
            <a:avLst/>
          </a:prstGeom>
          <a:noFill/>
        </p:spPr>
        <p:txBody>
          <a:bodyPr wrap="none" rtlCol="0">
            <a:spAutoFit/>
          </a:bodyPr>
          <a:lstStyle/>
          <a:p>
            <a:r>
              <a:rPr lang="en-IE" sz="1400" dirty="0" smtClean="0">
                <a:solidFill>
                  <a:schemeClr val="bg1"/>
                </a:solidFill>
              </a:rPr>
              <a:t>88%</a:t>
            </a:r>
            <a:endParaRPr lang="en-GB" sz="1400" dirty="0">
              <a:solidFill>
                <a:schemeClr val="bg1"/>
              </a:solidFill>
            </a:endParaRPr>
          </a:p>
        </p:txBody>
      </p:sp>
      <p:sp>
        <p:nvSpPr>
          <p:cNvPr id="176" name="TextBox 175"/>
          <p:cNvSpPr txBox="1"/>
          <p:nvPr/>
        </p:nvSpPr>
        <p:spPr>
          <a:xfrm>
            <a:off x="5369907" y="5182410"/>
            <a:ext cx="495649" cy="307777"/>
          </a:xfrm>
          <a:prstGeom prst="rect">
            <a:avLst/>
          </a:prstGeom>
          <a:noFill/>
        </p:spPr>
        <p:txBody>
          <a:bodyPr wrap="none" rtlCol="0">
            <a:spAutoFit/>
          </a:bodyPr>
          <a:lstStyle/>
          <a:p>
            <a:r>
              <a:rPr lang="en-IE" sz="1400" dirty="0" smtClean="0">
                <a:solidFill>
                  <a:schemeClr val="bg1"/>
                </a:solidFill>
              </a:rPr>
              <a:t>80%</a:t>
            </a:r>
            <a:endParaRPr lang="en-GB" sz="1400" dirty="0">
              <a:solidFill>
                <a:schemeClr val="bg1"/>
              </a:solidFill>
            </a:endParaRPr>
          </a:p>
        </p:txBody>
      </p:sp>
      <p:sp>
        <p:nvSpPr>
          <p:cNvPr id="178" name="TextBox 177"/>
          <p:cNvSpPr txBox="1"/>
          <p:nvPr/>
        </p:nvSpPr>
        <p:spPr>
          <a:xfrm>
            <a:off x="907138" y="2063316"/>
            <a:ext cx="700513" cy="276999"/>
          </a:xfrm>
          <a:prstGeom prst="rect">
            <a:avLst/>
          </a:prstGeom>
          <a:noFill/>
        </p:spPr>
        <p:txBody>
          <a:bodyPr wrap="none" lIns="0" tIns="0" rIns="0" bIns="0" rtlCol="0" anchor="b" anchorCtr="1">
            <a:spAutoFit/>
          </a:bodyPr>
          <a:lstStyle/>
          <a:p>
            <a:pPr algn="ctr"/>
            <a:r>
              <a:rPr lang="en-GB" dirty="0" smtClean="0">
                <a:solidFill>
                  <a:schemeClr val="tx2"/>
                </a:solidFill>
                <a:cs typeface="Calibri" pitchFamily="34" charset="0"/>
              </a:rPr>
              <a:t>Gender</a:t>
            </a:r>
            <a:endParaRPr lang="en-US" dirty="0">
              <a:solidFill>
                <a:schemeClr val="tx2"/>
              </a:solidFill>
              <a:cs typeface="Calibri" pitchFamily="34" charset="0"/>
            </a:endParaRPr>
          </a:p>
        </p:txBody>
      </p:sp>
      <p:sp>
        <p:nvSpPr>
          <p:cNvPr id="180" name="Rechteck 31"/>
          <p:cNvSpPr/>
          <p:nvPr/>
        </p:nvSpPr>
        <p:spPr>
          <a:xfrm>
            <a:off x="689948" y="3597523"/>
            <a:ext cx="442429" cy="307777"/>
          </a:xfrm>
          <a:prstGeom prst="rect">
            <a:avLst/>
          </a:prstGeom>
        </p:spPr>
        <p:txBody>
          <a:bodyPr wrap="none" lIns="0" tIns="0" rIns="0" bIns="0" anchor="ctr" anchorCtr="0">
            <a:spAutoFit/>
          </a:bodyPr>
          <a:lstStyle/>
          <a:p>
            <a:pPr algn="ctr"/>
            <a:r>
              <a:rPr lang="en-US" sz="2000" dirty="0" smtClean="0">
                <a:solidFill>
                  <a:schemeClr val="accent1">
                    <a:lumMod val="75000"/>
                  </a:schemeClr>
                </a:solidFill>
              </a:rPr>
              <a:t>77%</a:t>
            </a:r>
            <a:endParaRPr lang="en-US" sz="2000" dirty="0">
              <a:solidFill>
                <a:schemeClr val="accent1">
                  <a:lumMod val="75000"/>
                </a:schemeClr>
              </a:solidFill>
            </a:endParaRPr>
          </a:p>
        </p:txBody>
      </p:sp>
      <p:sp>
        <p:nvSpPr>
          <p:cNvPr id="181" name="Rechteck 31"/>
          <p:cNvSpPr/>
          <p:nvPr/>
        </p:nvSpPr>
        <p:spPr>
          <a:xfrm>
            <a:off x="1385654" y="2499500"/>
            <a:ext cx="442429" cy="307777"/>
          </a:xfrm>
          <a:prstGeom prst="rect">
            <a:avLst/>
          </a:prstGeom>
        </p:spPr>
        <p:txBody>
          <a:bodyPr wrap="none" lIns="0" tIns="0" rIns="0" bIns="0" anchor="ctr" anchorCtr="0">
            <a:spAutoFit/>
          </a:bodyPr>
          <a:lstStyle/>
          <a:p>
            <a:pPr algn="ctr"/>
            <a:r>
              <a:rPr lang="en-US" sz="2000" dirty="0" smtClean="0">
                <a:solidFill>
                  <a:srgbClr val="D0103A"/>
                </a:solidFill>
              </a:rPr>
              <a:t>86%</a:t>
            </a:r>
            <a:endParaRPr lang="en-US" sz="2000" dirty="0">
              <a:solidFill>
                <a:srgbClr val="D0103A"/>
              </a:solidFill>
            </a:endParaRPr>
          </a:p>
        </p:txBody>
      </p:sp>
      <p:grpSp>
        <p:nvGrpSpPr>
          <p:cNvPr id="182" name="Group 181"/>
          <p:cNvGrpSpPr/>
          <p:nvPr/>
        </p:nvGrpSpPr>
        <p:grpSpPr>
          <a:xfrm>
            <a:off x="1283513" y="2851369"/>
            <a:ext cx="646711" cy="1146598"/>
            <a:chOff x="6566388" y="1799850"/>
            <a:chExt cx="775429" cy="1374812"/>
          </a:xfrm>
        </p:grpSpPr>
        <p:sp>
          <p:nvSpPr>
            <p:cNvPr id="188" name="Freeform 21"/>
            <p:cNvSpPr>
              <a:spLocks/>
            </p:cNvSpPr>
            <p:nvPr/>
          </p:nvSpPr>
          <p:spPr bwMode="auto">
            <a:xfrm>
              <a:off x="6566388" y="1799850"/>
              <a:ext cx="775429" cy="1374812"/>
            </a:xfrm>
            <a:custGeom>
              <a:avLst/>
              <a:gdLst>
                <a:gd name="T0" fmla="*/ 64 w 128"/>
                <a:gd name="T1" fmla="*/ 0 h 314"/>
                <a:gd name="T2" fmla="*/ 0 w 128"/>
                <a:gd name="T3" fmla="*/ 0 h 314"/>
                <a:gd name="T4" fmla="*/ 0 w 128"/>
                <a:gd name="T5" fmla="*/ 64 h 314"/>
                <a:gd name="T6" fmla="*/ 0 w 128"/>
                <a:gd name="T7" fmla="*/ 72 h 314"/>
                <a:gd name="T8" fmla="*/ 0 w 128"/>
                <a:gd name="T9" fmla="*/ 250 h 314"/>
                <a:gd name="T10" fmla="*/ 64 w 128"/>
                <a:gd name="T11" fmla="*/ 314 h 314"/>
                <a:gd name="T12" fmla="*/ 128 w 128"/>
                <a:gd name="T13" fmla="*/ 250 h 314"/>
                <a:gd name="T14" fmla="*/ 128 w 128"/>
                <a:gd name="T15" fmla="*/ 64 h 314"/>
                <a:gd name="T16" fmla="*/ 64 w 128"/>
                <a:gd name="T17"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14">
                  <a:moveTo>
                    <a:pt x="64" y="0"/>
                  </a:moveTo>
                  <a:cubicBezTo>
                    <a:pt x="0" y="0"/>
                    <a:pt x="0" y="0"/>
                    <a:pt x="0" y="0"/>
                  </a:cubicBezTo>
                  <a:cubicBezTo>
                    <a:pt x="0" y="64"/>
                    <a:pt x="0" y="64"/>
                    <a:pt x="0" y="64"/>
                  </a:cubicBezTo>
                  <a:cubicBezTo>
                    <a:pt x="0" y="72"/>
                    <a:pt x="0" y="72"/>
                    <a:pt x="0" y="72"/>
                  </a:cubicBezTo>
                  <a:cubicBezTo>
                    <a:pt x="0" y="250"/>
                    <a:pt x="0" y="250"/>
                    <a:pt x="0" y="250"/>
                  </a:cubicBezTo>
                  <a:cubicBezTo>
                    <a:pt x="0" y="286"/>
                    <a:pt x="29" y="314"/>
                    <a:pt x="64" y="314"/>
                  </a:cubicBezTo>
                  <a:cubicBezTo>
                    <a:pt x="100" y="314"/>
                    <a:pt x="128" y="286"/>
                    <a:pt x="128" y="250"/>
                  </a:cubicBezTo>
                  <a:cubicBezTo>
                    <a:pt x="128" y="64"/>
                    <a:pt x="128" y="64"/>
                    <a:pt x="128" y="64"/>
                  </a:cubicBezTo>
                  <a:cubicBezTo>
                    <a:pt x="128" y="29"/>
                    <a:pt x="100" y="0"/>
                    <a:pt x="64" y="0"/>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9" name="Group 188"/>
            <p:cNvGrpSpPr/>
            <p:nvPr/>
          </p:nvGrpSpPr>
          <p:grpSpPr>
            <a:xfrm>
              <a:off x="6739613" y="2152086"/>
              <a:ext cx="428978" cy="670341"/>
              <a:chOff x="6744069" y="2107565"/>
              <a:chExt cx="428978" cy="670341"/>
            </a:xfrm>
          </p:grpSpPr>
          <p:pic>
            <p:nvPicPr>
              <p:cNvPr id="190" name="Picture 18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44069" y="2235315"/>
                <a:ext cx="428978" cy="542591"/>
              </a:xfrm>
              <a:prstGeom prst="rect">
                <a:avLst/>
              </a:prstGeom>
            </p:spPr>
          </p:pic>
          <p:sp>
            <p:nvSpPr>
              <p:cNvPr id="191" name="Oval 31"/>
              <p:cNvSpPr>
                <a:spLocks noChangeArrowheads="1"/>
              </p:cNvSpPr>
              <p:nvPr/>
            </p:nvSpPr>
            <p:spPr bwMode="auto">
              <a:xfrm>
                <a:off x="6861549" y="2107565"/>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grpSp>
        <p:nvGrpSpPr>
          <p:cNvPr id="183" name="Group 182"/>
          <p:cNvGrpSpPr/>
          <p:nvPr/>
        </p:nvGrpSpPr>
        <p:grpSpPr>
          <a:xfrm>
            <a:off x="584565" y="2349864"/>
            <a:ext cx="653195" cy="1177545"/>
            <a:chOff x="5728324" y="1198527"/>
            <a:chExt cx="783204" cy="1411919"/>
          </a:xfrm>
        </p:grpSpPr>
        <p:sp>
          <p:nvSpPr>
            <p:cNvPr id="184" name="Freeform 27"/>
            <p:cNvSpPr>
              <a:spLocks/>
            </p:cNvSpPr>
            <p:nvPr/>
          </p:nvSpPr>
          <p:spPr bwMode="auto">
            <a:xfrm>
              <a:off x="5728324" y="1198527"/>
              <a:ext cx="783204" cy="1411919"/>
            </a:xfrm>
            <a:custGeom>
              <a:avLst/>
              <a:gdLst>
                <a:gd name="T0" fmla="*/ 64 w 128"/>
                <a:gd name="T1" fmla="*/ 0 h 322"/>
                <a:gd name="T2" fmla="*/ 0 w 128"/>
                <a:gd name="T3" fmla="*/ 64 h 322"/>
                <a:gd name="T4" fmla="*/ 0 w 128"/>
                <a:gd name="T5" fmla="*/ 258 h 322"/>
                <a:gd name="T6" fmla="*/ 64 w 128"/>
                <a:gd name="T7" fmla="*/ 322 h 322"/>
                <a:gd name="T8" fmla="*/ 128 w 128"/>
                <a:gd name="T9" fmla="*/ 322 h 322"/>
                <a:gd name="T10" fmla="*/ 128 w 128"/>
                <a:gd name="T11" fmla="*/ 258 h 322"/>
                <a:gd name="T12" fmla="*/ 128 w 128"/>
                <a:gd name="T13" fmla="*/ 249 h 322"/>
                <a:gd name="T14" fmla="*/ 128 w 128"/>
                <a:gd name="T15" fmla="*/ 64 h 322"/>
                <a:gd name="T16" fmla="*/ 64 w 128"/>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22">
                  <a:moveTo>
                    <a:pt x="64" y="0"/>
                  </a:moveTo>
                  <a:cubicBezTo>
                    <a:pt x="29" y="0"/>
                    <a:pt x="0" y="28"/>
                    <a:pt x="0" y="64"/>
                  </a:cubicBezTo>
                  <a:cubicBezTo>
                    <a:pt x="0" y="258"/>
                    <a:pt x="0" y="258"/>
                    <a:pt x="0" y="258"/>
                  </a:cubicBezTo>
                  <a:cubicBezTo>
                    <a:pt x="0" y="293"/>
                    <a:pt x="29" y="322"/>
                    <a:pt x="64" y="322"/>
                  </a:cubicBezTo>
                  <a:cubicBezTo>
                    <a:pt x="128" y="322"/>
                    <a:pt x="128" y="322"/>
                    <a:pt x="128" y="322"/>
                  </a:cubicBezTo>
                  <a:cubicBezTo>
                    <a:pt x="128" y="258"/>
                    <a:pt x="128" y="258"/>
                    <a:pt x="128" y="258"/>
                  </a:cubicBezTo>
                  <a:cubicBezTo>
                    <a:pt x="128" y="249"/>
                    <a:pt x="128" y="249"/>
                    <a:pt x="128" y="249"/>
                  </a:cubicBezTo>
                  <a:cubicBezTo>
                    <a:pt x="128" y="64"/>
                    <a:pt x="128" y="64"/>
                    <a:pt x="128" y="64"/>
                  </a:cubicBezTo>
                  <a:cubicBezTo>
                    <a:pt x="128" y="28"/>
                    <a:pt x="99" y="0"/>
                    <a:pt x="6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5" name="Group 184"/>
            <p:cNvGrpSpPr/>
            <p:nvPr/>
          </p:nvGrpSpPr>
          <p:grpSpPr>
            <a:xfrm>
              <a:off x="5912120" y="1509565"/>
              <a:ext cx="415613" cy="789842"/>
              <a:chOff x="5891442" y="1525281"/>
              <a:chExt cx="415613" cy="789842"/>
            </a:xfrm>
          </p:grpSpPr>
          <p:sp>
            <p:nvSpPr>
              <p:cNvPr id="186" name="Freeform 32"/>
              <p:cNvSpPr>
                <a:spLocks/>
              </p:cNvSpPr>
              <p:nvPr/>
            </p:nvSpPr>
            <p:spPr bwMode="auto">
              <a:xfrm>
                <a:off x="5891442" y="1676878"/>
                <a:ext cx="415613" cy="638245"/>
              </a:xfrm>
              <a:custGeom>
                <a:avLst/>
                <a:gdLst>
                  <a:gd name="T0" fmla="*/ 64 w 64"/>
                  <a:gd name="T1" fmla="*/ 19 h 125"/>
                  <a:gd name="T2" fmla="*/ 45 w 64"/>
                  <a:gd name="T3" fmla="*/ 0 h 125"/>
                  <a:gd name="T4" fmla="*/ 27 w 64"/>
                  <a:gd name="T5" fmla="*/ 0 h 125"/>
                  <a:gd name="T6" fmla="*/ 26 w 64"/>
                  <a:gd name="T7" fmla="*/ 0 h 125"/>
                  <a:gd name="T8" fmla="*/ 18 w 64"/>
                  <a:gd name="T9" fmla="*/ 0 h 125"/>
                  <a:gd name="T10" fmla="*/ 0 w 64"/>
                  <a:gd name="T11" fmla="*/ 19 h 125"/>
                  <a:gd name="T12" fmla="*/ 0 w 64"/>
                  <a:gd name="T13" fmla="*/ 19 h 125"/>
                  <a:gd name="T14" fmla="*/ 0 w 64"/>
                  <a:gd name="T15" fmla="*/ 55 h 125"/>
                  <a:gd name="T16" fmla="*/ 6 w 64"/>
                  <a:gd name="T17" fmla="*/ 61 h 125"/>
                  <a:gd name="T18" fmla="*/ 12 w 64"/>
                  <a:gd name="T19" fmla="*/ 55 h 125"/>
                  <a:gd name="T20" fmla="*/ 12 w 64"/>
                  <a:gd name="T21" fmla="*/ 33 h 125"/>
                  <a:gd name="T22" fmla="*/ 12 w 64"/>
                  <a:gd name="T23" fmla="*/ 21 h 125"/>
                  <a:gd name="T24" fmla="*/ 15 w 64"/>
                  <a:gd name="T25" fmla="*/ 21 h 125"/>
                  <a:gd name="T26" fmla="*/ 15 w 64"/>
                  <a:gd name="T27" fmla="*/ 34 h 125"/>
                  <a:gd name="T28" fmla="*/ 15 w 64"/>
                  <a:gd name="T29" fmla="*/ 57 h 125"/>
                  <a:gd name="T30" fmla="*/ 15 w 64"/>
                  <a:gd name="T31" fmla="*/ 61 h 125"/>
                  <a:gd name="T32" fmla="*/ 15 w 64"/>
                  <a:gd name="T33" fmla="*/ 117 h 125"/>
                  <a:gd name="T34" fmla="*/ 22 w 64"/>
                  <a:gd name="T35" fmla="*/ 125 h 125"/>
                  <a:gd name="T36" fmla="*/ 30 w 64"/>
                  <a:gd name="T37" fmla="*/ 117 h 125"/>
                  <a:gd name="T38" fmla="*/ 30 w 64"/>
                  <a:gd name="T39" fmla="*/ 61 h 125"/>
                  <a:gd name="T40" fmla="*/ 33 w 64"/>
                  <a:gd name="T41" fmla="*/ 61 h 125"/>
                  <a:gd name="T42" fmla="*/ 33 w 64"/>
                  <a:gd name="T43" fmla="*/ 117 h 125"/>
                  <a:gd name="T44" fmla="*/ 41 w 64"/>
                  <a:gd name="T45" fmla="*/ 125 h 125"/>
                  <a:gd name="T46" fmla="*/ 49 w 64"/>
                  <a:gd name="T47" fmla="*/ 117 h 125"/>
                  <a:gd name="T48" fmla="*/ 49 w 64"/>
                  <a:gd name="T49" fmla="*/ 61 h 125"/>
                  <a:gd name="T50" fmla="*/ 49 w 64"/>
                  <a:gd name="T51" fmla="*/ 57 h 125"/>
                  <a:gd name="T52" fmla="*/ 49 w 64"/>
                  <a:gd name="T53" fmla="*/ 34 h 125"/>
                  <a:gd name="T54" fmla="*/ 49 w 64"/>
                  <a:gd name="T55" fmla="*/ 21 h 125"/>
                  <a:gd name="T56" fmla="*/ 52 w 64"/>
                  <a:gd name="T57" fmla="*/ 21 h 125"/>
                  <a:gd name="T58" fmla="*/ 52 w 64"/>
                  <a:gd name="T59" fmla="*/ 33 h 125"/>
                  <a:gd name="T60" fmla="*/ 52 w 64"/>
                  <a:gd name="T61" fmla="*/ 55 h 125"/>
                  <a:gd name="T62" fmla="*/ 58 w 64"/>
                  <a:gd name="T63" fmla="*/ 61 h 125"/>
                  <a:gd name="T64" fmla="*/ 64 w 64"/>
                  <a:gd name="T65" fmla="*/ 55 h 125"/>
                  <a:gd name="T66" fmla="*/ 64 w 64"/>
                  <a:gd name="T67" fmla="*/ 19 h 125"/>
                  <a:gd name="T68" fmla="*/ 64 w 64"/>
                  <a:gd name="T69"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125">
                    <a:moveTo>
                      <a:pt x="64" y="19"/>
                    </a:moveTo>
                    <a:cubicBezTo>
                      <a:pt x="64" y="8"/>
                      <a:pt x="56" y="0"/>
                      <a:pt x="45" y="0"/>
                    </a:cubicBezTo>
                    <a:cubicBezTo>
                      <a:pt x="27" y="0"/>
                      <a:pt x="27" y="0"/>
                      <a:pt x="27" y="0"/>
                    </a:cubicBezTo>
                    <a:cubicBezTo>
                      <a:pt x="26" y="0"/>
                      <a:pt x="26" y="0"/>
                      <a:pt x="26" y="0"/>
                    </a:cubicBezTo>
                    <a:cubicBezTo>
                      <a:pt x="18" y="0"/>
                      <a:pt x="18" y="0"/>
                      <a:pt x="18" y="0"/>
                    </a:cubicBezTo>
                    <a:cubicBezTo>
                      <a:pt x="8" y="0"/>
                      <a:pt x="0" y="8"/>
                      <a:pt x="0" y="19"/>
                    </a:cubicBezTo>
                    <a:cubicBezTo>
                      <a:pt x="0" y="19"/>
                      <a:pt x="0" y="19"/>
                      <a:pt x="0" y="19"/>
                    </a:cubicBezTo>
                    <a:cubicBezTo>
                      <a:pt x="0" y="55"/>
                      <a:pt x="0" y="55"/>
                      <a:pt x="0" y="55"/>
                    </a:cubicBezTo>
                    <a:cubicBezTo>
                      <a:pt x="0" y="58"/>
                      <a:pt x="3" y="61"/>
                      <a:pt x="6" y="61"/>
                    </a:cubicBezTo>
                    <a:cubicBezTo>
                      <a:pt x="9" y="61"/>
                      <a:pt x="12" y="58"/>
                      <a:pt x="12" y="55"/>
                    </a:cubicBezTo>
                    <a:cubicBezTo>
                      <a:pt x="12" y="33"/>
                      <a:pt x="12" y="33"/>
                      <a:pt x="12" y="33"/>
                    </a:cubicBezTo>
                    <a:cubicBezTo>
                      <a:pt x="12" y="21"/>
                      <a:pt x="12" y="21"/>
                      <a:pt x="12" y="21"/>
                    </a:cubicBezTo>
                    <a:cubicBezTo>
                      <a:pt x="15" y="21"/>
                      <a:pt x="15" y="21"/>
                      <a:pt x="15" y="21"/>
                    </a:cubicBezTo>
                    <a:cubicBezTo>
                      <a:pt x="15" y="34"/>
                      <a:pt x="15" y="34"/>
                      <a:pt x="15" y="34"/>
                    </a:cubicBezTo>
                    <a:cubicBezTo>
                      <a:pt x="15" y="57"/>
                      <a:pt x="15" y="57"/>
                      <a:pt x="15" y="57"/>
                    </a:cubicBezTo>
                    <a:cubicBezTo>
                      <a:pt x="15" y="61"/>
                      <a:pt x="15" y="61"/>
                      <a:pt x="15" y="61"/>
                    </a:cubicBezTo>
                    <a:cubicBezTo>
                      <a:pt x="15" y="117"/>
                      <a:pt x="15" y="117"/>
                      <a:pt x="15" y="117"/>
                    </a:cubicBezTo>
                    <a:cubicBezTo>
                      <a:pt x="15" y="121"/>
                      <a:pt x="18" y="125"/>
                      <a:pt x="22" y="125"/>
                    </a:cubicBezTo>
                    <a:cubicBezTo>
                      <a:pt x="27" y="125"/>
                      <a:pt x="30" y="121"/>
                      <a:pt x="30" y="117"/>
                    </a:cubicBezTo>
                    <a:cubicBezTo>
                      <a:pt x="30" y="61"/>
                      <a:pt x="30" y="61"/>
                      <a:pt x="30" y="61"/>
                    </a:cubicBezTo>
                    <a:cubicBezTo>
                      <a:pt x="33" y="61"/>
                      <a:pt x="33" y="61"/>
                      <a:pt x="33" y="61"/>
                    </a:cubicBezTo>
                    <a:cubicBezTo>
                      <a:pt x="33" y="117"/>
                      <a:pt x="33" y="117"/>
                      <a:pt x="33" y="117"/>
                    </a:cubicBezTo>
                    <a:cubicBezTo>
                      <a:pt x="33" y="121"/>
                      <a:pt x="37" y="125"/>
                      <a:pt x="41" y="125"/>
                    </a:cubicBezTo>
                    <a:cubicBezTo>
                      <a:pt x="46" y="125"/>
                      <a:pt x="49" y="121"/>
                      <a:pt x="49" y="117"/>
                    </a:cubicBezTo>
                    <a:cubicBezTo>
                      <a:pt x="49" y="61"/>
                      <a:pt x="49" y="61"/>
                      <a:pt x="49" y="61"/>
                    </a:cubicBezTo>
                    <a:cubicBezTo>
                      <a:pt x="49" y="57"/>
                      <a:pt x="49" y="57"/>
                      <a:pt x="49" y="57"/>
                    </a:cubicBezTo>
                    <a:cubicBezTo>
                      <a:pt x="49" y="34"/>
                      <a:pt x="49" y="34"/>
                      <a:pt x="49" y="34"/>
                    </a:cubicBezTo>
                    <a:cubicBezTo>
                      <a:pt x="49" y="21"/>
                      <a:pt x="49" y="21"/>
                      <a:pt x="49" y="21"/>
                    </a:cubicBezTo>
                    <a:cubicBezTo>
                      <a:pt x="52" y="21"/>
                      <a:pt x="52" y="21"/>
                      <a:pt x="52" y="21"/>
                    </a:cubicBezTo>
                    <a:cubicBezTo>
                      <a:pt x="52" y="33"/>
                      <a:pt x="52" y="33"/>
                      <a:pt x="52" y="33"/>
                    </a:cubicBezTo>
                    <a:cubicBezTo>
                      <a:pt x="52" y="55"/>
                      <a:pt x="52" y="55"/>
                      <a:pt x="52" y="55"/>
                    </a:cubicBezTo>
                    <a:cubicBezTo>
                      <a:pt x="52" y="58"/>
                      <a:pt x="55" y="61"/>
                      <a:pt x="58" y="61"/>
                    </a:cubicBezTo>
                    <a:cubicBezTo>
                      <a:pt x="61" y="61"/>
                      <a:pt x="64" y="58"/>
                      <a:pt x="64" y="55"/>
                    </a:cubicBezTo>
                    <a:cubicBezTo>
                      <a:pt x="64" y="19"/>
                      <a:pt x="64" y="19"/>
                      <a:pt x="64" y="19"/>
                    </a:cubicBezTo>
                    <a:cubicBezTo>
                      <a:pt x="64" y="19"/>
                      <a:pt x="64" y="19"/>
                      <a:pt x="64" y="1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sp>
            <p:nvSpPr>
              <p:cNvPr id="187" name="Oval 31"/>
              <p:cNvSpPr>
                <a:spLocks noChangeArrowheads="1"/>
              </p:cNvSpPr>
              <p:nvPr/>
            </p:nvSpPr>
            <p:spPr bwMode="auto">
              <a:xfrm>
                <a:off x="6008210" y="1525281"/>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sp>
        <p:nvSpPr>
          <p:cNvPr id="177" name="Text Box 3"/>
          <p:cNvSpPr txBox="1">
            <a:spLocks noChangeArrowheads="1"/>
          </p:cNvSpPr>
          <p:nvPr/>
        </p:nvSpPr>
        <p:spPr bwMode="auto">
          <a:xfrm>
            <a:off x="8705998" y="6278473"/>
            <a:ext cx="444352"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(Q.9)</a:t>
            </a:r>
            <a:endParaRPr lang="en-GB" sz="1000" i="1" dirty="0">
              <a:solidFill>
                <a:srgbClr val="22505F"/>
              </a:solidFill>
              <a:cs typeface="Calibri" pitchFamily="34" charset="0"/>
            </a:endParaRPr>
          </a:p>
        </p:txBody>
      </p:sp>
      <p:sp>
        <p:nvSpPr>
          <p:cNvPr id="193" name="Rectangle 192"/>
          <p:cNvSpPr/>
          <p:nvPr/>
        </p:nvSpPr>
        <p:spPr>
          <a:xfrm>
            <a:off x="5385440" y="4703411"/>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67" name="Freeform 5"/>
          <p:cNvSpPr>
            <a:spLocks noChangeAspect="1" noEditPoints="1"/>
          </p:cNvSpPr>
          <p:nvPr/>
        </p:nvSpPr>
        <p:spPr bwMode="gray">
          <a:xfrm>
            <a:off x="4978573"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50000">
                <a:schemeClr val="bg2"/>
              </a:gs>
              <a:gs pos="5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8" name="Freeform 5"/>
          <p:cNvSpPr>
            <a:spLocks noChangeAspect="1" noEditPoints="1"/>
          </p:cNvSpPr>
          <p:nvPr/>
        </p:nvSpPr>
        <p:spPr bwMode="gray">
          <a:xfrm>
            <a:off x="4779291" y="46551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0" name="Freeform 5"/>
          <p:cNvSpPr>
            <a:spLocks noChangeAspect="1" noEditPoints="1"/>
          </p:cNvSpPr>
          <p:nvPr/>
        </p:nvSpPr>
        <p:spPr bwMode="gray">
          <a:xfrm>
            <a:off x="47792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3" name="Freeform 5"/>
          <p:cNvSpPr>
            <a:spLocks noChangeAspect="1" noEditPoints="1"/>
          </p:cNvSpPr>
          <p:nvPr/>
        </p:nvSpPr>
        <p:spPr bwMode="gray">
          <a:xfrm>
            <a:off x="1418142"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4" name="Freeform 5"/>
          <p:cNvSpPr>
            <a:spLocks noChangeAspect="1" noEditPoints="1"/>
          </p:cNvSpPr>
          <p:nvPr/>
        </p:nvSpPr>
        <p:spPr bwMode="gray">
          <a:xfrm>
            <a:off x="49785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10000">
                <a:schemeClr val="bg2"/>
              </a:gs>
              <a:gs pos="1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1" name="Freeform 5"/>
          <p:cNvSpPr>
            <a:spLocks noChangeAspect="1" noEditPoints="1"/>
          </p:cNvSpPr>
          <p:nvPr/>
        </p:nvSpPr>
        <p:spPr bwMode="gray">
          <a:xfrm>
            <a:off x="4779310" y="41779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graphicFrame>
        <p:nvGraphicFramePr>
          <p:cNvPr id="199" name="Chart 198"/>
          <p:cNvGraphicFramePr/>
          <p:nvPr>
            <p:extLst>
              <p:ext uri="{D42A27DB-BD31-4B8C-83A1-F6EECF244321}">
                <p14:modId xmlns:p14="http://schemas.microsoft.com/office/powerpoint/2010/main" val="508837066"/>
              </p:ext>
            </p:extLst>
          </p:nvPr>
        </p:nvGraphicFramePr>
        <p:xfrm>
          <a:off x="7226491" y="1745649"/>
          <a:ext cx="1710149" cy="1044672"/>
        </p:xfrm>
        <a:graphic>
          <a:graphicData uri="http://schemas.openxmlformats.org/drawingml/2006/chart">
            <c:chart xmlns:c="http://schemas.openxmlformats.org/drawingml/2006/chart" xmlns:r="http://schemas.openxmlformats.org/officeDocument/2006/relationships" r:id="rId5"/>
          </a:graphicData>
        </a:graphic>
      </p:graphicFrame>
      <p:sp>
        <p:nvSpPr>
          <p:cNvPr id="201" name="Rectangle 200"/>
          <p:cNvSpPr/>
          <p:nvPr/>
        </p:nvSpPr>
        <p:spPr>
          <a:xfrm>
            <a:off x="6345354" y="2031087"/>
            <a:ext cx="1013354" cy="153888"/>
          </a:xfrm>
          <a:prstGeom prst="rect">
            <a:avLst/>
          </a:prstGeom>
        </p:spPr>
        <p:txBody>
          <a:bodyPr wrap="none" lIns="0" tIns="0" rIns="0" bIns="0" anchor="ctr" anchorCtr="0">
            <a:spAutoFit/>
          </a:bodyPr>
          <a:lstStyle/>
          <a:p>
            <a:pPr algn="r">
              <a:lnSpc>
                <a:spcPts val="1200"/>
              </a:lnSpc>
            </a:pPr>
            <a:r>
              <a:rPr lang="en-IE" sz="1200" dirty="0" smtClean="0">
                <a:solidFill>
                  <a:schemeClr val="bg1"/>
                </a:solidFill>
              </a:rPr>
              <a:t>Roman Catholic</a:t>
            </a:r>
            <a:endParaRPr lang="en-IE" sz="1200" dirty="0">
              <a:solidFill>
                <a:schemeClr val="bg1"/>
              </a:solidFill>
            </a:endParaRPr>
          </a:p>
        </p:txBody>
      </p:sp>
      <p:sp>
        <p:nvSpPr>
          <p:cNvPr id="202" name="Rectangle 201"/>
          <p:cNvSpPr/>
          <p:nvPr/>
        </p:nvSpPr>
        <p:spPr>
          <a:xfrm>
            <a:off x="6994826" y="2414950"/>
            <a:ext cx="363882" cy="153888"/>
          </a:xfrm>
          <a:prstGeom prst="rect">
            <a:avLst/>
          </a:prstGeom>
        </p:spPr>
        <p:txBody>
          <a:bodyPr wrap="none" lIns="0" tIns="0" rIns="0" bIns="0" anchor="ctr" anchorCtr="0">
            <a:spAutoFit/>
          </a:bodyPr>
          <a:lstStyle/>
          <a:p>
            <a:pPr algn="r">
              <a:lnSpc>
                <a:spcPts val="1200"/>
              </a:lnSpc>
            </a:pPr>
            <a:r>
              <a:rPr lang="en-IE" sz="1200" dirty="0" smtClean="0">
                <a:solidFill>
                  <a:schemeClr val="bg1"/>
                </a:solidFill>
              </a:rPr>
              <a:t>Other</a:t>
            </a:r>
            <a:endParaRPr lang="en-IE" sz="1200" dirty="0">
              <a:solidFill>
                <a:schemeClr val="bg1"/>
              </a:solidFill>
            </a:endParaRPr>
          </a:p>
        </p:txBody>
      </p:sp>
      <p:sp>
        <p:nvSpPr>
          <p:cNvPr id="165" name="TextBox 164"/>
          <p:cNvSpPr txBox="1"/>
          <p:nvPr/>
        </p:nvSpPr>
        <p:spPr>
          <a:xfrm>
            <a:off x="7264334" y="76476"/>
            <a:ext cx="1570815" cy="400110"/>
          </a:xfrm>
          <a:prstGeom prst="rect">
            <a:avLst/>
          </a:prstGeom>
          <a:noFill/>
        </p:spPr>
        <p:txBody>
          <a:bodyPr wrap="none" lIns="0" tIns="0" rIns="0" bIns="0" rtlCol="0" anchor="b" anchorCtr="1">
            <a:spAutoFit/>
          </a:bodyPr>
          <a:lstStyle/>
          <a:p>
            <a:pPr algn="ctr"/>
            <a:r>
              <a:rPr lang="en-GB" sz="1400" b="1" dirty="0" smtClean="0">
                <a:solidFill>
                  <a:schemeClr val="bg2"/>
                </a:solidFill>
                <a:cs typeface="Calibri" pitchFamily="34" charset="0"/>
              </a:rPr>
              <a:t>Opposed to Abortion</a:t>
            </a:r>
          </a:p>
          <a:p>
            <a:pPr algn="ctr"/>
            <a:r>
              <a:rPr lang="en-GB" sz="1200" dirty="0" smtClean="0">
                <a:solidFill>
                  <a:schemeClr val="bg2"/>
                </a:solidFill>
                <a:cs typeface="Calibri" pitchFamily="34" charset="0"/>
              </a:rPr>
              <a:t>(n=37* Small base)</a:t>
            </a:r>
            <a:endParaRPr lang="en-US" sz="1200" dirty="0">
              <a:solidFill>
                <a:schemeClr val="bg2"/>
              </a:solidFill>
              <a:cs typeface="Calibri" pitchFamily="34" charset="0"/>
            </a:endParaRPr>
          </a:p>
        </p:txBody>
      </p:sp>
      <p:grpSp>
        <p:nvGrpSpPr>
          <p:cNvPr id="2" name="Group 1"/>
          <p:cNvGrpSpPr/>
          <p:nvPr/>
        </p:nvGrpSpPr>
        <p:grpSpPr>
          <a:xfrm>
            <a:off x="7215995" y="368234"/>
            <a:ext cx="1667492" cy="1336908"/>
            <a:chOff x="7054506" y="551680"/>
            <a:chExt cx="1667492" cy="1336908"/>
          </a:xfrm>
        </p:grpSpPr>
        <p:graphicFrame>
          <p:nvGraphicFramePr>
            <p:cNvPr id="179" name="Chart 178"/>
            <p:cNvGraphicFramePr/>
            <p:nvPr>
              <p:extLst>
                <p:ext uri="{D42A27DB-BD31-4B8C-83A1-F6EECF244321}">
                  <p14:modId xmlns:p14="http://schemas.microsoft.com/office/powerpoint/2010/main" val="2033071983"/>
                </p:ext>
              </p:extLst>
            </p:nvPr>
          </p:nvGraphicFramePr>
          <p:xfrm>
            <a:off x="7054506" y="551680"/>
            <a:ext cx="1667492" cy="1336908"/>
          </p:xfrm>
          <a:graphic>
            <a:graphicData uri="http://schemas.openxmlformats.org/drawingml/2006/chart">
              <c:chart xmlns:c="http://schemas.openxmlformats.org/drawingml/2006/chart" xmlns:r="http://schemas.openxmlformats.org/officeDocument/2006/relationships" r:id="rId6"/>
            </a:graphicData>
          </a:graphic>
        </p:graphicFrame>
        <p:sp>
          <p:nvSpPr>
            <p:cNvPr id="195" name="TextBox 194"/>
            <p:cNvSpPr txBox="1"/>
            <p:nvPr/>
          </p:nvSpPr>
          <p:spPr>
            <a:xfrm>
              <a:off x="7482532" y="958524"/>
              <a:ext cx="811441" cy="523220"/>
            </a:xfrm>
            <a:prstGeom prst="rect">
              <a:avLst/>
            </a:prstGeom>
            <a:noFill/>
          </p:spPr>
          <p:txBody>
            <a:bodyPr wrap="none" rtlCol="0">
              <a:spAutoFit/>
            </a:bodyPr>
            <a:lstStyle/>
            <a:p>
              <a:r>
                <a:rPr lang="en-GB" sz="2800" b="1" dirty="0" smtClean="0">
                  <a:solidFill>
                    <a:srgbClr val="C00000"/>
                  </a:solidFill>
                  <a:cs typeface="Calibri" pitchFamily="34" charset="0"/>
                </a:rPr>
                <a:t>69%</a:t>
              </a:r>
              <a:endParaRPr lang="en-US" sz="2800" b="1" dirty="0">
                <a:solidFill>
                  <a:srgbClr val="C00000"/>
                </a:solidFill>
                <a:cs typeface="Calibri" pitchFamily="34" charset="0"/>
              </a:endParaRPr>
            </a:p>
          </p:txBody>
        </p:sp>
      </p:grpSp>
      <p:sp>
        <p:nvSpPr>
          <p:cNvPr id="196" name="TextBox 195"/>
          <p:cNvSpPr txBox="1"/>
          <p:nvPr/>
        </p:nvSpPr>
        <p:spPr>
          <a:xfrm>
            <a:off x="7486397" y="1664290"/>
            <a:ext cx="784767" cy="307777"/>
          </a:xfrm>
          <a:prstGeom prst="rect">
            <a:avLst/>
          </a:prstGeom>
          <a:noFill/>
        </p:spPr>
        <p:txBody>
          <a:bodyPr wrap="none" rtlCol="0">
            <a:spAutoFit/>
          </a:bodyPr>
          <a:lstStyle/>
          <a:p>
            <a:r>
              <a:rPr lang="en-GB" sz="1400" b="1" dirty="0" smtClean="0">
                <a:solidFill>
                  <a:schemeClr val="accent3">
                    <a:lumMod val="50000"/>
                  </a:schemeClr>
                </a:solidFill>
                <a:cs typeface="Arial" pitchFamily="34" charset="0"/>
              </a:rPr>
              <a:t>Religion</a:t>
            </a:r>
            <a:endParaRPr lang="en-US" sz="1400" b="1" dirty="0">
              <a:solidFill>
                <a:schemeClr val="accent3">
                  <a:lumMod val="50000"/>
                </a:schemeClr>
              </a:solidFill>
              <a:cs typeface="Arial" pitchFamily="34" charset="0"/>
            </a:endParaRPr>
          </a:p>
        </p:txBody>
      </p:sp>
      <p:sp>
        <p:nvSpPr>
          <p:cNvPr id="197" name="Rectangle 196"/>
          <p:cNvSpPr/>
          <p:nvPr/>
        </p:nvSpPr>
        <p:spPr>
          <a:xfrm>
            <a:off x="5388327" y="2780343"/>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203" name="Rectangle 202"/>
          <p:cNvSpPr/>
          <p:nvPr/>
        </p:nvSpPr>
        <p:spPr>
          <a:xfrm>
            <a:off x="664841" y="3556141"/>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204" name="Rectangle 203"/>
          <p:cNvSpPr/>
          <p:nvPr/>
        </p:nvSpPr>
        <p:spPr>
          <a:xfrm>
            <a:off x="1342363" y="2488352"/>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206" name="Rectangle 205"/>
          <p:cNvSpPr/>
          <p:nvPr/>
        </p:nvSpPr>
        <p:spPr>
          <a:xfrm>
            <a:off x="1237760" y="5703174"/>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208" name="Rectangle 207"/>
          <p:cNvSpPr/>
          <p:nvPr/>
        </p:nvSpPr>
        <p:spPr>
          <a:xfrm>
            <a:off x="1555868" y="4482902"/>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209" name="Rectangle 208"/>
          <p:cNvSpPr/>
          <p:nvPr/>
        </p:nvSpPr>
        <p:spPr>
          <a:xfrm>
            <a:off x="7702692" y="806977"/>
            <a:ext cx="687907" cy="437034"/>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210" name="Rectangle 209"/>
          <p:cNvSpPr/>
          <p:nvPr/>
        </p:nvSpPr>
        <p:spPr>
          <a:xfrm>
            <a:off x="8426036" y="2301734"/>
            <a:ext cx="385175" cy="299003"/>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Tree>
    <p:extLst>
      <p:ext uri="{BB962C8B-B14F-4D97-AF65-F5344CB8AC3E}">
        <p14:creationId xmlns:p14="http://schemas.microsoft.com/office/powerpoint/2010/main" val="3925711534"/>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Placeholder 34"/>
          <p:cNvSpPr>
            <a:spLocks noGrp="1"/>
          </p:cNvSpPr>
          <p:nvPr>
            <p:ph type="body" sz="quarter" idx="4294967295"/>
          </p:nvPr>
        </p:nvSpPr>
        <p:spPr>
          <a:xfrm>
            <a:off x="109209" y="577542"/>
            <a:ext cx="3981796" cy="193899"/>
          </a:xfrm>
        </p:spPr>
        <p:txBody>
          <a:bodyPr wrap="none" lIns="0" tIns="0" rIns="0" bIns="0">
            <a:spAutoFit/>
          </a:bodyPr>
          <a:lstStyle/>
          <a:p>
            <a:pPr marL="0" indent="0">
              <a:buNone/>
            </a:pPr>
            <a:r>
              <a:rPr lang="en-IE" sz="1400" dirty="0">
                <a:solidFill>
                  <a:schemeClr val="accent5"/>
                </a:solidFill>
              </a:rPr>
              <a:t>(Base: All Who Consider Themselves Religious; n=739) </a:t>
            </a:r>
          </a:p>
        </p:txBody>
      </p:sp>
      <p:sp>
        <p:nvSpPr>
          <p:cNvPr id="26" name="TextBox 25"/>
          <p:cNvSpPr txBox="1"/>
          <p:nvPr/>
        </p:nvSpPr>
        <p:spPr>
          <a:xfrm>
            <a:off x="4104602" y="2209822"/>
            <a:ext cx="593111" cy="369332"/>
          </a:xfrm>
          <a:prstGeom prst="rect">
            <a:avLst/>
          </a:prstGeom>
          <a:noFill/>
        </p:spPr>
        <p:txBody>
          <a:bodyPr wrap="none" rtlCol="0">
            <a:spAutoFit/>
          </a:bodyPr>
          <a:lstStyle/>
          <a:p>
            <a:r>
              <a:rPr lang="en-GB" dirty="0" smtClean="0">
                <a:solidFill>
                  <a:schemeClr val="tx2"/>
                </a:solidFill>
                <a:cs typeface="Arial" pitchFamily="34" charset="0"/>
              </a:rPr>
              <a:t>Age </a:t>
            </a:r>
            <a:endParaRPr lang="en-US" dirty="0">
              <a:solidFill>
                <a:schemeClr val="tx2"/>
              </a:solidFill>
              <a:cs typeface="Arial" pitchFamily="34" charset="0"/>
            </a:endParaRPr>
          </a:p>
        </p:txBody>
      </p:sp>
      <p:sp>
        <p:nvSpPr>
          <p:cNvPr id="27" name="TextBox 26"/>
          <p:cNvSpPr txBox="1"/>
          <p:nvPr/>
        </p:nvSpPr>
        <p:spPr>
          <a:xfrm>
            <a:off x="7355100" y="2870248"/>
            <a:ext cx="826637" cy="369332"/>
          </a:xfrm>
          <a:prstGeom prst="rect">
            <a:avLst/>
          </a:prstGeom>
          <a:noFill/>
        </p:spPr>
        <p:txBody>
          <a:bodyPr wrap="none" rtlCol="0">
            <a:spAutoFit/>
          </a:bodyPr>
          <a:lstStyle/>
          <a:p>
            <a:r>
              <a:rPr lang="en-GB" dirty="0" smtClean="0">
                <a:solidFill>
                  <a:schemeClr val="tx2"/>
                </a:solidFill>
                <a:cs typeface="Arial" pitchFamily="34" charset="0"/>
              </a:rPr>
              <a:t>Region</a:t>
            </a:r>
            <a:endParaRPr lang="en-US" dirty="0">
              <a:solidFill>
                <a:schemeClr val="tx2"/>
              </a:solidFill>
              <a:cs typeface="Arial" pitchFamily="34" charset="0"/>
            </a:endParaRPr>
          </a:p>
        </p:txBody>
      </p:sp>
      <p:sp>
        <p:nvSpPr>
          <p:cNvPr id="100" name="Freeform 5"/>
          <p:cNvSpPr>
            <a:spLocks noChangeAspect="1" noEditPoints="1"/>
          </p:cNvSpPr>
          <p:nvPr/>
        </p:nvSpPr>
        <p:spPr bwMode="gray">
          <a:xfrm>
            <a:off x="3384336"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1" name="Freeform 5"/>
          <p:cNvSpPr>
            <a:spLocks noChangeAspect="1" noEditPoints="1"/>
          </p:cNvSpPr>
          <p:nvPr/>
        </p:nvSpPr>
        <p:spPr bwMode="gray">
          <a:xfrm>
            <a:off x="4978573"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2" name="Freeform 5"/>
          <p:cNvSpPr>
            <a:spLocks noChangeAspect="1" noEditPoints="1"/>
          </p:cNvSpPr>
          <p:nvPr/>
        </p:nvSpPr>
        <p:spPr bwMode="gray">
          <a:xfrm>
            <a:off x="3583618"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3" name="Freeform 5"/>
          <p:cNvSpPr>
            <a:spLocks noChangeAspect="1" noEditPoints="1"/>
          </p:cNvSpPr>
          <p:nvPr/>
        </p:nvSpPr>
        <p:spPr bwMode="gray">
          <a:xfrm>
            <a:off x="3982182"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4" name="Freeform 5"/>
          <p:cNvSpPr>
            <a:spLocks noChangeAspect="1" noEditPoints="1"/>
          </p:cNvSpPr>
          <p:nvPr/>
        </p:nvSpPr>
        <p:spPr bwMode="gray">
          <a:xfrm>
            <a:off x="4779291"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5" name="Freeform 5"/>
          <p:cNvSpPr>
            <a:spLocks noChangeAspect="1" noEditPoints="1"/>
          </p:cNvSpPr>
          <p:nvPr/>
        </p:nvSpPr>
        <p:spPr bwMode="gray">
          <a:xfrm>
            <a:off x="4580009"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6" name="Freeform 5"/>
          <p:cNvSpPr>
            <a:spLocks noChangeAspect="1" noEditPoints="1"/>
          </p:cNvSpPr>
          <p:nvPr/>
        </p:nvSpPr>
        <p:spPr bwMode="gray">
          <a:xfrm>
            <a:off x="5177855"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7" name="Freeform 5"/>
          <p:cNvSpPr>
            <a:spLocks noChangeAspect="1" noEditPoints="1"/>
          </p:cNvSpPr>
          <p:nvPr/>
        </p:nvSpPr>
        <p:spPr bwMode="gray">
          <a:xfrm>
            <a:off x="3782900"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8" name="Freeform 5"/>
          <p:cNvSpPr>
            <a:spLocks noChangeAspect="1" noEditPoints="1"/>
          </p:cNvSpPr>
          <p:nvPr/>
        </p:nvSpPr>
        <p:spPr bwMode="gray">
          <a:xfrm>
            <a:off x="4380727"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40000">
                <a:schemeClr val="bg2"/>
              </a:gs>
              <a:gs pos="4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9" name="Freeform 5"/>
          <p:cNvSpPr>
            <a:spLocks noChangeAspect="1" noEditPoints="1"/>
          </p:cNvSpPr>
          <p:nvPr/>
        </p:nvSpPr>
        <p:spPr bwMode="gray">
          <a:xfrm>
            <a:off x="4181464" y="2745959"/>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31" name="TextBox 30"/>
          <p:cNvSpPr txBox="1"/>
          <p:nvPr/>
        </p:nvSpPr>
        <p:spPr>
          <a:xfrm>
            <a:off x="2719529" y="2795271"/>
            <a:ext cx="604653" cy="307777"/>
          </a:xfrm>
          <a:prstGeom prst="rect">
            <a:avLst/>
          </a:prstGeom>
          <a:noFill/>
        </p:spPr>
        <p:txBody>
          <a:bodyPr wrap="none" rtlCol="0">
            <a:spAutoFit/>
          </a:bodyPr>
          <a:lstStyle/>
          <a:p>
            <a:r>
              <a:rPr lang="en-IE" sz="1400" dirty="0" smtClean="0">
                <a:solidFill>
                  <a:schemeClr val="bg1"/>
                </a:solidFill>
              </a:rPr>
              <a:t>18-24</a:t>
            </a:r>
            <a:endParaRPr lang="en-GB" sz="1400" dirty="0">
              <a:solidFill>
                <a:schemeClr val="bg1"/>
              </a:solidFill>
            </a:endParaRPr>
          </a:p>
        </p:txBody>
      </p:sp>
      <p:sp>
        <p:nvSpPr>
          <p:cNvPr id="32" name="TextBox 31"/>
          <p:cNvSpPr txBox="1"/>
          <p:nvPr/>
        </p:nvSpPr>
        <p:spPr>
          <a:xfrm>
            <a:off x="2719529" y="3272474"/>
            <a:ext cx="604653" cy="307777"/>
          </a:xfrm>
          <a:prstGeom prst="rect">
            <a:avLst/>
          </a:prstGeom>
          <a:noFill/>
        </p:spPr>
        <p:txBody>
          <a:bodyPr wrap="none" rtlCol="0">
            <a:spAutoFit/>
          </a:bodyPr>
          <a:lstStyle/>
          <a:p>
            <a:r>
              <a:rPr lang="en-IE" sz="1400" dirty="0" smtClean="0">
                <a:solidFill>
                  <a:schemeClr val="bg1"/>
                </a:solidFill>
              </a:rPr>
              <a:t>25-34</a:t>
            </a:r>
            <a:endParaRPr lang="en-GB" sz="1400" dirty="0">
              <a:solidFill>
                <a:schemeClr val="bg1"/>
              </a:solidFill>
            </a:endParaRPr>
          </a:p>
        </p:txBody>
      </p:sp>
      <p:sp>
        <p:nvSpPr>
          <p:cNvPr id="34" name="TextBox 33"/>
          <p:cNvSpPr txBox="1"/>
          <p:nvPr/>
        </p:nvSpPr>
        <p:spPr>
          <a:xfrm>
            <a:off x="2719529" y="3749677"/>
            <a:ext cx="604653" cy="307777"/>
          </a:xfrm>
          <a:prstGeom prst="rect">
            <a:avLst/>
          </a:prstGeom>
          <a:noFill/>
        </p:spPr>
        <p:txBody>
          <a:bodyPr wrap="none" rtlCol="0">
            <a:spAutoFit/>
          </a:bodyPr>
          <a:lstStyle/>
          <a:p>
            <a:r>
              <a:rPr lang="en-IE" sz="1400" dirty="0" smtClean="0">
                <a:solidFill>
                  <a:schemeClr val="bg1"/>
                </a:solidFill>
              </a:rPr>
              <a:t>35-44</a:t>
            </a:r>
            <a:endParaRPr lang="en-GB" sz="1400" dirty="0">
              <a:solidFill>
                <a:schemeClr val="bg1"/>
              </a:solidFill>
            </a:endParaRPr>
          </a:p>
        </p:txBody>
      </p:sp>
      <p:sp>
        <p:nvSpPr>
          <p:cNvPr id="36" name="TextBox 35"/>
          <p:cNvSpPr txBox="1"/>
          <p:nvPr/>
        </p:nvSpPr>
        <p:spPr>
          <a:xfrm>
            <a:off x="2719529" y="4226880"/>
            <a:ext cx="604653" cy="307777"/>
          </a:xfrm>
          <a:prstGeom prst="rect">
            <a:avLst/>
          </a:prstGeom>
          <a:noFill/>
        </p:spPr>
        <p:txBody>
          <a:bodyPr wrap="none" rtlCol="0">
            <a:spAutoFit/>
          </a:bodyPr>
          <a:lstStyle/>
          <a:p>
            <a:r>
              <a:rPr lang="en-IE" sz="1400" dirty="0" smtClean="0">
                <a:solidFill>
                  <a:schemeClr val="bg1"/>
                </a:solidFill>
              </a:rPr>
              <a:t>45-54</a:t>
            </a:r>
            <a:endParaRPr lang="en-GB" sz="1400" dirty="0">
              <a:solidFill>
                <a:schemeClr val="bg1"/>
              </a:solidFill>
            </a:endParaRPr>
          </a:p>
        </p:txBody>
      </p:sp>
      <p:sp>
        <p:nvSpPr>
          <p:cNvPr id="37" name="TextBox 36"/>
          <p:cNvSpPr txBox="1"/>
          <p:nvPr/>
        </p:nvSpPr>
        <p:spPr>
          <a:xfrm>
            <a:off x="2719529" y="4704083"/>
            <a:ext cx="604653" cy="307777"/>
          </a:xfrm>
          <a:prstGeom prst="rect">
            <a:avLst/>
          </a:prstGeom>
          <a:noFill/>
        </p:spPr>
        <p:txBody>
          <a:bodyPr wrap="none" rtlCol="0">
            <a:spAutoFit/>
          </a:bodyPr>
          <a:lstStyle/>
          <a:p>
            <a:r>
              <a:rPr lang="en-IE" sz="1400" dirty="0" smtClean="0">
                <a:solidFill>
                  <a:schemeClr val="bg1"/>
                </a:solidFill>
              </a:rPr>
              <a:t>55-64</a:t>
            </a:r>
            <a:endParaRPr lang="en-GB" sz="1400" dirty="0">
              <a:solidFill>
                <a:schemeClr val="bg1"/>
              </a:solidFill>
            </a:endParaRPr>
          </a:p>
        </p:txBody>
      </p:sp>
      <p:sp>
        <p:nvSpPr>
          <p:cNvPr id="38" name="TextBox 37"/>
          <p:cNvSpPr txBox="1"/>
          <p:nvPr/>
        </p:nvSpPr>
        <p:spPr>
          <a:xfrm>
            <a:off x="2867006" y="5182410"/>
            <a:ext cx="457176" cy="307777"/>
          </a:xfrm>
          <a:prstGeom prst="rect">
            <a:avLst/>
          </a:prstGeom>
          <a:noFill/>
        </p:spPr>
        <p:txBody>
          <a:bodyPr wrap="none" rtlCol="0">
            <a:spAutoFit/>
          </a:bodyPr>
          <a:lstStyle/>
          <a:p>
            <a:r>
              <a:rPr lang="en-IE" sz="1400" dirty="0" smtClean="0">
                <a:solidFill>
                  <a:schemeClr val="bg1"/>
                </a:solidFill>
              </a:rPr>
              <a:t>65+</a:t>
            </a:r>
            <a:endParaRPr lang="en-GB" sz="1400" dirty="0">
              <a:solidFill>
                <a:schemeClr val="bg1"/>
              </a:solidFill>
            </a:endParaRPr>
          </a:p>
        </p:txBody>
      </p:sp>
      <p:sp>
        <p:nvSpPr>
          <p:cNvPr id="90" name="Freeform 5"/>
          <p:cNvSpPr>
            <a:spLocks noChangeAspect="1" noEditPoints="1"/>
          </p:cNvSpPr>
          <p:nvPr/>
        </p:nvSpPr>
        <p:spPr bwMode="gray">
          <a:xfrm>
            <a:off x="338433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1" name="Freeform 5"/>
          <p:cNvSpPr>
            <a:spLocks noChangeAspect="1" noEditPoints="1"/>
          </p:cNvSpPr>
          <p:nvPr/>
        </p:nvSpPr>
        <p:spPr bwMode="gray">
          <a:xfrm>
            <a:off x="3982182"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2" name="Freeform 5"/>
          <p:cNvSpPr>
            <a:spLocks noChangeAspect="1" noEditPoints="1"/>
          </p:cNvSpPr>
          <p:nvPr/>
        </p:nvSpPr>
        <p:spPr bwMode="gray">
          <a:xfrm>
            <a:off x="358361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3" name="Freeform 5"/>
          <p:cNvSpPr>
            <a:spLocks noChangeAspect="1" noEditPoints="1"/>
          </p:cNvSpPr>
          <p:nvPr/>
        </p:nvSpPr>
        <p:spPr bwMode="gray">
          <a:xfrm>
            <a:off x="4181464"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5" name="Freeform 5"/>
          <p:cNvSpPr>
            <a:spLocks noChangeAspect="1" noEditPoints="1"/>
          </p:cNvSpPr>
          <p:nvPr/>
        </p:nvSpPr>
        <p:spPr bwMode="gray">
          <a:xfrm>
            <a:off x="458002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6" name="Freeform 5"/>
          <p:cNvSpPr>
            <a:spLocks noChangeAspect="1" noEditPoints="1"/>
          </p:cNvSpPr>
          <p:nvPr/>
        </p:nvSpPr>
        <p:spPr bwMode="gray">
          <a:xfrm>
            <a:off x="5177855"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7" name="Freeform 5"/>
          <p:cNvSpPr>
            <a:spLocks noChangeAspect="1" noEditPoints="1"/>
          </p:cNvSpPr>
          <p:nvPr/>
        </p:nvSpPr>
        <p:spPr bwMode="gray">
          <a:xfrm>
            <a:off x="438074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20000">
                <a:schemeClr val="bg2"/>
              </a:gs>
              <a:gs pos="2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8" name="Freeform 5"/>
          <p:cNvSpPr>
            <a:spLocks noChangeAspect="1" noEditPoints="1"/>
          </p:cNvSpPr>
          <p:nvPr/>
        </p:nvSpPr>
        <p:spPr bwMode="gray">
          <a:xfrm>
            <a:off x="3782900"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9" name="Freeform 5"/>
          <p:cNvSpPr>
            <a:spLocks noChangeAspect="1" noEditPoints="1"/>
          </p:cNvSpPr>
          <p:nvPr/>
        </p:nvSpPr>
        <p:spPr bwMode="gray">
          <a:xfrm>
            <a:off x="4978592" y="417756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0" name="Freeform 5"/>
          <p:cNvSpPr>
            <a:spLocks noChangeAspect="1" noEditPoints="1"/>
          </p:cNvSpPr>
          <p:nvPr/>
        </p:nvSpPr>
        <p:spPr bwMode="gray">
          <a:xfrm>
            <a:off x="3384336"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2" name="Freeform 5"/>
          <p:cNvSpPr>
            <a:spLocks noChangeAspect="1" noEditPoints="1"/>
          </p:cNvSpPr>
          <p:nvPr/>
        </p:nvSpPr>
        <p:spPr bwMode="gray">
          <a:xfrm>
            <a:off x="3583618"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3" name="Freeform 5"/>
          <p:cNvSpPr>
            <a:spLocks noChangeAspect="1" noEditPoints="1"/>
          </p:cNvSpPr>
          <p:nvPr/>
        </p:nvSpPr>
        <p:spPr bwMode="gray">
          <a:xfrm>
            <a:off x="3982182"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4" name="Freeform 5"/>
          <p:cNvSpPr>
            <a:spLocks noChangeAspect="1" noEditPoints="1"/>
          </p:cNvSpPr>
          <p:nvPr/>
        </p:nvSpPr>
        <p:spPr bwMode="gray">
          <a:xfrm>
            <a:off x="4380727"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5" name="Freeform 5"/>
          <p:cNvSpPr>
            <a:spLocks noChangeAspect="1" noEditPoints="1"/>
          </p:cNvSpPr>
          <p:nvPr/>
        </p:nvSpPr>
        <p:spPr bwMode="gray">
          <a:xfrm>
            <a:off x="4580009"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30000">
                <a:schemeClr val="bg2"/>
              </a:gs>
              <a:gs pos="3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6" name="Freeform 5"/>
          <p:cNvSpPr>
            <a:spLocks noChangeAspect="1" noEditPoints="1"/>
          </p:cNvSpPr>
          <p:nvPr/>
        </p:nvSpPr>
        <p:spPr bwMode="gray">
          <a:xfrm>
            <a:off x="5177855"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7" name="Freeform 5"/>
          <p:cNvSpPr>
            <a:spLocks noChangeAspect="1" noEditPoints="1"/>
          </p:cNvSpPr>
          <p:nvPr/>
        </p:nvSpPr>
        <p:spPr bwMode="gray">
          <a:xfrm>
            <a:off x="3782900"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8" name="Freeform 5"/>
          <p:cNvSpPr>
            <a:spLocks noChangeAspect="1" noEditPoints="1"/>
          </p:cNvSpPr>
          <p:nvPr/>
        </p:nvSpPr>
        <p:spPr bwMode="gray">
          <a:xfrm>
            <a:off x="4779291"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9" name="Freeform 5"/>
          <p:cNvSpPr>
            <a:spLocks noChangeAspect="1" noEditPoints="1"/>
          </p:cNvSpPr>
          <p:nvPr/>
        </p:nvSpPr>
        <p:spPr bwMode="gray">
          <a:xfrm>
            <a:off x="4181464" y="3223162"/>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0" name="Freeform 5"/>
          <p:cNvSpPr>
            <a:spLocks noChangeAspect="1" noEditPoints="1"/>
          </p:cNvSpPr>
          <p:nvPr/>
        </p:nvSpPr>
        <p:spPr bwMode="gray">
          <a:xfrm>
            <a:off x="33843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1" name="Freeform 5"/>
          <p:cNvSpPr>
            <a:spLocks noChangeAspect="1" noEditPoints="1"/>
          </p:cNvSpPr>
          <p:nvPr/>
        </p:nvSpPr>
        <p:spPr bwMode="gray">
          <a:xfrm>
            <a:off x="39821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2" name="Freeform 5"/>
          <p:cNvSpPr>
            <a:spLocks noChangeAspect="1" noEditPoints="1"/>
          </p:cNvSpPr>
          <p:nvPr/>
        </p:nvSpPr>
        <p:spPr bwMode="gray">
          <a:xfrm>
            <a:off x="35836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3" name="Freeform 5"/>
          <p:cNvSpPr>
            <a:spLocks noChangeAspect="1" noEditPoints="1"/>
          </p:cNvSpPr>
          <p:nvPr/>
        </p:nvSpPr>
        <p:spPr bwMode="gray">
          <a:xfrm>
            <a:off x="418145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4" name="Freeform 5"/>
          <p:cNvSpPr>
            <a:spLocks noChangeAspect="1" noEditPoints="1"/>
          </p:cNvSpPr>
          <p:nvPr/>
        </p:nvSpPr>
        <p:spPr bwMode="gray">
          <a:xfrm>
            <a:off x="43807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60000">
                <a:schemeClr val="bg2"/>
              </a:gs>
              <a:gs pos="6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5" name="Freeform 5"/>
          <p:cNvSpPr>
            <a:spLocks noChangeAspect="1" noEditPoints="1"/>
          </p:cNvSpPr>
          <p:nvPr/>
        </p:nvSpPr>
        <p:spPr bwMode="gray">
          <a:xfrm>
            <a:off x="47792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6" name="Freeform 5"/>
          <p:cNvSpPr>
            <a:spLocks noChangeAspect="1" noEditPoints="1"/>
          </p:cNvSpPr>
          <p:nvPr/>
        </p:nvSpPr>
        <p:spPr bwMode="gray">
          <a:xfrm>
            <a:off x="5177855"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7" name="Freeform 5"/>
          <p:cNvSpPr>
            <a:spLocks noChangeAspect="1" noEditPoints="1"/>
          </p:cNvSpPr>
          <p:nvPr/>
        </p:nvSpPr>
        <p:spPr bwMode="gray">
          <a:xfrm>
            <a:off x="37828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8" name="Freeform 5"/>
          <p:cNvSpPr>
            <a:spLocks noChangeAspect="1" noEditPoints="1"/>
          </p:cNvSpPr>
          <p:nvPr/>
        </p:nvSpPr>
        <p:spPr bwMode="gray">
          <a:xfrm>
            <a:off x="45800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0" name="Freeform 5"/>
          <p:cNvSpPr>
            <a:spLocks noChangeAspect="1" noEditPoints="1"/>
          </p:cNvSpPr>
          <p:nvPr/>
        </p:nvSpPr>
        <p:spPr bwMode="gray">
          <a:xfrm>
            <a:off x="33843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1" name="Freeform 5"/>
          <p:cNvSpPr>
            <a:spLocks noChangeAspect="1" noEditPoints="1"/>
          </p:cNvSpPr>
          <p:nvPr/>
        </p:nvSpPr>
        <p:spPr bwMode="gray">
          <a:xfrm>
            <a:off x="39821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2" name="Freeform 5"/>
          <p:cNvSpPr>
            <a:spLocks noChangeAspect="1" noEditPoints="1"/>
          </p:cNvSpPr>
          <p:nvPr/>
        </p:nvSpPr>
        <p:spPr bwMode="gray">
          <a:xfrm>
            <a:off x="35836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3" name="Freeform 5"/>
          <p:cNvSpPr>
            <a:spLocks noChangeAspect="1" noEditPoints="1"/>
          </p:cNvSpPr>
          <p:nvPr/>
        </p:nvSpPr>
        <p:spPr bwMode="gray">
          <a:xfrm>
            <a:off x="43807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20000">
                <a:schemeClr val="bg2"/>
              </a:gs>
              <a:gs pos="2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4" name="Freeform 5"/>
          <p:cNvSpPr>
            <a:spLocks noChangeAspect="1" noEditPoints="1"/>
          </p:cNvSpPr>
          <p:nvPr/>
        </p:nvSpPr>
        <p:spPr bwMode="gray">
          <a:xfrm>
            <a:off x="45800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5" name="Freeform 5"/>
          <p:cNvSpPr>
            <a:spLocks noChangeAspect="1" noEditPoints="1"/>
          </p:cNvSpPr>
          <p:nvPr/>
        </p:nvSpPr>
        <p:spPr bwMode="gray">
          <a:xfrm>
            <a:off x="49785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6" name="Freeform 5"/>
          <p:cNvSpPr>
            <a:spLocks noChangeAspect="1" noEditPoints="1"/>
          </p:cNvSpPr>
          <p:nvPr/>
        </p:nvSpPr>
        <p:spPr bwMode="gray">
          <a:xfrm>
            <a:off x="5177855"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7" name="Freeform 5"/>
          <p:cNvSpPr>
            <a:spLocks noChangeAspect="1" noEditPoints="1"/>
          </p:cNvSpPr>
          <p:nvPr/>
        </p:nvSpPr>
        <p:spPr bwMode="gray">
          <a:xfrm>
            <a:off x="418145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8" name="Freeform 5"/>
          <p:cNvSpPr>
            <a:spLocks noChangeAspect="1" noEditPoints="1"/>
          </p:cNvSpPr>
          <p:nvPr/>
        </p:nvSpPr>
        <p:spPr bwMode="gray">
          <a:xfrm>
            <a:off x="37828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0" name="Freeform 5"/>
          <p:cNvSpPr>
            <a:spLocks noChangeAspect="1" noEditPoints="1"/>
          </p:cNvSpPr>
          <p:nvPr/>
        </p:nvSpPr>
        <p:spPr bwMode="gray">
          <a:xfrm>
            <a:off x="338433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1" name="Freeform 5"/>
          <p:cNvSpPr>
            <a:spLocks noChangeAspect="1" noEditPoints="1"/>
          </p:cNvSpPr>
          <p:nvPr/>
        </p:nvSpPr>
        <p:spPr bwMode="gray">
          <a:xfrm>
            <a:off x="3982182"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2" name="Freeform 5"/>
          <p:cNvSpPr>
            <a:spLocks noChangeAspect="1" noEditPoints="1"/>
          </p:cNvSpPr>
          <p:nvPr/>
        </p:nvSpPr>
        <p:spPr bwMode="gray">
          <a:xfrm>
            <a:off x="3583618"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3" name="Freeform 5"/>
          <p:cNvSpPr>
            <a:spLocks noChangeAspect="1" noEditPoints="1"/>
          </p:cNvSpPr>
          <p:nvPr/>
        </p:nvSpPr>
        <p:spPr bwMode="gray">
          <a:xfrm>
            <a:off x="4181464"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5" name="Freeform 5"/>
          <p:cNvSpPr>
            <a:spLocks noChangeAspect="1" noEditPoints="1"/>
          </p:cNvSpPr>
          <p:nvPr/>
        </p:nvSpPr>
        <p:spPr bwMode="gray">
          <a:xfrm>
            <a:off x="4978573"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6" name="Freeform 5"/>
          <p:cNvSpPr>
            <a:spLocks noChangeAspect="1" noEditPoints="1"/>
          </p:cNvSpPr>
          <p:nvPr/>
        </p:nvSpPr>
        <p:spPr bwMode="gray">
          <a:xfrm>
            <a:off x="5177855"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7" name="Freeform 5"/>
          <p:cNvSpPr>
            <a:spLocks noChangeAspect="1" noEditPoints="1"/>
          </p:cNvSpPr>
          <p:nvPr/>
        </p:nvSpPr>
        <p:spPr bwMode="gray">
          <a:xfrm>
            <a:off x="3782900"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8" name="Freeform 5"/>
          <p:cNvSpPr>
            <a:spLocks noChangeAspect="1" noEditPoints="1"/>
          </p:cNvSpPr>
          <p:nvPr/>
        </p:nvSpPr>
        <p:spPr bwMode="gray">
          <a:xfrm>
            <a:off x="438074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70000">
                <a:schemeClr val="bg2"/>
              </a:gs>
              <a:gs pos="7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9" name="Freeform 5"/>
          <p:cNvSpPr>
            <a:spLocks noChangeAspect="1" noEditPoints="1"/>
          </p:cNvSpPr>
          <p:nvPr/>
        </p:nvSpPr>
        <p:spPr bwMode="gray">
          <a:xfrm>
            <a:off x="4580028" y="4654771"/>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10" name="Rechteck 92"/>
          <p:cNvSpPr/>
          <p:nvPr/>
        </p:nvSpPr>
        <p:spPr bwMode="gray">
          <a:xfrm>
            <a:off x="248911" y="4540270"/>
            <a:ext cx="1764907"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Higher Social </a:t>
            </a:r>
            <a:r>
              <a:rPr lang="de-DE" sz="1200" kern="0" dirty="0" smtClean="0">
                <a:solidFill>
                  <a:schemeClr val="bg1"/>
                </a:solidFill>
              </a:rPr>
              <a:t>Grades: </a:t>
            </a:r>
            <a:r>
              <a:rPr lang="de-DE" kern="0" dirty="0" smtClean="0">
                <a:solidFill>
                  <a:schemeClr val="bg1"/>
                </a:solidFill>
              </a:rPr>
              <a:t>56%</a:t>
            </a:r>
            <a:endParaRPr lang="de-DE" kern="0" dirty="0">
              <a:solidFill>
                <a:schemeClr val="bg1"/>
              </a:solidFill>
            </a:endParaRPr>
          </a:p>
        </p:txBody>
      </p:sp>
      <p:sp>
        <p:nvSpPr>
          <p:cNvPr id="111" name="Rechteck 92"/>
          <p:cNvSpPr/>
          <p:nvPr/>
        </p:nvSpPr>
        <p:spPr bwMode="gray">
          <a:xfrm>
            <a:off x="266553" y="5148407"/>
            <a:ext cx="1737655"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Lower Social Grades</a:t>
            </a:r>
            <a:r>
              <a:rPr lang="de-DE" sz="1200" kern="0" dirty="0" smtClean="0">
                <a:solidFill>
                  <a:schemeClr val="bg1"/>
                </a:solidFill>
              </a:rPr>
              <a:t>: </a:t>
            </a:r>
            <a:r>
              <a:rPr lang="de-DE" kern="0" dirty="0" smtClean="0">
                <a:solidFill>
                  <a:schemeClr val="bg1"/>
                </a:solidFill>
              </a:rPr>
              <a:t>57%</a:t>
            </a:r>
            <a:endParaRPr lang="de-DE" kern="0" dirty="0">
              <a:solidFill>
                <a:schemeClr val="bg1"/>
              </a:solidFill>
            </a:endParaRPr>
          </a:p>
        </p:txBody>
      </p:sp>
      <p:sp>
        <p:nvSpPr>
          <p:cNvPr id="112" name="TextBox 111"/>
          <p:cNvSpPr txBox="1"/>
          <p:nvPr/>
        </p:nvSpPr>
        <p:spPr>
          <a:xfrm>
            <a:off x="560018" y="4236125"/>
            <a:ext cx="1163845" cy="276999"/>
          </a:xfrm>
          <a:prstGeom prst="rect">
            <a:avLst/>
          </a:prstGeom>
          <a:noFill/>
        </p:spPr>
        <p:txBody>
          <a:bodyPr wrap="none" lIns="0" tIns="0" rIns="0" bIns="0" rtlCol="0">
            <a:spAutoFit/>
          </a:bodyPr>
          <a:lstStyle/>
          <a:p>
            <a:r>
              <a:rPr lang="en-GB" dirty="0" smtClean="0">
                <a:solidFill>
                  <a:schemeClr val="tx2"/>
                </a:solidFill>
                <a:cs typeface="Arial" pitchFamily="34" charset="0"/>
              </a:rPr>
              <a:t>Social Grade</a:t>
            </a:r>
            <a:endParaRPr lang="en-US" dirty="0">
              <a:solidFill>
                <a:schemeClr val="tx2"/>
              </a:solidFill>
              <a:cs typeface="Arial" pitchFamily="34" charset="0"/>
            </a:endParaRPr>
          </a:p>
        </p:txBody>
      </p:sp>
      <p:cxnSp>
        <p:nvCxnSpPr>
          <p:cNvPr id="113" name="Straight Connector 112"/>
          <p:cNvCxnSpPr/>
          <p:nvPr/>
        </p:nvCxnSpPr>
        <p:spPr>
          <a:xfrm>
            <a:off x="628650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cxnSp>
        <p:nvCxnSpPr>
          <p:cNvPr id="114" name="Straight Connector 113"/>
          <p:cNvCxnSpPr/>
          <p:nvPr/>
        </p:nvCxnSpPr>
        <p:spPr>
          <a:xfrm>
            <a:off x="245745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sp>
        <p:nvSpPr>
          <p:cNvPr id="28" name="Rectangle 27"/>
          <p:cNvSpPr/>
          <p:nvPr/>
        </p:nvSpPr>
        <p:spPr>
          <a:xfrm>
            <a:off x="77453" y="1068545"/>
            <a:ext cx="2220566" cy="959302"/>
          </a:xfrm>
          <a:prstGeom prst="rect">
            <a:avLst/>
          </a:prstGeom>
        </p:spPr>
        <p:txBody>
          <a:bodyPr wrap="square" anchor="ctr">
            <a:spAutoFit/>
          </a:bodyPr>
          <a:lstStyle/>
          <a:p>
            <a:pPr algn="r">
              <a:lnSpc>
                <a:spcPct val="75000"/>
              </a:lnSpc>
            </a:pPr>
            <a:r>
              <a:rPr lang="en-GB" sz="7200" b="1" dirty="0" smtClean="0">
                <a:solidFill>
                  <a:schemeClr val="accent1"/>
                </a:solidFill>
                <a:cs typeface="Arial" pitchFamily="34" charset="0"/>
              </a:rPr>
              <a:t>56%</a:t>
            </a:r>
            <a:endParaRPr lang="en-US" sz="1600" dirty="0">
              <a:solidFill>
                <a:schemeClr val="accent1"/>
              </a:solidFill>
              <a:cs typeface="Arial" pitchFamily="34" charset="0"/>
            </a:endParaRPr>
          </a:p>
        </p:txBody>
      </p:sp>
      <p:pic>
        <p:nvPicPr>
          <p:cNvPr id="118" name="Picture 117" descr="Ireland provinces.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467953" y="3366338"/>
            <a:ext cx="2238183" cy="2563200"/>
          </a:xfrm>
          <a:prstGeom prst="rect">
            <a:avLst/>
          </a:prstGeom>
        </p:spPr>
      </p:pic>
      <p:sp>
        <p:nvSpPr>
          <p:cNvPr id="119" name="TextBox 9"/>
          <p:cNvSpPr txBox="1">
            <a:spLocks noChangeArrowheads="1"/>
          </p:cNvSpPr>
          <p:nvPr/>
        </p:nvSpPr>
        <p:spPr bwMode="auto">
          <a:xfrm>
            <a:off x="7762914" y="4470849"/>
            <a:ext cx="910808" cy="769441"/>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Rest of </a:t>
            </a:r>
            <a:br>
              <a:rPr kumimoji="0" lang="en-IE" sz="1000" b="0" i="0" u="none" strike="noStrike" kern="0" cap="none" spc="0" normalizeH="0" baseline="0" noProof="0" dirty="0" smtClean="0">
                <a:ln>
                  <a:noFill/>
                </a:ln>
                <a:solidFill>
                  <a:schemeClr val="bg1"/>
                </a:solidFill>
                <a:effectLst/>
                <a:uLnTx/>
                <a:uFillTx/>
                <a:cs typeface="Calibri" pitchFamily="34" charset="0"/>
              </a:rPr>
            </a:br>
            <a:r>
              <a:rPr kumimoji="0" lang="en-IE" sz="1000" b="0" i="0" u="none" strike="noStrike" kern="0" cap="none" spc="0" normalizeH="0" baseline="0" noProof="0" dirty="0" smtClean="0">
                <a:ln>
                  <a:noFill/>
                </a:ln>
                <a:solidFill>
                  <a:schemeClr val="bg1"/>
                </a:solidFill>
                <a:effectLst/>
                <a:uLnTx/>
                <a:uFillTx/>
                <a:cs typeface="Calibri" pitchFamily="34" charset="0"/>
              </a:rPr>
              <a:t>Leinster </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49</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0" name="TextBox 9"/>
          <p:cNvSpPr txBox="1">
            <a:spLocks noChangeArrowheads="1"/>
          </p:cNvSpPr>
          <p:nvPr/>
        </p:nvSpPr>
        <p:spPr bwMode="auto">
          <a:xfrm>
            <a:off x="7015646" y="5045344"/>
            <a:ext cx="910808"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effectLst/>
                <a:uLnTx/>
                <a:uFillTx/>
                <a:cs typeface="Calibri" pitchFamily="34" charset="0"/>
              </a:rPr>
              <a:t>Munster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cs typeface="Calibri" pitchFamily="34" charset="0"/>
              </a:rPr>
              <a:t>60</a:t>
            </a:r>
            <a:r>
              <a:rPr kumimoji="0" lang="en-IE" sz="2400" b="0" i="0" u="none" strike="noStrike" kern="0" cap="none" spc="0" normalizeH="0" baseline="0" noProof="0" dirty="0" smtClean="0">
                <a:ln>
                  <a:noFill/>
                </a:ln>
                <a:effectLst/>
                <a:uLnTx/>
                <a:uFillTx/>
                <a:cs typeface="Calibri" pitchFamily="34" charset="0"/>
              </a:rPr>
              <a:t>%</a:t>
            </a:r>
          </a:p>
        </p:txBody>
      </p:sp>
      <p:sp>
        <p:nvSpPr>
          <p:cNvPr id="121" name="TextBox 9"/>
          <p:cNvSpPr txBox="1">
            <a:spLocks noChangeArrowheads="1"/>
          </p:cNvSpPr>
          <p:nvPr/>
        </p:nvSpPr>
        <p:spPr bwMode="auto">
          <a:xfrm>
            <a:off x="7011489" y="4164282"/>
            <a:ext cx="1038252"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Conn/ Ulster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56</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6" name="TextBox 9"/>
          <p:cNvSpPr txBox="1">
            <a:spLocks noChangeArrowheads="1"/>
          </p:cNvSpPr>
          <p:nvPr/>
        </p:nvSpPr>
        <p:spPr bwMode="auto">
          <a:xfrm>
            <a:off x="8300394" y="3886212"/>
            <a:ext cx="770692" cy="615553"/>
          </a:xfrm>
          <a:prstGeom prst="rect">
            <a:avLst/>
          </a:prstGeom>
          <a:solidFill>
            <a:srgbClr val="FFFFFF"/>
          </a:solidFill>
          <a:ln w="9525">
            <a:solidFill>
              <a:srgbClr val="CEC7BA"/>
            </a:solidFill>
            <a:prstDash val="dash"/>
            <a:miter lim="800000"/>
            <a:headEnd/>
            <a:tailEnd/>
          </a:ln>
        </p:spPr>
        <p:txBody>
          <a:bodyPr r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Dublin</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58</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cxnSp>
        <p:nvCxnSpPr>
          <p:cNvPr id="129" name="Straight Connector 105"/>
          <p:cNvCxnSpPr>
            <a:cxnSpLocks noChangeShapeType="1"/>
            <a:stCxn id="126" idx="2"/>
          </p:cNvCxnSpPr>
          <p:nvPr/>
        </p:nvCxnSpPr>
        <p:spPr bwMode="auto">
          <a:xfrm flipH="1">
            <a:off x="8411866" y="4501765"/>
            <a:ext cx="273874" cy="321234"/>
          </a:xfrm>
          <a:prstGeom prst="line">
            <a:avLst/>
          </a:prstGeom>
          <a:noFill/>
          <a:ln w="9525" algn="ctr">
            <a:solidFill>
              <a:srgbClr val="CEC7BA"/>
            </a:solidFill>
            <a:round/>
            <a:headEnd/>
            <a:tailEnd/>
          </a:ln>
        </p:spPr>
      </p:cxnSp>
      <p:sp>
        <p:nvSpPr>
          <p:cNvPr id="131" name="Freeform 5"/>
          <p:cNvSpPr>
            <a:spLocks noChangeAspect="1" noEditPoints="1"/>
          </p:cNvSpPr>
          <p:nvPr/>
        </p:nvSpPr>
        <p:spPr bwMode="gray">
          <a:xfrm>
            <a:off x="322573"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2" name="Freeform 5"/>
          <p:cNvSpPr>
            <a:spLocks noChangeAspect="1" noEditPoints="1"/>
          </p:cNvSpPr>
          <p:nvPr/>
        </p:nvSpPr>
        <p:spPr bwMode="gray">
          <a:xfrm>
            <a:off x="792109"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3" name="Freeform 5"/>
          <p:cNvSpPr>
            <a:spLocks noChangeAspect="1" noEditPoints="1"/>
          </p:cNvSpPr>
          <p:nvPr/>
        </p:nvSpPr>
        <p:spPr bwMode="gray">
          <a:xfrm>
            <a:off x="47908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5" name="Freeform 5"/>
          <p:cNvSpPr>
            <a:spLocks noChangeAspect="1" noEditPoints="1"/>
          </p:cNvSpPr>
          <p:nvPr/>
        </p:nvSpPr>
        <p:spPr bwMode="gray">
          <a:xfrm>
            <a:off x="1574654"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36" name="Freeform 5"/>
          <p:cNvSpPr>
            <a:spLocks noChangeAspect="1" noEditPoints="1"/>
          </p:cNvSpPr>
          <p:nvPr/>
        </p:nvSpPr>
        <p:spPr bwMode="gray">
          <a:xfrm>
            <a:off x="173116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7" name="Freeform 5"/>
          <p:cNvSpPr>
            <a:spLocks noChangeAspect="1" noEditPoints="1"/>
          </p:cNvSpPr>
          <p:nvPr/>
        </p:nvSpPr>
        <p:spPr bwMode="gray">
          <a:xfrm>
            <a:off x="1261630"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8" name="Freeform 5"/>
          <p:cNvSpPr>
            <a:spLocks noChangeAspect="1" noEditPoints="1"/>
          </p:cNvSpPr>
          <p:nvPr/>
        </p:nvSpPr>
        <p:spPr bwMode="gray">
          <a:xfrm>
            <a:off x="1105133" y="4824295"/>
            <a:ext cx="110144" cy="317086"/>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60000">
                <a:schemeClr val="bg2"/>
              </a:gs>
              <a:gs pos="6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9" name="Freeform 5"/>
          <p:cNvSpPr>
            <a:spLocks noChangeAspect="1" noEditPoints="1"/>
          </p:cNvSpPr>
          <p:nvPr/>
        </p:nvSpPr>
        <p:spPr bwMode="gray">
          <a:xfrm>
            <a:off x="948621"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0" name="Freeform 5"/>
          <p:cNvSpPr>
            <a:spLocks noChangeAspect="1" noEditPoints="1"/>
          </p:cNvSpPr>
          <p:nvPr/>
        </p:nvSpPr>
        <p:spPr bwMode="gray">
          <a:xfrm>
            <a:off x="635597"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2" name="Freeform 5"/>
          <p:cNvSpPr>
            <a:spLocks noChangeAspect="1" noEditPoints="1"/>
          </p:cNvSpPr>
          <p:nvPr/>
        </p:nvSpPr>
        <p:spPr bwMode="gray">
          <a:xfrm>
            <a:off x="32257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3" name="Freeform 5"/>
          <p:cNvSpPr>
            <a:spLocks noChangeAspect="1" noEditPoints="1"/>
          </p:cNvSpPr>
          <p:nvPr/>
        </p:nvSpPr>
        <p:spPr bwMode="gray">
          <a:xfrm>
            <a:off x="79210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4" name="Freeform 5"/>
          <p:cNvSpPr>
            <a:spLocks noChangeAspect="1" noEditPoints="1"/>
          </p:cNvSpPr>
          <p:nvPr/>
        </p:nvSpPr>
        <p:spPr bwMode="gray">
          <a:xfrm>
            <a:off x="47908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5" name="Freeform 5"/>
          <p:cNvSpPr>
            <a:spLocks noChangeAspect="1" noEditPoints="1"/>
          </p:cNvSpPr>
          <p:nvPr/>
        </p:nvSpPr>
        <p:spPr bwMode="gray">
          <a:xfrm>
            <a:off x="126163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6" name="Freeform 5"/>
          <p:cNvSpPr>
            <a:spLocks noChangeAspect="1" noEditPoints="1"/>
          </p:cNvSpPr>
          <p:nvPr/>
        </p:nvSpPr>
        <p:spPr bwMode="gray">
          <a:xfrm>
            <a:off x="110512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70000">
                <a:schemeClr val="bg2"/>
              </a:gs>
              <a:gs pos="7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7" name="Freeform 5"/>
          <p:cNvSpPr>
            <a:spLocks noChangeAspect="1" noEditPoints="1"/>
          </p:cNvSpPr>
          <p:nvPr/>
        </p:nvSpPr>
        <p:spPr bwMode="gray">
          <a:xfrm>
            <a:off x="157465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8" name="Freeform 5"/>
          <p:cNvSpPr>
            <a:spLocks noChangeAspect="1" noEditPoints="1"/>
          </p:cNvSpPr>
          <p:nvPr/>
        </p:nvSpPr>
        <p:spPr bwMode="gray">
          <a:xfrm>
            <a:off x="1731165"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9" name="Freeform 5"/>
          <p:cNvSpPr>
            <a:spLocks noChangeAspect="1" noEditPoints="1"/>
          </p:cNvSpPr>
          <p:nvPr/>
        </p:nvSpPr>
        <p:spPr bwMode="gray">
          <a:xfrm>
            <a:off x="94861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0" name="Freeform 5"/>
          <p:cNvSpPr>
            <a:spLocks noChangeAspect="1" noEditPoints="1"/>
          </p:cNvSpPr>
          <p:nvPr/>
        </p:nvSpPr>
        <p:spPr bwMode="gray">
          <a:xfrm>
            <a:off x="63559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1" name="Freeform 5"/>
          <p:cNvSpPr>
            <a:spLocks noChangeAspect="1" noEditPoints="1"/>
          </p:cNvSpPr>
          <p:nvPr/>
        </p:nvSpPr>
        <p:spPr bwMode="gray">
          <a:xfrm>
            <a:off x="141814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2" name="Freeform 5"/>
          <p:cNvSpPr>
            <a:spLocks noChangeAspect="1" noEditPoints="1"/>
          </p:cNvSpPr>
          <p:nvPr/>
        </p:nvSpPr>
        <p:spPr bwMode="gray">
          <a:xfrm>
            <a:off x="32257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3" name="Freeform 5"/>
          <p:cNvSpPr>
            <a:spLocks noChangeAspect="1" noEditPoints="1"/>
          </p:cNvSpPr>
          <p:nvPr/>
        </p:nvSpPr>
        <p:spPr bwMode="gray">
          <a:xfrm>
            <a:off x="94861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30000">
                <a:schemeClr val="bg2"/>
              </a:gs>
              <a:gs pos="3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4" name="Freeform 5"/>
          <p:cNvSpPr>
            <a:spLocks noChangeAspect="1" noEditPoints="1"/>
          </p:cNvSpPr>
          <p:nvPr/>
        </p:nvSpPr>
        <p:spPr bwMode="gray">
          <a:xfrm>
            <a:off x="47908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5" name="Freeform 5"/>
          <p:cNvSpPr>
            <a:spLocks noChangeAspect="1" noEditPoints="1"/>
          </p:cNvSpPr>
          <p:nvPr/>
        </p:nvSpPr>
        <p:spPr bwMode="gray">
          <a:xfrm>
            <a:off x="110512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6" name="Freeform 5"/>
          <p:cNvSpPr>
            <a:spLocks noChangeAspect="1" noEditPoints="1"/>
          </p:cNvSpPr>
          <p:nvPr/>
        </p:nvSpPr>
        <p:spPr bwMode="gray">
          <a:xfrm>
            <a:off x="141814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7" name="Freeform 5"/>
          <p:cNvSpPr>
            <a:spLocks noChangeAspect="1" noEditPoints="1"/>
          </p:cNvSpPr>
          <p:nvPr/>
        </p:nvSpPr>
        <p:spPr bwMode="gray">
          <a:xfrm>
            <a:off x="157465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8" name="Freeform 5"/>
          <p:cNvSpPr>
            <a:spLocks noChangeAspect="1" noEditPoints="1"/>
          </p:cNvSpPr>
          <p:nvPr/>
        </p:nvSpPr>
        <p:spPr bwMode="gray">
          <a:xfrm>
            <a:off x="1731165"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9" name="Freeform 5"/>
          <p:cNvSpPr>
            <a:spLocks noChangeAspect="1" noEditPoints="1"/>
          </p:cNvSpPr>
          <p:nvPr/>
        </p:nvSpPr>
        <p:spPr bwMode="gray">
          <a:xfrm>
            <a:off x="79210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0" name="Freeform 5"/>
          <p:cNvSpPr>
            <a:spLocks noChangeAspect="1" noEditPoints="1"/>
          </p:cNvSpPr>
          <p:nvPr/>
        </p:nvSpPr>
        <p:spPr bwMode="gray">
          <a:xfrm>
            <a:off x="63559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61" name="Freeform 5"/>
          <p:cNvSpPr>
            <a:spLocks noChangeAspect="1" noEditPoints="1"/>
          </p:cNvSpPr>
          <p:nvPr/>
        </p:nvSpPr>
        <p:spPr bwMode="gray">
          <a:xfrm>
            <a:off x="126163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2" name="Rechteck 92"/>
          <p:cNvSpPr/>
          <p:nvPr/>
        </p:nvSpPr>
        <p:spPr bwMode="gray">
          <a:xfrm>
            <a:off x="588761" y="5756246"/>
            <a:ext cx="1093248"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smtClean="0">
                <a:solidFill>
                  <a:schemeClr val="bg1"/>
                </a:solidFill>
              </a:rPr>
              <a:t>Farmers: </a:t>
            </a:r>
            <a:r>
              <a:rPr lang="de-DE" kern="0" dirty="0" smtClean="0">
                <a:solidFill>
                  <a:schemeClr val="bg1"/>
                </a:solidFill>
              </a:rPr>
              <a:t>  43%</a:t>
            </a:r>
            <a:endParaRPr lang="de-DE" sz="2400" kern="0" dirty="0">
              <a:solidFill>
                <a:schemeClr val="bg1"/>
              </a:solidFill>
            </a:endParaRPr>
          </a:p>
        </p:txBody>
      </p:sp>
      <p:sp>
        <p:nvSpPr>
          <p:cNvPr id="141" name="Text Placeholder 34"/>
          <p:cNvSpPr txBox="1">
            <a:spLocks/>
          </p:cNvSpPr>
          <p:nvPr/>
        </p:nvSpPr>
        <p:spPr>
          <a:xfrm>
            <a:off x="109209" y="232531"/>
            <a:ext cx="8461585" cy="332399"/>
          </a:xfrm>
          <a:prstGeom prst="rect">
            <a:avLst/>
          </a:prstGeom>
        </p:spPr>
        <p:txBody>
          <a:bodyPr vert="horz" wrap="square" lIns="0" tIns="0" rIns="0" bIns="0" rtlCol="0" anchor="ctr">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defRPr/>
            </a:pPr>
            <a:r>
              <a:rPr lang="en-IE" sz="2400" b="1" dirty="0" smtClean="0">
                <a:solidFill>
                  <a:schemeClr val="accent5"/>
                </a:solidFill>
              </a:rPr>
              <a:t>Impact Of Religion On Views On Abortion - I</a:t>
            </a:r>
            <a:endParaRPr lang="en-IE" sz="2400" b="1" dirty="0">
              <a:solidFill>
                <a:schemeClr val="accent5"/>
              </a:solidFill>
            </a:endParaRPr>
          </a:p>
        </p:txBody>
      </p:sp>
      <p:sp>
        <p:nvSpPr>
          <p:cNvPr id="166" name="Rectangle 165"/>
          <p:cNvSpPr/>
          <p:nvPr/>
        </p:nvSpPr>
        <p:spPr>
          <a:xfrm>
            <a:off x="2379837" y="910238"/>
            <a:ext cx="4706119" cy="1200329"/>
          </a:xfrm>
          <a:prstGeom prst="rect">
            <a:avLst/>
          </a:prstGeom>
        </p:spPr>
        <p:txBody>
          <a:bodyPr wrap="square" anchor="ctr">
            <a:spAutoFit/>
          </a:bodyPr>
          <a:lstStyle/>
          <a:p>
            <a:r>
              <a:rPr lang="en-GB" dirty="0" smtClean="0">
                <a:solidFill>
                  <a:schemeClr val="accent1"/>
                </a:solidFill>
                <a:cs typeface="Arial" pitchFamily="34" charset="0"/>
              </a:rPr>
              <a:t>Believe </a:t>
            </a:r>
            <a:r>
              <a:rPr lang="en-IE" dirty="0">
                <a:solidFill>
                  <a:schemeClr val="accent1"/>
                </a:solidFill>
                <a:cs typeface="Arial" pitchFamily="34" charset="0"/>
              </a:rPr>
              <a:t>l</a:t>
            </a:r>
            <a:r>
              <a:rPr lang="en-IE" dirty="0" smtClean="0">
                <a:solidFill>
                  <a:schemeClr val="accent1"/>
                </a:solidFill>
                <a:cs typeface="Arial" pitchFamily="34" charset="0"/>
              </a:rPr>
              <a:t>ooking </a:t>
            </a:r>
            <a:r>
              <a:rPr lang="en-IE" dirty="0">
                <a:solidFill>
                  <a:schemeClr val="accent1"/>
                </a:solidFill>
                <a:cs typeface="Arial" pitchFamily="34" charset="0"/>
              </a:rPr>
              <a:t>at abortion from a </a:t>
            </a:r>
            <a:r>
              <a:rPr lang="en-IE" b="1" dirty="0">
                <a:solidFill>
                  <a:schemeClr val="accent1">
                    <a:lumMod val="75000"/>
                  </a:schemeClr>
                </a:solidFill>
                <a:cs typeface="Arial" pitchFamily="34" charset="0"/>
              </a:rPr>
              <a:t>human rights viewpoint is useful</a:t>
            </a:r>
            <a:r>
              <a:rPr lang="en-IE" dirty="0">
                <a:solidFill>
                  <a:schemeClr val="accent1"/>
                </a:solidFill>
                <a:cs typeface="Arial" pitchFamily="34" charset="0"/>
              </a:rPr>
              <a:t>, because it </a:t>
            </a:r>
            <a:r>
              <a:rPr lang="en-IE" b="1" dirty="0">
                <a:solidFill>
                  <a:schemeClr val="accent1">
                    <a:lumMod val="75000"/>
                  </a:schemeClr>
                </a:solidFill>
                <a:cs typeface="Arial" pitchFamily="34" charset="0"/>
              </a:rPr>
              <a:t>balances </a:t>
            </a:r>
            <a:r>
              <a:rPr lang="en-IE" b="1" dirty="0" smtClean="0">
                <a:solidFill>
                  <a:schemeClr val="accent1">
                    <a:lumMod val="75000"/>
                  </a:schemeClr>
                </a:solidFill>
                <a:cs typeface="Arial" pitchFamily="34" charset="0"/>
              </a:rPr>
              <a:t>right </a:t>
            </a:r>
            <a:r>
              <a:rPr lang="en-IE" b="1" dirty="0">
                <a:solidFill>
                  <a:schemeClr val="accent1">
                    <a:lumMod val="75000"/>
                  </a:schemeClr>
                </a:solidFill>
                <a:cs typeface="Arial" pitchFamily="34" charset="0"/>
              </a:rPr>
              <a:t>to freedom of religion </a:t>
            </a:r>
            <a:r>
              <a:rPr lang="en-IE" dirty="0">
                <a:solidFill>
                  <a:schemeClr val="accent1"/>
                </a:solidFill>
                <a:cs typeface="Arial" pitchFamily="34" charset="0"/>
              </a:rPr>
              <a:t>with the </a:t>
            </a:r>
            <a:r>
              <a:rPr lang="en-IE" b="1" dirty="0">
                <a:solidFill>
                  <a:schemeClr val="accent1">
                    <a:lumMod val="75000"/>
                  </a:schemeClr>
                </a:solidFill>
                <a:cs typeface="Arial" pitchFamily="34" charset="0"/>
              </a:rPr>
              <a:t>rights of women </a:t>
            </a:r>
            <a:r>
              <a:rPr lang="en-IE" dirty="0">
                <a:solidFill>
                  <a:schemeClr val="accent1"/>
                </a:solidFill>
                <a:cs typeface="Arial" pitchFamily="34" charset="0"/>
              </a:rPr>
              <a:t>who decide to have abortions</a:t>
            </a:r>
            <a:endParaRPr lang="en-US" dirty="0">
              <a:solidFill>
                <a:schemeClr val="accent1"/>
              </a:solidFill>
              <a:cs typeface="Arial" pitchFamily="34" charset="0"/>
            </a:endParaRPr>
          </a:p>
        </p:txBody>
      </p:sp>
      <p:sp>
        <p:nvSpPr>
          <p:cNvPr id="169" name="TextBox 168"/>
          <p:cNvSpPr txBox="1"/>
          <p:nvPr/>
        </p:nvSpPr>
        <p:spPr>
          <a:xfrm>
            <a:off x="5369907" y="2795271"/>
            <a:ext cx="495649" cy="307777"/>
          </a:xfrm>
          <a:prstGeom prst="rect">
            <a:avLst/>
          </a:prstGeom>
          <a:noFill/>
        </p:spPr>
        <p:txBody>
          <a:bodyPr wrap="none" rtlCol="0">
            <a:spAutoFit/>
          </a:bodyPr>
          <a:lstStyle/>
          <a:p>
            <a:r>
              <a:rPr lang="en-IE" sz="1400" dirty="0" smtClean="0">
                <a:solidFill>
                  <a:schemeClr val="bg1"/>
                </a:solidFill>
              </a:rPr>
              <a:t>54%</a:t>
            </a:r>
            <a:endParaRPr lang="en-GB" sz="1400" dirty="0">
              <a:solidFill>
                <a:schemeClr val="bg1"/>
              </a:solidFill>
            </a:endParaRPr>
          </a:p>
        </p:txBody>
      </p:sp>
      <p:sp>
        <p:nvSpPr>
          <p:cNvPr id="172" name="TextBox 171"/>
          <p:cNvSpPr txBox="1"/>
          <p:nvPr/>
        </p:nvSpPr>
        <p:spPr>
          <a:xfrm>
            <a:off x="5369907" y="3272474"/>
            <a:ext cx="495649" cy="307777"/>
          </a:xfrm>
          <a:prstGeom prst="rect">
            <a:avLst/>
          </a:prstGeom>
          <a:noFill/>
        </p:spPr>
        <p:txBody>
          <a:bodyPr wrap="none" rtlCol="0">
            <a:spAutoFit/>
          </a:bodyPr>
          <a:lstStyle/>
          <a:p>
            <a:r>
              <a:rPr lang="en-IE" sz="1400" dirty="0" smtClean="0">
                <a:solidFill>
                  <a:schemeClr val="bg1"/>
                </a:solidFill>
              </a:rPr>
              <a:t>63%</a:t>
            </a:r>
            <a:endParaRPr lang="en-GB" sz="1400" dirty="0">
              <a:solidFill>
                <a:schemeClr val="bg1"/>
              </a:solidFill>
            </a:endParaRPr>
          </a:p>
        </p:txBody>
      </p:sp>
      <p:sp>
        <p:nvSpPr>
          <p:cNvPr id="173" name="TextBox 172"/>
          <p:cNvSpPr txBox="1"/>
          <p:nvPr/>
        </p:nvSpPr>
        <p:spPr>
          <a:xfrm>
            <a:off x="5369907" y="3749677"/>
            <a:ext cx="495649" cy="307777"/>
          </a:xfrm>
          <a:prstGeom prst="rect">
            <a:avLst/>
          </a:prstGeom>
          <a:noFill/>
        </p:spPr>
        <p:txBody>
          <a:bodyPr wrap="none" rtlCol="0">
            <a:spAutoFit/>
          </a:bodyPr>
          <a:lstStyle/>
          <a:p>
            <a:r>
              <a:rPr lang="en-IE" sz="1400" dirty="0" smtClean="0">
                <a:solidFill>
                  <a:schemeClr val="bg1"/>
                </a:solidFill>
              </a:rPr>
              <a:t>56%</a:t>
            </a:r>
            <a:endParaRPr lang="en-GB" sz="1400" dirty="0">
              <a:solidFill>
                <a:schemeClr val="bg1"/>
              </a:solidFill>
            </a:endParaRPr>
          </a:p>
        </p:txBody>
      </p:sp>
      <p:sp>
        <p:nvSpPr>
          <p:cNvPr id="174" name="TextBox 173"/>
          <p:cNvSpPr txBox="1"/>
          <p:nvPr/>
        </p:nvSpPr>
        <p:spPr>
          <a:xfrm>
            <a:off x="5369907" y="4226880"/>
            <a:ext cx="495649" cy="307777"/>
          </a:xfrm>
          <a:prstGeom prst="rect">
            <a:avLst/>
          </a:prstGeom>
          <a:noFill/>
        </p:spPr>
        <p:txBody>
          <a:bodyPr wrap="none" rtlCol="0">
            <a:spAutoFit/>
          </a:bodyPr>
          <a:lstStyle/>
          <a:p>
            <a:r>
              <a:rPr lang="en-IE" sz="1400" dirty="0" smtClean="0">
                <a:solidFill>
                  <a:schemeClr val="bg1"/>
                </a:solidFill>
              </a:rPr>
              <a:t>52%</a:t>
            </a:r>
            <a:endParaRPr lang="en-GB" sz="1400" dirty="0">
              <a:solidFill>
                <a:schemeClr val="bg1"/>
              </a:solidFill>
            </a:endParaRPr>
          </a:p>
        </p:txBody>
      </p:sp>
      <p:sp>
        <p:nvSpPr>
          <p:cNvPr id="175" name="TextBox 174"/>
          <p:cNvSpPr txBox="1"/>
          <p:nvPr/>
        </p:nvSpPr>
        <p:spPr>
          <a:xfrm>
            <a:off x="5369907" y="4704083"/>
            <a:ext cx="495649" cy="307777"/>
          </a:xfrm>
          <a:prstGeom prst="rect">
            <a:avLst/>
          </a:prstGeom>
          <a:noFill/>
        </p:spPr>
        <p:txBody>
          <a:bodyPr wrap="none" rtlCol="0">
            <a:spAutoFit/>
          </a:bodyPr>
          <a:lstStyle/>
          <a:p>
            <a:r>
              <a:rPr lang="en-IE" sz="1400" dirty="0" smtClean="0">
                <a:solidFill>
                  <a:schemeClr val="bg1"/>
                </a:solidFill>
              </a:rPr>
              <a:t>57%</a:t>
            </a:r>
            <a:endParaRPr lang="en-GB" sz="1400" dirty="0">
              <a:solidFill>
                <a:schemeClr val="bg1"/>
              </a:solidFill>
            </a:endParaRPr>
          </a:p>
        </p:txBody>
      </p:sp>
      <p:sp>
        <p:nvSpPr>
          <p:cNvPr id="176" name="TextBox 175"/>
          <p:cNvSpPr txBox="1"/>
          <p:nvPr/>
        </p:nvSpPr>
        <p:spPr>
          <a:xfrm>
            <a:off x="5369907" y="5182410"/>
            <a:ext cx="495649" cy="307777"/>
          </a:xfrm>
          <a:prstGeom prst="rect">
            <a:avLst/>
          </a:prstGeom>
          <a:noFill/>
        </p:spPr>
        <p:txBody>
          <a:bodyPr wrap="none" rtlCol="0">
            <a:spAutoFit/>
          </a:bodyPr>
          <a:lstStyle/>
          <a:p>
            <a:r>
              <a:rPr lang="en-IE" sz="1400" dirty="0" smtClean="0">
                <a:solidFill>
                  <a:schemeClr val="bg1"/>
                </a:solidFill>
              </a:rPr>
              <a:t>52%</a:t>
            </a:r>
            <a:endParaRPr lang="en-GB" sz="1400" dirty="0">
              <a:solidFill>
                <a:schemeClr val="bg1"/>
              </a:solidFill>
            </a:endParaRPr>
          </a:p>
        </p:txBody>
      </p:sp>
      <p:sp>
        <p:nvSpPr>
          <p:cNvPr id="178" name="TextBox 177"/>
          <p:cNvSpPr txBox="1"/>
          <p:nvPr/>
        </p:nvSpPr>
        <p:spPr>
          <a:xfrm>
            <a:off x="907138" y="2063316"/>
            <a:ext cx="700513" cy="276999"/>
          </a:xfrm>
          <a:prstGeom prst="rect">
            <a:avLst/>
          </a:prstGeom>
          <a:noFill/>
        </p:spPr>
        <p:txBody>
          <a:bodyPr wrap="none" lIns="0" tIns="0" rIns="0" bIns="0" rtlCol="0" anchor="b" anchorCtr="1">
            <a:spAutoFit/>
          </a:bodyPr>
          <a:lstStyle/>
          <a:p>
            <a:pPr algn="ctr"/>
            <a:r>
              <a:rPr lang="en-GB" dirty="0" smtClean="0">
                <a:solidFill>
                  <a:schemeClr val="tx2"/>
                </a:solidFill>
                <a:cs typeface="Calibri" pitchFamily="34" charset="0"/>
              </a:rPr>
              <a:t>Gender</a:t>
            </a:r>
            <a:endParaRPr lang="en-US" dirty="0">
              <a:solidFill>
                <a:schemeClr val="tx2"/>
              </a:solidFill>
              <a:cs typeface="Calibri" pitchFamily="34" charset="0"/>
            </a:endParaRPr>
          </a:p>
        </p:txBody>
      </p:sp>
      <p:sp>
        <p:nvSpPr>
          <p:cNvPr id="180" name="Rechteck 31"/>
          <p:cNvSpPr/>
          <p:nvPr/>
        </p:nvSpPr>
        <p:spPr>
          <a:xfrm>
            <a:off x="689948" y="3597523"/>
            <a:ext cx="442429" cy="307777"/>
          </a:xfrm>
          <a:prstGeom prst="rect">
            <a:avLst/>
          </a:prstGeom>
        </p:spPr>
        <p:txBody>
          <a:bodyPr wrap="none" lIns="0" tIns="0" rIns="0" bIns="0" anchor="ctr" anchorCtr="0">
            <a:spAutoFit/>
          </a:bodyPr>
          <a:lstStyle/>
          <a:p>
            <a:pPr algn="ctr"/>
            <a:r>
              <a:rPr lang="en-US" sz="2000" dirty="0" smtClean="0">
                <a:solidFill>
                  <a:schemeClr val="accent1">
                    <a:lumMod val="75000"/>
                  </a:schemeClr>
                </a:solidFill>
              </a:rPr>
              <a:t>52%</a:t>
            </a:r>
            <a:endParaRPr lang="en-US" sz="2000" dirty="0">
              <a:solidFill>
                <a:schemeClr val="accent1">
                  <a:lumMod val="75000"/>
                </a:schemeClr>
              </a:solidFill>
            </a:endParaRPr>
          </a:p>
        </p:txBody>
      </p:sp>
      <p:sp>
        <p:nvSpPr>
          <p:cNvPr id="181" name="Rechteck 31"/>
          <p:cNvSpPr/>
          <p:nvPr/>
        </p:nvSpPr>
        <p:spPr>
          <a:xfrm>
            <a:off x="1385654" y="2499500"/>
            <a:ext cx="442429" cy="307777"/>
          </a:xfrm>
          <a:prstGeom prst="rect">
            <a:avLst/>
          </a:prstGeom>
        </p:spPr>
        <p:txBody>
          <a:bodyPr wrap="none" lIns="0" tIns="0" rIns="0" bIns="0" anchor="ctr" anchorCtr="0">
            <a:spAutoFit/>
          </a:bodyPr>
          <a:lstStyle/>
          <a:p>
            <a:pPr algn="ctr"/>
            <a:r>
              <a:rPr lang="en-US" sz="2000" dirty="0" smtClean="0">
                <a:solidFill>
                  <a:srgbClr val="D0103A"/>
                </a:solidFill>
              </a:rPr>
              <a:t>59%</a:t>
            </a:r>
            <a:endParaRPr lang="en-US" sz="2000" dirty="0">
              <a:solidFill>
                <a:srgbClr val="D0103A"/>
              </a:solidFill>
            </a:endParaRPr>
          </a:p>
        </p:txBody>
      </p:sp>
      <p:grpSp>
        <p:nvGrpSpPr>
          <p:cNvPr id="182" name="Group 181"/>
          <p:cNvGrpSpPr/>
          <p:nvPr/>
        </p:nvGrpSpPr>
        <p:grpSpPr>
          <a:xfrm>
            <a:off x="1283513" y="2851369"/>
            <a:ext cx="646711" cy="1146598"/>
            <a:chOff x="6566388" y="1799850"/>
            <a:chExt cx="775429" cy="1374812"/>
          </a:xfrm>
        </p:grpSpPr>
        <p:sp>
          <p:nvSpPr>
            <p:cNvPr id="188" name="Freeform 21"/>
            <p:cNvSpPr>
              <a:spLocks/>
            </p:cNvSpPr>
            <p:nvPr/>
          </p:nvSpPr>
          <p:spPr bwMode="auto">
            <a:xfrm>
              <a:off x="6566388" y="1799850"/>
              <a:ext cx="775429" cy="1374812"/>
            </a:xfrm>
            <a:custGeom>
              <a:avLst/>
              <a:gdLst>
                <a:gd name="T0" fmla="*/ 64 w 128"/>
                <a:gd name="T1" fmla="*/ 0 h 314"/>
                <a:gd name="T2" fmla="*/ 0 w 128"/>
                <a:gd name="T3" fmla="*/ 0 h 314"/>
                <a:gd name="T4" fmla="*/ 0 w 128"/>
                <a:gd name="T5" fmla="*/ 64 h 314"/>
                <a:gd name="T6" fmla="*/ 0 w 128"/>
                <a:gd name="T7" fmla="*/ 72 h 314"/>
                <a:gd name="T8" fmla="*/ 0 w 128"/>
                <a:gd name="T9" fmla="*/ 250 h 314"/>
                <a:gd name="T10" fmla="*/ 64 w 128"/>
                <a:gd name="T11" fmla="*/ 314 h 314"/>
                <a:gd name="T12" fmla="*/ 128 w 128"/>
                <a:gd name="T13" fmla="*/ 250 h 314"/>
                <a:gd name="T14" fmla="*/ 128 w 128"/>
                <a:gd name="T15" fmla="*/ 64 h 314"/>
                <a:gd name="T16" fmla="*/ 64 w 128"/>
                <a:gd name="T17"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14">
                  <a:moveTo>
                    <a:pt x="64" y="0"/>
                  </a:moveTo>
                  <a:cubicBezTo>
                    <a:pt x="0" y="0"/>
                    <a:pt x="0" y="0"/>
                    <a:pt x="0" y="0"/>
                  </a:cubicBezTo>
                  <a:cubicBezTo>
                    <a:pt x="0" y="64"/>
                    <a:pt x="0" y="64"/>
                    <a:pt x="0" y="64"/>
                  </a:cubicBezTo>
                  <a:cubicBezTo>
                    <a:pt x="0" y="72"/>
                    <a:pt x="0" y="72"/>
                    <a:pt x="0" y="72"/>
                  </a:cubicBezTo>
                  <a:cubicBezTo>
                    <a:pt x="0" y="250"/>
                    <a:pt x="0" y="250"/>
                    <a:pt x="0" y="250"/>
                  </a:cubicBezTo>
                  <a:cubicBezTo>
                    <a:pt x="0" y="286"/>
                    <a:pt x="29" y="314"/>
                    <a:pt x="64" y="314"/>
                  </a:cubicBezTo>
                  <a:cubicBezTo>
                    <a:pt x="100" y="314"/>
                    <a:pt x="128" y="286"/>
                    <a:pt x="128" y="250"/>
                  </a:cubicBezTo>
                  <a:cubicBezTo>
                    <a:pt x="128" y="64"/>
                    <a:pt x="128" y="64"/>
                    <a:pt x="128" y="64"/>
                  </a:cubicBezTo>
                  <a:cubicBezTo>
                    <a:pt x="128" y="29"/>
                    <a:pt x="100" y="0"/>
                    <a:pt x="64" y="0"/>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9" name="Group 188"/>
            <p:cNvGrpSpPr/>
            <p:nvPr/>
          </p:nvGrpSpPr>
          <p:grpSpPr>
            <a:xfrm>
              <a:off x="6739613" y="2152086"/>
              <a:ext cx="428978" cy="670341"/>
              <a:chOff x="6744069" y="2107565"/>
              <a:chExt cx="428978" cy="670341"/>
            </a:xfrm>
          </p:grpSpPr>
          <p:pic>
            <p:nvPicPr>
              <p:cNvPr id="190" name="Picture 18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44069" y="2235315"/>
                <a:ext cx="428978" cy="542591"/>
              </a:xfrm>
              <a:prstGeom prst="rect">
                <a:avLst/>
              </a:prstGeom>
            </p:spPr>
          </p:pic>
          <p:sp>
            <p:nvSpPr>
              <p:cNvPr id="191" name="Oval 31"/>
              <p:cNvSpPr>
                <a:spLocks noChangeArrowheads="1"/>
              </p:cNvSpPr>
              <p:nvPr/>
            </p:nvSpPr>
            <p:spPr bwMode="auto">
              <a:xfrm>
                <a:off x="6861549" y="2107565"/>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grpSp>
        <p:nvGrpSpPr>
          <p:cNvPr id="183" name="Group 182"/>
          <p:cNvGrpSpPr/>
          <p:nvPr/>
        </p:nvGrpSpPr>
        <p:grpSpPr>
          <a:xfrm>
            <a:off x="584565" y="2349864"/>
            <a:ext cx="653195" cy="1177545"/>
            <a:chOff x="5728324" y="1198527"/>
            <a:chExt cx="783204" cy="1411919"/>
          </a:xfrm>
        </p:grpSpPr>
        <p:sp>
          <p:nvSpPr>
            <p:cNvPr id="184" name="Freeform 27"/>
            <p:cNvSpPr>
              <a:spLocks/>
            </p:cNvSpPr>
            <p:nvPr/>
          </p:nvSpPr>
          <p:spPr bwMode="auto">
            <a:xfrm>
              <a:off x="5728324" y="1198527"/>
              <a:ext cx="783204" cy="1411919"/>
            </a:xfrm>
            <a:custGeom>
              <a:avLst/>
              <a:gdLst>
                <a:gd name="T0" fmla="*/ 64 w 128"/>
                <a:gd name="T1" fmla="*/ 0 h 322"/>
                <a:gd name="T2" fmla="*/ 0 w 128"/>
                <a:gd name="T3" fmla="*/ 64 h 322"/>
                <a:gd name="T4" fmla="*/ 0 w 128"/>
                <a:gd name="T5" fmla="*/ 258 h 322"/>
                <a:gd name="T6" fmla="*/ 64 w 128"/>
                <a:gd name="T7" fmla="*/ 322 h 322"/>
                <a:gd name="T8" fmla="*/ 128 w 128"/>
                <a:gd name="T9" fmla="*/ 322 h 322"/>
                <a:gd name="T10" fmla="*/ 128 w 128"/>
                <a:gd name="T11" fmla="*/ 258 h 322"/>
                <a:gd name="T12" fmla="*/ 128 w 128"/>
                <a:gd name="T13" fmla="*/ 249 h 322"/>
                <a:gd name="T14" fmla="*/ 128 w 128"/>
                <a:gd name="T15" fmla="*/ 64 h 322"/>
                <a:gd name="T16" fmla="*/ 64 w 128"/>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22">
                  <a:moveTo>
                    <a:pt x="64" y="0"/>
                  </a:moveTo>
                  <a:cubicBezTo>
                    <a:pt x="29" y="0"/>
                    <a:pt x="0" y="28"/>
                    <a:pt x="0" y="64"/>
                  </a:cubicBezTo>
                  <a:cubicBezTo>
                    <a:pt x="0" y="258"/>
                    <a:pt x="0" y="258"/>
                    <a:pt x="0" y="258"/>
                  </a:cubicBezTo>
                  <a:cubicBezTo>
                    <a:pt x="0" y="293"/>
                    <a:pt x="29" y="322"/>
                    <a:pt x="64" y="322"/>
                  </a:cubicBezTo>
                  <a:cubicBezTo>
                    <a:pt x="128" y="322"/>
                    <a:pt x="128" y="322"/>
                    <a:pt x="128" y="322"/>
                  </a:cubicBezTo>
                  <a:cubicBezTo>
                    <a:pt x="128" y="258"/>
                    <a:pt x="128" y="258"/>
                    <a:pt x="128" y="258"/>
                  </a:cubicBezTo>
                  <a:cubicBezTo>
                    <a:pt x="128" y="249"/>
                    <a:pt x="128" y="249"/>
                    <a:pt x="128" y="249"/>
                  </a:cubicBezTo>
                  <a:cubicBezTo>
                    <a:pt x="128" y="64"/>
                    <a:pt x="128" y="64"/>
                    <a:pt x="128" y="64"/>
                  </a:cubicBezTo>
                  <a:cubicBezTo>
                    <a:pt x="128" y="28"/>
                    <a:pt x="99" y="0"/>
                    <a:pt x="6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5" name="Group 184"/>
            <p:cNvGrpSpPr/>
            <p:nvPr/>
          </p:nvGrpSpPr>
          <p:grpSpPr>
            <a:xfrm>
              <a:off x="5912120" y="1509565"/>
              <a:ext cx="415613" cy="789842"/>
              <a:chOff x="5891442" y="1525281"/>
              <a:chExt cx="415613" cy="789842"/>
            </a:xfrm>
          </p:grpSpPr>
          <p:sp>
            <p:nvSpPr>
              <p:cNvPr id="186" name="Freeform 32"/>
              <p:cNvSpPr>
                <a:spLocks/>
              </p:cNvSpPr>
              <p:nvPr/>
            </p:nvSpPr>
            <p:spPr bwMode="auto">
              <a:xfrm>
                <a:off x="5891442" y="1676878"/>
                <a:ext cx="415613" cy="638245"/>
              </a:xfrm>
              <a:custGeom>
                <a:avLst/>
                <a:gdLst>
                  <a:gd name="T0" fmla="*/ 64 w 64"/>
                  <a:gd name="T1" fmla="*/ 19 h 125"/>
                  <a:gd name="T2" fmla="*/ 45 w 64"/>
                  <a:gd name="T3" fmla="*/ 0 h 125"/>
                  <a:gd name="T4" fmla="*/ 27 w 64"/>
                  <a:gd name="T5" fmla="*/ 0 h 125"/>
                  <a:gd name="T6" fmla="*/ 26 w 64"/>
                  <a:gd name="T7" fmla="*/ 0 h 125"/>
                  <a:gd name="T8" fmla="*/ 18 w 64"/>
                  <a:gd name="T9" fmla="*/ 0 h 125"/>
                  <a:gd name="T10" fmla="*/ 0 w 64"/>
                  <a:gd name="T11" fmla="*/ 19 h 125"/>
                  <a:gd name="T12" fmla="*/ 0 w 64"/>
                  <a:gd name="T13" fmla="*/ 19 h 125"/>
                  <a:gd name="T14" fmla="*/ 0 w 64"/>
                  <a:gd name="T15" fmla="*/ 55 h 125"/>
                  <a:gd name="T16" fmla="*/ 6 w 64"/>
                  <a:gd name="T17" fmla="*/ 61 h 125"/>
                  <a:gd name="T18" fmla="*/ 12 w 64"/>
                  <a:gd name="T19" fmla="*/ 55 h 125"/>
                  <a:gd name="T20" fmla="*/ 12 w 64"/>
                  <a:gd name="T21" fmla="*/ 33 h 125"/>
                  <a:gd name="T22" fmla="*/ 12 w 64"/>
                  <a:gd name="T23" fmla="*/ 21 h 125"/>
                  <a:gd name="T24" fmla="*/ 15 w 64"/>
                  <a:gd name="T25" fmla="*/ 21 h 125"/>
                  <a:gd name="T26" fmla="*/ 15 w 64"/>
                  <a:gd name="T27" fmla="*/ 34 h 125"/>
                  <a:gd name="T28" fmla="*/ 15 w 64"/>
                  <a:gd name="T29" fmla="*/ 57 h 125"/>
                  <a:gd name="T30" fmla="*/ 15 w 64"/>
                  <a:gd name="T31" fmla="*/ 61 h 125"/>
                  <a:gd name="T32" fmla="*/ 15 w 64"/>
                  <a:gd name="T33" fmla="*/ 117 h 125"/>
                  <a:gd name="T34" fmla="*/ 22 w 64"/>
                  <a:gd name="T35" fmla="*/ 125 h 125"/>
                  <a:gd name="T36" fmla="*/ 30 w 64"/>
                  <a:gd name="T37" fmla="*/ 117 h 125"/>
                  <a:gd name="T38" fmla="*/ 30 w 64"/>
                  <a:gd name="T39" fmla="*/ 61 h 125"/>
                  <a:gd name="T40" fmla="*/ 33 w 64"/>
                  <a:gd name="T41" fmla="*/ 61 h 125"/>
                  <a:gd name="T42" fmla="*/ 33 w 64"/>
                  <a:gd name="T43" fmla="*/ 117 h 125"/>
                  <a:gd name="T44" fmla="*/ 41 w 64"/>
                  <a:gd name="T45" fmla="*/ 125 h 125"/>
                  <a:gd name="T46" fmla="*/ 49 w 64"/>
                  <a:gd name="T47" fmla="*/ 117 h 125"/>
                  <a:gd name="T48" fmla="*/ 49 w 64"/>
                  <a:gd name="T49" fmla="*/ 61 h 125"/>
                  <a:gd name="T50" fmla="*/ 49 w 64"/>
                  <a:gd name="T51" fmla="*/ 57 h 125"/>
                  <a:gd name="T52" fmla="*/ 49 w 64"/>
                  <a:gd name="T53" fmla="*/ 34 h 125"/>
                  <a:gd name="T54" fmla="*/ 49 w 64"/>
                  <a:gd name="T55" fmla="*/ 21 h 125"/>
                  <a:gd name="T56" fmla="*/ 52 w 64"/>
                  <a:gd name="T57" fmla="*/ 21 h 125"/>
                  <a:gd name="T58" fmla="*/ 52 w 64"/>
                  <a:gd name="T59" fmla="*/ 33 h 125"/>
                  <a:gd name="T60" fmla="*/ 52 w 64"/>
                  <a:gd name="T61" fmla="*/ 55 h 125"/>
                  <a:gd name="T62" fmla="*/ 58 w 64"/>
                  <a:gd name="T63" fmla="*/ 61 h 125"/>
                  <a:gd name="T64" fmla="*/ 64 w 64"/>
                  <a:gd name="T65" fmla="*/ 55 h 125"/>
                  <a:gd name="T66" fmla="*/ 64 w 64"/>
                  <a:gd name="T67" fmla="*/ 19 h 125"/>
                  <a:gd name="T68" fmla="*/ 64 w 64"/>
                  <a:gd name="T69"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125">
                    <a:moveTo>
                      <a:pt x="64" y="19"/>
                    </a:moveTo>
                    <a:cubicBezTo>
                      <a:pt x="64" y="8"/>
                      <a:pt x="56" y="0"/>
                      <a:pt x="45" y="0"/>
                    </a:cubicBezTo>
                    <a:cubicBezTo>
                      <a:pt x="27" y="0"/>
                      <a:pt x="27" y="0"/>
                      <a:pt x="27" y="0"/>
                    </a:cubicBezTo>
                    <a:cubicBezTo>
                      <a:pt x="26" y="0"/>
                      <a:pt x="26" y="0"/>
                      <a:pt x="26" y="0"/>
                    </a:cubicBezTo>
                    <a:cubicBezTo>
                      <a:pt x="18" y="0"/>
                      <a:pt x="18" y="0"/>
                      <a:pt x="18" y="0"/>
                    </a:cubicBezTo>
                    <a:cubicBezTo>
                      <a:pt x="8" y="0"/>
                      <a:pt x="0" y="8"/>
                      <a:pt x="0" y="19"/>
                    </a:cubicBezTo>
                    <a:cubicBezTo>
                      <a:pt x="0" y="19"/>
                      <a:pt x="0" y="19"/>
                      <a:pt x="0" y="19"/>
                    </a:cubicBezTo>
                    <a:cubicBezTo>
                      <a:pt x="0" y="55"/>
                      <a:pt x="0" y="55"/>
                      <a:pt x="0" y="55"/>
                    </a:cubicBezTo>
                    <a:cubicBezTo>
                      <a:pt x="0" y="58"/>
                      <a:pt x="3" y="61"/>
                      <a:pt x="6" y="61"/>
                    </a:cubicBezTo>
                    <a:cubicBezTo>
                      <a:pt x="9" y="61"/>
                      <a:pt x="12" y="58"/>
                      <a:pt x="12" y="55"/>
                    </a:cubicBezTo>
                    <a:cubicBezTo>
                      <a:pt x="12" y="33"/>
                      <a:pt x="12" y="33"/>
                      <a:pt x="12" y="33"/>
                    </a:cubicBezTo>
                    <a:cubicBezTo>
                      <a:pt x="12" y="21"/>
                      <a:pt x="12" y="21"/>
                      <a:pt x="12" y="21"/>
                    </a:cubicBezTo>
                    <a:cubicBezTo>
                      <a:pt x="15" y="21"/>
                      <a:pt x="15" y="21"/>
                      <a:pt x="15" y="21"/>
                    </a:cubicBezTo>
                    <a:cubicBezTo>
                      <a:pt x="15" y="34"/>
                      <a:pt x="15" y="34"/>
                      <a:pt x="15" y="34"/>
                    </a:cubicBezTo>
                    <a:cubicBezTo>
                      <a:pt x="15" y="57"/>
                      <a:pt x="15" y="57"/>
                      <a:pt x="15" y="57"/>
                    </a:cubicBezTo>
                    <a:cubicBezTo>
                      <a:pt x="15" y="61"/>
                      <a:pt x="15" y="61"/>
                      <a:pt x="15" y="61"/>
                    </a:cubicBezTo>
                    <a:cubicBezTo>
                      <a:pt x="15" y="117"/>
                      <a:pt x="15" y="117"/>
                      <a:pt x="15" y="117"/>
                    </a:cubicBezTo>
                    <a:cubicBezTo>
                      <a:pt x="15" y="121"/>
                      <a:pt x="18" y="125"/>
                      <a:pt x="22" y="125"/>
                    </a:cubicBezTo>
                    <a:cubicBezTo>
                      <a:pt x="27" y="125"/>
                      <a:pt x="30" y="121"/>
                      <a:pt x="30" y="117"/>
                    </a:cubicBezTo>
                    <a:cubicBezTo>
                      <a:pt x="30" y="61"/>
                      <a:pt x="30" y="61"/>
                      <a:pt x="30" y="61"/>
                    </a:cubicBezTo>
                    <a:cubicBezTo>
                      <a:pt x="33" y="61"/>
                      <a:pt x="33" y="61"/>
                      <a:pt x="33" y="61"/>
                    </a:cubicBezTo>
                    <a:cubicBezTo>
                      <a:pt x="33" y="117"/>
                      <a:pt x="33" y="117"/>
                      <a:pt x="33" y="117"/>
                    </a:cubicBezTo>
                    <a:cubicBezTo>
                      <a:pt x="33" y="121"/>
                      <a:pt x="37" y="125"/>
                      <a:pt x="41" y="125"/>
                    </a:cubicBezTo>
                    <a:cubicBezTo>
                      <a:pt x="46" y="125"/>
                      <a:pt x="49" y="121"/>
                      <a:pt x="49" y="117"/>
                    </a:cubicBezTo>
                    <a:cubicBezTo>
                      <a:pt x="49" y="61"/>
                      <a:pt x="49" y="61"/>
                      <a:pt x="49" y="61"/>
                    </a:cubicBezTo>
                    <a:cubicBezTo>
                      <a:pt x="49" y="57"/>
                      <a:pt x="49" y="57"/>
                      <a:pt x="49" y="57"/>
                    </a:cubicBezTo>
                    <a:cubicBezTo>
                      <a:pt x="49" y="34"/>
                      <a:pt x="49" y="34"/>
                      <a:pt x="49" y="34"/>
                    </a:cubicBezTo>
                    <a:cubicBezTo>
                      <a:pt x="49" y="21"/>
                      <a:pt x="49" y="21"/>
                      <a:pt x="49" y="21"/>
                    </a:cubicBezTo>
                    <a:cubicBezTo>
                      <a:pt x="52" y="21"/>
                      <a:pt x="52" y="21"/>
                      <a:pt x="52" y="21"/>
                    </a:cubicBezTo>
                    <a:cubicBezTo>
                      <a:pt x="52" y="33"/>
                      <a:pt x="52" y="33"/>
                      <a:pt x="52" y="33"/>
                    </a:cubicBezTo>
                    <a:cubicBezTo>
                      <a:pt x="52" y="55"/>
                      <a:pt x="52" y="55"/>
                      <a:pt x="52" y="55"/>
                    </a:cubicBezTo>
                    <a:cubicBezTo>
                      <a:pt x="52" y="58"/>
                      <a:pt x="55" y="61"/>
                      <a:pt x="58" y="61"/>
                    </a:cubicBezTo>
                    <a:cubicBezTo>
                      <a:pt x="61" y="61"/>
                      <a:pt x="64" y="58"/>
                      <a:pt x="64" y="55"/>
                    </a:cubicBezTo>
                    <a:cubicBezTo>
                      <a:pt x="64" y="19"/>
                      <a:pt x="64" y="19"/>
                      <a:pt x="64" y="19"/>
                    </a:cubicBezTo>
                    <a:cubicBezTo>
                      <a:pt x="64" y="19"/>
                      <a:pt x="64" y="19"/>
                      <a:pt x="64" y="1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sp>
            <p:nvSpPr>
              <p:cNvPr id="187" name="Oval 31"/>
              <p:cNvSpPr>
                <a:spLocks noChangeArrowheads="1"/>
              </p:cNvSpPr>
              <p:nvPr/>
            </p:nvSpPr>
            <p:spPr bwMode="auto">
              <a:xfrm>
                <a:off x="6008210" y="1525281"/>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sp>
        <p:nvSpPr>
          <p:cNvPr id="177" name="Text Box 3"/>
          <p:cNvSpPr txBox="1">
            <a:spLocks noChangeArrowheads="1"/>
          </p:cNvSpPr>
          <p:nvPr/>
        </p:nvSpPr>
        <p:spPr bwMode="auto">
          <a:xfrm>
            <a:off x="8705998" y="6278473"/>
            <a:ext cx="444352"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(Q.9)</a:t>
            </a:r>
            <a:endParaRPr lang="en-GB" sz="1000" i="1" dirty="0">
              <a:solidFill>
                <a:srgbClr val="22505F"/>
              </a:solidFill>
              <a:cs typeface="Calibri" pitchFamily="34" charset="0"/>
            </a:endParaRPr>
          </a:p>
        </p:txBody>
      </p:sp>
      <p:sp>
        <p:nvSpPr>
          <p:cNvPr id="192" name="Rectangle 191"/>
          <p:cNvSpPr/>
          <p:nvPr/>
        </p:nvSpPr>
        <p:spPr>
          <a:xfrm>
            <a:off x="5395369" y="4215733"/>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3" name="Rectangle 192"/>
          <p:cNvSpPr/>
          <p:nvPr/>
        </p:nvSpPr>
        <p:spPr>
          <a:xfrm>
            <a:off x="5385440" y="5171263"/>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67" name="Freeform 5"/>
          <p:cNvSpPr>
            <a:spLocks noChangeAspect="1" noEditPoints="1"/>
          </p:cNvSpPr>
          <p:nvPr/>
        </p:nvSpPr>
        <p:spPr bwMode="gray">
          <a:xfrm>
            <a:off x="4978573"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8" name="Freeform 5"/>
          <p:cNvSpPr>
            <a:spLocks noChangeAspect="1" noEditPoints="1"/>
          </p:cNvSpPr>
          <p:nvPr/>
        </p:nvSpPr>
        <p:spPr bwMode="gray">
          <a:xfrm>
            <a:off x="4779291" y="46551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0" name="Freeform 5"/>
          <p:cNvSpPr>
            <a:spLocks noChangeAspect="1" noEditPoints="1"/>
          </p:cNvSpPr>
          <p:nvPr/>
        </p:nvSpPr>
        <p:spPr bwMode="gray">
          <a:xfrm>
            <a:off x="47792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3" name="Freeform 5"/>
          <p:cNvSpPr>
            <a:spLocks noChangeAspect="1" noEditPoints="1"/>
          </p:cNvSpPr>
          <p:nvPr/>
        </p:nvSpPr>
        <p:spPr bwMode="gray">
          <a:xfrm>
            <a:off x="1418142"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4" name="Freeform 5"/>
          <p:cNvSpPr>
            <a:spLocks noChangeAspect="1" noEditPoints="1"/>
          </p:cNvSpPr>
          <p:nvPr/>
        </p:nvSpPr>
        <p:spPr bwMode="gray">
          <a:xfrm>
            <a:off x="49785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1" name="Freeform 5"/>
          <p:cNvSpPr>
            <a:spLocks noChangeAspect="1" noEditPoints="1"/>
          </p:cNvSpPr>
          <p:nvPr/>
        </p:nvSpPr>
        <p:spPr bwMode="gray">
          <a:xfrm>
            <a:off x="4779310" y="41779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graphicFrame>
        <p:nvGraphicFramePr>
          <p:cNvPr id="199" name="Chart 198"/>
          <p:cNvGraphicFramePr/>
          <p:nvPr>
            <p:extLst>
              <p:ext uri="{D42A27DB-BD31-4B8C-83A1-F6EECF244321}">
                <p14:modId xmlns:p14="http://schemas.microsoft.com/office/powerpoint/2010/main" val="1101692824"/>
              </p:ext>
            </p:extLst>
          </p:nvPr>
        </p:nvGraphicFramePr>
        <p:xfrm>
          <a:off x="7471050" y="1745649"/>
          <a:ext cx="1710149" cy="1044672"/>
        </p:xfrm>
        <a:graphic>
          <a:graphicData uri="http://schemas.openxmlformats.org/drawingml/2006/chart">
            <c:chart xmlns:c="http://schemas.openxmlformats.org/drawingml/2006/chart" xmlns:r="http://schemas.openxmlformats.org/officeDocument/2006/relationships" r:id="rId5"/>
          </a:graphicData>
        </a:graphic>
      </p:graphicFrame>
      <p:sp>
        <p:nvSpPr>
          <p:cNvPr id="201" name="Rectangle 200"/>
          <p:cNvSpPr/>
          <p:nvPr/>
        </p:nvSpPr>
        <p:spPr>
          <a:xfrm>
            <a:off x="6579280" y="2031087"/>
            <a:ext cx="1013354" cy="153888"/>
          </a:xfrm>
          <a:prstGeom prst="rect">
            <a:avLst/>
          </a:prstGeom>
        </p:spPr>
        <p:txBody>
          <a:bodyPr wrap="none" lIns="0" tIns="0" rIns="0" bIns="0" anchor="ctr" anchorCtr="0">
            <a:spAutoFit/>
          </a:bodyPr>
          <a:lstStyle/>
          <a:p>
            <a:pPr algn="r">
              <a:lnSpc>
                <a:spcPts val="1200"/>
              </a:lnSpc>
            </a:pPr>
            <a:r>
              <a:rPr lang="en-IE" sz="1200" dirty="0" smtClean="0">
                <a:solidFill>
                  <a:schemeClr val="bg1"/>
                </a:solidFill>
              </a:rPr>
              <a:t>Roman Catholic</a:t>
            </a:r>
            <a:endParaRPr lang="en-IE" sz="1200" dirty="0">
              <a:solidFill>
                <a:schemeClr val="bg1"/>
              </a:solidFill>
            </a:endParaRPr>
          </a:p>
        </p:txBody>
      </p:sp>
      <p:sp>
        <p:nvSpPr>
          <p:cNvPr id="202" name="Rectangle 201"/>
          <p:cNvSpPr/>
          <p:nvPr/>
        </p:nvSpPr>
        <p:spPr>
          <a:xfrm>
            <a:off x="7228752" y="2414950"/>
            <a:ext cx="363882" cy="153888"/>
          </a:xfrm>
          <a:prstGeom prst="rect">
            <a:avLst/>
          </a:prstGeom>
        </p:spPr>
        <p:txBody>
          <a:bodyPr wrap="none" lIns="0" tIns="0" rIns="0" bIns="0" anchor="ctr" anchorCtr="0">
            <a:spAutoFit/>
          </a:bodyPr>
          <a:lstStyle/>
          <a:p>
            <a:pPr algn="r">
              <a:lnSpc>
                <a:spcPts val="1200"/>
              </a:lnSpc>
            </a:pPr>
            <a:r>
              <a:rPr lang="en-IE" sz="1200" dirty="0" smtClean="0">
                <a:solidFill>
                  <a:schemeClr val="bg1"/>
                </a:solidFill>
              </a:rPr>
              <a:t>Other</a:t>
            </a:r>
            <a:endParaRPr lang="en-IE" sz="1200" dirty="0">
              <a:solidFill>
                <a:schemeClr val="bg1"/>
              </a:solidFill>
            </a:endParaRPr>
          </a:p>
        </p:txBody>
      </p:sp>
      <p:grpSp>
        <p:nvGrpSpPr>
          <p:cNvPr id="2" name="Group 1"/>
          <p:cNvGrpSpPr/>
          <p:nvPr/>
        </p:nvGrpSpPr>
        <p:grpSpPr>
          <a:xfrm>
            <a:off x="7215995" y="368234"/>
            <a:ext cx="1667492" cy="1336908"/>
            <a:chOff x="7054506" y="551680"/>
            <a:chExt cx="1667492" cy="1336908"/>
          </a:xfrm>
        </p:grpSpPr>
        <p:graphicFrame>
          <p:nvGraphicFramePr>
            <p:cNvPr id="179" name="Chart 178"/>
            <p:cNvGraphicFramePr/>
            <p:nvPr>
              <p:extLst>
                <p:ext uri="{D42A27DB-BD31-4B8C-83A1-F6EECF244321}">
                  <p14:modId xmlns:p14="http://schemas.microsoft.com/office/powerpoint/2010/main" val="3383537532"/>
                </p:ext>
              </p:extLst>
            </p:nvPr>
          </p:nvGraphicFramePr>
          <p:xfrm>
            <a:off x="7054506" y="551680"/>
            <a:ext cx="1667492" cy="1336908"/>
          </p:xfrm>
          <a:graphic>
            <a:graphicData uri="http://schemas.openxmlformats.org/drawingml/2006/chart">
              <c:chart xmlns:c="http://schemas.openxmlformats.org/drawingml/2006/chart" xmlns:r="http://schemas.openxmlformats.org/officeDocument/2006/relationships" r:id="rId6"/>
            </a:graphicData>
          </a:graphic>
        </p:graphicFrame>
        <p:sp>
          <p:nvSpPr>
            <p:cNvPr id="195" name="TextBox 194"/>
            <p:cNvSpPr txBox="1"/>
            <p:nvPr/>
          </p:nvSpPr>
          <p:spPr>
            <a:xfrm>
              <a:off x="7482532" y="958524"/>
              <a:ext cx="811441" cy="523220"/>
            </a:xfrm>
            <a:prstGeom prst="rect">
              <a:avLst/>
            </a:prstGeom>
            <a:noFill/>
          </p:spPr>
          <p:txBody>
            <a:bodyPr wrap="none" rtlCol="0">
              <a:spAutoFit/>
            </a:bodyPr>
            <a:lstStyle/>
            <a:p>
              <a:r>
                <a:rPr lang="en-GB" sz="2800" b="1" dirty="0" smtClean="0">
                  <a:solidFill>
                    <a:srgbClr val="C00000"/>
                  </a:solidFill>
                  <a:cs typeface="Calibri" pitchFamily="34" charset="0"/>
                </a:rPr>
                <a:t>30%</a:t>
              </a:r>
              <a:endParaRPr lang="en-US" sz="2800" b="1" dirty="0">
                <a:solidFill>
                  <a:srgbClr val="C00000"/>
                </a:solidFill>
                <a:cs typeface="Calibri" pitchFamily="34" charset="0"/>
              </a:endParaRPr>
            </a:p>
          </p:txBody>
        </p:sp>
      </p:grpSp>
      <p:sp>
        <p:nvSpPr>
          <p:cNvPr id="198" name="Rectangle 197"/>
          <p:cNvSpPr/>
          <p:nvPr/>
        </p:nvSpPr>
        <p:spPr>
          <a:xfrm>
            <a:off x="7842849" y="4859042"/>
            <a:ext cx="543162"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200" name="TextBox 199"/>
          <p:cNvSpPr txBox="1"/>
          <p:nvPr/>
        </p:nvSpPr>
        <p:spPr>
          <a:xfrm>
            <a:off x="7720323" y="1664290"/>
            <a:ext cx="784767" cy="307777"/>
          </a:xfrm>
          <a:prstGeom prst="rect">
            <a:avLst/>
          </a:prstGeom>
          <a:noFill/>
        </p:spPr>
        <p:txBody>
          <a:bodyPr wrap="none" rtlCol="0">
            <a:spAutoFit/>
          </a:bodyPr>
          <a:lstStyle/>
          <a:p>
            <a:r>
              <a:rPr lang="en-GB" sz="1400" b="1" dirty="0" smtClean="0">
                <a:solidFill>
                  <a:schemeClr val="accent3">
                    <a:lumMod val="50000"/>
                  </a:schemeClr>
                </a:solidFill>
                <a:cs typeface="Arial" pitchFamily="34" charset="0"/>
              </a:rPr>
              <a:t>Religion</a:t>
            </a:r>
            <a:endParaRPr lang="en-US" sz="1400" b="1" dirty="0">
              <a:solidFill>
                <a:schemeClr val="accent3">
                  <a:lumMod val="50000"/>
                </a:schemeClr>
              </a:solidFill>
              <a:cs typeface="Arial" pitchFamily="34" charset="0"/>
            </a:endParaRPr>
          </a:p>
        </p:txBody>
      </p:sp>
      <p:sp>
        <p:nvSpPr>
          <p:cNvPr id="203" name="TextBox 202"/>
          <p:cNvSpPr txBox="1"/>
          <p:nvPr/>
        </p:nvSpPr>
        <p:spPr>
          <a:xfrm>
            <a:off x="7264334" y="76476"/>
            <a:ext cx="1570815" cy="400110"/>
          </a:xfrm>
          <a:prstGeom prst="rect">
            <a:avLst/>
          </a:prstGeom>
          <a:noFill/>
        </p:spPr>
        <p:txBody>
          <a:bodyPr wrap="none" lIns="0" tIns="0" rIns="0" bIns="0" rtlCol="0" anchor="b" anchorCtr="1">
            <a:spAutoFit/>
          </a:bodyPr>
          <a:lstStyle/>
          <a:p>
            <a:pPr algn="ctr"/>
            <a:r>
              <a:rPr lang="en-GB" sz="1400" b="1" dirty="0" smtClean="0">
                <a:solidFill>
                  <a:schemeClr val="bg2"/>
                </a:solidFill>
                <a:cs typeface="Calibri" pitchFamily="34" charset="0"/>
              </a:rPr>
              <a:t>Opposed to Abortion</a:t>
            </a:r>
          </a:p>
          <a:p>
            <a:pPr algn="ctr"/>
            <a:r>
              <a:rPr lang="en-GB" sz="1200" dirty="0" smtClean="0">
                <a:solidFill>
                  <a:schemeClr val="bg2"/>
                </a:solidFill>
                <a:cs typeface="Calibri" pitchFamily="34" charset="0"/>
              </a:rPr>
              <a:t>(n=37* Small base)</a:t>
            </a:r>
            <a:endParaRPr lang="en-US" sz="1200" dirty="0">
              <a:solidFill>
                <a:schemeClr val="bg2"/>
              </a:solidFill>
              <a:cs typeface="Calibri" pitchFamily="34" charset="0"/>
            </a:endParaRPr>
          </a:p>
        </p:txBody>
      </p:sp>
      <p:sp>
        <p:nvSpPr>
          <p:cNvPr id="204" name="Rectangle 203"/>
          <p:cNvSpPr/>
          <p:nvPr/>
        </p:nvSpPr>
        <p:spPr>
          <a:xfrm>
            <a:off x="7702692" y="806977"/>
            <a:ext cx="687907" cy="437034"/>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205" name="Rectangle 204"/>
          <p:cNvSpPr/>
          <p:nvPr/>
        </p:nvSpPr>
        <p:spPr>
          <a:xfrm>
            <a:off x="1257394" y="5728678"/>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206" name="Rectangle 205"/>
          <p:cNvSpPr/>
          <p:nvPr/>
        </p:nvSpPr>
        <p:spPr>
          <a:xfrm>
            <a:off x="5403089" y="3250180"/>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207" name="Rectangle 206"/>
          <p:cNvSpPr/>
          <p:nvPr/>
        </p:nvSpPr>
        <p:spPr>
          <a:xfrm>
            <a:off x="7066034" y="5240290"/>
            <a:ext cx="636658"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Tree>
    <p:extLst>
      <p:ext uri="{BB962C8B-B14F-4D97-AF65-F5344CB8AC3E}">
        <p14:creationId xmlns:p14="http://schemas.microsoft.com/office/powerpoint/2010/main" val="2213173295"/>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Placeholder 34"/>
          <p:cNvSpPr>
            <a:spLocks noGrp="1"/>
          </p:cNvSpPr>
          <p:nvPr>
            <p:ph type="body" sz="quarter" idx="4294967295"/>
          </p:nvPr>
        </p:nvSpPr>
        <p:spPr>
          <a:xfrm>
            <a:off x="109209" y="577542"/>
            <a:ext cx="3981796" cy="193899"/>
          </a:xfrm>
        </p:spPr>
        <p:txBody>
          <a:bodyPr wrap="none" lIns="0" tIns="0" rIns="0" bIns="0">
            <a:spAutoFit/>
          </a:bodyPr>
          <a:lstStyle/>
          <a:p>
            <a:pPr marL="0" indent="0">
              <a:buNone/>
            </a:pPr>
            <a:r>
              <a:rPr lang="en-IE" sz="1400" dirty="0">
                <a:solidFill>
                  <a:schemeClr val="accent5"/>
                </a:solidFill>
              </a:rPr>
              <a:t>(Base: All Who Consider Themselves Religious; n=739) </a:t>
            </a:r>
          </a:p>
        </p:txBody>
      </p:sp>
      <p:sp>
        <p:nvSpPr>
          <p:cNvPr id="26" name="TextBox 25"/>
          <p:cNvSpPr txBox="1"/>
          <p:nvPr/>
        </p:nvSpPr>
        <p:spPr>
          <a:xfrm>
            <a:off x="4104602" y="2209822"/>
            <a:ext cx="593111" cy="369332"/>
          </a:xfrm>
          <a:prstGeom prst="rect">
            <a:avLst/>
          </a:prstGeom>
          <a:noFill/>
        </p:spPr>
        <p:txBody>
          <a:bodyPr wrap="none" rtlCol="0">
            <a:spAutoFit/>
          </a:bodyPr>
          <a:lstStyle/>
          <a:p>
            <a:r>
              <a:rPr lang="en-GB" dirty="0" smtClean="0">
                <a:solidFill>
                  <a:schemeClr val="tx2"/>
                </a:solidFill>
                <a:cs typeface="Arial" pitchFamily="34" charset="0"/>
              </a:rPr>
              <a:t>Age </a:t>
            </a:r>
            <a:endParaRPr lang="en-US" dirty="0">
              <a:solidFill>
                <a:schemeClr val="tx2"/>
              </a:solidFill>
              <a:cs typeface="Arial" pitchFamily="34" charset="0"/>
            </a:endParaRPr>
          </a:p>
        </p:txBody>
      </p:sp>
      <p:sp>
        <p:nvSpPr>
          <p:cNvPr id="27" name="TextBox 26"/>
          <p:cNvSpPr txBox="1"/>
          <p:nvPr/>
        </p:nvSpPr>
        <p:spPr>
          <a:xfrm>
            <a:off x="7355100" y="2870248"/>
            <a:ext cx="826637" cy="369332"/>
          </a:xfrm>
          <a:prstGeom prst="rect">
            <a:avLst/>
          </a:prstGeom>
          <a:noFill/>
        </p:spPr>
        <p:txBody>
          <a:bodyPr wrap="none" rtlCol="0">
            <a:spAutoFit/>
          </a:bodyPr>
          <a:lstStyle/>
          <a:p>
            <a:r>
              <a:rPr lang="en-GB" dirty="0" smtClean="0">
                <a:solidFill>
                  <a:schemeClr val="tx2"/>
                </a:solidFill>
                <a:cs typeface="Arial" pitchFamily="34" charset="0"/>
              </a:rPr>
              <a:t>Region</a:t>
            </a:r>
            <a:endParaRPr lang="en-US" dirty="0">
              <a:solidFill>
                <a:schemeClr val="tx2"/>
              </a:solidFill>
              <a:cs typeface="Arial" pitchFamily="34" charset="0"/>
            </a:endParaRPr>
          </a:p>
        </p:txBody>
      </p:sp>
      <p:sp>
        <p:nvSpPr>
          <p:cNvPr id="100" name="Freeform 5"/>
          <p:cNvSpPr>
            <a:spLocks noChangeAspect="1" noEditPoints="1"/>
          </p:cNvSpPr>
          <p:nvPr/>
        </p:nvSpPr>
        <p:spPr bwMode="gray">
          <a:xfrm>
            <a:off x="3384336"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1" name="Freeform 5"/>
          <p:cNvSpPr>
            <a:spLocks noChangeAspect="1" noEditPoints="1"/>
          </p:cNvSpPr>
          <p:nvPr/>
        </p:nvSpPr>
        <p:spPr bwMode="gray">
          <a:xfrm>
            <a:off x="4978573"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2" name="Freeform 5"/>
          <p:cNvSpPr>
            <a:spLocks noChangeAspect="1" noEditPoints="1"/>
          </p:cNvSpPr>
          <p:nvPr/>
        </p:nvSpPr>
        <p:spPr bwMode="gray">
          <a:xfrm>
            <a:off x="3583618"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40000">
                <a:schemeClr val="bg2"/>
              </a:gs>
              <a:gs pos="4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3" name="Freeform 5"/>
          <p:cNvSpPr>
            <a:spLocks noChangeAspect="1" noEditPoints="1"/>
          </p:cNvSpPr>
          <p:nvPr/>
        </p:nvSpPr>
        <p:spPr bwMode="gray">
          <a:xfrm>
            <a:off x="3982182"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4" name="Freeform 5"/>
          <p:cNvSpPr>
            <a:spLocks noChangeAspect="1" noEditPoints="1"/>
          </p:cNvSpPr>
          <p:nvPr/>
        </p:nvSpPr>
        <p:spPr bwMode="gray">
          <a:xfrm>
            <a:off x="4779291"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5" name="Freeform 5"/>
          <p:cNvSpPr>
            <a:spLocks noChangeAspect="1" noEditPoints="1"/>
          </p:cNvSpPr>
          <p:nvPr/>
        </p:nvSpPr>
        <p:spPr bwMode="gray">
          <a:xfrm>
            <a:off x="4580009"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6" name="Freeform 5"/>
          <p:cNvSpPr>
            <a:spLocks noChangeAspect="1" noEditPoints="1"/>
          </p:cNvSpPr>
          <p:nvPr/>
        </p:nvSpPr>
        <p:spPr bwMode="gray">
          <a:xfrm>
            <a:off x="5177855"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7" name="Freeform 5"/>
          <p:cNvSpPr>
            <a:spLocks noChangeAspect="1" noEditPoints="1"/>
          </p:cNvSpPr>
          <p:nvPr/>
        </p:nvSpPr>
        <p:spPr bwMode="gray">
          <a:xfrm>
            <a:off x="3782900"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8" name="Freeform 5"/>
          <p:cNvSpPr>
            <a:spLocks noChangeAspect="1" noEditPoints="1"/>
          </p:cNvSpPr>
          <p:nvPr/>
        </p:nvSpPr>
        <p:spPr bwMode="gray">
          <a:xfrm>
            <a:off x="4380727"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9" name="Freeform 5"/>
          <p:cNvSpPr>
            <a:spLocks noChangeAspect="1" noEditPoints="1"/>
          </p:cNvSpPr>
          <p:nvPr/>
        </p:nvSpPr>
        <p:spPr bwMode="gray">
          <a:xfrm>
            <a:off x="4181464" y="2745959"/>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31" name="TextBox 30"/>
          <p:cNvSpPr txBox="1"/>
          <p:nvPr/>
        </p:nvSpPr>
        <p:spPr>
          <a:xfrm>
            <a:off x="2719529" y="2795271"/>
            <a:ext cx="604653" cy="307777"/>
          </a:xfrm>
          <a:prstGeom prst="rect">
            <a:avLst/>
          </a:prstGeom>
          <a:noFill/>
        </p:spPr>
        <p:txBody>
          <a:bodyPr wrap="none" rtlCol="0">
            <a:spAutoFit/>
          </a:bodyPr>
          <a:lstStyle/>
          <a:p>
            <a:r>
              <a:rPr lang="en-IE" sz="1400" dirty="0" smtClean="0">
                <a:solidFill>
                  <a:schemeClr val="bg1"/>
                </a:solidFill>
              </a:rPr>
              <a:t>18-24</a:t>
            </a:r>
            <a:endParaRPr lang="en-GB" sz="1400" dirty="0">
              <a:solidFill>
                <a:schemeClr val="bg1"/>
              </a:solidFill>
            </a:endParaRPr>
          </a:p>
        </p:txBody>
      </p:sp>
      <p:sp>
        <p:nvSpPr>
          <p:cNvPr id="32" name="TextBox 31"/>
          <p:cNvSpPr txBox="1"/>
          <p:nvPr/>
        </p:nvSpPr>
        <p:spPr>
          <a:xfrm>
            <a:off x="2719529" y="3272474"/>
            <a:ext cx="604653" cy="307777"/>
          </a:xfrm>
          <a:prstGeom prst="rect">
            <a:avLst/>
          </a:prstGeom>
          <a:noFill/>
        </p:spPr>
        <p:txBody>
          <a:bodyPr wrap="none" rtlCol="0">
            <a:spAutoFit/>
          </a:bodyPr>
          <a:lstStyle/>
          <a:p>
            <a:r>
              <a:rPr lang="en-IE" sz="1400" dirty="0" smtClean="0">
                <a:solidFill>
                  <a:schemeClr val="bg1"/>
                </a:solidFill>
              </a:rPr>
              <a:t>25-34</a:t>
            </a:r>
            <a:endParaRPr lang="en-GB" sz="1400" dirty="0">
              <a:solidFill>
                <a:schemeClr val="bg1"/>
              </a:solidFill>
            </a:endParaRPr>
          </a:p>
        </p:txBody>
      </p:sp>
      <p:sp>
        <p:nvSpPr>
          <p:cNvPr id="34" name="TextBox 33"/>
          <p:cNvSpPr txBox="1"/>
          <p:nvPr/>
        </p:nvSpPr>
        <p:spPr>
          <a:xfrm>
            <a:off x="2719529" y="3749677"/>
            <a:ext cx="604653" cy="307777"/>
          </a:xfrm>
          <a:prstGeom prst="rect">
            <a:avLst/>
          </a:prstGeom>
          <a:noFill/>
        </p:spPr>
        <p:txBody>
          <a:bodyPr wrap="none" rtlCol="0">
            <a:spAutoFit/>
          </a:bodyPr>
          <a:lstStyle/>
          <a:p>
            <a:r>
              <a:rPr lang="en-IE" sz="1400" dirty="0" smtClean="0">
                <a:solidFill>
                  <a:schemeClr val="bg1"/>
                </a:solidFill>
              </a:rPr>
              <a:t>35-44</a:t>
            </a:r>
            <a:endParaRPr lang="en-GB" sz="1400" dirty="0">
              <a:solidFill>
                <a:schemeClr val="bg1"/>
              </a:solidFill>
            </a:endParaRPr>
          </a:p>
        </p:txBody>
      </p:sp>
      <p:sp>
        <p:nvSpPr>
          <p:cNvPr id="36" name="TextBox 35"/>
          <p:cNvSpPr txBox="1"/>
          <p:nvPr/>
        </p:nvSpPr>
        <p:spPr>
          <a:xfrm>
            <a:off x="2719529" y="4226880"/>
            <a:ext cx="604653" cy="307777"/>
          </a:xfrm>
          <a:prstGeom prst="rect">
            <a:avLst/>
          </a:prstGeom>
          <a:noFill/>
        </p:spPr>
        <p:txBody>
          <a:bodyPr wrap="none" rtlCol="0">
            <a:spAutoFit/>
          </a:bodyPr>
          <a:lstStyle/>
          <a:p>
            <a:r>
              <a:rPr lang="en-IE" sz="1400" dirty="0" smtClean="0">
                <a:solidFill>
                  <a:schemeClr val="bg1"/>
                </a:solidFill>
              </a:rPr>
              <a:t>45-54</a:t>
            </a:r>
            <a:endParaRPr lang="en-GB" sz="1400" dirty="0">
              <a:solidFill>
                <a:schemeClr val="bg1"/>
              </a:solidFill>
            </a:endParaRPr>
          </a:p>
        </p:txBody>
      </p:sp>
      <p:sp>
        <p:nvSpPr>
          <p:cNvPr id="37" name="TextBox 36"/>
          <p:cNvSpPr txBox="1"/>
          <p:nvPr/>
        </p:nvSpPr>
        <p:spPr>
          <a:xfrm>
            <a:off x="2719529" y="4704083"/>
            <a:ext cx="604653" cy="307777"/>
          </a:xfrm>
          <a:prstGeom prst="rect">
            <a:avLst/>
          </a:prstGeom>
          <a:noFill/>
        </p:spPr>
        <p:txBody>
          <a:bodyPr wrap="none" rtlCol="0">
            <a:spAutoFit/>
          </a:bodyPr>
          <a:lstStyle/>
          <a:p>
            <a:r>
              <a:rPr lang="en-IE" sz="1400" dirty="0" smtClean="0">
                <a:solidFill>
                  <a:schemeClr val="bg1"/>
                </a:solidFill>
              </a:rPr>
              <a:t>55-64</a:t>
            </a:r>
            <a:endParaRPr lang="en-GB" sz="1400" dirty="0">
              <a:solidFill>
                <a:schemeClr val="bg1"/>
              </a:solidFill>
            </a:endParaRPr>
          </a:p>
        </p:txBody>
      </p:sp>
      <p:sp>
        <p:nvSpPr>
          <p:cNvPr id="38" name="TextBox 37"/>
          <p:cNvSpPr txBox="1"/>
          <p:nvPr/>
        </p:nvSpPr>
        <p:spPr>
          <a:xfrm>
            <a:off x="2867006" y="5182410"/>
            <a:ext cx="457176" cy="307777"/>
          </a:xfrm>
          <a:prstGeom prst="rect">
            <a:avLst/>
          </a:prstGeom>
          <a:noFill/>
        </p:spPr>
        <p:txBody>
          <a:bodyPr wrap="none" rtlCol="0">
            <a:spAutoFit/>
          </a:bodyPr>
          <a:lstStyle/>
          <a:p>
            <a:r>
              <a:rPr lang="en-IE" sz="1400" dirty="0" smtClean="0">
                <a:solidFill>
                  <a:schemeClr val="bg1"/>
                </a:solidFill>
              </a:rPr>
              <a:t>65+</a:t>
            </a:r>
            <a:endParaRPr lang="en-GB" sz="1400" dirty="0">
              <a:solidFill>
                <a:schemeClr val="bg1"/>
              </a:solidFill>
            </a:endParaRPr>
          </a:p>
        </p:txBody>
      </p:sp>
      <p:sp>
        <p:nvSpPr>
          <p:cNvPr id="90" name="Freeform 5"/>
          <p:cNvSpPr>
            <a:spLocks noChangeAspect="1" noEditPoints="1"/>
          </p:cNvSpPr>
          <p:nvPr/>
        </p:nvSpPr>
        <p:spPr bwMode="gray">
          <a:xfrm>
            <a:off x="338433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1" name="Freeform 5"/>
          <p:cNvSpPr>
            <a:spLocks noChangeAspect="1" noEditPoints="1"/>
          </p:cNvSpPr>
          <p:nvPr/>
        </p:nvSpPr>
        <p:spPr bwMode="gray">
          <a:xfrm>
            <a:off x="3982182"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2" name="Freeform 5"/>
          <p:cNvSpPr>
            <a:spLocks noChangeAspect="1" noEditPoints="1"/>
          </p:cNvSpPr>
          <p:nvPr/>
        </p:nvSpPr>
        <p:spPr bwMode="gray">
          <a:xfrm>
            <a:off x="358361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3" name="Freeform 5"/>
          <p:cNvSpPr>
            <a:spLocks noChangeAspect="1" noEditPoints="1"/>
          </p:cNvSpPr>
          <p:nvPr/>
        </p:nvSpPr>
        <p:spPr bwMode="gray">
          <a:xfrm>
            <a:off x="4181464"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5" name="Freeform 5"/>
          <p:cNvSpPr>
            <a:spLocks noChangeAspect="1" noEditPoints="1"/>
          </p:cNvSpPr>
          <p:nvPr/>
        </p:nvSpPr>
        <p:spPr bwMode="gray">
          <a:xfrm>
            <a:off x="458002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6" name="Freeform 5"/>
          <p:cNvSpPr>
            <a:spLocks noChangeAspect="1" noEditPoints="1"/>
          </p:cNvSpPr>
          <p:nvPr/>
        </p:nvSpPr>
        <p:spPr bwMode="gray">
          <a:xfrm>
            <a:off x="5177855"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7" name="Freeform 5"/>
          <p:cNvSpPr>
            <a:spLocks noChangeAspect="1" noEditPoints="1"/>
          </p:cNvSpPr>
          <p:nvPr/>
        </p:nvSpPr>
        <p:spPr bwMode="gray">
          <a:xfrm>
            <a:off x="438074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8" name="Freeform 5"/>
          <p:cNvSpPr>
            <a:spLocks noChangeAspect="1" noEditPoints="1"/>
          </p:cNvSpPr>
          <p:nvPr/>
        </p:nvSpPr>
        <p:spPr bwMode="gray">
          <a:xfrm>
            <a:off x="3782900"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9" name="Freeform 5"/>
          <p:cNvSpPr>
            <a:spLocks noChangeAspect="1" noEditPoints="1"/>
          </p:cNvSpPr>
          <p:nvPr/>
        </p:nvSpPr>
        <p:spPr bwMode="gray">
          <a:xfrm>
            <a:off x="4978592" y="417756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0" name="Freeform 5"/>
          <p:cNvSpPr>
            <a:spLocks noChangeAspect="1" noEditPoints="1"/>
          </p:cNvSpPr>
          <p:nvPr/>
        </p:nvSpPr>
        <p:spPr bwMode="gray">
          <a:xfrm>
            <a:off x="3384336"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2" name="Freeform 5"/>
          <p:cNvSpPr>
            <a:spLocks noChangeAspect="1" noEditPoints="1"/>
          </p:cNvSpPr>
          <p:nvPr/>
        </p:nvSpPr>
        <p:spPr bwMode="gray">
          <a:xfrm>
            <a:off x="3583618"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50000">
                <a:schemeClr val="bg2"/>
              </a:gs>
              <a:gs pos="5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3" name="Freeform 5"/>
          <p:cNvSpPr>
            <a:spLocks noChangeAspect="1" noEditPoints="1"/>
          </p:cNvSpPr>
          <p:nvPr/>
        </p:nvSpPr>
        <p:spPr bwMode="gray">
          <a:xfrm>
            <a:off x="3982182"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4" name="Freeform 5"/>
          <p:cNvSpPr>
            <a:spLocks noChangeAspect="1" noEditPoints="1"/>
          </p:cNvSpPr>
          <p:nvPr/>
        </p:nvSpPr>
        <p:spPr bwMode="gray">
          <a:xfrm>
            <a:off x="4380727"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5" name="Freeform 5"/>
          <p:cNvSpPr>
            <a:spLocks noChangeAspect="1" noEditPoints="1"/>
          </p:cNvSpPr>
          <p:nvPr/>
        </p:nvSpPr>
        <p:spPr bwMode="gray">
          <a:xfrm>
            <a:off x="4580009"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6" name="Freeform 5"/>
          <p:cNvSpPr>
            <a:spLocks noChangeAspect="1" noEditPoints="1"/>
          </p:cNvSpPr>
          <p:nvPr/>
        </p:nvSpPr>
        <p:spPr bwMode="gray">
          <a:xfrm>
            <a:off x="5177855"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7" name="Freeform 5"/>
          <p:cNvSpPr>
            <a:spLocks noChangeAspect="1" noEditPoints="1"/>
          </p:cNvSpPr>
          <p:nvPr/>
        </p:nvSpPr>
        <p:spPr bwMode="gray">
          <a:xfrm>
            <a:off x="3782900"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8" name="Freeform 5"/>
          <p:cNvSpPr>
            <a:spLocks noChangeAspect="1" noEditPoints="1"/>
          </p:cNvSpPr>
          <p:nvPr/>
        </p:nvSpPr>
        <p:spPr bwMode="gray">
          <a:xfrm>
            <a:off x="4779291"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9" name="Freeform 5"/>
          <p:cNvSpPr>
            <a:spLocks noChangeAspect="1" noEditPoints="1"/>
          </p:cNvSpPr>
          <p:nvPr/>
        </p:nvSpPr>
        <p:spPr bwMode="gray">
          <a:xfrm>
            <a:off x="4181464" y="3223162"/>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0" name="Freeform 5"/>
          <p:cNvSpPr>
            <a:spLocks noChangeAspect="1" noEditPoints="1"/>
          </p:cNvSpPr>
          <p:nvPr/>
        </p:nvSpPr>
        <p:spPr bwMode="gray">
          <a:xfrm>
            <a:off x="33843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1" name="Freeform 5"/>
          <p:cNvSpPr>
            <a:spLocks noChangeAspect="1" noEditPoints="1"/>
          </p:cNvSpPr>
          <p:nvPr/>
        </p:nvSpPr>
        <p:spPr bwMode="gray">
          <a:xfrm>
            <a:off x="39821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2" name="Freeform 5"/>
          <p:cNvSpPr>
            <a:spLocks noChangeAspect="1" noEditPoints="1"/>
          </p:cNvSpPr>
          <p:nvPr/>
        </p:nvSpPr>
        <p:spPr bwMode="gray">
          <a:xfrm>
            <a:off x="35836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20000">
                <a:schemeClr val="bg2"/>
              </a:gs>
              <a:gs pos="2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3" name="Freeform 5"/>
          <p:cNvSpPr>
            <a:spLocks noChangeAspect="1" noEditPoints="1"/>
          </p:cNvSpPr>
          <p:nvPr/>
        </p:nvSpPr>
        <p:spPr bwMode="gray">
          <a:xfrm>
            <a:off x="418145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4" name="Freeform 5"/>
          <p:cNvSpPr>
            <a:spLocks noChangeAspect="1" noEditPoints="1"/>
          </p:cNvSpPr>
          <p:nvPr/>
        </p:nvSpPr>
        <p:spPr bwMode="gray">
          <a:xfrm>
            <a:off x="43807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5" name="Freeform 5"/>
          <p:cNvSpPr>
            <a:spLocks noChangeAspect="1" noEditPoints="1"/>
          </p:cNvSpPr>
          <p:nvPr/>
        </p:nvSpPr>
        <p:spPr bwMode="gray">
          <a:xfrm>
            <a:off x="47792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6" name="Freeform 5"/>
          <p:cNvSpPr>
            <a:spLocks noChangeAspect="1" noEditPoints="1"/>
          </p:cNvSpPr>
          <p:nvPr/>
        </p:nvSpPr>
        <p:spPr bwMode="gray">
          <a:xfrm>
            <a:off x="5177855"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7" name="Freeform 5"/>
          <p:cNvSpPr>
            <a:spLocks noChangeAspect="1" noEditPoints="1"/>
          </p:cNvSpPr>
          <p:nvPr/>
        </p:nvSpPr>
        <p:spPr bwMode="gray">
          <a:xfrm>
            <a:off x="37828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8" name="Freeform 5"/>
          <p:cNvSpPr>
            <a:spLocks noChangeAspect="1" noEditPoints="1"/>
          </p:cNvSpPr>
          <p:nvPr/>
        </p:nvSpPr>
        <p:spPr bwMode="gray">
          <a:xfrm>
            <a:off x="45800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0" name="Freeform 5"/>
          <p:cNvSpPr>
            <a:spLocks noChangeAspect="1" noEditPoints="1"/>
          </p:cNvSpPr>
          <p:nvPr/>
        </p:nvSpPr>
        <p:spPr bwMode="gray">
          <a:xfrm>
            <a:off x="33843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1" name="Freeform 5"/>
          <p:cNvSpPr>
            <a:spLocks noChangeAspect="1" noEditPoints="1"/>
          </p:cNvSpPr>
          <p:nvPr/>
        </p:nvSpPr>
        <p:spPr bwMode="gray">
          <a:xfrm>
            <a:off x="39821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2" name="Freeform 5"/>
          <p:cNvSpPr>
            <a:spLocks noChangeAspect="1" noEditPoints="1"/>
          </p:cNvSpPr>
          <p:nvPr/>
        </p:nvSpPr>
        <p:spPr bwMode="gray">
          <a:xfrm>
            <a:off x="35836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3" name="Freeform 5"/>
          <p:cNvSpPr>
            <a:spLocks noChangeAspect="1" noEditPoints="1"/>
          </p:cNvSpPr>
          <p:nvPr/>
        </p:nvSpPr>
        <p:spPr bwMode="gray">
          <a:xfrm>
            <a:off x="43807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4" name="Freeform 5"/>
          <p:cNvSpPr>
            <a:spLocks noChangeAspect="1" noEditPoints="1"/>
          </p:cNvSpPr>
          <p:nvPr/>
        </p:nvSpPr>
        <p:spPr bwMode="gray">
          <a:xfrm>
            <a:off x="45800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5" name="Freeform 5"/>
          <p:cNvSpPr>
            <a:spLocks noChangeAspect="1" noEditPoints="1"/>
          </p:cNvSpPr>
          <p:nvPr/>
        </p:nvSpPr>
        <p:spPr bwMode="gray">
          <a:xfrm>
            <a:off x="49785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6" name="Freeform 5"/>
          <p:cNvSpPr>
            <a:spLocks noChangeAspect="1" noEditPoints="1"/>
          </p:cNvSpPr>
          <p:nvPr/>
        </p:nvSpPr>
        <p:spPr bwMode="gray">
          <a:xfrm>
            <a:off x="5177855"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7" name="Freeform 5"/>
          <p:cNvSpPr>
            <a:spLocks noChangeAspect="1" noEditPoints="1"/>
          </p:cNvSpPr>
          <p:nvPr/>
        </p:nvSpPr>
        <p:spPr bwMode="gray">
          <a:xfrm>
            <a:off x="418145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8" name="Freeform 5"/>
          <p:cNvSpPr>
            <a:spLocks noChangeAspect="1" noEditPoints="1"/>
          </p:cNvSpPr>
          <p:nvPr/>
        </p:nvSpPr>
        <p:spPr bwMode="gray">
          <a:xfrm>
            <a:off x="37828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90000">
                <a:schemeClr val="bg2"/>
              </a:gs>
              <a:gs pos="9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0" name="Freeform 5"/>
          <p:cNvSpPr>
            <a:spLocks noChangeAspect="1" noEditPoints="1"/>
          </p:cNvSpPr>
          <p:nvPr/>
        </p:nvSpPr>
        <p:spPr bwMode="gray">
          <a:xfrm>
            <a:off x="338433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1" name="Freeform 5"/>
          <p:cNvSpPr>
            <a:spLocks noChangeAspect="1" noEditPoints="1"/>
          </p:cNvSpPr>
          <p:nvPr/>
        </p:nvSpPr>
        <p:spPr bwMode="gray">
          <a:xfrm>
            <a:off x="3982182"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2" name="Freeform 5"/>
          <p:cNvSpPr>
            <a:spLocks noChangeAspect="1" noEditPoints="1"/>
          </p:cNvSpPr>
          <p:nvPr/>
        </p:nvSpPr>
        <p:spPr bwMode="gray">
          <a:xfrm>
            <a:off x="3583618"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3" name="Freeform 5"/>
          <p:cNvSpPr>
            <a:spLocks noChangeAspect="1" noEditPoints="1"/>
          </p:cNvSpPr>
          <p:nvPr/>
        </p:nvSpPr>
        <p:spPr bwMode="gray">
          <a:xfrm>
            <a:off x="4181464"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5" name="Freeform 5"/>
          <p:cNvSpPr>
            <a:spLocks noChangeAspect="1" noEditPoints="1"/>
          </p:cNvSpPr>
          <p:nvPr/>
        </p:nvSpPr>
        <p:spPr bwMode="gray">
          <a:xfrm>
            <a:off x="4978573"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6" name="Freeform 5"/>
          <p:cNvSpPr>
            <a:spLocks noChangeAspect="1" noEditPoints="1"/>
          </p:cNvSpPr>
          <p:nvPr/>
        </p:nvSpPr>
        <p:spPr bwMode="gray">
          <a:xfrm>
            <a:off x="5177855"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7" name="Freeform 5"/>
          <p:cNvSpPr>
            <a:spLocks noChangeAspect="1" noEditPoints="1"/>
          </p:cNvSpPr>
          <p:nvPr/>
        </p:nvSpPr>
        <p:spPr bwMode="gray">
          <a:xfrm>
            <a:off x="3782900"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90000">
                <a:schemeClr val="bg2"/>
              </a:gs>
              <a:gs pos="9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8" name="Freeform 5"/>
          <p:cNvSpPr>
            <a:spLocks noChangeAspect="1" noEditPoints="1"/>
          </p:cNvSpPr>
          <p:nvPr/>
        </p:nvSpPr>
        <p:spPr bwMode="gray">
          <a:xfrm>
            <a:off x="438074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9" name="Freeform 5"/>
          <p:cNvSpPr>
            <a:spLocks noChangeAspect="1" noEditPoints="1"/>
          </p:cNvSpPr>
          <p:nvPr/>
        </p:nvSpPr>
        <p:spPr bwMode="gray">
          <a:xfrm>
            <a:off x="4580028" y="4654771"/>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10" name="Rechteck 92"/>
          <p:cNvSpPr/>
          <p:nvPr/>
        </p:nvSpPr>
        <p:spPr bwMode="gray">
          <a:xfrm>
            <a:off x="248911" y="4540270"/>
            <a:ext cx="1764907"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Higher Social </a:t>
            </a:r>
            <a:r>
              <a:rPr lang="de-DE" sz="1200" kern="0" dirty="0" smtClean="0">
                <a:solidFill>
                  <a:schemeClr val="bg1"/>
                </a:solidFill>
              </a:rPr>
              <a:t>Grades: </a:t>
            </a:r>
            <a:r>
              <a:rPr lang="de-DE" kern="0" dirty="0" smtClean="0">
                <a:solidFill>
                  <a:schemeClr val="bg1"/>
                </a:solidFill>
              </a:rPr>
              <a:t>13%</a:t>
            </a:r>
            <a:endParaRPr lang="de-DE" kern="0" dirty="0">
              <a:solidFill>
                <a:schemeClr val="bg1"/>
              </a:solidFill>
            </a:endParaRPr>
          </a:p>
        </p:txBody>
      </p:sp>
      <p:sp>
        <p:nvSpPr>
          <p:cNvPr id="111" name="Rechteck 92"/>
          <p:cNvSpPr/>
          <p:nvPr/>
        </p:nvSpPr>
        <p:spPr bwMode="gray">
          <a:xfrm>
            <a:off x="266554" y="5148407"/>
            <a:ext cx="1737655"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Lower Social Grades</a:t>
            </a:r>
            <a:r>
              <a:rPr lang="de-DE" sz="1200" kern="0" dirty="0" smtClean="0">
                <a:solidFill>
                  <a:schemeClr val="bg1"/>
                </a:solidFill>
              </a:rPr>
              <a:t>: </a:t>
            </a:r>
            <a:r>
              <a:rPr lang="de-DE" kern="0" dirty="0" smtClean="0">
                <a:solidFill>
                  <a:schemeClr val="bg1"/>
                </a:solidFill>
              </a:rPr>
              <a:t>24%</a:t>
            </a:r>
            <a:endParaRPr lang="de-DE" kern="0" dirty="0">
              <a:solidFill>
                <a:schemeClr val="bg1"/>
              </a:solidFill>
            </a:endParaRPr>
          </a:p>
        </p:txBody>
      </p:sp>
      <p:sp>
        <p:nvSpPr>
          <p:cNvPr id="112" name="TextBox 111"/>
          <p:cNvSpPr txBox="1"/>
          <p:nvPr/>
        </p:nvSpPr>
        <p:spPr>
          <a:xfrm>
            <a:off x="560018" y="4236125"/>
            <a:ext cx="1163845" cy="276999"/>
          </a:xfrm>
          <a:prstGeom prst="rect">
            <a:avLst/>
          </a:prstGeom>
          <a:noFill/>
        </p:spPr>
        <p:txBody>
          <a:bodyPr wrap="none" lIns="0" tIns="0" rIns="0" bIns="0" rtlCol="0">
            <a:spAutoFit/>
          </a:bodyPr>
          <a:lstStyle/>
          <a:p>
            <a:r>
              <a:rPr lang="en-GB" dirty="0" smtClean="0">
                <a:solidFill>
                  <a:schemeClr val="tx2"/>
                </a:solidFill>
                <a:cs typeface="Arial" pitchFamily="34" charset="0"/>
              </a:rPr>
              <a:t>Social Grade</a:t>
            </a:r>
            <a:endParaRPr lang="en-US" dirty="0">
              <a:solidFill>
                <a:schemeClr val="tx2"/>
              </a:solidFill>
              <a:cs typeface="Arial" pitchFamily="34" charset="0"/>
            </a:endParaRPr>
          </a:p>
        </p:txBody>
      </p:sp>
      <p:cxnSp>
        <p:nvCxnSpPr>
          <p:cNvPr id="113" name="Straight Connector 112"/>
          <p:cNvCxnSpPr/>
          <p:nvPr/>
        </p:nvCxnSpPr>
        <p:spPr>
          <a:xfrm>
            <a:off x="628650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cxnSp>
        <p:nvCxnSpPr>
          <p:cNvPr id="114" name="Straight Connector 113"/>
          <p:cNvCxnSpPr/>
          <p:nvPr/>
        </p:nvCxnSpPr>
        <p:spPr>
          <a:xfrm>
            <a:off x="245745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sp>
        <p:nvSpPr>
          <p:cNvPr id="28" name="Rectangle 27"/>
          <p:cNvSpPr/>
          <p:nvPr/>
        </p:nvSpPr>
        <p:spPr>
          <a:xfrm>
            <a:off x="77453" y="1068545"/>
            <a:ext cx="2220566" cy="959302"/>
          </a:xfrm>
          <a:prstGeom prst="rect">
            <a:avLst/>
          </a:prstGeom>
        </p:spPr>
        <p:txBody>
          <a:bodyPr wrap="square" anchor="ctr">
            <a:spAutoFit/>
          </a:bodyPr>
          <a:lstStyle/>
          <a:p>
            <a:pPr algn="r">
              <a:lnSpc>
                <a:spcPct val="75000"/>
              </a:lnSpc>
            </a:pPr>
            <a:r>
              <a:rPr lang="en-GB" sz="7200" b="1" dirty="0" smtClean="0">
                <a:solidFill>
                  <a:schemeClr val="accent1"/>
                </a:solidFill>
                <a:cs typeface="Arial" pitchFamily="34" charset="0"/>
              </a:rPr>
              <a:t>20%</a:t>
            </a:r>
            <a:endParaRPr lang="en-US" sz="1600" dirty="0">
              <a:solidFill>
                <a:schemeClr val="accent1"/>
              </a:solidFill>
              <a:cs typeface="Arial" pitchFamily="34" charset="0"/>
            </a:endParaRPr>
          </a:p>
        </p:txBody>
      </p:sp>
      <p:pic>
        <p:nvPicPr>
          <p:cNvPr id="118" name="Picture 117" descr="Ireland provinces.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467953" y="3366338"/>
            <a:ext cx="2238183" cy="2563200"/>
          </a:xfrm>
          <a:prstGeom prst="rect">
            <a:avLst/>
          </a:prstGeom>
        </p:spPr>
      </p:pic>
      <p:sp>
        <p:nvSpPr>
          <p:cNvPr id="119" name="TextBox 9"/>
          <p:cNvSpPr txBox="1">
            <a:spLocks noChangeArrowheads="1"/>
          </p:cNvSpPr>
          <p:nvPr/>
        </p:nvSpPr>
        <p:spPr bwMode="auto">
          <a:xfrm>
            <a:off x="7762914" y="4470849"/>
            <a:ext cx="910808" cy="769441"/>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Rest of </a:t>
            </a:r>
            <a:br>
              <a:rPr kumimoji="0" lang="en-IE" sz="1000" b="0" i="0" u="none" strike="noStrike" kern="0" cap="none" spc="0" normalizeH="0" baseline="0" noProof="0" dirty="0" smtClean="0">
                <a:ln>
                  <a:noFill/>
                </a:ln>
                <a:solidFill>
                  <a:schemeClr val="bg1"/>
                </a:solidFill>
                <a:effectLst/>
                <a:uLnTx/>
                <a:uFillTx/>
                <a:cs typeface="Calibri" pitchFamily="34" charset="0"/>
              </a:rPr>
            </a:br>
            <a:r>
              <a:rPr kumimoji="0" lang="en-IE" sz="1000" b="0" i="0" u="none" strike="noStrike" kern="0" cap="none" spc="0" normalizeH="0" baseline="0" noProof="0" dirty="0" smtClean="0">
                <a:ln>
                  <a:noFill/>
                </a:ln>
                <a:solidFill>
                  <a:schemeClr val="bg1"/>
                </a:solidFill>
                <a:effectLst/>
                <a:uLnTx/>
                <a:uFillTx/>
                <a:cs typeface="Calibri" pitchFamily="34" charset="0"/>
              </a:rPr>
              <a:t>Leinster </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22</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0" name="TextBox 9"/>
          <p:cNvSpPr txBox="1">
            <a:spLocks noChangeArrowheads="1"/>
          </p:cNvSpPr>
          <p:nvPr/>
        </p:nvSpPr>
        <p:spPr bwMode="auto">
          <a:xfrm>
            <a:off x="7015646" y="5045344"/>
            <a:ext cx="910808"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effectLst/>
                <a:uLnTx/>
                <a:uFillTx/>
                <a:cs typeface="Calibri" pitchFamily="34" charset="0"/>
              </a:rPr>
              <a:t>Munster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cs typeface="Calibri" pitchFamily="34" charset="0"/>
              </a:rPr>
              <a:t>20</a:t>
            </a:r>
            <a:r>
              <a:rPr kumimoji="0" lang="en-IE" sz="2400" b="0" i="0" u="none" strike="noStrike" kern="0" cap="none" spc="0" normalizeH="0" baseline="0" noProof="0" dirty="0" smtClean="0">
                <a:ln>
                  <a:noFill/>
                </a:ln>
                <a:effectLst/>
                <a:uLnTx/>
                <a:uFillTx/>
                <a:cs typeface="Calibri" pitchFamily="34" charset="0"/>
              </a:rPr>
              <a:t>%</a:t>
            </a:r>
          </a:p>
        </p:txBody>
      </p:sp>
      <p:sp>
        <p:nvSpPr>
          <p:cNvPr id="121" name="TextBox 9"/>
          <p:cNvSpPr txBox="1">
            <a:spLocks noChangeArrowheads="1"/>
          </p:cNvSpPr>
          <p:nvPr/>
        </p:nvSpPr>
        <p:spPr bwMode="auto">
          <a:xfrm>
            <a:off x="7011489" y="4164282"/>
            <a:ext cx="1038252"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Conn/ Ulster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12</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6" name="TextBox 9"/>
          <p:cNvSpPr txBox="1">
            <a:spLocks noChangeArrowheads="1"/>
          </p:cNvSpPr>
          <p:nvPr/>
        </p:nvSpPr>
        <p:spPr bwMode="auto">
          <a:xfrm>
            <a:off x="8300394" y="3886212"/>
            <a:ext cx="770692" cy="615553"/>
          </a:xfrm>
          <a:prstGeom prst="rect">
            <a:avLst/>
          </a:prstGeom>
          <a:solidFill>
            <a:srgbClr val="FFFFFF"/>
          </a:solidFill>
          <a:ln w="9525">
            <a:solidFill>
              <a:srgbClr val="CEC7BA"/>
            </a:solidFill>
            <a:prstDash val="dash"/>
            <a:miter lim="800000"/>
            <a:headEnd/>
            <a:tailEnd/>
          </a:ln>
        </p:spPr>
        <p:txBody>
          <a:bodyPr r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Dublin</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23</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cxnSp>
        <p:nvCxnSpPr>
          <p:cNvPr id="129" name="Straight Connector 105"/>
          <p:cNvCxnSpPr>
            <a:cxnSpLocks noChangeShapeType="1"/>
            <a:stCxn id="126" idx="2"/>
          </p:cNvCxnSpPr>
          <p:nvPr/>
        </p:nvCxnSpPr>
        <p:spPr bwMode="auto">
          <a:xfrm flipH="1">
            <a:off x="8411866" y="4501765"/>
            <a:ext cx="273874" cy="321234"/>
          </a:xfrm>
          <a:prstGeom prst="line">
            <a:avLst/>
          </a:prstGeom>
          <a:noFill/>
          <a:ln w="9525" algn="ctr">
            <a:solidFill>
              <a:srgbClr val="CEC7BA"/>
            </a:solidFill>
            <a:round/>
            <a:headEnd/>
            <a:tailEnd/>
          </a:ln>
        </p:spPr>
      </p:cxnSp>
      <p:sp>
        <p:nvSpPr>
          <p:cNvPr id="131" name="Freeform 5"/>
          <p:cNvSpPr>
            <a:spLocks noChangeAspect="1" noEditPoints="1"/>
          </p:cNvSpPr>
          <p:nvPr/>
        </p:nvSpPr>
        <p:spPr bwMode="gray">
          <a:xfrm>
            <a:off x="322573"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2" name="Freeform 5"/>
          <p:cNvSpPr>
            <a:spLocks noChangeAspect="1" noEditPoints="1"/>
          </p:cNvSpPr>
          <p:nvPr/>
        </p:nvSpPr>
        <p:spPr bwMode="gray">
          <a:xfrm>
            <a:off x="792109"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3" name="Freeform 5"/>
          <p:cNvSpPr>
            <a:spLocks noChangeAspect="1" noEditPoints="1"/>
          </p:cNvSpPr>
          <p:nvPr/>
        </p:nvSpPr>
        <p:spPr bwMode="gray">
          <a:xfrm>
            <a:off x="47908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10000">
                <a:schemeClr val="bg2"/>
              </a:gs>
              <a:gs pos="1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5" name="Freeform 5"/>
          <p:cNvSpPr>
            <a:spLocks noChangeAspect="1" noEditPoints="1"/>
          </p:cNvSpPr>
          <p:nvPr/>
        </p:nvSpPr>
        <p:spPr bwMode="gray">
          <a:xfrm>
            <a:off x="1574654"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36" name="Freeform 5"/>
          <p:cNvSpPr>
            <a:spLocks noChangeAspect="1" noEditPoints="1"/>
          </p:cNvSpPr>
          <p:nvPr/>
        </p:nvSpPr>
        <p:spPr bwMode="gray">
          <a:xfrm>
            <a:off x="173116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7" name="Freeform 5"/>
          <p:cNvSpPr>
            <a:spLocks noChangeAspect="1" noEditPoints="1"/>
          </p:cNvSpPr>
          <p:nvPr/>
        </p:nvSpPr>
        <p:spPr bwMode="gray">
          <a:xfrm>
            <a:off x="1261630"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8" name="Freeform 5"/>
          <p:cNvSpPr>
            <a:spLocks noChangeAspect="1" noEditPoints="1"/>
          </p:cNvSpPr>
          <p:nvPr/>
        </p:nvSpPr>
        <p:spPr bwMode="gray">
          <a:xfrm>
            <a:off x="1105133" y="4824295"/>
            <a:ext cx="110144" cy="317086"/>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9" name="Freeform 5"/>
          <p:cNvSpPr>
            <a:spLocks noChangeAspect="1" noEditPoints="1"/>
          </p:cNvSpPr>
          <p:nvPr/>
        </p:nvSpPr>
        <p:spPr bwMode="gray">
          <a:xfrm>
            <a:off x="948621"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0" name="Freeform 5"/>
          <p:cNvSpPr>
            <a:spLocks noChangeAspect="1" noEditPoints="1"/>
          </p:cNvSpPr>
          <p:nvPr/>
        </p:nvSpPr>
        <p:spPr bwMode="gray">
          <a:xfrm>
            <a:off x="635597"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2" name="Freeform 5"/>
          <p:cNvSpPr>
            <a:spLocks noChangeAspect="1" noEditPoints="1"/>
          </p:cNvSpPr>
          <p:nvPr/>
        </p:nvSpPr>
        <p:spPr bwMode="gray">
          <a:xfrm>
            <a:off x="32257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3" name="Freeform 5"/>
          <p:cNvSpPr>
            <a:spLocks noChangeAspect="1" noEditPoints="1"/>
          </p:cNvSpPr>
          <p:nvPr/>
        </p:nvSpPr>
        <p:spPr bwMode="gray">
          <a:xfrm>
            <a:off x="79210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4" name="Freeform 5"/>
          <p:cNvSpPr>
            <a:spLocks noChangeAspect="1" noEditPoints="1"/>
          </p:cNvSpPr>
          <p:nvPr/>
        </p:nvSpPr>
        <p:spPr bwMode="gray">
          <a:xfrm>
            <a:off x="47908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5" name="Freeform 5"/>
          <p:cNvSpPr>
            <a:spLocks noChangeAspect="1" noEditPoints="1"/>
          </p:cNvSpPr>
          <p:nvPr/>
        </p:nvSpPr>
        <p:spPr bwMode="gray">
          <a:xfrm>
            <a:off x="126163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6" name="Freeform 5"/>
          <p:cNvSpPr>
            <a:spLocks noChangeAspect="1" noEditPoints="1"/>
          </p:cNvSpPr>
          <p:nvPr/>
        </p:nvSpPr>
        <p:spPr bwMode="gray">
          <a:xfrm>
            <a:off x="110512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7" name="Freeform 5"/>
          <p:cNvSpPr>
            <a:spLocks noChangeAspect="1" noEditPoints="1"/>
          </p:cNvSpPr>
          <p:nvPr/>
        </p:nvSpPr>
        <p:spPr bwMode="gray">
          <a:xfrm>
            <a:off x="157465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8" name="Freeform 5"/>
          <p:cNvSpPr>
            <a:spLocks noChangeAspect="1" noEditPoints="1"/>
          </p:cNvSpPr>
          <p:nvPr/>
        </p:nvSpPr>
        <p:spPr bwMode="gray">
          <a:xfrm>
            <a:off x="1731165"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9" name="Freeform 5"/>
          <p:cNvSpPr>
            <a:spLocks noChangeAspect="1" noEditPoints="1"/>
          </p:cNvSpPr>
          <p:nvPr/>
        </p:nvSpPr>
        <p:spPr bwMode="gray">
          <a:xfrm>
            <a:off x="94861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0" name="Freeform 5"/>
          <p:cNvSpPr>
            <a:spLocks noChangeAspect="1" noEditPoints="1"/>
          </p:cNvSpPr>
          <p:nvPr/>
        </p:nvSpPr>
        <p:spPr bwMode="gray">
          <a:xfrm>
            <a:off x="63559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40000">
                <a:schemeClr val="bg2"/>
              </a:gs>
              <a:gs pos="4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1" name="Freeform 5"/>
          <p:cNvSpPr>
            <a:spLocks noChangeAspect="1" noEditPoints="1"/>
          </p:cNvSpPr>
          <p:nvPr/>
        </p:nvSpPr>
        <p:spPr bwMode="gray">
          <a:xfrm>
            <a:off x="141814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2" name="Freeform 5"/>
          <p:cNvSpPr>
            <a:spLocks noChangeAspect="1" noEditPoints="1"/>
          </p:cNvSpPr>
          <p:nvPr/>
        </p:nvSpPr>
        <p:spPr bwMode="gray">
          <a:xfrm>
            <a:off x="32257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3" name="Freeform 5"/>
          <p:cNvSpPr>
            <a:spLocks noChangeAspect="1" noEditPoints="1"/>
          </p:cNvSpPr>
          <p:nvPr/>
        </p:nvSpPr>
        <p:spPr bwMode="gray">
          <a:xfrm>
            <a:off x="94861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4" name="Freeform 5"/>
          <p:cNvSpPr>
            <a:spLocks noChangeAspect="1" noEditPoints="1"/>
          </p:cNvSpPr>
          <p:nvPr/>
        </p:nvSpPr>
        <p:spPr bwMode="gray">
          <a:xfrm>
            <a:off x="47908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5" name="Freeform 5"/>
          <p:cNvSpPr>
            <a:spLocks noChangeAspect="1" noEditPoints="1"/>
          </p:cNvSpPr>
          <p:nvPr/>
        </p:nvSpPr>
        <p:spPr bwMode="gray">
          <a:xfrm>
            <a:off x="110512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6" name="Freeform 5"/>
          <p:cNvSpPr>
            <a:spLocks noChangeAspect="1" noEditPoints="1"/>
          </p:cNvSpPr>
          <p:nvPr/>
        </p:nvSpPr>
        <p:spPr bwMode="gray">
          <a:xfrm>
            <a:off x="141814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7" name="Freeform 5"/>
          <p:cNvSpPr>
            <a:spLocks noChangeAspect="1" noEditPoints="1"/>
          </p:cNvSpPr>
          <p:nvPr/>
        </p:nvSpPr>
        <p:spPr bwMode="gray">
          <a:xfrm>
            <a:off x="157465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8" name="Freeform 5"/>
          <p:cNvSpPr>
            <a:spLocks noChangeAspect="1" noEditPoints="1"/>
          </p:cNvSpPr>
          <p:nvPr/>
        </p:nvSpPr>
        <p:spPr bwMode="gray">
          <a:xfrm>
            <a:off x="1731165"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9" name="Freeform 5"/>
          <p:cNvSpPr>
            <a:spLocks noChangeAspect="1" noEditPoints="1"/>
          </p:cNvSpPr>
          <p:nvPr/>
        </p:nvSpPr>
        <p:spPr bwMode="gray">
          <a:xfrm>
            <a:off x="79210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0" name="Freeform 5"/>
          <p:cNvSpPr>
            <a:spLocks noChangeAspect="1" noEditPoints="1"/>
          </p:cNvSpPr>
          <p:nvPr/>
        </p:nvSpPr>
        <p:spPr bwMode="gray">
          <a:xfrm>
            <a:off x="63559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40000">
                <a:schemeClr val="bg2"/>
              </a:gs>
              <a:gs pos="4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61" name="Freeform 5"/>
          <p:cNvSpPr>
            <a:spLocks noChangeAspect="1" noEditPoints="1"/>
          </p:cNvSpPr>
          <p:nvPr/>
        </p:nvSpPr>
        <p:spPr bwMode="gray">
          <a:xfrm>
            <a:off x="126163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2" name="Rechteck 92"/>
          <p:cNvSpPr/>
          <p:nvPr/>
        </p:nvSpPr>
        <p:spPr bwMode="gray">
          <a:xfrm>
            <a:off x="588762" y="5756246"/>
            <a:ext cx="1093248"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smtClean="0">
                <a:solidFill>
                  <a:schemeClr val="bg1"/>
                </a:solidFill>
              </a:rPr>
              <a:t>Farmers: </a:t>
            </a:r>
            <a:r>
              <a:rPr lang="de-DE" kern="0" dirty="0" smtClean="0">
                <a:solidFill>
                  <a:schemeClr val="bg1"/>
                </a:solidFill>
              </a:rPr>
              <a:t>  21%</a:t>
            </a:r>
            <a:endParaRPr lang="de-DE" sz="2400" kern="0" dirty="0">
              <a:solidFill>
                <a:schemeClr val="bg1"/>
              </a:solidFill>
            </a:endParaRPr>
          </a:p>
        </p:txBody>
      </p:sp>
      <p:sp>
        <p:nvSpPr>
          <p:cNvPr id="141" name="Text Placeholder 34"/>
          <p:cNvSpPr txBox="1">
            <a:spLocks/>
          </p:cNvSpPr>
          <p:nvPr/>
        </p:nvSpPr>
        <p:spPr>
          <a:xfrm>
            <a:off x="109209" y="232531"/>
            <a:ext cx="8461585" cy="332399"/>
          </a:xfrm>
          <a:prstGeom prst="rect">
            <a:avLst/>
          </a:prstGeom>
        </p:spPr>
        <p:txBody>
          <a:bodyPr vert="horz" wrap="square" lIns="0" tIns="0" rIns="0" bIns="0" rtlCol="0" anchor="ctr">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defRPr/>
            </a:pPr>
            <a:r>
              <a:rPr lang="en-IE" sz="2400" b="1" dirty="0" smtClean="0">
                <a:solidFill>
                  <a:schemeClr val="accent5"/>
                </a:solidFill>
              </a:rPr>
              <a:t>Impact Of Religion On Views On Abortion - I</a:t>
            </a:r>
            <a:endParaRPr lang="en-IE" sz="2400" b="1" dirty="0">
              <a:solidFill>
                <a:schemeClr val="accent5"/>
              </a:solidFill>
            </a:endParaRPr>
          </a:p>
        </p:txBody>
      </p:sp>
      <p:sp>
        <p:nvSpPr>
          <p:cNvPr id="166" name="Rectangle 165"/>
          <p:cNvSpPr/>
          <p:nvPr/>
        </p:nvSpPr>
        <p:spPr>
          <a:xfrm>
            <a:off x="2379838" y="1187237"/>
            <a:ext cx="4493592" cy="646331"/>
          </a:xfrm>
          <a:prstGeom prst="rect">
            <a:avLst/>
          </a:prstGeom>
        </p:spPr>
        <p:txBody>
          <a:bodyPr wrap="square" anchor="ctr">
            <a:spAutoFit/>
          </a:bodyPr>
          <a:lstStyle/>
          <a:p>
            <a:r>
              <a:rPr lang="en-IE" dirty="0" smtClean="0">
                <a:solidFill>
                  <a:schemeClr val="accent1"/>
                </a:solidFill>
                <a:cs typeface="Arial" pitchFamily="34" charset="0"/>
              </a:rPr>
              <a:t>Have </a:t>
            </a:r>
            <a:r>
              <a:rPr lang="en-IE" b="1" dirty="0">
                <a:solidFill>
                  <a:schemeClr val="accent1">
                    <a:lumMod val="75000"/>
                  </a:schemeClr>
                </a:solidFill>
                <a:cs typeface="Arial" pitchFamily="34" charset="0"/>
              </a:rPr>
              <a:t>very conflicted </a:t>
            </a:r>
            <a:r>
              <a:rPr lang="en-IE" dirty="0">
                <a:solidFill>
                  <a:schemeClr val="accent1"/>
                </a:solidFill>
                <a:cs typeface="Arial" pitchFamily="34" charset="0"/>
              </a:rPr>
              <a:t>views on abortion because of </a:t>
            </a:r>
            <a:r>
              <a:rPr lang="en-IE" dirty="0" smtClean="0">
                <a:solidFill>
                  <a:schemeClr val="accent1"/>
                </a:solidFill>
                <a:cs typeface="Arial" pitchFamily="34" charset="0"/>
              </a:rPr>
              <a:t>their religion</a:t>
            </a:r>
            <a:endParaRPr lang="en-US" dirty="0">
              <a:solidFill>
                <a:schemeClr val="accent1"/>
              </a:solidFill>
              <a:cs typeface="Arial" pitchFamily="34" charset="0"/>
            </a:endParaRPr>
          </a:p>
        </p:txBody>
      </p:sp>
      <p:sp>
        <p:nvSpPr>
          <p:cNvPr id="169" name="TextBox 168"/>
          <p:cNvSpPr txBox="1"/>
          <p:nvPr/>
        </p:nvSpPr>
        <p:spPr>
          <a:xfrm>
            <a:off x="5369907" y="2795271"/>
            <a:ext cx="495649" cy="307777"/>
          </a:xfrm>
          <a:prstGeom prst="rect">
            <a:avLst/>
          </a:prstGeom>
          <a:noFill/>
        </p:spPr>
        <p:txBody>
          <a:bodyPr wrap="none" rtlCol="0">
            <a:spAutoFit/>
          </a:bodyPr>
          <a:lstStyle/>
          <a:p>
            <a:r>
              <a:rPr lang="en-IE" sz="1400" dirty="0" smtClean="0">
                <a:solidFill>
                  <a:schemeClr val="bg1"/>
                </a:solidFill>
              </a:rPr>
              <a:t>14%</a:t>
            </a:r>
            <a:endParaRPr lang="en-GB" sz="1400" dirty="0">
              <a:solidFill>
                <a:schemeClr val="bg1"/>
              </a:solidFill>
            </a:endParaRPr>
          </a:p>
        </p:txBody>
      </p:sp>
      <p:sp>
        <p:nvSpPr>
          <p:cNvPr id="172" name="TextBox 171"/>
          <p:cNvSpPr txBox="1"/>
          <p:nvPr/>
        </p:nvSpPr>
        <p:spPr>
          <a:xfrm>
            <a:off x="5369907" y="3272474"/>
            <a:ext cx="495649" cy="307777"/>
          </a:xfrm>
          <a:prstGeom prst="rect">
            <a:avLst/>
          </a:prstGeom>
          <a:noFill/>
        </p:spPr>
        <p:txBody>
          <a:bodyPr wrap="none" rtlCol="0">
            <a:spAutoFit/>
          </a:bodyPr>
          <a:lstStyle/>
          <a:p>
            <a:r>
              <a:rPr lang="en-IE" sz="1400" dirty="0" smtClean="0">
                <a:solidFill>
                  <a:schemeClr val="bg1"/>
                </a:solidFill>
              </a:rPr>
              <a:t>15%</a:t>
            </a:r>
            <a:endParaRPr lang="en-GB" sz="1400" dirty="0">
              <a:solidFill>
                <a:schemeClr val="bg1"/>
              </a:solidFill>
            </a:endParaRPr>
          </a:p>
        </p:txBody>
      </p:sp>
      <p:sp>
        <p:nvSpPr>
          <p:cNvPr id="173" name="TextBox 172"/>
          <p:cNvSpPr txBox="1"/>
          <p:nvPr/>
        </p:nvSpPr>
        <p:spPr>
          <a:xfrm>
            <a:off x="5369907" y="3749677"/>
            <a:ext cx="495649" cy="307777"/>
          </a:xfrm>
          <a:prstGeom prst="rect">
            <a:avLst/>
          </a:prstGeom>
          <a:noFill/>
        </p:spPr>
        <p:txBody>
          <a:bodyPr wrap="none" rtlCol="0">
            <a:spAutoFit/>
          </a:bodyPr>
          <a:lstStyle/>
          <a:p>
            <a:r>
              <a:rPr lang="en-IE" sz="1400" dirty="0" smtClean="0">
                <a:solidFill>
                  <a:schemeClr val="bg1"/>
                </a:solidFill>
              </a:rPr>
              <a:t>12%</a:t>
            </a:r>
            <a:endParaRPr lang="en-GB" sz="1400" dirty="0">
              <a:solidFill>
                <a:schemeClr val="bg1"/>
              </a:solidFill>
            </a:endParaRPr>
          </a:p>
        </p:txBody>
      </p:sp>
      <p:sp>
        <p:nvSpPr>
          <p:cNvPr id="174" name="TextBox 173"/>
          <p:cNvSpPr txBox="1"/>
          <p:nvPr/>
        </p:nvSpPr>
        <p:spPr>
          <a:xfrm>
            <a:off x="5369907" y="4226880"/>
            <a:ext cx="495649" cy="307777"/>
          </a:xfrm>
          <a:prstGeom prst="rect">
            <a:avLst/>
          </a:prstGeom>
          <a:noFill/>
        </p:spPr>
        <p:txBody>
          <a:bodyPr wrap="none" rtlCol="0">
            <a:spAutoFit/>
          </a:bodyPr>
          <a:lstStyle/>
          <a:p>
            <a:r>
              <a:rPr lang="en-IE" sz="1400" dirty="0" smtClean="0">
                <a:solidFill>
                  <a:schemeClr val="bg1"/>
                </a:solidFill>
              </a:rPr>
              <a:t>20%</a:t>
            </a:r>
            <a:endParaRPr lang="en-GB" sz="1400" dirty="0">
              <a:solidFill>
                <a:schemeClr val="bg1"/>
              </a:solidFill>
            </a:endParaRPr>
          </a:p>
        </p:txBody>
      </p:sp>
      <p:sp>
        <p:nvSpPr>
          <p:cNvPr id="175" name="TextBox 174"/>
          <p:cNvSpPr txBox="1"/>
          <p:nvPr/>
        </p:nvSpPr>
        <p:spPr>
          <a:xfrm>
            <a:off x="5369907" y="4704083"/>
            <a:ext cx="495649" cy="307777"/>
          </a:xfrm>
          <a:prstGeom prst="rect">
            <a:avLst/>
          </a:prstGeom>
          <a:noFill/>
        </p:spPr>
        <p:txBody>
          <a:bodyPr wrap="none" rtlCol="0">
            <a:spAutoFit/>
          </a:bodyPr>
          <a:lstStyle/>
          <a:p>
            <a:r>
              <a:rPr lang="en-IE" sz="1400" dirty="0" smtClean="0">
                <a:solidFill>
                  <a:schemeClr val="bg1"/>
                </a:solidFill>
              </a:rPr>
              <a:t>29%</a:t>
            </a:r>
            <a:endParaRPr lang="en-GB" sz="1400" dirty="0">
              <a:solidFill>
                <a:schemeClr val="bg1"/>
              </a:solidFill>
            </a:endParaRPr>
          </a:p>
        </p:txBody>
      </p:sp>
      <p:sp>
        <p:nvSpPr>
          <p:cNvPr id="176" name="TextBox 175"/>
          <p:cNvSpPr txBox="1"/>
          <p:nvPr/>
        </p:nvSpPr>
        <p:spPr>
          <a:xfrm>
            <a:off x="5369907" y="5193043"/>
            <a:ext cx="495649" cy="307777"/>
          </a:xfrm>
          <a:prstGeom prst="rect">
            <a:avLst/>
          </a:prstGeom>
          <a:noFill/>
        </p:spPr>
        <p:txBody>
          <a:bodyPr wrap="none" rtlCol="0">
            <a:spAutoFit/>
          </a:bodyPr>
          <a:lstStyle/>
          <a:p>
            <a:r>
              <a:rPr lang="en-IE" sz="1400" dirty="0" smtClean="0">
                <a:solidFill>
                  <a:schemeClr val="bg1"/>
                </a:solidFill>
              </a:rPr>
              <a:t>29%</a:t>
            </a:r>
            <a:endParaRPr lang="en-GB" sz="1400" dirty="0">
              <a:solidFill>
                <a:schemeClr val="bg1"/>
              </a:solidFill>
            </a:endParaRPr>
          </a:p>
        </p:txBody>
      </p:sp>
      <p:sp>
        <p:nvSpPr>
          <p:cNvPr id="178" name="TextBox 177"/>
          <p:cNvSpPr txBox="1"/>
          <p:nvPr/>
        </p:nvSpPr>
        <p:spPr>
          <a:xfrm>
            <a:off x="907138" y="2063316"/>
            <a:ext cx="700513" cy="276999"/>
          </a:xfrm>
          <a:prstGeom prst="rect">
            <a:avLst/>
          </a:prstGeom>
          <a:noFill/>
        </p:spPr>
        <p:txBody>
          <a:bodyPr wrap="none" lIns="0" tIns="0" rIns="0" bIns="0" rtlCol="0" anchor="b" anchorCtr="1">
            <a:spAutoFit/>
          </a:bodyPr>
          <a:lstStyle/>
          <a:p>
            <a:pPr algn="ctr"/>
            <a:r>
              <a:rPr lang="en-GB" dirty="0" smtClean="0">
                <a:solidFill>
                  <a:schemeClr val="tx2"/>
                </a:solidFill>
                <a:cs typeface="Calibri" pitchFamily="34" charset="0"/>
              </a:rPr>
              <a:t>Gender</a:t>
            </a:r>
            <a:endParaRPr lang="en-US" dirty="0">
              <a:solidFill>
                <a:schemeClr val="tx2"/>
              </a:solidFill>
              <a:cs typeface="Calibri" pitchFamily="34" charset="0"/>
            </a:endParaRPr>
          </a:p>
        </p:txBody>
      </p:sp>
      <p:sp>
        <p:nvSpPr>
          <p:cNvPr id="180" name="Rechteck 31"/>
          <p:cNvSpPr/>
          <p:nvPr/>
        </p:nvSpPr>
        <p:spPr>
          <a:xfrm>
            <a:off x="689948" y="3597523"/>
            <a:ext cx="442429" cy="307777"/>
          </a:xfrm>
          <a:prstGeom prst="rect">
            <a:avLst/>
          </a:prstGeom>
        </p:spPr>
        <p:txBody>
          <a:bodyPr wrap="none" lIns="0" tIns="0" rIns="0" bIns="0" anchor="ctr" anchorCtr="0">
            <a:spAutoFit/>
          </a:bodyPr>
          <a:lstStyle/>
          <a:p>
            <a:pPr algn="ctr"/>
            <a:r>
              <a:rPr lang="en-US" sz="2000" dirty="0" smtClean="0">
                <a:solidFill>
                  <a:schemeClr val="accent1">
                    <a:lumMod val="75000"/>
                  </a:schemeClr>
                </a:solidFill>
              </a:rPr>
              <a:t>20%</a:t>
            </a:r>
            <a:endParaRPr lang="en-US" sz="2000" dirty="0">
              <a:solidFill>
                <a:schemeClr val="accent1">
                  <a:lumMod val="75000"/>
                </a:schemeClr>
              </a:solidFill>
            </a:endParaRPr>
          </a:p>
        </p:txBody>
      </p:sp>
      <p:sp>
        <p:nvSpPr>
          <p:cNvPr id="181" name="Rechteck 31"/>
          <p:cNvSpPr/>
          <p:nvPr/>
        </p:nvSpPr>
        <p:spPr>
          <a:xfrm>
            <a:off x="1385654" y="2499500"/>
            <a:ext cx="442429" cy="307777"/>
          </a:xfrm>
          <a:prstGeom prst="rect">
            <a:avLst/>
          </a:prstGeom>
        </p:spPr>
        <p:txBody>
          <a:bodyPr wrap="none" lIns="0" tIns="0" rIns="0" bIns="0" anchor="ctr" anchorCtr="0">
            <a:spAutoFit/>
          </a:bodyPr>
          <a:lstStyle/>
          <a:p>
            <a:pPr algn="ctr"/>
            <a:r>
              <a:rPr lang="en-US" sz="2000" dirty="0" smtClean="0">
                <a:solidFill>
                  <a:srgbClr val="D0103A"/>
                </a:solidFill>
              </a:rPr>
              <a:t>20%</a:t>
            </a:r>
            <a:endParaRPr lang="en-US" sz="2000" dirty="0">
              <a:solidFill>
                <a:srgbClr val="D0103A"/>
              </a:solidFill>
            </a:endParaRPr>
          </a:p>
        </p:txBody>
      </p:sp>
      <p:grpSp>
        <p:nvGrpSpPr>
          <p:cNvPr id="182" name="Group 181"/>
          <p:cNvGrpSpPr/>
          <p:nvPr/>
        </p:nvGrpSpPr>
        <p:grpSpPr>
          <a:xfrm>
            <a:off x="1283513" y="2851369"/>
            <a:ext cx="646711" cy="1146598"/>
            <a:chOff x="6566388" y="1799850"/>
            <a:chExt cx="775429" cy="1374812"/>
          </a:xfrm>
        </p:grpSpPr>
        <p:sp>
          <p:nvSpPr>
            <p:cNvPr id="188" name="Freeform 21"/>
            <p:cNvSpPr>
              <a:spLocks/>
            </p:cNvSpPr>
            <p:nvPr/>
          </p:nvSpPr>
          <p:spPr bwMode="auto">
            <a:xfrm>
              <a:off x="6566388" y="1799850"/>
              <a:ext cx="775429" cy="1374812"/>
            </a:xfrm>
            <a:custGeom>
              <a:avLst/>
              <a:gdLst>
                <a:gd name="T0" fmla="*/ 64 w 128"/>
                <a:gd name="T1" fmla="*/ 0 h 314"/>
                <a:gd name="T2" fmla="*/ 0 w 128"/>
                <a:gd name="T3" fmla="*/ 0 h 314"/>
                <a:gd name="T4" fmla="*/ 0 w 128"/>
                <a:gd name="T5" fmla="*/ 64 h 314"/>
                <a:gd name="T6" fmla="*/ 0 w 128"/>
                <a:gd name="T7" fmla="*/ 72 h 314"/>
                <a:gd name="T8" fmla="*/ 0 w 128"/>
                <a:gd name="T9" fmla="*/ 250 h 314"/>
                <a:gd name="T10" fmla="*/ 64 w 128"/>
                <a:gd name="T11" fmla="*/ 314 h 314"/>
                <a:gd name="T12" fmla="*/ 128 w 128"/>
                <a:gd name="T13" fmla="*/ 250 h 314"/>
                <a:gd name="T14" fmla="*/ 128 w 128"/>
                <a:gd name="T15" fmla="*/ 64 h 314"/>
                <a:gd name="T16" fmla="*/ 64 w 128"/>
                <a:gd name="T17"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14">
                  <a:moveTo>
                    <a:pt x="64" y="0"/>
                  </a:moveTo>
                  <a:cubicBezTo>
                    <a:pt x="0" y="0"/>
                    <a:pt x="0" y="0"/>
                    <a:pt x="0" y="0"/>
                  </a:cubicBezTo>
                  <a:cubicBezTo>
                    <a:pt x="0" y="64"/>
                    <a:pt x="0" y="64"/>
                    <a:pt x="0" y="64"/>
                  </a:cubicBezTo>
                  <a:cubicBezTo>
                    <a:pt x="0" y="72"/>
                    <a:pt x="0" y="72"/>
                    <a:pt x="0" y="72"/>
                  </a:cubicBezTo>
                  <a:cubicBezTo>
                    <a:pt x="0" y="250"/>
                    <a:pt x="0" y="250"/>
                    <a:pt x="0" y="250"/>
                  </a:cubicBezTo>
                  <a:cubicBezTo>
                    <a:pt x="0" y="286"/>
                    <a:pt x="29" y="314"/>
                    <a:pt x="64" y="314"/>
                  </a:cubicBezTo>
                  <a:cubicBezTo>
                    <a:pt x="100" y="314"/>
                    <a:pt x="128" y="286"/>
                    <a:pt x="128" y="250"/>
                  </a:cubicBezTo>
                  <a:cubicBezTo>
                    <a:pt x="128" y="64"/>
                    <a:pt x="128" y="64"/>
                    <a:pt x="128" y="64"/>
                  </a:cubicBezTo>
                  <a:cubicBezTo>
                    <a:pt x="128" y="29"/>
                    <a:pt x="100" y="0"/>
                    <a:pt x="64" y="0"/>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9" name="Group 188"/>
            <p:cNvGrpSpPr/>
            <p:nvPr/>
          </p:nvGrpSpPr>
          <p:grpSpPr>
            <a:xfrm>
              <a:off x="6739613" y="2152086"/>
              <a:ext cx="428978" cy="670341"/>
              <a:chOff x="6744069" y="2107565"/>
              <a:chExt cx="428978" cy="670341"/>
            </a:xfrm>
          </p:grpSpPr>
          <p:pic>
            <p:nvPicPr>
              <p:cNvPr id="190" name="Picture 18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44069" y="2235315"/>
                <a:ext cx="428978" cy="542591"/>
              </a:xfrm>
              <a:prstGeom prst="rect">
                <a:avLst/>
              </a:prstGeom>
            </p:spPr>
          </p:pic>
          <p:sp>
            <p:nvSpPr>
              <p:cNvPr id="191" name="Oval 31"/>
              <p:cNvSpPr>
                <a:spLocks noChangeArrowheads="1"/>
              </p:cNvSpPr>
              <p:nvPr/>
            </p:nvSpPr>
            <p:spPr bwMode="auto">
              <a:xfrm>
                <a:off x="6861549" y="2107565"/>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grpSp>
        <p:nvGrpSpPr>
          <p:cNvPr id="183" name="Group 182"/>
          <p:cNvGrpSpPr/>
          <p:nvPr/>
        </p:nvGrpSpPr>
        <p:grpSpPr>
          <a:xfrm>
            <a:off x="584565" y="2349864"/>
            <a:ext cx="653195" cy="1177545"/>
            <a:chOff x="5728324" y="1198527"/>
            <a:chExt cx="783204" cy="1411919"/>
          </a:xfrm>
        </p:grpSpPr>
        <p:sp>
          <p:nvSpPr>
            <p:cNvPr id="184" name="Freeform 27"/>
            <p:cNvSpPr>
              <a:spLocks/>
            </p:cNvSpPr>
            <p:nvPr/>
          </p:nvSpPr>
          <p:spPr bwMode="auto">
            <a:xfrm>
              <a:off x="5728324" y="1198527"/>
              <a:ext cx="783204" cy="1411919"/>
            </a:xfrm>
            <a:custGeom>
              <a:avLst/>
              <a:gdLst>
                <a:gd name="T0" fmla="*/ 64 w 128"/>
                <a:gd name="T1" fmla="*/ 0 h 322"/>
                <a:gd name="T2" fmla="*/ 0 w 128"/>
                <a:gd name="T3" fmla="*/ 64 h 322"/>
                <a:gd name="T4" fmla="*/ 0 w 128"/>
                <a:gd name="T5" fmla="*/ 258 h 322"/>
                <a:gd name="T6" fmla="*/ 64 w 128"/>
                <a:gd name="T7" fmla="*/ 322 h 322"/>
                <a:gd name="T8" fmla="*/ 128 w 128"/>
                <a:gd name="T9" fmla="*/ 322 h 322"/>
                <a:gd name="T10" fmla="*/ 128 w 128"/>
                <a:gd name="T11" fmla="*/ 258 h 322"/>
                <a:gd name="T12" fmla="*/ 128 w 128"/>
                <a:gd name="T13" fmla="*/ 249 h 322"/>
                <a:gd name="T14" fmla="*/ 128 w 128"/>
                <a:gd name="T15" fmla="*/ 64 h 322"/>
                <a:gd name="T16" fmla="*/ 64 w 128"/>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22">
                  <a:moveTo>
                    <a:pt x="64" y="0"/>
                  </a:moveTo>
                  <a:cubicBezTo>
                    <a:pt x="29" y="0"/>
                    <a:pt x="0" y="28"/>
                    <a:pt x="0" y="64"/>
                  </a:cubicBezTo>
                  <a:cubicBezTo>
                    <a:pt x="0" y="258"/>
                    <a:pt x="0" y="258"/>
                    <a:pt x="0" y="258"/>
                  </a:cubicBezTo>
                  <a:cubicBezTo>
                    <a:pt x="0" y="293"/>
                    <a:pt x="29" y="322"/>
                    <a:pt x="64" y="322"/>
                  </a:cubicBezTo>
                  <a:cubicBezTo>
                    <a:pt x="128" y="322"/>
                    <a:pt x="128" y="322"/>
                    <a:pt x="128" y="322"/>
                  </a:cubicBezTo>
                  <a:cubicBezTo>
                    <a:pt x="128" y="258"/>
                    <a:pt x="128" y="258"/>
                    <a:pt x="128" y="258"/>
                  </a:cubicBezTo>
                  <a:cubicBezTo>
                    <a:pt x="128" y="249"/>
                    <a:pt x="128" y="249"/>
                    <a:pt x="128" y="249"/>
                  </a:cubicBezTo>
                  <a:cubicBezTo>
                    <a:pt x="128" y="64"/>
                    <a:pt x="128" y="64"/>
                    <a:pt x="128" y="64"/>
                  </a:cubicBezTo>
                  <a:cubicBezTo>
                    <a:pt x="128" y="28"/>
                    <a:pt x="99" y="0"/>
                    <a:pt x="6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5" name="Group 184"/>
            <p:cNvGrpSpPr/>
            <p:nvPr/>
          </p:nvGrpSpPr>
          <p:grpSpPr>
            <a:xfrm>
              <a:off x="5912120" y="1509565"/>
              <a:ext cx="415613" cy="789842"/>
              <a:chOff x="5891442" y="1525281"/>
              <a:chExt cx="415613" cy="789842"/>
            </a:xfrm>
          </p:grpSpPr>
          <p:sp>
            <p:nvSpPr>
              <p:cNvPr id="186" name="Freeform 32"/>
              <p:cNvSpPr>
                <a:spLocks/>
              </p:cNvSpPr>
              <p:nvPr/>
            </p:nvSpPr>
            <p:spPr bwMode="auto">
              <a:xfrm>
                <a:off x="5891442" y="1676878"/>
                <a:ext cx="415613" cy="638245"/>
              </a:xfrm>
              <a:custGeom>
                <a:avLst/>
                <a:gdLst>
                  <a:gd name="T0" fmla="*/ 64 w 64"/>
                  <a:gd name="T1" fmla="*/ 19 h 125"/>
                  <a:gd name="T2" fmla="*/ 45 w 64"/>
                  <a:gd name="T3" fmla="*/ 0 h 125"/>
                  <a:gd name="T4" fmla="*/ 27 w 64"/>
                  <a:gd name="T5" fmla="*/ 0 h 125"/>
                  <a:gd name="T6" fmla="*/ 26 w 64"/>
                  <a:gd name="T7" fmla="*/ 0 h 125"/>
                  <a:gd name="T8" fmla="*/ 18 w 64"/>
                  <a:gd name="T9" fmla="*/ 0 h 125"/>
                  <a:gd name="T10" fmla="*/ 0 w 64"/>
                  <a:gd name="T11" fmla="*/ 19 h 125"/>
                  <a:gd name="T12" fmla="*/ 0 w 64"/>
                  <a:gd name="T13" fmla="*/ 19 h 125"/>
                  <a:gd name="T14" fmla="*/ 0 w 64"/>
                  <a:gd name="T15" fmla="*/ 55 h 125"/>
                  <a:gd name="T16" fmla="*/ 6 w 64"/>
                  <a:gd name="T17" fmla="*/ 61 h 125"/>
                  <a:gd name="T18" fmla="*/ 12 w 64"/>
                  <a:gd name="T19" fmla="*/ 55 h 125"/>
                  <a:gd name="T20" fmla="*/ 12 w 64"/>
                  <a:gd name="T21" fmla="*/ 33 h 125"/>
                  <a:gd name="T22" fmla="*/ 12 w 64"/>
                  <a:gd name="T23" fmla="*/ 21 h 125"/>
                  <a:gd name="T24" fmla="*/ 15 w 64"/>
                  <a:gd name="T25" fmla="*/ 21 h 125"/>
                  <a:gd name="T26" fmla="*/ 15 w 64"/>
                  <a:gd name="T27" fmla="*/ 34 h 125"/>
                  <a:gd name="T28" fmla="*/ 15 w 64"/>
                  <a:gd name="T29" fmla="*/ 57 h 125"/>
                  <a:gd name="T30" fmla="*/ 15 w 64"/>
                  <a:gd name="T31" fmla="*/ 61 h 125"/>
                  <a:gd name="T32" fmla="*/ 15 w 64"/>
                  <a:gd name="T33" fmla="*/ 117 h 125"/>
                  <a:gd name="T34" fmla="*/ 22 w 64"/>
                  <a:gd name="T35" fmla="*/ 125 h 125"/>
                  <a:gd name="T36" fmla="*/ 30 w 64"/>
                  <a:gd name="T37" fmla="*/ 117 h 125"/>
                  <a:gd name="T38" fmla="*/ 30 w 64"/>
                  <a:gd name="T39" fmla="*/ 61 h 125"/>
                  <a:gd name="T40" fmla="*/ 33 w 64"/>
                  <a:gd name="T41" fmla="*/ 61 h 125"/>
                  <a:gd name="T42" fmla="*/ 33 w 64"/>
                  <a:gd name="T43" fmla="*/ 117 h 125"/>
                  <a:gd name="T44" fmla="*/ 41 w 64"/>
                  <a:gd name="T45" fmla="*/ 125 h 125"/>
                  <a:gd name="T46" fmla="*/ 49 w 64"/>
                  <a:gd name="T47" fmla="*/ 117 h 125"/>
                  <a:gd name="T48" fmla="*/ 49 w 64"/>
                  <a:gd name="T49" fmla="*/ 61 h 125"/>
                  <a:gd name="T50" fmla="*/ 49 w 64"/>
                  <a:gd name="T51" fmla="*/ 57 h 125"/>
                  <a:gd name="T52" fmla="*/ 49 w 64"/>
                  <a:gd name="T53" fmla="*/ 34 h 125"/>
                  <a:gd name="T54" fmla="*/ 49 w 64"/>
                  <a:gd name="T55" fmla="*/ 21 h 125"/>
                  <a:gd name="T56" fmla="*/ 52 w 64"/>
                  <a:gd name="T57" fmla="*/ 21 h 125"/>
                  <a:gd name="T58" fmla="*/ 52 w 64"/>
                  <a:gd name="T59" fmla="*/ 33 h 125"/>
                  <a:gd name="T60" fmla="*/ 52 w 64"/>
                  <a:gd name="T61" fmla="*/ 55 h 125"/>
                  <a:gd name="T62" fmla="*/ 58 w 64"/>
                  <a:gd name="T63" fmla="*/ 61 h 125"/>
                  <a:gd name="T64" fmla="*/ 64 w 64"/>
                  <a:gd name="T65" fmla="*/ 55 h 125"/>
                  <a:gd name="T66" fmla="*/ 64 w 64"/>
                  <a:gd name="T67" fmla="*/ 19 h 125"/>
                  <a:gd name="T68" fmla="*/ 64 w 64"/>
                  <a:gd name="T69"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125">
                    <a:moveTo>
                      <a:pt x="64" y="19"/>
                    </a:moveTo>
                    <a:cubicBezTo>
                      <a:pt x="64" y="8"/>
                      <a:pt x="56" y="0"/>
                      <a:pt x="45" y="0"/>
                    </a:cubicBezTo>
                    <a:cubicBezTo>
                      <a:pt x="27" y="0"/>
                      <a:pt x="27" y="0"/>
                      <a:pt x="27" y="0"/>
                    </a:cubicBezTo>
                    <a:cubicBezTo>
                      <a:pt x="26" y="0"/>
                      <a:pt x="26" y="0"/>
                      <a:pt x="26" y="0"/>
                    </a:cubicBezTo>
                    <a:cubicBezTo>
                      <a:pt x="18" y="0"/>
                      <a:pt x="18" y="0"/>
                      <a:pt x="18" y="0"/>
                    </a:cubicBezTo>
                    <a:cubicBezTo>
                      <a:pt x="8" y="0"/>
                      <a:pt x="0" y="8"/>
                      <a:pt x="0" y="19"/>
                    </a:cubicBezTo>
                    <a:cubicBezTo>
                      <a:pt x="0" y="19"/>
                      <a:pt x="0" y="19"/>
                      <a:pt x="0" y="19"/>
                    </a:cubicBezTo>
                    <a:cubicBezTo>
                      <a:pt x="0" y="55"/>
                      <a:pt x="0" y="55"/>
                      <a:pt x="0" y="55"/>
                    </a:cubicBezTo>
                    <a:cubicBezTo>
                      <a:pt x="0" y="58"/>
                      <a:pt x="3" y="61"/>
                      <a:pt x="6" y="61"/>
                    </a:cubicBezTo>
                    <a:cubicBezTo>
                      <a:pt x="9" y="61"/>
                      <a:pt x="12" y="58"/>
                      <a:pt x="12" y="55"/>
                    </a:cubicBezTo>
                    <a:cubicBezTo>
                      <a:pt x="12" y="33"/>
                      <a:pt x="12" y="33"/>
                      <a:pt x="12" y="33"/>
                    </a:cubicBezTo>
                    <a:cubicBezTo>
                      <a:pt x="12" y="21"/>
                      <a:pt x="12" y="21"/>
                      <a:pt x="12" y="21"/>
                    </a:cubicBezTo>
                    <a:cubicBezTo>
                      <a:pt x="15" y="21"/>
                      <a:pt x="15" y="21"/>
                      <a:pt x="15" y="21"/>
                    </a:cubicBezTo>
                    <a:cubicBezTo>
                      <a:pt x="15" y="34"/>
                      <a:pt x="15" y="34"/>
                      <a:pt x="15" y="34"/>
                    </a:cubicBezTo>
                    <a:cubicBezTo>
                      <a:pt x="15" y="57"/>
                      <a:pt x="15" y="57"/>
                      <a:pt x="15" y="57"/>
                    </a:cubicBezTo>
                    <a:cubicBezTo>
                      <a:pt x="15" y="61"/>
                      <a:pt x="15" y="61"/>
                      <a:pt x="15" y="61"/>
                    </a:cubicBezTo>
                    <a:cubicBezTo>
                      <a:pt x="15" y="117"/>
                      <a:pt x="15" y="117"/>
                      <a:pt x="15" y="117"/>
                    </a:cubicBezTo>
                    <a:cubicBezTo>
                      <a:pt x="15" y="121"/>
                      <a:pt x="18" y="125"/>
                      <a:pt x="22" y="125"/>
                    </a:cubicBezTo>
                    <a:cubicBezTo>
                      <a:pt x="27" y="125"/>
                      <a:pt x="30" y="121"/>
                      <a:pt x="30" y="117"/>
                    </a:cubicBezTo>
                    <a:cubicBezTo>
                      <a:pt x="30" y="61"/>
                      <a:pt x="30" y="61"/>
                      <a:pt x="30" y="61"/>
                    </a:cubicBezTo>
                    <a:cubicBezTo>
                      <a:pt x="33" y="61"/>
                      <a:pt x="33" y="61"/>
                      <a:pt x="33" y="61"/>
                    </a:cubicBezTo>
                    <a:cubicBezTo>
                      <a:pt x="33" y="117"/>
                      <a:pt x="33" y="117"/>
                      <a:pt x="33" y="117"/>
                    </a:cubicBezTo>
                    <a:cubicBezTo>
                      <a:pt x="33" y="121"/>
                      <a:pt x="37" y="125"/>
                      <a:pt x="41" y="125"/>
                    </a:cubicBezTo>
                    <a:cubicBezTo>
                      <a:pt x="46" y="125"/>
                      <a:pt x="49" y="121"/>
                      <a:pt x="49" y="117"/>
                    </a:cubicBezTo>
                    <a:cubicBezTo>
                      <a:pt x="49" y="61"/>
                      <a:pt x="49" y="61"/>
                      <a:pt x="49" y="61"/>
                    </a:cubicBezTo>
                    <a:cubicBezTo>
                      <a:pt x="49" y="57"/>
                      <a:pt x="49" y="57"/>
                      <a:pt x="49" y="57"/>
                    </a:cubicBezTo>
                    <a:cubicBezTo>
                      <a:pt x="49" y="34"/>
                      <a:pt x="49" y="34"/>
                      <a:pt x="49" y="34"/>
                    </a:cubicBezTo>
                    <a:cubicBezTo>
                      <a:pt x="49" y="21"/>
                      <a:pt x="49" y="21"/>
                      <a:pt x="49" y="21"/>
                    </a:cubicBezTo>
                    <a:cubicBezTo>
                      <a:pt x="52" y="21"/>
                      <a:pt x="52" y="21"/>
                      <a:pt x="52" y="21"/>
                    </a:cubicBezTo>
                    <a:cubicBezTo>
                      <a:pt x="52" y="33"/>
                      <a:pt x="52" y="33"/>
                      <a:pt x="52" y="33"/>
                    </a:cubicBezTo>
                    <a:cubicBezTo>
                      <a:pt x="52" y="55"/>
                      <a:pt x="52" y="55"/>
                      <a:pt x="52" y="55"/>
                    </a:cubicBezTo>
                    <a:cubicBezTo>
                      <a:pt x="52" y="58"/>
                      <a:pt x="55" y="61"/>
                      <a:pt x="58" y="61"/>
                    </a:cubicBezTo>
                    <a:cubicBezTo>
                      <a:pt x="61" y="61"/>
                      <a:pt x="64" y="58"/>
                      <a:pt x="64" y="55"/>
                    </a:cubicBezTo>
                    <a:cubicBezTo>
                      <a:pt x="64" y="19"/>
                      <a:pt x="64" y="19"/>
                      <a:pt x="64" y="19"/>
                    </a:cubicBezTo>
                    <a:cubicBezTo>
                      <a:pt x="64" y="19"/>
                      <a:pt x="64" y="19"/>
                      <a:pt x="64" y="1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sp>
            <p:nvSpPr>
              <p:cNvPr id="187" name="Oval 31"/>
              <p:cNvSpPr>
                <a:spLocks noChangeArrowheads="1"/>
              </p:cNvSpPr>
              <p:nvPr/>
            </p:nvSpPr>
            <p:spPr bwMode="auto">
              <a:xfrm>
                <a:off x="6008210" y="1525281"/>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sp>
        <p:nvSpPr>
          <p:cNvPr id="177" name="Text Box 3"/>
          <p:cNvSpPr txBox="1">
            <a:spLocks noChangeArrowheads="1"/>
          </p:cNvSpPr>
          <p:nvPr/>
        </p:nvSpPr>
        <p:spPr bwMode="auto">
          <a:xfrm>
            <a:off x="8705998" y="6278473"/>
            <a:ext cx="444352"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(Q.9)</a:t>
            </a:r>
            <a:endParaRPr lang="en-GB" sz="1000" i="1" dirty="0">
              <a:solidFill>
                <a:srgbClr val="22505F"/>
              </a:solidFill>
              <a:cs typeface="Calibri" pitchFamily="34" charset="0"/>
            </a:endParaRPr>
          </a:p>
        </p:txBody>
      </p:sp>
      <p:sp>
        <p:nvSpPr>
          <p:cNvPr id="193" name="Rectangle 192"/>
          <p:cNvSpPr/>
          <p:nvPr/>
        </p:nvSpPr>
        <p:spPr>
          <a:xfrm>
            <a:off x="5374807" y="4693450"/>
            <a:ext cx="464581" cy="79725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4" name="Rectangle 193"/>
          <p:cNvSpPr/>
          <p:nvPr/>
        </p:nvSpPr>
        <p:spPr>
          <a:xfrm>
            <a:off x="5395369" y="2795272"/>
            <a:ext cx="464581" cy="1273330"/>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67" name="Freeform 5"/>
          <p:cNvSpPr>
            <a:spLocks noChangeAspect="1" noEditPoints="1"/>
          </p:cNvSpPr>
          <p:nvPr/>
        </p:nvSpPr>
        <p:spPr bwMode="gray">
          <a:xfrm>
            <a:off x="4978573"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8" name="Freeform 5"/>
          <p:cNvSpPr>
            <a:spLocks noChangeAspect="1" noEditPoints="1"/>
          </p:cNvSpPr>
          <p:nvPr/>
        </p:nvSpPr>
        <p:spPr bwMode="gray">
          <a:xfrm>
            <a:off x="4779291" y="46551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0" name="Freeform 5"/>
          <p:cNvSpPr>
            <a:spLocks noChangeAspect="1" noEditPoints="1"/>
          </p:cNvSpPr>
          <p:nvPr/>
        </p:nvSpPr>
        <p:spPr bwMode="gray">
          <a:xfrm>
            <a:off x="47792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3" name="Freeform 5"/>
          <p:cNvSpPr>
            <a:spLocks noChangeAspect="1" noEditPoints="1"/>
          </p:cNvSpPr>
          <p:nvPr/>
        </p:nvSpPr>
        <p:spPr bwMode="gray">
          <a:xfrm>
            <a:off x="1418142"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4" name="Freeform 5"/>
          <p:cNvSpPr>
            <a:spLocks noChangeAspect="1" noEditPoints="1"/>
          </p:cNvSpPr>
          <p:nvPr/>
        </p:nvSpPr>
        <p:spPr bwMode="gray">
          <a:xfrm>
            <a:off x="49785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1" name="Freeform 5"/>
          <p:cNvSpPr>
            <a:spLocks noChangeAspect="1" noEditPoints="1"/>
          </p:cNvSpPr>
          <p:nvPr/>
        </p:nvSpPr>
        <p:spPr bwMode="gray">
          <a:xfrm>
            <a:off x="4779310" y="41779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graphicFrame>
        <p:nvGraphicFramePr>
          <p:cNvPr id="199" name="Chart 198"/>
          <p:cNvGraphicFramePr/>
          <p:nvPr>
            <p:extLst>
              <p:ext uri="{D42A27DB-BD31-4B8C-83A1-F6EECF244321}">
                <p14:modId xmlns:p14="http://schemas.microsoft.com/office/powerpoint/2010/main" val="752796786"/>
              </p:ext>
            </p:extLst>
          </p:nvPr>
        </p:nvGraphicFramePr>
        <p:xfrm>
          <a:off x="7471050" y="1745649"/>
          <a:ext cx="1710149" cy="1044672"/>
        </p:xfrm>
        <a:graphic>
          <a:graphicData uri="http://schemas.openxmlformats.org/drawingml/2006/chart">
            <c:chart xmlns:c="http://schemas.openxmlformats.org/drawingml/2006/chart" xmlns:r="http://schemas.openxmlformats.org/officeDocument/2006/relationships" r:id="rId5"/>
          </a:graphicData>
        </a:graphic>
      </p:graphicFrame>
      <p:sp>
        <p:nvSpPr>
          <p:cNvPr id="201" name="Rectangle 200"/>
          <p:cNvSpPr/>
          <p:nvPr/>
        </p:nvSpPr>
        <p:spPr>
          <a:xfrm>
            <a:off x="6579280" y="2031087"/>
            <a:ext cx="1013354" cy="153888"/>
          </a:xfrm>
          <a:prstGeom prst="rect">
            <a:avLst/>
          </a:prstGeom>
        </p:spPr>
        <p:txBody>
          <a:bodyPr wrap="none" lIns="0" tIns="0" rIns="0" bIns="0" anchor="ctr" anchorCtr="0">
            <a:spAutoFit/>
          </a:bodyPr>
          <a:lstStyle/>
          <a:p>
            <a:pPr algn="r">
              <a:lnSpc>
                <a:spcPts val="1200"/>
              </a:lnSpc>
            </a:pPr>
            <a:r>
              <a:rPr lang="en-IE" sz="1200" dirty="0" smtClean="0">
                <a:solidFill>
                  <a:schemeClr val="bg1"/>
                </a:solidFill>
              </a:rPr>
              <a:t>Roman Catholic</a:t>
            </a:r>
            <a:endParaRPr lang="en-IE" sz="1200" dirty="0">
              <a:solidFill>
                <a:schemeClr val="bg1"/>
              </a:solidFill>
            </a:endParaRPr>
          </a:p>
        </p:txBody>
      </p:sp>
      <p:sp>
        <p:nvSpPr>
          <p:cNvPr id="202" name="Rectangle 201"/>
          <p:cNvSpPr/>
          <p:nvPr/>
        </p:nvSpPr>
        <p:spPr>
          <a:xfrm>
            <a:off x="7228752" y="2414950"/>
            <a:ext cx="363882" cy="153888"/>
          </a:xfrm>
          <a:prstGeom prst="rect">
            <a:avLst/>
          </a:prstGeom>
        </p:spPr>
        <p:txBody>
          <a:bodyPr wrap="none" lIns="0" tIns="0" rIns="0" bIns="0" anchor="ctr" anchorCtr="0">
            <a:spAutoFit/>
          </a:bodyPr>
          <a:lstStyle/>
          <a:p>
            <a:pPr algn="r">
              <a:lnSpc>
                <a:spcPts val="1200"/>
              </a:lnSpc>
            </a:pPr>
            <a:r>
              <a:rPr lang="en-IE" sz="1200" dirty="0" smtClean="0">
                <a:solidFill>
                  <a:schemeClr val="bg1"/>
                </a:solidFill>
              </a:rPr>
              <a:t>Other</a:t>
            </a:r>
            <a:endParaRPr lang="en-IE" sz="1200" dirty="0">
              <a:solidFill>
                <a:schemeClr val="bg1"/>
              </a:solidFill>
            </a:endParaRPr>
          </a:p>
        </p:txBody>
      </p:sp>
      <p:grpSp>
        <p:nvGrpSpPr>
          <p:cNvPr id="2" name="Group 1"/>
          <p:cNvGrpSpPr/>
          <p:nvPr/>
        </p:nvGrpSpPr>
        <p:grpSpPr>
          <a:xfrm>
            <a:off x="7215995" y="368234"/>
            <a:ext cx="1667492" cy="1336908"/>
            <a:chOff x="7054506" y="551680"/>
            <a:chExt cx="1667492" cy="1336908"/>
          </a:xfrm>
        </p:grpSpPr>
        <p:graphicFrame>
          <p:nvGraphicFramePr>
            <p:cNvPr id="179" name="Chart 178"/>
            <p:cNvGraphicFramePr/>
            <p:nvPr>
              <p:extLst>
                <p:ext uri="{D42A27DB-BD31-4B8C-83A1-F6EECF244321}">
                  <p14:modId xmlns:p14="http://schemas.microsoft.com/office/powerpoint/2010/main" val="3109902666"/>
                </p:ext>
              </p:extLst>
            </p:nvPr>
          </p:nvGraphicFramePr>
          <p:xfrm>
            <a:off x="7054506" y="551680"/>
            <a:ext cx="1667492" cy="1336908"/>
          </p:xfrm>
          <a:graphic>
            <a:graphicData uri="http://schemas.openxmlformats.org/drawingml/2006/chart">
              <c:chart xmlns:c="http://schemas.openxmlformats.org/drawingml/2006/chart" xmlns:r="http://schemas.openxmlformats.org/officeDocument/2006/relationships" r:id="rId6"/>
            </a:graphicData>
          </a:graphic>
        </p:graphicFrame>
        <p:sp>
          <p:nvSpPr>
            <p:cNvPr id="195" name="TextBox 194"/>
            <p:cNvSpPr txBox="1"/>
            <p:nvPr/>
          </p:nvSpPr>
          <p:spPr>
            <a:xfrm>
              <a:off x="7482532" y="958524"/>
              <a:ext cx="811441" cy="523220"/>
            </a:xfrm>
            <a:prstGeom prst="rect">
              <a:avLst/>
            </a:prstGeom>
            <a:noFill/>
          </p:spPr>
          <p:txBody>
            <a:bodyPr wrap="none" rtlCol="0">
              <a:spAutoFit/>
            </a:bodyPr>
            <a:lstStyle/>
            <a:p>
              <a:r>
                <a:rPr lang="en-GB" sz="2800" b="1" dirty="0" smtClean="0">
                  <a:solidFill>
                    <a:srgbClr val="C00000"/>
                  </a:solidFill>
                  <a:cs typeface="Calibri" pitchFamily="34" charset="0"/>
                </a:rPr>
                <a:t>13%</a:t>
              </a:r>
              <a:endParaRPr lang="en-US" sz="2800" b="1" dirty="0">
                <a:solidFill>
                  <a:srgbClr val="C00000"/>
                </a:solidFill>
                <a:cs typeface="Calibri" pitchFamily="34" charset="0"/>
              </a:endParaRPr>
            </a:p>
          </p:txBody>
        </p:sp>
      </p:grpSp>
      <p:sp>
        <p:nvSpPr>
          <p:cNvPr id="198" name="TextBox 197"/>
          <p:cNvSpPr txBox="1"/>
          <p:nvPr/>
        </p:nvSpPr>
        <p:spPr>
          <a:xfrm>
            <a:off x="7720323" y="1664290"/>
            <a:ext cx="784767" cy="307777"/>
          </a:xfrm>
          <a:prstGeom prst="rect">
            <a:avLst/>
          </a:prstGeom>
          <a:noFill/>
        </p:spPr>
        <p:txBody>
          <a:bodyPr wrap="none" rtlCol="0">
            <a:spAutoFit/>
          </a:bodyPr>
          <a:lstStyle/>
          <a:p>
            <a:r>
              <a:rPr lang="en-GB" sz="1400" b="1" dirty="0" smtClean="0">
                <a:solidFill>
                  <a:schemeClr val="accent3">
                    <a:lumMod val="50000"/>
                  </a:schemeClr>
                </a:solidFill>
                <a:cs typeface="Arial" pitchFamily="34" charset="0"/>
              </a:rPr>
              <a:t>Religion</a:t>
            </a:r>
            <a:endParaRPr lang="en-US" sz="1400" b="1" dirty="0">
              <a:solidFill>
                <a:schemeClr val="accent3">
                  <a:lumMod val="50000"/>
                </a:schemeClr>
              </a:solidFill>
              <a:cs typeface="Arial" pitchFamily="34" charset="0"/>
            </a:endParaRPr>
          </a:p>
        </p:txBody>
      </p:sp>
      <p:sp>
        <p:nvSpPr>
          <p:cNvPr id="200" name="TextBox 199"/>
          <p:cNvSpPr txBox="1"/>
          <p:nvPr/>
        </p:nvSpPr>
        <p:spPr>
          <a:xfrm>
            <a:off x="7264334" y="76476"/>
            <a:ext cx="1570815" cy="400110"/>
          </a:xfrm>
          <a:prstGeom prst="rect">
            <a:avLst/>
          </a:prstGeom>
          <a:noFill/>
        </p:spPr>
        <p:txBody>
          <a:bodyPr wrap="none" lIns="0" tIns="0" rIns="0" bIns="0" rtlCol="0" anchor="b" anchorCtr="1">
            <a:spAutoFit/>
          </a:bodyPr>
          <a:lstStyle/>
          <a:p>
            <a:pPr algn="ctr"/>
            <a:r>
              <a:rPr lang="en-GB" sz="1400" b="1" dirty="0" smtClean="0">
                <a:solidFill>
                  <a:schemeClr val="bg2"/>
                </a:solidFill>
                <a:cs typeface="Calibri" pitchFamily="34" charset="0"/>
              </a:rPr>
              <a:t>Opposed to Abortion</a:t>
            </a:r>
          </a:p>
          <a:p>
            <a:pPr algn="ctr"/>
            <a:r>
              <a:rPr lang="en-GB" sz="1200" dirty="0" smtClean="0">
                <a:solidFill>
                  <a:schemeClr val="bg2"/>
                </a:solidFill>
                <a:cs typeface="Calibri" pitchFamily="34" charset="0"/>
              </a:rPr>
              <a:t>(n=37* Small base)</a:t>
            </a:r>
            <a:endParaRPr lang="en-US" sz="1200" dirty="0">
              <a:solidFill>
                <a:schemeClr val="bg2"/>
              </a:solidFill>
              <a:cs typeface="Calibri" pitchFamily="34" charset="0"/>
            </a:endParaRPr>
          </a:p>
        </p:txBody>
      </p:sp>
      <p:sp>
        <p:nvSpPr>
          <p:cNvPr id="203" name="Rectangle 202"/>
          <p:cNvSpPr/>
          <p:nvPr/>
        </p:nvSpPr>
        <p:spPr>
          <a:xfrm>
            <a:off x="7702692" y="806977"/>
            <a:ext cx="687907" cy="437034"/>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206" name="Rectangle 205"/>
          <p:cNvSpPr/>
          <p:nvPr/>
        </p:nvSpPr>
        <p:spPr>
          <a:xfrm>
            <a:off x="7066034" y="4384746"/>
            <a:ext cx="577987" cy="319337"/>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207" name="Rectangle 206"/>
          <p:cNvSpPr/>
          <p:nvPr/>
        </p:nvSpPr>
        <p:spPr>
          <a:xfrm>
            <a:off x="1538546" y="4504857"/>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Tree>
    <p:extLst>
      <p:ext uri="{BB962C8B-B14F-4D97-AF65-F5344CB8AC3E}">
        <p14:creationId xmlns:p14="http://schemas.microsoft.com/office/powerpoint/2010/main" val="906383434"/>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5071" y="80600"/>
            <a:ext cx="6456639" cy="369332"/>
          </a:xfrm>
        </p:spPr>
        <p:txBody>
          <a:bodyPr/>
          <a:lstStyle/>
          <a:p>
            <a:r>
              <a:rPr lang="en-IE" dirty="0" smtClean="0"/>
              <a:t>Potential Impact Of Religion On Abortion Views - II</a:t>
            </a:r>
            <a:endParaRPr lang="en-IE" dirty="0"/>
          </a:p>
        </p:txBody>
      </p:sp>
      <p:sp>
        <p:nvSpPr>
          <p:cNvPr id="3" name="Text Placeholder 2"/>
          <p:cNvSpPr>
            <a:spLocks noGrp="1"/>
          </p:cNvSpPr>
          <p:nvPr>
            <p:ph type="body" sz="quarter" idx="13"/>
          </p:nvPr>
        </p:nvSpPr>
        <p:spPr>
          <a:xfrm>
            <a:off x="175071" y="448369"/>
            <a:ext cx="6776535" cy="215444"/>
          </a:xfrm>
        </p:spPr>
        <p:txBody>
          <a:bodyPr/>
          <a:lstStyle/>
          <a:p>
            <a:r>
              <a:rPr lang="en-IE" dirty="0"/>
              <a:t>(Base: All Who Consider Themselves Religious and Support Abortion to Some Degree; n=697)</a:t>
            </a:r>
          </a:p>
        </p:txBody>
      </p:sp>
      <p:sp>
        <p:nvSpPr>
          <p:cNvPr id="4" name="Text Placeholder 3"/>
          <p:cNvSpPr>
            <a:spLocks noGrp="1"/>
          </p:cNvSpPr>
          <p:nvPr>
            <p:ph type="body" sz="quarter" idx="14"/>
          </p:nvPr>
        </p:nvSpPr>
        <p:spPr>
          <a:xfrm>
            <a:off x="367868" y="5825490"/>
            <a:ext cx="6480000" cy="861774"/>
          </a:xfrm>
        </p:spPr>
        <p:txBody>
          <a:bodyPr/>
          <a:lstStyle/>
          <a:p>
            <a:pPr>
              <a:lnSpc>
                <a:spcPct val="100000"/>
              </a:lnSpc>
            </a:pPr>
            <a:r>
              <a:rPr lang="en-IE" sz="1400" dirty="0" smtClean="0"/>
              <a:t>Among those who are religious and are in favour of abortion to some degree, close to 1 in 3 hide their opinion for fear of what other people of the same religion would think. 1 in 3 claim they would be more likely to voice opinion if high profile religious people did so also.</a:t>
            </a:r>
            <a:endParaRPr lang="en-IE" sz="1400" dirty="0"/>
          </a:p>
        </p:txBody>
      </p:sp>
      <p:sp>
        <p:nvSpPr>
          <p:cNvPr id="5" name="Rectangle 4"/>
          <p:cNvSpPr/>
          <p:nvPr/>
        </p:nvSpPr>
        <p:spPr>
          <a:xfrm>
            <a:off x="1572687" y="723402"/>
            <a:ext cx="5998626" cy="400110"/>
          </a:xfrm>
          <a:prstGeom prst="rect">
            <a:avLst/>
          </a:prstGeom>
        </p:spPr>
        <p:style>
          <a:lnRef idx="1">
            <a:schemeClr val="accent6"/>
          </a:lnRef>
          <a:fillRef idx="2">
            <a:schemeClr val="accent6"/>
          </a:fillRef>
          <a:effectRef idx="1">
            <a:schemeClr val="accent6"/>
          </a:effectRef>
          <a:fontRef idx="minor">
            <a:schemeClr val="dk1"/>
          </a:fontRef>
        </p:style>
        <p:txBody>
          <a:bodyPr wrap="square">
            <a:spAutoFit/>
          </a:bodyPr>
          <a:lstStyle/>
          <a:p>
            <a:pPr marL="450215" indent="-450215">
              <a:spcAft>
                <a:spcPts val="0"/>
              </a:spcAft>
            </a:pPr>
            <a:r>
              <a:rPr lang="en-GB" sz="1000" dirty="0"/>
              <a:t>Q.9  On a scale of 1 to 5 where 1 is disagree strongly and 5 is agree strongly, how much do you agree or disagree with the following statements regarding how your religion might influence your own views on abortion?</a:t>
            </a:r>
            <a:endParaRPr lang="en-IE" sz="1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6" name="Text Box 3"/>
          <p:cNvSpPr txBox="1">
            <a:spLocks noChangeArrowheads="1"/>
          </p:cNvSpPr>
          <p:nvPr/>
        </p:nvSpPr>
        <p:spPr bwMode="auto">
          <a:xfrm>
            <a:off x="8705998" y="6278473"/>
            <a:ext cx="444352"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(Q.9)</a:t>
            </a:r>
            <a:endParaRPr lang="en-GB" sz="1000" i="1" dirty="0">
              <a:solidFill>
                <a:srgbClr val="22505F"/>
              </a:solidFill>
              <a:cs typeface="Calibri" pitchFamily="34" charset="0"/>
            </a:endParaRPr>
          </a:p>
        </p:txBody>
      </p:sp>
      <p:graphicFrame>
        <p:nvGraphicFramePr>
          <p:cNvPr id="10" name="Chart 9"/>
          <p:cNvGraphicFramePr/>
          <p:nvPr>
            <p:extLst>
              <p:ext uri="{D42A27DB-BD31-4B8C-83A1-F6EECF244321}">
                <p14:modId xmlns:p14="http://schemas.microsoft.com/office/powerpoint/2010/main" val="2182627569"/>
              </p:ext>
            </p:extLst>
          </p:nvPr>
        </p:nvGraphicFramePr>
        <p:xfrm>
          <a:off x="1778000" y="1591733"/>
          <a:ext cx="5427133" cy="4382473"/>
        </p:xfrm>
        <a:graphic>
          <a:graphicData uri="http://schemas.openxmlformats.org/drawingml/2006/chart">
            <c:chart xmlns:c="http://schemas.openxmlformats.org/drawingml/2006/chart" xmlns:r="http://schemas.openxmlformats.org/officeDocument/2006/relationships" r:id="rId2"/>
          </a:graphicData>
        </a:graphic>
      </p:graphicFrame>
      <p:sp>
        <p:nvSpPr>
          <p:cNvPr id="11" name="TextBox 10"/>
          <p:cNvSpPr txBox="1"/>
          <p:nvPr/>
        </p:nvSpPr>
        <p:spPr>
          <a:xfrm>
            <a:off x="3125959" y="3656612"/>
            <a:ext cx="182742" cy="215444"/>
          </a:xfrm>
          <a:prstGeom prst="rect">
            <a:avLst/>
          </a:prstGeom>
          <a:solidFill>
            <a:schemeClr val="accent4">
              <a:lumMod val="60000"/>
              <a:lumOff val="40000"/>
            </a:schemeClr>
          </a:solidFill>
        </p:spPr>
        <p:txBody>
          <a:bodyPr wrap="none" lIns="0" tIns="0" rIns="0" bIns="0" rtlCol="0">
            <a:spAutoFit/>
          </a:bodyPr>
          <a:lstStyle/>
          <a:p>
            <a:pPr algn="ctr"/>
            <a:r>
              <a:rPr lang="en-IE" sz="1400" dirty="0" smtClean="0">
                <a:solidFill>
                  <a:schemeClr val="bg1"/>
                </a:solidFill>
              </a:rPr>
              <a:t>10</a:t>
            </a:r>
            <a:endParaRPr lang="en-IE" sz="1400" dirty="0">
              <a:solidFill>
                <a:schemeClr val="bg1"/>
              </a:solidFill>
            </a:endParaRPr>
          </a:p>
        </p:txBody>
      </p:sp>
      <p:sp>
        <p:nvSpPr>
          <p:cNvPr id="12" name="TextBox 11"/>
          <p:cNvSpPr txBox="1"/>
          <p:nvPr/>
        </p:nvSpPr>
        <p:spPr>
          <a:xfrm>
            <a:off x="5697093" y="3642622"/>
            <a:ext cx="182742" cy="215444"/>
          </a:xfrm>
          <a:prstGeom prst="rect">
            <a:avLst/>
          </a:prstGeom>
          <a:solidFill>
            <a:schemeClr val="accent4">
              <a:lumMod val="60000"/>
              <a:lumOff val="40000"/>
            </a:schemeClr>
          </a:solidFill>
        </p:spPr>
        <p:txBody>
          <a:bodyPr wrap="none" lIns="0" tIns="0" rIns="0" bIns="0" rtlCol="0">
            <a:spAutoFit/>
          </a:bodyPr>
          <a:lstStyle/>
          <a:p>
            <a:pPr algn="ctr"/>
            <a:r>
              <a:rPr lang="en-IE" sz="1400" dirty="0" smtClean="0">
                <a:solidFill>
                  <a:schemeClr val="bg1"/>
                </a:solidFill>
              </a:rPr>
              <a:t>15</a:t>
            </a:r>
            <a:endParaRPr lang="en-IE" sz="1400" dirty="0">
              <a:solidFill>
                <a:schemeClr val="bg1"/>
              </a:solidFill>
            </a:endParaRPr>
          </a:p>
        </p:txBody>
      </p:sp>
      <p:graphicFrame>
        <p:nvGraphicFramePr>
          <p:cNvPr id="17" name="Table 16"/>
          <p:cNvGraphicFramePr>
            <a:graphicFrameLocks noGrp="1"/>
          </p:cNvGraphicFramePr>
          <p:nvPr>
            <p:extLst>
              <p:ext uri="{D42A27DB-BD31-4B8C-83A1-F6EECF244321}">
                <p14:modId xmlns:p14="http://schemas.microsoft.com/office/powerpoint/2010/main" val="3583205826"/>
              </p:ext>
            </p:extLst>
          </p:nvPr>
        </p:nvGraphicFramePr>
        <p:xfrm>
          <a:off x="1959520" y="5331734"/>
          <a:ext cx="5008546" cy="222885"/>
        </p:xfrm>
        <a:graphic>
          <a:graphicData uri="http://schemas.openxmlformats.org/drawingml/2006/table">
            <a:tbl>
              <a:tblPr>
                <a:tableStyleId>{2D5ABB26-0587-4C30-8999-92F81FD0307C}</a:tableStyleId>
              </a:tblPr>
              <a:tblGrid>
                <a:gridCol w="2504273"/>
                <a:gridCol w="2504273"/>
              </a:tblGrid>
              <a:tr h="0">
                <a:tc>
                  <a:txBody>
                    <a:bodyPr/>
                    <a:lstStyle/>
                    <a:p>
                      <a:pPr algn="ctr" fontAlgn="b"/>
                      <a:r>
                        <a:rPr lang="en-IE" sz="1400" b="0" i="0" u="none" strike="noStrike" dirty="0" smtClean="0">
                          <a:solidFill>
                            <a:schemeClr val="bg1"/>
                          </a:solidFill>
                          <a:effectLst/>
                          <a:latin typeface="Calibri" panose="020F0502020204030204" pitchFamily="34" charset="0"/>
                        </a:rPr>
                        <a:t>1</a:t>
                      </a:r>
                      <a:endParaRPr lang="en-IE" sz="14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400" b="0" i="0" u="none" strike="noStrike" dirty="0" smtClean="0">
                          <a:solidFill>
                            <a:schemeClr val="bg1"/>
                          </a:solidFill>
                          <a:effectLst/>
                          <a:latin typeface="Calibri" panose="020F0502020204030204" pitchFamily="34" charset="0"/>
                        </a:rPr>
                        <a:t>1</a:t>
                      </a:r>
                      <a:endParaRPr lang="en-IE" sz="1400" b="0" i="0" u="none" strike="noStrike" dirty="0">
                        <a:solidFill>
                          <a:schemeClr val="bg1"/>
                        </a:solidFill>
                        <a:effectLst/>
                        <a:latin typeface="Calibri" panose="020F0502020204030204" pitchFamily="34" charset="0"/>
                      </a:endParaRPr>
                    </a:p>
                  </a:txBody>
                  <a:tcPr marL="9525" marR="9525" marT="9525" marB="0" anchor="ctr"/>
                </a:tc>
              </a:tr>
            </a:tbl>
          </a:graphicData>
        </a:graphic>
      </p:graphicFrame>
      <p:sp>
        <p:nvSpPr>
          <p:cNvPr id="19" name="Rectangle 18"/>
          <p:cNvSpPr/>
          <p:nvPr/>
        </p:nvSpPr>
        <p:spPr>
          <a:xfrm>
            <a:off x="720827" y="3102488"/>
            <a:ext cx="1095620" cy="215444"/>
          </a:xfrm>
          <a:prstGeom prst="rect">
            <a:avLst/>
          </a:prstGeom>
        </p:spPr>
        <p:txBody>
          <a:bodyPr wrap="none" lIns="0" tIns="0" rIns="0" bIns="0" anchor="ctr" anchorCtr="0">
            <a:spAutoFit/>
          </a:bodyPr>
          <a:lstStyle/>
          <a:p>
            <a:pPr algn="r"/>
            <a:r>
              <a:rPr lang="en-IE" sz="1400" dirty="0">
                <a:solidFill>
                  <a:schemeClr val="bg1"/>
                </a:solidFill>
              </a:rPr>
              <a:t> Agree </a:t>
            </a:r>
            <a:r>
              <a:rPr lang="en-IE" sz="1400" dirty="0" smtClean="0">
                <a:solidFill>
                  <a:schemeClr val="bg1"/>
                </a:solidFill>
              </a:rPr>
              <a:t>strongly</a:t>
            </a:r>
            <a:endParaRPr lang="en-IE" sz="1400" dirty="0">
              <a:solidFill>
                <a:schemeClr val="bg1"/>
              </a:solidFill>
            </a:endParaRPr>
          </a:p>
        </p:txBody>
      </p:sp>
      <p:sp>
        <p:nvSpPr>
          <p:cNvPr id="20" name="Rectangle 19"/>
          <p:cNvSpPr/>
          <p:nvPr/>
        </p:nvSpPr>
        <p:spPr>
          <a:xfrm>
            <a:off x="751283" y="3416326"/>
            <a:ext cx="1065164" cy="215444"/>
          </a:xfrm>
          <a:prstGeom prst="rect">
            <a:avLst/>
          </a:prstGeom>
        </p:spPr>
        <p:txBody>
          <a:bodyPr wrap="none" lIns="0" tIns="0" rIns="0" bIns="0" anchor="ctr" anchorCtr="0">
            <a:spAutoFit/>
          </a:bodyPr>
          <a:lstStyle/>
          <a:p>
            <a:pPr algn="r"/>
            <a:r>
              <a:rPr lang="en-IE" sz="1400" dirty="0">
                <a:solidFill>
                  <a:schemeClr val="bg1"/>
                </a:solidFill>
              </a:rPr>
              <a:t> </a:t>
            </a:r>
            <a:r>
              <a:rPr lang="en-IE" sz="1400" dirty="0" smtClean="0">
                <a:solidFill>
                  <a:schemeClr val="bg1"/>
                </a:solidFill>
              </a:rPr>
              <a:t>Agree slightly</a:t>
            </a:r>
            <a:endParaRPr lang="en-IE" sz="1400" dirty="0">
              <a:solidFill>
                <a:schemeClr val="bg1"/>
              </a:solidFill>
            </a:endParaRPr>
          </a:p>
        </p:txBody>
      </p:sp>
      <p:sp>
        <p:nvSpPr>
          <p:cNvPr id="21" name="Rectangle 20"/>
          <p:cNvSpPr/>
          <p:nvPr/>
        </p:nvSpPr>
        <p:spPr>
          <a:xfrm>
            <a:off x="1261808" y="3649146"/>
            <a:ext cx="554639" cy="215444"/>
          </a:xfrm>
          <a:prstGeom prst="rect">
            <a:avLst/>
          </a:prstGeom>
        </p:spPr>
        <p:txBody>
          <a:bodyPr wrap="none" lIns="0" tIns="0" rIns="0" bIns="0" anchor="ctr" anchorCtr="0">
            <a:spAutoFit/>
          </a:bodyPr>
          <a:lstStyle/>
          <a:p>
            <a:pPr algn="r"/>
            <a:r>
              <a:rPr lang="en-IE" sz="1400" dirty="0" smtClean="0">
                <a:solidFill>
                  <a:schemeClr val="bg1"/>
                </a:solidFill>
              </a:rPr>
              <a:t>Neither</a:t>
            </a:r>
            <a:endParaRPr lang="en-IE" sz="1400" dirty="0">
              <a:solidFill>
                <a:schemeClr val="bg1"/>
              </a:solidFill>
            </a:endParaRPr>
          </a:p>
        </p:txBody>
      </p:sp>
      <p:sp>
        <p:nvSpPr>
          <p:cNvPr id="22" name="Rectangle 21"/>
          <p:cNvSpPr/>
          <p:nvPr/>
        </p:nvSpPr>
        <p:spPr>
          <a:xfrm>
            <a:off x="586174" y="3905474"/>
            <a:ext cx="1230273" cy="215444"/>
          </a:xfrm>
          <a:prstGeom prst="rect">
            <a:avLst/>
          </a:prstGeom>
        </p:spPr>
        <p:txBody>
          <a:bodyPr wrap="none" lIns="0" tIns="0" rIns="0" bIns="0" anchor="ctr" anchorCtr="0">
            <a:spAutoFit/>
          </a:bodyPr>
          <a:lstStyle/>
          <a:p>
            <a:pPr algn="r"/>
            <a:r>
              <a:rPr lang="en-IE" sz="1400" dirty="0" smtClean="0">
                <a:solidFill>
                  <a:schemeClr val="bg1"/>
                </a:solidFill>
              </a:rPr>
              <a:t>Disagree slightly</a:t>
            </a:r>
            <a:endParaRPr lang="en-IE" sz="1400" dirty="0">
              <a:solidFill>
                <a:schemeClr val="bg1"/>
              </a:solidFill>
            </a:endParaRPr>
          </a:p>
        </p:txBody>
      </p:sp>
      <p:sp>
        <p:nvSpPr>
          <p:cNvPr id="23" name="Rectangle 22"/>
          <p:cNvSpPr/>
          <p:nvPr/>
        </p:nvSpPr>
        <p:spPr>
          <a:xfrm>
            <a:off x="515642" y="4546728"/>
            <a:ext cx="1300805" cy="215444"/>
          </a:xfrm>
          <a:prstGeom prst="rect">
            <a:avLst/>
          </a:prstGeom>
        </p:spPr>
        <p:txBody>
          <a:bodyPr wrap="none" lIns="0" tIns="0" rIns="0" bIns="0" anchor="ctr" anchorCtr="0">
            <a:spAutoFit/>
          </a:bodyPr>
          <a:lstStyle/>
          <a:p>
            <a:pPr algn="r"/>
            <a:r>
              <a:rPr lang="en-IE" sz="1400" dirty="0" smtClean="0">
                <a:solidFill>
                  <a:schemeClr val="bg1"/>
                </a:solidFill>
              </a:rPr>
              <a:t>Disagree strongly</a:t>
            </a:r>
            <a:endParaRPr lang="en-IE" sz="1400" dirty="0">
              <a:solidFill>
                <a:schemeClr val="bg1"/>
              </a:solidFill>
            </a:endParaRPr>
          </a:p>
        </p:txBody>
      </p:sp>
      <p:sp>
        <p:nvSpPr>
          <p:cNvPr id="24" name="Rectangle 23"/>
          <p:cNvSpPr/>
          <p:nvPr/>
        </p:nvSpPr>
        <p:spPr>
          <a:xfrm>
            <a:off x="972370" y="5326987"/>
            <a:ext cx="844077" cy="215444"/>
          </a:xfrm>
          <a:prstGeom prst="rect">
            <a:avLst/>
          </a:prstGeom>
        </p:spPr>
        <p:txBody>
          <a:bodyPr wrap="none" lIns="0" tIns="0" rIns="0" bIns="0" anchor="ctr" anchorCtr="0">
            <a:spAutoFit/>
          </a:bodyPr>
          <a:lstStyle/>
          <a:p>
            <a:pPr algn="r"/>
            <a:r>
              <a:rPr lang="en-IE" sz="1400" dirty="0" smtClean="0">
                <a:solidFill>
                  <a:schemeClr val="bg1"/>
                </a:solidFill>
              </a:rPr>
              <a:t>Don’t k	now</a:t>
            </a:r>
            <a:endParaRPr lang="en-IE" sz="1400" dirty="0">
              <a:solidFill>
                <a:schemeClr val="bg1"/>
              </a:solidFill>
            </a:endParaRPr>
          </a:p>
        </p:txBody>
      </p:sp>
      <p:sp>
        <p:nvSpPr>
          <p:cNvPr id="25" name="TextBox 24"/>
          <p:cNvSpPr txBox="1"/>
          <p:nvPr/>
        </p:nvSpPr>
        <p:spPr>
          <a:xfrm>
            <a:off x="2158997" y="1871847"/>
            <a:ext cx="2116666" cy="1015663"/>
          </a:xfrm>
          <a:prstGeom prst="rect">
            <a:avLst/>
          </a:prstGeom>
          <a:noFill/>
        </p:spPr>
        <p:txBody>
          <a:bodyPr wrap="square" rtlCol="0">
            <a:spAutoFit/>
          </a:bodyPr>
          <a:lstStyle/>
          <a:p>
            <a:pPr algn="ctr" fontAlgn="b"/>
            <a:r>
              <a:rPr lang="en-IE" sz="1000" dirty="0">
                <a:solidFill>
                  <a:schemeClr val="bg1"/>
                </a:solidFill>
              </a:rPr>
              <a:t>I </a:t>
            </a:r>
            <a:r>
              <a:rPr lang="en-IE" sz="1000" b="1" dirty="0">
                <a:solidFill>
                  <a:schemeClr val="bg1"/>
                </a:solidFill>
              </a:rPr>
              <a:t>support abortion </a:t>
            </a:r>
            <a:r>
              <a:rPr lang="en-IE" sz="1000" dirty="0">
                <a:solidFill>
                  <a:schemeClr val="bg1"/>
                </a:solidFill>
              </a:rPr>
              <a:t>in some circumstances but </a:t>
            </a:r>
            <a:r>
              <a:rPr lang="en-IE" sz="1000" b="1" dirty="0">
                <a:solidFill>
                  <a:schemeClr val="bg1"/>
                </a:solidFill>
              </a:rPr>
              <a:t>hide it </a:t>
            </a:r>
            <a:r>
              <a:rPr lang="en-IE" sz="1000" dirty="0">
                <a:solidFill>
                  <a:schemeClr val="bg1"/>
                </a:solidFill>
              </a:rPr>
              <a:t>because of how people who share my religion would feel about me</a:t>
            </a:r>
            <a:endParaRPr lang="en-IE" dirty="0">
              <a:solidFill>
                <a:schemeClr val="bg1"/>
              </a:solidFill>
              <a:latin typeface="Arial"/>
            </a:endParaRPr>
          </a:p>
          <a:p>
            <a:pPr algn="ctr" fontAlgn="b"/>
            <a:r>
              <a:rPr lang="en-IE" sz="1000" dirty="0">
                <a:solidFill>
                  <a:schemeClr val="bg1"/>
                </a:solidFill>
              </a:rPr>
              <a:t>(n=697</a:t>
            </a:r>
            <a:r>
              <a:rPr lang="en-IE" sz="1000" dirty="0" smtClean="0">
                <a:solidFill>
                  <a:schemeClr val="bg1"/>
                </a:solidFill>
              </a:rPr>
              <a:t>)</a:t>
            </a:r>
          </a:p>
          <a:p>
            <a:pPr algn="ctr" fontAlgn="b"/>
            <a:r>
              <a:rPr lang="en-IE" sz="1000" dirty="0">
                <a:solidFill>
                  <a:schemeClr val="bg1"/>
                </a:solidFill>
                <a:latin typeface="Arial"/>
              </a:rPr>
              <a:t>%</a:t>
            </a:r>
            <a:endParaRPr lang="en-IE" dirty="0">
              <a:solidFill>
                <a:schemeClr val="bg1"/>
              </a:solidFill>
              <a:latin typeface="Arial"/>
            </a:endParaRPr>
          </a:p>
        </p:txBody>
      </p:sp>
      <p:sp>
        <p:nvSpPr>
          <p:cNvPr id="26" name="TextBox 25"/>
          <p:cNvSpPr txBox="1"/>
          <p:nvPr/>
        </p:nvSpPr>
        <p:spPr>
          <a:xfrm>
            <a:off x="4884697" y="1871847"/>
            <a:ext cx="1807535" cy="1015663"/>
          </a:xfrm>
          <a:prstGeom prst="rect">
            <a:avLst/>
          </a:prstGeom>
          <a:noFill/>
        </p:spPr>
        <p:txBody>
          <a:bodyPr wrap="square" rtlCol="0">
            <a:spAutoFit/>
          </a:bodyPr>
          <a:lstStyle/>
          <a:p>
            <a:pPr algn="ctr" fontAlgn="b"/>
            <a:r>
              <a:rPr lang="en-IE" sz="1000" dirty="0">
                <a:solidFill>
                  <a:schemeClr val="bg1"/>
                </a:solidFill>
              </a:rPr>
              <a:t>I </a:t>
            </a:r>
            <a:r>
              <a:rPr lang="en-IE" sz="1000" b="1" dirty="0">
                <a:solidFill>
                  <a:schemeClr val="bg1"/>
                </a:solidFill>
              </a:rPr>
              <a:t>would</a:t>
            </a:r>
            <a:r>
              <a:rPr lang="en-IE" sz="1000" dirty="0">
                <a:solidFill>
                  <a:schemeClr val="bg1"/>
                </a:solidFill>
              </a:rPr>
              <a:t> </a:t>
            </a:r>
            <a:r>
              <a:rPr lang="en-IE" sz="1000" b="1" dirty="0">
                <a:solidFill>
                  <a:schemeClr val="bg1"/>
                </a:solidFill>
              </a:rPr>
              <a:t>voice my support </a:t>
            </a:r>
            <a:r>
              <a:rPr lang="en-IE" sz="1000" dirty="0">
                <a:solidFill>
                  <a:schemeClr val="bg1"/>
                </a:solidFill>
              </a:rPr>
              <a:t>for greater access to abortion </a:t>
            </a:r>
            <a:r>
              <a:rPr lang="en-IE" sz="1000" b="1" dirty="0">
                <a:solidFill>
                  <a:schemeClr val="bg1"/>
                </a:solidFill>
              </a:rPr>
              <a:t>if high profile religious people </a:t>
            </a:r>
            <a:r>
              <a:rPr lang="en-IE" sz="1000" dirty="0">
                <a:solidFill>
                  <a:schemeClr val="bg1"/>
                </a:solidFill>
              </a:rPr>
              <a:t>publicly </a:t>
            </a:r>
            <a:r>
              <a:rPr lang="en-IE" sz="1000" b="1" dirty="0">
                <a:solidFill>
                  <a:schemeClr val="bg1"/>
                </a:solidFill>
              </a:rPr>
              <a:t>supported</a:t>
            </a:r>
            <a:r>
              <a:rPr lang="en-IE" sz="1000" dirty="0">
                <a:solidFill>
                  <a:schemeClr val="bg1"/>
                </a:solidFill>
              </a:rPr>
              <a:t> it </a:t>
            </a:r>
            <a:r>
              <a:rPr lang="en-IE" sz="1000" b="1" dirty="0">
                <a:solidFill>
                  <a:schemeClr val="bg1"/>
                </a:solidFill>
              </a:rPr>
              <a:t>too</a:t>
            </a:r>
            <a:endParaRPr lang="en-IE" b="1" dirty="0">
              <a:solidFill>
                <a:schemeClr val="bg1"/>
              </a:solidFill>
              <a:latin typeface="Arial"/>
            </a:endParaRPr>
          </a:p>
          <a:p>
            <a:pPr algn="ctr" fontAlgn="b"/>
            <a:r>
              <a:rPr lang="en-IE" sz="1000" dirty="0">
                <a:solidFill>
                  <a:schemeClr val="bg1"/>
                </a:solidFill>
              </a:rPr>
              <a:t>(n=697)</a:t>
            </a:r>
            <a:endParaRPr lang="en-IE" dirty="0">
              <a:solidFill>
                <a:schemeClr val="bg1"/>
              </a:solidFill>
              <a:latin typeface="Arial"/>
            </a:endParaRPr>
          </a:p>
          <a:p>
            <a:pPr algn="ctr" fontAlgn="b"/>
            <a:r>
              <a:rPr lang="en-IE" sz="1000" dirty="0">
                <a:solidFill>
                  <a:schemeClr val="bg1"/>
                </a:solidFill>
              </a:rPr>
              <a:t>%</a:t>
            </a:r>
            <a:endParaRPr lang="en-IE" dirty="0">
              <a:solidFill>
                <a:schemeClr val="bg1"/>
              </a:solidFill>
              <a:latin typeface="Arial"/>
            </a:endParaRPr>
          </a:p>
        </p:txBody>
      </p:sp>
      <p:sp>
        <p:nvSpPr>
          <p:cNvPr id="28" name="Rectangle 27"/>
          <p:cNvSpPr/>
          <p:nvPr/>
        </p:nvSpPr>
        <p:spPr>
          <a:xfrm>
            <a:off x="1672276" y="1226888"/>
            <a:ext cx="4032230" cy="523220"/>
          </a:xfrm>
          <a:prstGeom prst="rect">
            <a:avLst/>
          </a:prstGeom>
          <a:ln>
            <a:noFill/>
          </a:ln>
        </p:spPr>
        <p:txBody>
          <a:bodyPr wrap="square">
            <a:spAutoFit/>
          </a:bodyPr>
          <a:lstStyle/>
          <a:p>
            <a:pPr algn="ctr" fontAlgn="b"/>
            <a:r>
              <a:rPr lang="en-IE" sz="1400" b="1" dirty="0">
                <a:solidFill>
                  <a:schemeClr val="bg2"/>
                </a:solidFill>
                <a:latin typeface="Calibri" panose="020F0502020204030204" pitchFamily="34" charset="0"/>
              </a:rPr>
              <a:t>All Consider Themselves Religious And Favour Abortion To Some Degree</a:t>
            </a:r>
          </a:p>
        </p:txBody>
      </p:sp>
    </p:spTree>
    <p:extLst>
      <p:ext uri="{BB962C8B-B14F-4D97-AF65-F5344CB8AC3E}">
        <p14:creationId xmlns:p14="http://schemas.microsoft.com/office/powerpoint/2010/main" val="282700394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Placeholder 34"/>
          <p:cNvSpPr>
            <a:spLocks noGrp="1"/>
          </p:cNvSpPr>
          <p:nvPr>
            <p:ph type="body" sz="quarter" idx="4294967295"/>
          </p:nvPr>
        </p:nvSpPr>
        <p:spPr>
          <a:xfrm>
            <a:off x="109209" y="577542"/>
            <a:ext cx="6725239" cy="193899"/>
          </a:xfrm>
        </p:spPr>
        <p:txBody>
          <a:bodyPr wrap="none" lIns="0" tIns="0" rIns="0" bIns="0">
            <a:spAutoFit/>
          </a:bodyPr>
          <a:lstStyle/>
          <a:p>
            <a:pPr marL="0" indent="0">
              <a:buNone/>
            </a:pPr>
            <a:r>
              <a:rPr lang="en-IE" sz="1400" dirty="0">
                <a:solidFill>
                  <a:schemeClr val="accent5"/>
                </a:solidFill>
              </a:rPr>
              <a:t>(Base: All Who Consider Themselves </a:t>
            </a:r>
            <a:r>
              <a:rPr lang="en-IE" sz="1400" dirty="0" smtClean="0">
                <a:solidFill>
                  <a:schemeClr val="accent5"/>
                </a:solidFill>
              </a:rPr>
              <a:t>Religious and Support Abortion to Some Degree; n=697)</a:t>
            </a:r>
            <a:endParaRPr lang="en-IE" sz="1400" dirty="0">
              <a:solidFill>
                <a:schemeClr val="accent5"/>
              </a:solidFill>
            </a:endParaRPr>
          </a:p>
        </p:txBody>
      </p:sp>
      <p:sp>
        <p:nvSpPr>
          <p:cNvPr id="26" name="TextBox 25"/>
          <p:cNvSpPr txBox="1"/>
          <p:nvPr/>
        </p:nvSpPr>
        <p:spPr>
          <a:xfrm>
            <a:off x="4104602" y="2209822"/>
            <a:ext cx="593111" cy="369332"/>
          </a:xfrm>
          <a:prstGeom prst="rect">
            <a:avLst/>
          </a:prstGeom>
          <a:noFill/>
        </p:spPr>
        <p:txBody>
          <a:bodyPr wrap="none" rtlCol="0">
            <a:spAutoFit/>
          </a:bodyPr>
          <a:lstStyle/>
          <a:p>
            <a:r>
              <a:rPr lang="en-GB" dirty="0" smtClean="0">
                <a:solidFill>
                  <a:schemeClr val="tx2"/>
                </a:solidFill>
                <a:cs typeface="Arial" pitchFamily="34" charset="0"/>
              </a:rPr>
              <a:t>Age </a:t>
            </a:r>
            <a:endParaRPr lang="en-US" dirty="0">
              <a:solidFill>
                <a:schemeClr val="tx2"/>
              </a:solidFill>
              <a:cs typeface="Arial" pitchFamily="34" charset="0"/>
            </a:endParaRPr>
          </a:p>
        </p:txBody>
      </p:sp>
      <p:sp>
        <p:nvSpPr>
          <p:cNvPr id="27" name="TextBox 26"/>
          <p:cNvSpPr txBox="1"/>
          <p:nvPr/>
        </p:nvSpPr>
        <p:spPr>
          <a:xfrm>
            <a:off x="7355100" y="2870248"/>
            <a:ext cx="826637" cy="369332"/>
          </a:xfrm>
          <a:prstGeom prst="rect">
            <a:avLst/>
          </a:prstGeom>
          <a:noFill/>
        </p:spPr>
        <p:txBody>
          <a:bodyPr wrap="none" rtlCol="0">
            <a:spAutoFit/>
          </a:bodyPr>
          <a:lstStyle/>
          <a:p>
            <a:r>
              <a:rPr lang="en-GB" dirty="0" smtClean="0">
                <a:solidFill>
                  <a:schemeClr val="tx2"/>
                </a:solidFill>
                <a:cs typeface="Arial" pitchFamily="34" charset="0"/>
              </a:rPr>
              <a:t>Region</a:t>
            </a:r>
            <a:endParaRPr lang="en-US" dirty="0">
              <a:solidFill>
                <a:schemeClr val="tx2"/>
              </a:solidFill>
              <a:cs typeface="Arial" pitchFamily="34" charset="0"/>
            </a:endParaRPr>
          </a:p>
        </p:txBody>
      </p:sp>
      <p:sp>
        <p:nvSpPr>
          <p:cNvPr id="100" name="Freeform 5"/>
          <p:cNvSpPr>
            <a:spLocks noChangeAspect="1" noEditPoints="1"/>
          </p:cNvSpPr>
          <p:nvPr/>
        </p:nvSpPr>
        <p:spPr bwMode="gray">
          <a:xfrm>
            <a:off x="3384336"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1" name="Freeform 5"/>
          <p:cNvSpPr>
            <a:spLocks noChangeAspect="1" noEditPoints="1"/>
          </p:cNvSpPr>
          <p:nvPr/>
        </p:nvSpPr>
        <p:spPr bwMode="gray">
          <a:xfrm>
            <a:off x="4978573"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2" name="Freeform 5"/>
          <p:cNvSpPr>
            <a:spLocks noChangeAspect="1" noEditPoints="1"/>
          </p:cNvSpPr>
          <p:nvPr/>
        </p:nvSpPr>
        <p:spPr bwMode="gray">
          <a:xfrm>
            <a:off x="3583618"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90000">
                <a:schemeClr val="bg2"/>
              </a:gs>
              <a:gs pos="9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3" name="Freeform 5"/>
          <p:cNvSpPr>
            <a:spLocks noChangeAspect="1" noEditPoints="1"/>
          </p:cNvSpPr>
          <p:nvPr/>
        </p:nvSpPr>
        <p:spPr bwMode="gray">
          <a:xfrm>
            <a:off x="3982182"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4" name="Freeform 5"/>
          <p:cNvSpPr>
            <a:spLocks noChangeAspect="1" noEditPoints="1"/>
          </p:cNvSpPr>
          <p:nvPr/>
        </p:nvSpPr>
        <p:spPr bwMode="gray">
          <a:xfrm>
            <a:off x="4779291"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5" name="Freeform 5"/>
          <p:cNvSpPr>
            <a:spLocks noChangeAspect="1" noEditPoints="1"/>
          </p:cNvSpPr>
          <p:nvPr/>
        </p:nvSpPr>
        <p:spPr bwMode="gray">
          <a:xfrm>
            <a:off x="4580009"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6" name="Freeform 5"/>
          <p:cNvSpPr>
            <a:spLocks noChangeAspect="1" noEditPoints="1"/>
          </p:cNvSpPr>
          <p:nvPr/>
        </p:nvSpPr>
        <p:spPr bwMode="gray">
          <a:xfrm>
            <a:off x="5177855"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7" name="Freeform 5"/>
          <p:cNvSpPr>
            <a:spLocks noChangeAspect="1" noEditPoints="1"/>
          </p:cNvSpPr>
          <p:nvPr/>
        </p:nvSpPr>
        <p:spPr bwMode="gray">
          <a:xfrm>
            <a:off x="3782900"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8" name="Freeform 5"/>
          <p:cNvSpPr>
            <a:spLocks noChangeAspect="1" noEditPoints="1"/>
          </p:cNvSpPr>
          <p:nvPr/>
        </p:nvSpPr>
        <p:spPr bwMode="gray">
          <a:xfrm>
            <a:off x="4380727"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9" name="Freeform 5"/>
          <p:cNvSpPr>
            <a:spLocks noChangeAspect="1" noEditPoints="1"/>
          </p:cNvSpPr>
          <p:nvPr/>
        </p:nvSpPr>
        <p:spPr bwMode="gray">
          <a:xfrm>
            <a:off x="4181464" y="2745959"/>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31" name="TextBox 30"/>
          <p:cNvSpPr txBox="1"/>
          <p:nvPr/>
        </p:nvSpPr>
        <p:spPr>
          <a:xfrm>
            <a:off x="2719529" y="2795271"/>
            <a:ext cx="604653" cy="307777"/>
          </a:xfrm>
          <a:prstGeom prst="rect">
            <a:avLst/>
          </a:prstGeom>
          <a:noFill/>
        </p:spPr>
        <p:txBody>
          <a:bodyPr wrap="none" rtlCol="0">
            <a:spAutoFit/>
          </a:bodyPr>
          <a:lstStyle/>
          <a:p>
            <a:r>
              <a:rPr lang="en-IE" sz="1400" dirty="0" smtClean="0">
                <a:solidFill>
                  <a:schemeClr val="bg1"/>
                </a:solidFill>
              </a:rPr>
              <a:t>18-24</a:t>
            </a:r>
            <a:endParaRPr lang="en-GB" sz="1400" dirty="0">
              <a:solidFill>
                <a:schemeClr val="bg1"/>
              </a:solidFill>
            </a:endParaRPr>
          </a:p>
        </p:txBody>
      </p:sp>
      <p:sp>
        <p:nvSpPr>
          <p:cNvPr id="32" name="TextBox 31"/>
          <p:cNvSpPr txBox="1"/>
          <p:nvPr/>
        </p:nvSpPr>
        <p:spPr>
          <a:xfrm>
            <a:off x="2719529" y="3272474"/>
            <a:ext cx="604653" cy="307777"/>
          </a:xfrm>
          <a:prstGeom prst="rect">
            <a:avLst/>
          </a:prstGeom>
          <a:noFill/>
        </p:spPr>
        <p:txBody>
          <a:bodyPr wrap="none" rtlCol="0">
            <a:spAutoFit/>
          </a:bodyPr>
          <a:lstStyle/>
          <a:p>
            <a:r>
              <a:rPr lang="en-IE" sz="1400" dirty="0" smtClean="0">
                <a:solidFill>
                  <a:schemeClr val="bg1"/>
                </a:solidFill>
              </a:rPr>
              <a:t>25-34</a:t>
            </a:r>
            <a:endParaRPr lang="en-GB" sz="1400" dirty="0">
              <a:solidFill>
                <a:schemeClr val="bg1"/>
              </a:solidFill>
            </a:endParaRPr>
          </a:p>
        </p:txBody>
      </p:sp>
      <p:sp>
        <p:nvSpPr>
          <p:cNvPr id="34" name="TextBox 33"/>
          <p:cNvSpPr txBox="1"/>
          <p:nvPr/>
        </p:nvSpPr>
        <p:spPr>
          <a:xfrm>
            <a:off x="2719529" y="3749677"/>
            <a:ext cx="604653" cy="307777"/>
          </a:xfrm>
          <a:prstGeom prst="rect">
            <a:avLst/>
          </a:prstGeom>
          <a:noFill/>
        </p:spPr>
        <p:txBody>
          <a:bodyPr wrap="none" rtlCol="0">
            <a:spAutoFit/>
          </a:bodyPr>
          <a:lstStyle/>
          <a:p>
            <a:r>
              <a:rPr lang="en-IE" sz="1400" dirty="0" smtClean="0">
                <a:solidFill>
                  <a:schemeClr val="bg1"/>
                </a:solidFill>
              </a:rPr>
              <a:t>35-44</a:t>
            </a:r>
            <a:endParaRPr lang="en-GB" sz="1400" dirty="0">
              <a:solidFill>
                <a:schemeClr val="bg1"/>
              </a:solidFill>
            </a:endParaRPr>
          </a:p>
        </p:txBody>
      </p:sp>
      <p:sp>
        <p:nvSpPr>
          <p:cNvPr id="36" name="TextBox 35"/>
          <p:cNvSpPr txBox="1"/>
          <p:nvPr/>
        </p:nvSpPr>
        <p:spPr>
          <a:xfrm>
            <a:off x="2719529" y="4226880"/>
            <a:ext cx="604653" cy="307777"/>
          </a:xfrm>
          <a:prstGeom prst="rect">
            <a:avLst/>
          </a:prstGeom>
          <a:noFill/>
        </p:spPr>
        <p:txBody>
          <a:bodyPr wrap="none" rtlCol="0">
            <a:spAutoFit/>
          </a:bodyPr>
          <a:lstStyle/>
          <a:p>
            <a:r>
              <a:rPr lang="en-IE" sz="1400" dirty="0" smtClean="0">
                <a:solidFill>
                  <a:schemeClr val="bg1"/>
                </a:solidFill>
              </a:rPr>
              <a:t>45-54</a:t>
            </a:r>
            <a:endParaRPr lang="en-GB" sz="1400" dirty="0">
              <a:solidFill>
                <a:schemeClr val="bg1"/>
              </a:solidFill>
            </a:endParaRPr>
          </a:p>
        </p:txBody>
      </p:sp>
      <p:sp>
        <p:nvSpPr>
          <p:cNvPr id="37" name="TextBox 36"/>
          <p:cNvSpPr txBox="1"/>
          <p:nvPr/>
        </p:nvSpPr>
        <p:spPr>
          <a:xfrm>
            <a:off x="2719529" y="4704083"/>
            <a:ext cx="604653" cy="307777"/>
          </a:xfrm>
          <a:prstGeom prst="rect">
            <a:avLst/>
          </a:prstGeom>
          <a:noFill/>
        </p:spPr>
        <p:txBody>
          <a:bodyPr wrap="none" rtlCol="0">
            <a:spAutoFit/>
          </a:bodyPr>
          <a:lstStyle/>
          <a:p>
            <a:r>
              <a:rPr lang="en-IE" sz="1400" dirty="0" smtClean="0">
                <a:solidFill>
                  <a:schemeClr val="bg1"/>
                </a:solidFill>
              </a:rPr>
              <a:t>55-64</a:t>
            </a:r>
            <a:endParaRPr lang="en-GB" sz="1400" dirty="0">
              <a:solidFill>
                <a:schemeClr val="bg1"/>
              </a:solidFill>
            </a:endParaRPr>
          </a:p>
        </p:txBody>
      </p:sp>
      <p:sp>
        <p:nvSpPr>
          <p:cNvPr id="38" name="TextBox 37"/>
          <p:cNvSpPr txBox="1"/>
          <p:nvPr/>
        </p:nvSpPr>
        <p:spPr>
          <a:xfrm>
            <a:off x="2867006" y="5182410"/>
            <a:ext cx="457176" cy="307777"/>
          </a:xfrm>
          <a:prstGeom prst="rect">
            <a:avLst/>
          </a:prstGeom>
          <a:noFill/>
        </p:spPr>
        <p:txBody>
          <a:bodyPr wrap="none" rtlCol="0">
            <a:spAutoFit/>
          </a:bodyPr>
          <a:lstStyle/>
          <a:p>
            <a:r>
              <a:rPr lang="en-IE" sz="1400" dirty="0" smtClean="0">
                <a:solidFill>
                  <a:schemeClr val="bg1"/>
                </a:solidFill>
              </a:rPr>
              <a:t>65+</a:t>
            </a:r>
            <a:endParaRPr lang="en-GB" sz="1400" dirty="0">
              <a:solidFill>
                <a:schemeClr val="bg1"/>
              </a:solidFill>
            </a:endParaRPr>
          </a:p>
        </p:txBody>
      </p:sp>
      <p:sp>
        <p:nvSpPr>
          <p:cNvPr id="90" name="Freeform 5"/>
          <p:cNvSpPr>
            <a:spLocks noChangeAspect="1" noEditPoints="1"/>
          </p:cNvSpPr>
          <p:nvPr/>
        </p:nvSpPr>
        <p:spPr bwMode="gray">
          <a:xfrm>
            <a:off x="338433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1" name="Freeform 5"/>
          <p:cNvSpPr>
            <a:spLocks noChangeAspect="1" noEditPoints="1"/>
          </p:cNvSpPr>
          <p:nvPr/>
        </p:nvSpPr>
        <p:spPr bwMode="gray">
          <a:xfrm>
            <a:off x="3982182"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2" name="Freeform 5"/>
          <p:cNvSpPr>
            <a:spLocks noChangeAspect="1" noEditPoints="1"/>
          </p:cNvSpPr>
          <p:nvPr/>
        </p:nvSpPr>
        <p:spPr bwMode="gray">
          <a:xfrm>
            <a:off x="358361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3" name="Freeform 5"/>
          <p:cNvSpPr>
            <a:spLocks noChangeAspect="1" noEditPoints="1"/>
          </p:cNvSpPr>
          <p:nvPr/>
        </p:nvSpPr>
        <p:spPr bwMode="gray">
          <a:xfrm>
            <a:off x="4181464"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5" name="Freeform 5"/>
          <p:cNvSpPr>
            <a:spLocks noChangeAspect="1" noEditPoints="1"/>
          </p:cNvSpPr>
          <p:nvPr/>
        </p:nvSpPr>
        <p:spPr bwMode="gray">
          <a:xfrm>
            <a:off x="458002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6" name="Freeform 5"/>
          <p:cNvSpPr>
            <a:spLocks noChangeAspect="1" noEditPoints="1"/>
          </p:cNvSpPr>
          <p:nvPr/>
        </p:nvSpPr>
        <p:spPr bwMode="gray">
          <a:xfrm>
            <a:off x="5177855"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7" name="Freeform 5"/>
          <p:cNvSpPr>
            <a:spLocks noChangeAspect="1" noEditPoints="1"/>
          </p:cNvSpPr>
          <p:nvPr/>
        </p:nvSpPr>
        <p:spPr bwMode="gray">
          <a:xfrm>
            <a:off x="438074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8" name="Freeform 5"/>
          <p:cNvSpPr>
            <a:spLocks noChangeAspect="1" noEditPoints="1"/>
          </p:cNvSpPr>
          <p:nvPr/>
        </p:nvSpPr>
        <p:spPr bwMode="gray">
          <a:xfrm>
            <a:off x="3782900"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40000">
                <a:schemeClr val="bg2"/>
              </a:gs>
              <a:gs pos="4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9" name="Freeform 5"/>
          <p:cNvSpPr>
            <a:spLocks noChangeAspect="1" noEditPoints="1"/>
          </p:cNvSpPr>
          <p:nvPr/>
        </p:nvSpPr>
        <p:spPr bwMode="gray">
          <a:xfrm>
            <a:off x="4978592" y="417756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0" name="Freeform 5"/>
          <p:cNvSpPr>
            <a:spLocks noChangeAspect="1" noEditPoints="1"/>
          </p:cNvSpPr>
          <p:nvPr/>
        </p:nvSpPr>
        <p:spPr bwMode="gray">
          <a:xfrm>
            <a:off x="3384336"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2" name="Freeform 5"/>
          <p:cNvSpPr>
            <a:spLocks noChangeAspect="1" noEditPoints="1"/>
          </p:cNvSpPr>
          <p:nvPr/>
        </p:nvSpPr>
        <p:spPr bwMode="gray">
          <a:xfrm>
            <a:off x="3583618"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3" name="Freeform 5"/>
          <p:cNvSpPr>
            <a:spLocks noChangeAspect="1" noEditPoints="1"/>
          </p:cNvSpPr>
          <p:nvPr/>
        </p:nvSpPr>
        <p:spPr bwMode="gray">
          <a:xfrm>
            <a:off x="3982182"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4" name="Freeform 5"/>
          <p:cNvSpPr>
            <a:spLocks noChangeAspect="1" noEditPoints="1"/>
          </p:cNvSpPr>
          <p:nvPr/>
        </p:nvSpPr>
        <p:spPr bwMode="gray">
          <a:xfrm>
            <a:off x="4380727"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5" name="Freeform 5"/>
          <p:cNvSpPr>
            <a:spLocks noChangeAspect="1" noEditPoints="1"/>
          </p:cNvSpPr>
          <p:nvPr/>
        </p:nvSpPr>
        <p:spPr bwMode="gray">
          <a:xfrm>
            <a:off x="4580009"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6" name="Freeform 5"/>
          <p:cNvSpPr>
            <a:spLocks noChangeAspect="1" noEditPoints="1"/>
          </p:cNvSpPr>
          <p:nvPr/>
        </p:nvSpPr>
        <p:spPr bwMode="gray">
          <a:xfrm>
            <a:off x="5177855"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7" name="Freeform 5"/>
          <p:cNvSpPr>
            <a:spLocks noChangeAspect="1" noEditPoints="1"/>
          </p:cNvSpPr>
          <p:nvPr/>
        </p:nvSpPr>
        <p:spPr bwMode="gray">
          <a:xfrm>
            <a:off x="3782900"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90000">
                <a:schemeClr val="bg2"/>
              </a:gs>
              <a:gs pos="9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8" name="Freeform 5"/>
          <p:cNvSpPr>
            <a:spLocks noChangeAspect="1" noEditPoints="1"/>
          </p:cNvSpPr>
          <p:nvPr/>
        </p:nvSpPr>
        <p:spPr bwMode="gray">
          <a:xfrm>
            <a:off x="4779291"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9" name="Freeform 5"/>
          <p:cNvSpPr>
            <a:spLocks noChangeAspect="1" noEditPoints="1"/>
          </p:cNvSpPr>
          <p:nvPr/>
        </p:nvSpPr>
        <p:spPr bwMode="gray">
          <a:xfrm>
            <a:off x="4181464" y="3223162"/>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0" name="Freeform 5"/>
          <p:cNvSpPr>
            <a:spLocks noChangeAspect="1" noEditPoints="1"/>
          </p:cNvSpPr>
          <p:nvPr/>
        </p:nvSpPr>
        <p:spPr bwMode="gray">
          <a:xfrm>
            <a:off x="33843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1" name="Freeform 5"/>
          <p:cNvSpPr>
            <a:spLocks noChangeAspect="1" noEditPoints="1"/>
          </p:cNvSpPr>
          <p:nvPr/>
        </p:nvSpPr>
        <p:spPr bwMode="gray">
          <a:xfrm>
            <a:off x="39821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2" name="Freeform 5"/>
          <p:cNvSpPr>
            <a:spLocks noChangeAspect="1" noEditPoints="1"/>
          </p:cNvSpPr>
          <p:nvPr/>
        </p:nvSpPr>
        <p:spPr bwMode="gray">
          <a:xfrm>
            <a:off x="35836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3" name="Freeform 5"/>
          <p:cNvSpPr>
            <a:spLocks noChangeAspect="1" noEditPoints="1"/>
          </p:cNvSpPr>
          <p:nvPr/>
        </p:nvSpPr>
        <p:spPr bwMode="gray">
          <a:xfrm>
            <a:off x="418145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4" name="Freeform 5"/>
          <p:cNvSpPr>
            <a:spLocks noChangeAspect="1" noEditPoints="1"/>
          </p:cNvSpPr>
          <p:nvPr/>
        </p:nvSpPr>
        <p:spPr bwMode="gray">
          <a:xfrm>
            <a:off x="43807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5" name="Freeform 5"/>
          <p:cNvSpPr>
            <a:spLocks noChangeAspect="1" noEditPoints="1"/>
          </p:cNvSpPr>
          <p:nvPr/>
        </p:nvSpPr>
        <p:spPr bwMode="gray">
          <a:xfrm>
            <a:off x="47792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6" name="Freeform 5"/>
          <p:cNvSpPr>
            <a:spLocks noChangeAspect="1" noEditPoints="1"/>
          </p:cNvSpPr>
          <p:nvPr/>
        </p:nvSpPr>
        <p:spPr bwMode="gray">
          <a:xfrm>
            <a:off x="5177855"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7" name="Freeform 5"/>
          <p:cNvSpPr>
            <a:spLocks noChangeAspect="1" noEditPoints="1"/>
          </p:cNvSpPr>
          <p:nvPr/>
        </p:nvSpPr>
        <p:spPr bwMode="gray">
          <a:xfrm>
            <a:off x="37828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90000">
                <a:schemeClr val="bg2"/>
              </a:gs>
              <a:gs pos="9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8" name="Freeform 5"/>
          <p:cNvSpPr>
            <a:spLocks noChangeAspect="1" noEditPoints="1"/>
          </p:cNvSpPr>
          <p:nvPr/>
        </p:nvSpPr>
        <p:spPr bwMode="gray">
          <a:xfrm>
            <a:off x="45800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0" name="Freeform 5"/>
          <p:cNvSpPr>
            <a:spLocks noChangeAspect="1" noEditPoints="1"/>
          </p:cNvSpPr>
          <p:nvPr/>
        </p:nvSpPr>
        <p:spPr bwMode="gray">
          <a:xfrm>
            <a:off x="33843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1" name="Freeform 5"/>
          <p:cNvSpPr>
            <a:spLocks noChangeAspect="1" noEditPoints="1"/>
          </p:cNvSpPr>
          <p:nvPr/>
        </p:nvSpPr>
        <p:spPr bwMode="gray">
          <a:xfrm>
            <a:off x="39821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80000">
                <a:schemeClr val="bg2"/>
              </a:gs>
              <a:gs pos="8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2" name="Freeform 5"/>
          <p:cNvSpPr>
            <a:spLocks noChangeAspect="1" noEditPoints="1"/>
          </p:cNvSpPr>
          <p:nvPr/>
        </p:nvSpPr>
        <p:spPr bwMode="gray">
          <a:xfrm>
            <a:off x="35836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3" name="Freeform 5"/>
          <p:cNvSpPr>
            <a:spLocks noChangeAspect="1" noEditPoints="1"/>
          </p:cNvSpPr>
          <p:nvPr/>
        </p:nvSpPr>
        <p:spPr bwMode="gray">
          <a:xfrm>
            <a:off x="43807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4" name="Freeform 5"/>
          <p:cNvSpPr>
            <a:spLocks noChangeAspect="1" noEditPoints="1"/>
          </p:cNvSpPr>
          <p:nvPr/>
        </p:nvSpPr>
        <p:spPr bwMode="gray">
          <a:xfrm>
            <a:off x="45800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5" name="Freeform 5"/>
          <p:cNvSpPr>
            <a:spLocks noChangeAspect="1" noEditPoints="1"/>
          </p:cNvSpPr>
          <p:nvPr/>
        </p:nvSpPr>
        <p:spPr bwMode="gray">
          <a:xfrm>
            <a:off x="49785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6" name="Freeform 5"/>
          <p:cNvSpPr>
            <a:spLocks noChangeAspect="1" noEditPoints="1"/>
          </p:cNvSpPr>
          <p:nvPr/>
        </p:nvSpPr>
        <p:spPr bwMode="gray">
          <a:xfrm>
            <a:off x="5177855"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7" name="Freeform 5"/>
          <p:cNvSpPr>
            <a:spLocks noChangeAspect="1" noEditPoints="1"/>
          </p:cNvSpPr>
          <p:nvPr/>
        </p:nvSpPr>
        <p:spPr bwMode="gray">
          <a:xfrm>
            <a:off x="418145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8" name="Freeform 5"/>
          <p:cNvSpPr>
            <a:spLocks noChangeAspect="1" noEditPoints="1"/>
          </p:cNvSpPr>
          <p:nvPr/>
        </p:nvSpPr>
        <p:spPr bwMode="gray">
          <a:xfrm>
            <a:off x="37828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0" name="Freeform 5"/>
          <p:cNvSpPr>
            <a:spLocks noChangeAspect="1" noEditPoints="1"/>
          </p:cNvSpPr>
          <p:nvPr/>
        </p:nvSpPr>
        <p:spPr bwMode="gray">
          <a:xfrm>
            <a:off x="338433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1" name="Freeform 5"/>
          <p:cNvSpPr>
            <a:spLocks noChangeAspect="1" noEditPoints="1"/>
          </p:cNvSpPr>
          <p:nvPr/>
        </p:nvSpPr>
        <p:spPr bwMode="gray">
          <a:xfrm>
            <a:off x="3982182"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2" name="Freeform 5"/>
          <p:cNvSpPr>
            <a:spLocks noChangeAspect="1" noEditPoints="1"/>
          </p:cNvSpPr>
          <p:nvPr/>
        </p:nvSpPr>
        <p:spPr bwMode="gray">
          <a:xfrm>
            <a:off x="3583618"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3" name="Freeform 5"/>
          <p:cNvSpPr>
            <a:spLocks noChangeAspect="1" noEditPoints="1"/>
          </p:cNvSpPr>
          <p:nvPr/>
        </p:nvSpPr>
        <p:spPr bwMode="gray">
          <a:xfrm>
            <a:off x="4181464"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5" name="Freeform 5"/>
          <p:cNvSpPr>
            <a:spLocks noChangeAspect="1" noEditPoints="1"/>
          </p:cNvSpPr>
          <p:nvPr/>
        </p:nvSpPr>
        <p:spPr bwMode="gray">
          <a:xfrm>
            <a:off x="4978573"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6" name="Freeform 5"/>
          <p:cNvSpPr>
            <a:spLocks noChangeAspect="1" noEditPoints="1"/>
          </p:cNvSpPr>
          <p:nvPr/>
        </p:nvSpPr>
        <p:spPr bwMode="gray">
          <a:xfrm>
            <a:off x="5177855"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7" name="Freeform 5"/>
          <p:cNvSpPr>
            <a:spLocks noChangeAspect="1" noEditPoints="1"/>
          </p:cNvSpPr>
          <p:nvPr/>
        </p:nvSpPr>
        <p:spPr bwMode="gray">
          <a:xfrm>
            <a:off x="3782900"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30000">
                <a:schemeClr val="bg2"/>
              </a:gs>
              <a:gs pos="3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8" name="Freeform 5"/>
          <p:cNvSpPr>
            <a:spLocks noChangeAspect="1" noEditPoints="1"/>
          </p:cNvSpPr>
          <p:nvPr/>
        </p:nvSpPr>
        <p:spPr bwMode="gray">
          <a:xfrm>
            <a:off x="438074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9" name="Freeform 5"/>
          <p:cNvSpPr>
            <a:spLocks noChangeAspect="1" noEditPoints="1"/>
          </p:cNvSpPr>
          <p:nvPr/>
        </p:nvSpPr>
        <p:spPr bwMode="gray">
          <a:xfrm>
            <a:off x="4580028" y="4654771"/>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10" name="Rechteck 92"/>
          <p:cNvSpPr/>
          <p:nvPr/>
        </p:nvSpPr>
        <p:spPr bwMode="gray">
          <a:xfrm>
            <a:off x="248911" y="4540270"/>
            <a:ext cx="1764907"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Higher Social </a:t>
            </a:r>
            <a:r>
              <a:rPr lang="de-DE" sz="1200" kern="0" dirty="0" smtClean="0">
                <a:solidFill>
                  <a:schemeClr val="bg1"/>
                </a:solidFill>
              </a:rPr>
              <a:t>Grades: </a:t>
            </a:r>
            <a:r>
              <a:rPr lang="de-DE" kern="0" dirty="0" smtClean="0">
                <a:solidFill>
                  <a:schemeClr val="bg1"/>
                </a:solidFill>
              </a:rPr>
              <a:t>21%</a:t>
            </a:r>
            <a:endParaRPr lang="de-DE" kern="0" dirty="0">
              <a:solidFill>
                <a:schemeClr val="bg1"/>
              </a:solidFill>
            </a:endParaRPr>
          </a:p>
        </p:txBody>
      </p:sp>
      <p:sp>
        <p:nvSpPr>
          <p:cNvPr id="111" name="Rechteck 92"/>
          <p:cNvSpPr/>
          <p:nvPr/>
        </p:nvSpPr>
        <p:spPr bwMode="gray">
          <a:xfrm>
            <a:off x="266555" y="5148407"/>
            <a:ext cx="1737655"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Lower Social Grades</a:t>
            </a:r>
            <a:r>
              <a:rPr lang="de-DE" sz="1200" kern="0" dirty="0" smtClean="0">
                <a:solidFill>
                  <a:schemeClr val="bg1"/>
                </a:solidFill>
              </a:rPr>
              <a:t>: </a:t>
            </a:r>
            <a:r>
              <a:rPr lang="de-DE" kern="0" dirty="0" smtClean="0">
                <a:solidFill>
                  <a:schemeClr val="bg1"/>
                </a:solidFill>
              </a:rPr>
              <a:t>32%</a:t>
            </a:r>
            <a:endParaRPr lang="de-DE" kern="0" dirty="0">
              <a:solidFill>
                <a:schemeClr val="bg1"/>
              </a:solidFill>
            </a:endParaRPr>
          </a:p>
        </p:txBody>
      </p:sp>
      <p:sp>
        <p:nvSpPr>
          <p:cNvPr id="112" name="TextBox 111"/>
          <p:cNvSpPr txBox="1"/>
          <p:nvPr/>
        </p:nvSpPr>
        <p:spPr>
          <a:xfrm>
            <a:off x="560018" y="4236125"/>
            <a:ext cx="1163845" cy="276999"/>
          </a:xfrm>
          <a:prstGeom prst="rect">
            <a:avLst/>
          </a:prstGeom>
          <a:noFill/>
        </p:spPr>
        <p:txBody>
          <a:bodyPr wrap="none" lIns="0" tIns="0" rIns="0" bIns="0" rtlCol="0">
            <a:spAutoFit/>
          </a:bodyPr>
          <a:lstStyle/>
          <a:p>
            <a:r>
              <a:rPr lang="en-GB" dirty="0" smtClean="0">
                <a:solidFill>
                  <a:schemeClr val="tx2"/>
                </a:solidFill>
                <a:cs typeface="Arial" pitchFamily="34" charset="0"/>
              </a:rPr>
              <a:t>Social Grade</a:t>
            </a:r>
            <a:endParaRPr lang="en-US" dirty="0">
              <a:solidFill>
                <a:schemeClr val="tx2"/>
              </a:solidFill>
              <a:cs typeface="Arial" pitchFamily="34" charset="0"/>
            </a:endParaRPr>
          </a:p>
        </p:txBody>
      </p:sp>
      <p:cxnSp>
        <p:nvCxnSpPr>
          <p:cNvPr id="113" name="Straight Connector 112"/>
          <p:cNvCxnSpPr/>
          <p:nvPr/>
        </p:nvCxnSpPr>
        <p:spPr>
          <a:xfrm>
            <a:off x="628650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cxnSp>
        <p:nvCxnSpPr>
          <p:cNvPr id="114" name="Straight Connector 113"/>
          <p:cNvCxnSpPr/>
          <p:nvPr/>
        </p:nvCxnSpPr>
        <p:spPr>
          <a:xfrm>
            <a:off x="245745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sp>
        <p:nvSpPr>
          <p:cNvPr id="28" name="Rectangle 27"/>
          <p:cNvSpPr/>
          <p:nvPr/>
        </p:nvSpPr>
        <p:spPr>
          <a:xfrm>
            <a:off x="77453" y="1068545"/>
            <a:ext cx="2220566" cy="959302"/>
          </a:xfrm>
          <a:prstGeom prst="rect">
            <a:avLst/>
          </a:prstGeom>
        </p:spPr>
        <p:txBody>
          <a:bodyPr wrap="square" anchor="ctr">
            <a:spAutoFit/>
          </a:bodyPr>
          <a:lstStyle/>
          <a:p>
            <a:pPr algn="r">
              <a:lnSpc>
                <a:spcPct val="75000"/>
              </a:lnSpc>
            </a:pPr>
            <a:r>
              <a:rPr lang="en-GB" sz="7200" b="1" dirty="0" smtClean="0">
                <a:solidFill>
                  <a:schemeClr val="accent1"/>
                </a:solidFill>
                <a:cs typeface="Arial" pitchFamily="34" charset="0"/>
              </a:rPr>
              <a:t>28%</a:t>
            </a:r>
            <a:endParaRPr lang="en-US" sz="1600" dirty="0">
              <a:solidFill>
                <a:schemeClr val="accent1"/>
              </a:solidFill>
              <a:cs typeface="Arial" pitchFamily="34" charset="0"/>
            </a:endParaRPr>
          </a:p>
        </p:txBody>
      </p:sp>
      <p:pic>
        <p:nvPicPr>
          <p:cNvPr id="118" name="Picture 117" descr="Ireland provinces.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467953" y="3366338"/>
            <a:ext cx="2238183" cy="2563200"/>
          </a:xfrm>
          <a:prstGeom prst="rect">
            <a:avLst/>
          </a:prstGeom>
        </p:spPr>
      </p:pic>
      <p:sp>
        <p:nvSpPr>
          <p:cNvPr id="119" name="TextBox 9"/>
          <p:cNvSpPr txBox="1">
            <a:spLocks noChangeArrowheads="1"/>
          </p:cNvSpPr>
          <p:nvPr/>
        </p:nvSpPr>
        <p:spPr bwMode="auto">
          <a:xfrm>
            <a:off x="7762914" y="4470849"/>
            <a:ext cx="910808" cy="769441"/>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Rest of </a:t>
            </a:r>
            <a:br>
              <a:rPr kumimoji="0" lang="en-IE" sz="1000" b="0" i="0" u="none" strike="noStrike" kern="0" cap="none" spc="0" normalizeH="0" baseline="0" noProof="0" dirty="0" smtClean="0">
                <a:ln>
                  <a:noFill/>
                </a:ln>
                <a:solidFill>
                  <a:schemeClr val="bg1"/>
                </a:solidFill>
                <a:effectLst/>
                <a:uLnTx/>
                <a:uFillTx/>
                <a:cs typeface="Calibri" pitchFamily="34" charset="0"/>
              </a:rPr>
            </a:br>
            <a:r>
              <a:rPr kumimoji="0" lang="en-IE" sz="1000" b="0" i="0" u="none" strike="noStrike" kern="0" cap="none" spc="0" normalizeH="0" baseline="0" noProof="0" dirty="0" smtClean="0">
                <a:ln>
                  <a:noFill/>
                </a:ln>
                <a:solidFill>
                  <a:schemeClr val="bg1"/>
                </a:solidFill>
                <a:effectLst/>
                <a:uLnTx/>
                <a:uFillTx/>
                <a:cs typeface="Calibri" pitchFamily="34" charset="0"/>
              </a:rPr>
              <a:t>Leinster </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31</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0" name="TextBox 9"/>
          <p:cNvSpPr txBox="1">
            <a:spLocks noChangeArrowheads="1"/>
          </p:cNvSpPr>
          <p:nvPr/>
        </p:nvSpPr>
        <p:spPr bwMode="auto">
          <a:xfrm>
            <a:off x="7015646" y="5045344"/>
            <a:ext cx="910808"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effectLst/>
                <a:uLnTx/>
                <a:uFillTx/>
                <a:cs typeface="Calibri" pitchFamily="34" charset="0"/>
              </a:rPr>
              <a:t>Munster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cs typeface="Calibri" pitchFamily="34" charset="0"/>
              </a:rPr>
              <a:t>32</a:t>
            </a:r>
            <a:r>
              <a:rPr kumimoji="0" lang="en-IE" sz="2400" b="0" i="0" u="none" strike="noStrike" kern="0" cap="none" spc="0" normalizeH="0" baseline="0" noProof="0" dirty="0" smtClean="0">
                <a:ln>
                  <a:noFill/>
                </a:ln>
                <a:effectLst/>
                <a:uLnTx/>
                <a:uFillTx/>
                <a:cs typeface="Calibri" pitchFamily="34" charset="0"/>
              </a:rPr>
              <a:t>%</a:t>
            </a:r>
          </a:p>
        </p:txBody>
      </p:sp>
      <p:sp>
        <p:nvSpPr>
          <p:cNvPr id="121" name="TextBox 9"/>
          <p:cNvSpPr txBox="1">
            <a:spLocks noChangeArrowheads="1"/>
          </p:cNvSpPr>
          <p:nvPr/>
        </p:nvSpPr>
        <p:spPr bwMode="auto">
          <a:xfrm>
            <a:off x="7011489" y="4164282"/>
            <a:ext cx="1038252"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Conn/ Ulster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23</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6" name="TextBox 9"/>
          <p:cNvSpPr txBox="1">
            <a:spLocks noChangeArrowheads="1"/>
          </p:cNvSpPr>
          <p:nvPr/>
        </p:nvSpPr>
        <p:spPr bwMode="auto">
          <a:xfrm>
            <a:off x="8300394" y="3886212"/>
            <a:ext cx="770692" cy="615553"/>
          </a:xfrm>
          <a:prstGeom prst="rect">
            <a:avLst/>
          </a:prstGeom>
          <a:solidFill>
            <a:srgbClr val="FFFFFF"/>
          </a:solidFill>
          <a:ln w="9525">
            <a:solidFill>
              <a:srgbClr val="CEC7BA"/>
            </a:solidFill>
            <a:prstDash val="dash"/>
            <a:miter lim="800000"/>
            <a:headEnd/>
            <a:tailEnd/>
          </a:ln>
        </p:spPr>
        <p:txBody>
          <a:bodyPr r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Dublin</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solidFill>
                  <a:schemeClr val="bg1"/>
                </a:solidFill>
                <a:cs typeface="Calibri" pitchFamily="34" charset="0"/>
              </a:rPr>
              <a:t>22</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cxnSp>
        <p:nvCxnSpPr>
          <p:cNvPr id="129" name="Straight Connector 105"/>
          <p:cNvCxnSpPr>
            <a:cxnSpLocks noChangeShapeType="1"/>
            <a:stCxn id="126" idx="2"/>
          </p:cNvCxnSpPr>
          <p:nvPr/>
        </p:nvCxnSpPr>
        <p:spPr bwMode="auto">
          <a:xfrm flipH="1">
            <a:off x="8411866" y="4501765"/>
            <a:ext cx="273874" cy="321234"/>
          </a:xfrm>
          <a:prstGeom prst="line">
            <a:avLst/>
          </a:prstGeom>
          <a:noFill/>
          <a:ln w="9525" algn="ctr">
            <a:solidFill>
              <a:srgbClr val="CEC7BA"/>
            </a:solidFill>
            <a:round/>
            <a:headEnd/>
            <a:tailEnd/>
          </a:ln>
        </p:spPr>
      </p:cxnSp>
      <p:sp>
        <p:nvSpPr>
          <p:cNvPr id="131" name="Freeform 5"/>
          <p:cNvSpPr>
            <a:spLocks noChangeAspect="1" noEditPoints="1"/>
          </p:cNvSpPr>
          <p:nvPr/>
        </p:nvSpPr>
        <p:spPr bwMode="gray">
          <a:xfrm>
            <a:off x="322573"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2" name="Freeform 5"/>
          <p:cNvSpPr>
            <a:spLocks noChangeAspect="1" noEditPoints="1"/>
          </p:cNvSpPr>
          <p:nvPr/>
        </p:nvSpPr>
        <p:spPr bwMode="gray">
          <a:xfrm>
            <a:off x="792109"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3" name="Freeform 5"/>
          <p:cNvSpPr>
            <a:spLocks noChangeAspect="1" noEditPoints="1"/>
          </p:cNvSpPr>
          <p:nvPr/>
        </p:nvSpPr>
        <p:spPr bwMode="gray">
          <a:xfrm>
            <a:off x="47908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5" name="Freeform 5"/>
          <p:cNvSpPr>
            <a:spLocks noChangeAspect="1" noEditPoints="1"/>
          </p:cNvSpPr>
          <p:nvPr/>
        </p:nvSpPr>
        <p:spPr bwMode="gray">
          <a:xfrm>
            <a:off x="1574654"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36" name="Freeform 5"/>
          <p:cNvSpPr>
            <a:spLocks noChangeAspect="1" noEditPoints="1"/>
          </p:cNvSpPr>
          <p:nvPr/>
        </p:nvSpPr>
        <p:spPr bwMode="gray">
          <a:xfrm>
            <a:off x="173116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7" name="Freeform 5"/>
          <p:cNvSpPr>
            <a:spLocks noChangeAspect="1" noEditPoints="1"/>
          </p:cNvSpPr>
          <p:nvPr/>
        </p:nvSpPr>
        <p:spPr bwMode="gray">
          <a:xfrm>
            <a:off x="1261630"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8" name="Freeform 5"/>
          <p:cNvSpPr>
            <a:spLocks noChangeAspect="1" noEditPoints="1"/>
          </p:cNvSpPr>
          <p:nvPr/>
        </p:nvSpPr>
        <p:spPr bwMode="gray">
          <a:xfrm>
            <a:off x="1105133" y="4824295"/>
            <a:ext cx="110144" cy="317086"/>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9" name="Freeform 5"/>
          <p:cNvSpPr>
            <a:spLocks noChangeAspect="1" noEditPoints="1"/>
          </p:cNvSpPr>
          <p:nvPr/>
        </p:nvSpPr>
        <p:spPr bwMode="gray">
          <a:xfrm>
            <a:off x="948621"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0" name="Freeform 5"/>
          <p:cNvSpPr>
            <a:spLocks noChangeAspect="1" noEditPoints="1"/>
          </p:cNvSpPr>
          <p:nvPr/>
        </p:nvSpPr>
        <p:spPr bwMode="gray">
          <a:xfrm>
            <a:off x="635597"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10000">
                <a:schemeClr val="bg2"/>
              </a:gs>
              <a:gs pos="1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2" name="Freeform 5"/>
          <p:cNvSpPr>
            <a:spLocks noChangeAspect="1" noEditPoints="1"/>
          </p:cNvSpPr>
          <p:nvPr/>
        </p:nvSpPr>
        <p:spPr bwMode="gray">
          <a:xfrm>
            <a:off x="32257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3" name="Freeform 5"/>
          <p:cNvSpPr>
            <a:spLocks noChangeAspect="1" noEditPoints="1"/>
          </p:cNvSpPr>
          <p:nvPr/>
        </p:nvSpPr>
        <p:spPr bwMode="gray">
          <a:xfrm>
            <a:off x="79210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4" name="Freeform 5"/>
          <p:cNvSpPr>
            <a:spLocks noChangeAspect="1" noEditPoints="1"/>
          </p:cNvSpPr>
          <p:nvPr/>
        </p:nvSpPr>
        <p:spPr bwMode="gray">
          <a:xfrm>
            <a:off x="47908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5" name="Freeform 5"/>
          <p:cNvSpPr>
            <a:spLocks noChangeAspect="1" noEditPoints="1"/>
          </p:cNvSpPr>
          <p:nvPr/>
        </p:nvSpPr>
        <p:spPr bwMode="gray">
          <a:xfrm>
            <a:off x="126163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6" name="Freeform 5"/>
          <p:cNvSpPr>
            <a:spLocks noChangeAspect="1" noEditPoints="1"/>
          </p:cNvSpPr>
          <p:nvPr/>
        </p:nvSpPr>
        <p:spPr bwMode="gray">
          <a:xfrm>
            <a:off x="110512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7" name="Freeform 5"/>
          <p:cNvSpPr>
            <a:spLocks noChangeAspect="1" noEditPoints="1"/>
          </p:cNvSpPr>
          <p:nvPr/>
        </p:nvSpPr>
        <p:spPr bwMode="gray">
          <a:xfrm>
            <a:off x="157465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8" name="Freeform 5"/>
          <p:cNvSpPr>
            <a:spLocks noChangeAspect="1" noEditPoints="1"/>
          </p:cNvSpPr>
          <p:nvPr/>
        </p:nvSpPr>
        <p:spPr bwMode="gray">
          <a:xfrm>
            <a:off x="1731165"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9" name="Freeform 5"/>
          <p:cNvSpPr>
            <a:spLocks noChangeAspect="1" noEditPoints="1"/>
          </p:cNvSpPr>
          <p:nvPr/>
        </p:nvSpPr>
        <p:spPr bwMode="gray">
          <a:xfrm>
            <a:off x="94861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0" name="Freeform 5"/>
          <p:cNvSpPr>
            <a:spLocks noChangeAspect="1" noEditPoints="1"/>
          </p:cNvSpPr>
          <p:nvPr/>
        </p:nvSpPr>
        <p:spPr bwMode="gray">
          <a:xfrm>
            <a:off x="63559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20000">
                <a:schemeClr val="bg2"/>
              </a:gs>
              <a:gs pos="2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1" name="Freeform 5"/>
          <p:cNvSpPr>
            <a:spLocks noChangeAspect="1" noEditPoints="1"/>
          </p:cNvSpPr>
          <p:nvPr/>
        </p:nvSpPr>
        <p:spPr bwMode="gray">
          <a:xfrm>
            <a:off x="141814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2" name="Freeform 5"/>
          <p:cNvSpPr>
            <a:spLocks noChangeAspect="1" noEditPoints="1"/>
          </p:cNvSpPr>
          <p:nvPr/>
        </p:nvSpPr>
        <p:spPr bwMode="gray">
          <a:xfrm>
            <a:off x="32257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3" name="Freeform 5"/>
          <p:cNvSpPr>
            <a:spLocks noChangeAspect="1" noEditPoints="1"/>
          </p:cNvSpPr>
          <p:nvPr/>
        </p:nvSpPr>
        <p:spPr bwMode="gray">
          <a:xfrm>
            <a:off x="94861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4" name="Freeform 5"/>
          <p:cNvSpPr>
            <a:spLocks noChangeAspect="1" noEditPoints="1"/>
          </p:cNvSpPr>
          <p:nvPr/>
        </p:nvSpPr>
        <p:spPr bwMode="gray">
          <a:xfrm>
            <a:off x="47908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5" name="Freeform 5"/>
          <p:cNvSpPr>
            <a:spLocks noChangeAspect="1" noEditPoints="1"/>
          </p:cNvSpPr>
          <p:nvPr/>
        </p:nvSpPr>
        <p:spPr bwMode="gray">
          <a:xfrm>
            <a:off x="110512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6" name="Freeform 5"/>
          <p:cNvSpPr>
            <a:spLocks noChangeAspect="1" noEditPoints="1"/>
          </p:cNvSpPr>
          <p:nvPr/>
        </p:nvSpPr>
        <p:spPr bwMode="gray">
          <a:xfrm>
            <a:off x="141814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7" name="Freeform 5"/>
          <p:cNvSpPr>
            <a:spLocks noChangeAspect="1" noEditPoints="1"/>
          </p:cNvSpPr>
          <p:nvPr/>
        </p:nvSpPr>
        <p:spPr bwMode="gray">
          <a:xfrm>
            <a:off x="157465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8" name="Freeform 5"/>
          <p:cNvSpPr>
            <a:spLocks noChangeAspect="1" noEditPoints="1"/>
          </p:cNvSpPr>
          <p:nvPr/>
        </p:nvSpPr>
        <p:spPr bwMode="gray">
          <a:xfrm>
            <a:off x="1731165"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9" name="Freeform 5"/>
          <p:cNvSpPr>
            <a:spLocks noChangeAspect="1" noEditPoints="1"/>
          </p:cNvSpPr>
          <p:nvPr/>
        </p:nvSpPr>
        <p:spPr bwMode="gray">
          <a:xfrm>
            <a:off x="79210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0" name="Freeform 5"/>
          <p:cNvSpPr>
            <a:spLocks noChangeAspect="1" noEditPoints="1"/>
          </p:cNvSpPr>
          <p:nvPr/>
        </p:nvSpPr>
        <p:spPr bwMode="gray">
          <a:xfrm>
            <a:off x="63559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61" name="Freeform 5"/>
          <p:cNvSpPr>
            <a:spLocks noChangeAspect="1" noEditPoints="1"/>
          </p:cNvSpPr>
          <p:nvPr/>
        </p:nvSpPr>
        <p:spPr bwMode="gray">
          <a:xfrm>
            <a:off x="126163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2" name="Rechteck 92"/>
          <p:cNvSpPr/>
          <p:nvPr/>
        </p:nvSpPr>
        <p:spPr bwMode="gray">
          <a:xfrm>
            <a:off x="588763" y="5756246"/>
            <a:ext cx="1093248"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smtClean="0">
                <a:solidFill>
                  <a:schemeClr val="bg1"/>
                </a:solidFill>
              </a:rPr>
              <a:t>Farmers: </a:t>
            </a:r>
            <a:r>
              <a:rPr lang="de-DE" kern="0" dirty="0" smtClean="0">
                <a:solidFill>
                  <a:schemeClr val="bg1"/>
                </a:solidFill>
              </a:rPr>
              <a:t>  30%</a:t>
            </a:r>
            <a:endParaRPr lang="de-DE" sz="2400" kern="0" dirty="0">
              <a:solidFill>
                <a:schemeClr val="bg1"/>
              </a:solidFill>
            </a:endParaRPr>
          </a:p>
        </p:txBody>
      </p:sp>
      <p:sp>
        <p:nvSpPr>
          <p:cNvPr id="141" name="Text Placeholder 34"/>
          <p:cNvSpPr txBox="1">
            <a:spLocks/>
          </p:cNvSpPr>
          <p:nvPr/>
        </p:nvSpPr>
        <p:spPr>
          <a:xfrm>
            <a:off x="109209" y="232531"/>
            <a:ext cx="8461585" cy="332399"/>
          </a:xfrm>
          <a:prstGeom prst="rect">
            <a:avLst/>
          </a:prstGeom>
        </p:spPr>
        <p:txBody>
          <a:bodyPr vert="horz" wrap="square" lIns="0" tIns="0" rIns="0" bIns="0" rtlCol="0" anchor="ctr">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defRPr/>
            </a:pPr>
            <a:r>
              <a:rPr lang="en-IE" sz="2400" b="1" dirty="0" smtClean="0">
                <a:solidFill>
                  <a:schemeClr val="accent5"/>
                </a:solidFill>
              </a:rPr>
              <a:t>Impact Of Religion On Views On Abortion - II</a:t>
            </a:r>
            <a:endParaRPr lang="en-IE" sz="2400" b="1" dirty="0">
              <a:solidFill>
                <a:schemeClr val="accent5"/>
              </a:solidFill>
            </a:endParaRPr>
          </a:p>
        </p:txBody>
      </p:sp>
      <p:sp>
        <p:nvSpPr>
          <p:cNvPr id="166" name="Rectangle 165"/>
          <p:cNvSpPr/>
          <p:nvPr/>
        </p:nvSpPr>
        <p:spPr>
          <a:xfrm>
            <a:off x="2379838" y="1048737"/>
            <a:ext cx="4493592" cy="923330"/>
          </a:xfrm>
          <a:prstGeom prst="rect">
            <a:avLst/>
          </a:prstGeom>
        </p:spPr>
        <p:txBody>
          <a:bodyPr wrap="square" anchor="ctr">
            <a:spAutoFit/>
          </a:bodyPr>
          <a:lstStyle/>
          <a:p>
            <a:r>
              <a:rPr lang="en-IE" b="1" dirty="0" smtClean="0">
                <a:solidFill>
                  <a:schemeClr val="accent1">
                    <a:lumMod val="75000"/>
                  </a:schemeClr>
                </a:solidFill>
                <a:cs typeface="Arial" pitchFamily="34" charset="0"/>
              </a:rPr>
              <a:t>Support </a:t>
            </a:r>
            <a:r>
              <a:rPr lang="en-IE" b="1" dirty="0">
                <a:solidFill>
                  <a:schemeClr val="accent1">
                    <a:lumMod val="75000"/>
                  </a:schemeClr>
                </a:solidFill>
                <a:cs typeface="Arial" pitchFamily="34" charset="0"/>
              </a:rPr>
              <a:t>abortion </a:t>
            </a:r>
            <a:r>
              <a:rPr lang="en-IE" dirty="0">
                <a:solidFill>
                  <a:schemeClr val="accent1"/>
                </a:solidFill>
                <a:cs typeface="Arial" pitchFamily="34" charset="0"/>
              </a:rPr>
              <a:t>in some circumstances but </a:t>
            </a:r>
            <a:r>
              <a:rPr lang="en-IE" b="1" dirty="0">
                <a:solidFill>
                  <a:schemeClr val="accent1">
                    <a:lumMod val="75000"/>
                  </a:schemeClr>
                </a:solidFill>
                <a:cs typeface="Arial" pitchFamily="34" charset="0"/>
              </a:rPr>
              <a:t>hide it </a:t>
            </a:r>
            <a:r>
              <a:rPr lang="en-IE" dirty="0">
                <a:solidFill>
                  <a:schemeClr val="accent1"/>
                </a:solidFill>
                <a:cs typeface="Arial" pitchFamily="34" charset="0"/>
              </a:rPr>
              <a:t>because of </a:t>
            </a:r>
            <a:r>
              <a:rPr lang="en-IE" b="1" dirty="0">
                <a:solidFill>
                  <a:schemeClr val="accent1">
                    <a:lumMod val="75000"/>
                  </a:schemeClr>
                </a:solidFill>
                <a:cs typeface="Arial" pitchFamily="34" charset="0"/>
              </a:rPr>
              <a:t>how people who share </a:t>
            </a:r>
            <a:r>
              <a:rPr lang="en-IE" b="1" dirty="0" smtClean="0">
                <a:solidFill>
                  <a:schemeClr val="accent1">
                    <a:lumMod val="75000"/>
                  </a:schemeClr>
                </a:solidFill>
                <a:cs typeface="Arial" pitchFamily="34" charset="0"/>
              </a:rPr>
              <a:t>their religion </a:t>
            </a:r>
            <a:r>
              <a:rPr lang="en-IE" b="1" dirty="0">
                <a:solidFill>
                  <a:schemeClr val="accent1">
                    <a:lumMod val="75000"/>
                  </a:schemeClr>
                </a:solidFill>
                <a:cs typeface="Arial" pitchFamily="34" charset="0"/>
              </a:rPr>
              <a:t>would feel about </a:t>
            </a:r>
            <a:r>
              <a:rPr lang="en-IE" b="1" dirty="0" smtClean="0">
                <a:solidFill>
                  <a:schemeClr val="accent1">
                    <a:lumMod val="75000"/>
                  </a:schemeClr>
                </a:solidFill>
                <a:cs typeface="Arial" pitchFamily="34" charset="0"/>
              </a:rPr>
              <a:t>them</a:t>
            </a:r>
            <a:endParaRPr lang="en-US" b="1" dirty="0">
              <a:solidFill>
                <a:schemeClr val="accent1">
                  <a:lumMod val="75000"/>
                </a:schemeClr>
              </a:solidFill>
              <a:cs typeface="Arial" pitchFamily="34" charset="0"/>
            </a:endParaRPr>
          </a:p>
        </p:txBody>
      </p:sp>
      <p:sp>
        <p:nvSpPr>
          <p:cNvPr id="169" name="TextBox 168"/>
          <p:cNvSpPr txBox="1"/>
          <p:nvPr/>
        </p:nvSpPr>
        <p:spPr>
          <a:xfrm>
            <a:off x="5369907" y="2816537"/>
            <a:ext cx="495649" cy="307777"/>
          </a:xfrm>
          <a:prstGeom prst="rect">
            <a:avLst/>
          </a:prstGeom>
          <a:noFill/>
        </p:spPr>
        <p:txBody>
          <a:bodyPr wrap="none" rtlCol="0">
            <a:spAutoFit/>
          </a:bodyPr>
          <a:lstStyle/>
          <a:p>
            <a:r>
              <a:rPr lang="en-IE" sz="1400" dirty="0" smtClean="0">
                <a:solidFill>
                  <a:schemeClr val="bg1"/>
                </a:solidFill>
              </a:rPr>
              <a:t>19%</a:t>
            </a:r>
            <a:endParaRPr lang="en-GB" sz="1400" dirty="0">
              <a:solidFill>
                <a:schemeClr val="bg1"/>
              </a:solidFill>
            </a:endParaRPr>
          </a:p>
        </p:txBody>
      </p:sp>
      <p:sp>
        <p:nvSpPr>
          <p:cNvPr id="172" name="TextBox 171"/>
          <p:cNvSpPr txBox="1"/>
          <p:nvPr/>
        </p:nvSpPr>
        <p:spPr>
          <a:xfrm>
            <a:off x="5369907" y="3272474"/>
            <a:ext cx="495649" cy="307777"/>
          </a:xfrm>
          <a:prstGeom prst="rect">
            <a:avLst/>
          </a:prstGeom>
          <a:noFill/>
        </p:spPr>
        <p:txBody>
          <a:bodyPr wrap="none" rtlCol="0">
            <a:spAutoFit/>
          </a:bodyPr>
          <a:lstStyle/>
          <a:p>
            <a:r>
              <a:rPr lang="en-IE" sz="1400" dirty="0" smtClean="0">
                <a:solidFill>
                  <a:schemeClr val="bg1"/>
                </a:solidFill>
              </a:rPr>
              <a:t>29%</a:t>
            </a:r>
            <a:endParaRPr lang="en-GB" sz="1400" dirty="0">
              <a:solidFill>
                <a:schemeClr val="bg1"/>
              </a:solidFill>
            </a:endParaRPr>
          </a:p>
        </p:txBody>
      </p:sp>
      <p:sp>
        <p:nvSpPr>
          <p:cNvPr id="173" name="TextBox 172"/>
          <p:cNvSpPr txBox="1"/>
          <p:nvPr/>
        </p:nvSpPr>
        <p:spPr>
          <a:xfrm>
            <a:off x="5369907" y="3749677"/>
            <a:ext cx="495649" cy="307777"/>
          </a:xfrm>
          <a:prstGeom prst="rect">
            <a:avLst/>
          </a:prstGeom>
          <a:noFill/>
        </p:spPr>
        <p:txBody>
          <a:bodyPr wrap="none" rtlCol="0">
            <a:spAutoFit/>
          </a:bodyPr>
          <a:lstStyle/>
          <a:p>
            <a:r>
              <a:rPr lang="en-IE" sz="1400" dirty="0" smtClean="0">
                <a:solidFill>
                  <a:schemeClr val="bg1"/>
                </a:solidFill>
              </a:rPr>
              <a:t>29%</a:t>
            </a:r>
            <a:endParaRPr lang="en-GB" sz="1400" dirty="0">
              <a:solidFill>
                <a:schemeClr val="bg1"/>
              </a:solidFill>
            </a:endParaRPr>
          </a:p>
        </p:txBody>
      </p:sp>
      <p:sp>
        <p:nvSpPr>
          <p:cNvPr id="174" name="TextBox 173"/>
          <p:cNvSpPr txBox="1"/>
          <p:nvPr/>
        </p:nvSpPr>
        <p:spPr>
          <a:xfrm>
            <a:off x="5369907" y="4226880"/>
            <a:ext cx="495649" cy="307777"/>
          </a:xfrm>
          <a:prstGeom prst="rect">
            <a:avLst/>
          </a:prstGeom>
          <a:noFill/>
        </p:spPr>
        <p:txBody>
          <a:bodyPr wrap="none" rtlCol="0">
            <a:spAutoFit/>
          </a:bodyPr>
          <a:lstStyle/>
          <a:p>
            <a:r>
              <a:rPr lang="en-IE" sz="1400" dirty="0" smtClean="0">
                <a:solidFill>
                  <a:schemeClr val="bg1"/>
                </a:solidFill>
              </a:rPr>
              <a:t>24%</a:t>
            </a:r>
            <a:endParaRPr lang="en-GB" sz="1400" dirty="0">
              <a:solidFill>
                <a:schemeClr val="bg1"/>
              </a:solidFill>
            </a:endParaRPr>
          </a:p>
        </p:txBody>
      </p:sp>
      <p:sp>
        <p:nvSpPr>
          <p:cNvPr id="175" name="TextBox 174"/>
          <p:cNvSpPr txBox="1"/>
          <p:nvPr/>
        </p:nvSpPr>
        <p:spPr>
          <a:xfrm>
            <a:off x="5369907" y="4704083"/>
            <a:ext cx="495649" cy="307777"/>
          </a:xfrm>
          <a:prstGeom prst="rect">
            <a:avLst/>
          </a:prstGeom>
          <a:noFill/>
        </p:spPr>
        <p:txBody>
          <a:bodyPr wrap="none" rtlCol="0">
            <a:spAutoFit/>
          </a:bodyPr>
          <a:lstStyle/>
          <a:p>
            <a:r>
              <a:rPr lang="en-IE" sz="1400" dirty="0" smtClean="0">
                <a:solidFill>
                  <a:schemeClr val="bg1"/>
                </a:solidFill>
              </a:rPr>
              <a:t>23%</a:t>
            </a:r>
            <a:endParaRPr lang="en-GB" sz="1400" dirty="0">
              <a:solidFill>
                <a:schemeClr val="bg1"/>
              </a:solidFill>
            </a:endParaRPr>
          </a:p>
        </p:txBody>
      </p:sp>
      <p:sp>
        <p:nvSpPr>
          <p:cNvPr id="176" name="TextBox 175"/>
          <p:cNvSpPr txBox="1"/>
          <p:nvPr/>
        </p:nvSpPr>
        <p:spPr>
          <a:xfrm>
            <a:off x="5369907" y="5161144"/>
            <a:ext cx="495649" cy="307777"/>
          </a:xfrm>
          <a:prstGeom prst="rect">
            <a:avLst/>
          </a:prstGeom>
          <a:noFill/>
        </p:spPr>
        <p:txBody>
          <a:bodyPr wrap="none" rtlCol="0">
            <a:spAutoFit/>
          </a:bodyPr>
          <a:lstStyle/>
          <a:p>
            <a:r>
              <a:rPr lang="en-IE" sz="1400" dirty="0" smtClean="0">
                <a:solidFill>
                  <a:schemeClr val="bg1"/>
                </a:solidFill>
              </a:rPr>
              <a:t>38%</a:t>
            </a:r>
            <a:endParaRPr lang="en-GB" sz="1400" dirty="0">
              <a:solidFill>
                <a:schemeClr val="bg1"/>
              </a:solidFill>
            </a:endParaRPr>
          </a:p>
        </p:txBody>
      </p:sp>
      <p:sp>
        <p:nvSpPr>
          <p:cNvPr id="178" name="TextBox 177"/>
          <p:cNvSpPr txBox="1"/>
          <p:nvPr/>
        </p:nvSpPr>
        <p:spPr>
          <a:xfrm>
            <a:off x="907138" y="2063316"/>
            <a:ext cx="700513" cy="276999"/>
          </a:xfrm>
          <a:prstGeom prst="rect">
            <a:avLst/>
          </a:prstGeom>
          <a:noFill/>
        </p:spPr>
        <p:txBody>
          <a:bodyPr wrap="none" lIns="0" tIns="0" rIns="0" bIns="0" rtlCol="0" anchor="b" anchorCtr="1">
            <a:spAutoFit/>
          </a:bodyPr>
          <a:lstStyle/>
          <a:p>
            <a:pPr algn="ctr"/>
            <a:r>
              <a:rPr lang="en-GB" dirty="0" smtClean="0">
                <a:solidFill>
                  <a:schemeClr val="tx2"/>
                </a:solidFill>
                <a:cs typeface="Calibri" pitchFamily="34" charset="0"/>
              </a:rPr>
              <a:t>Gender</a:t>
            </a:r>
            <a:endParaRPr lang="en-US" dirty="0">
              <a:solidFill>
                <a:schemeClr val="tx2"/>
              </a:solidFill>
              <a:cs typeface="Calibri" pitchFamily="34" charset="0"/>
            </a:endParaRPr>
          </a:p>
        </p:txBody>
      </p:sp>
      <p:sp>
        <p:nvSpPr>
          <p:cNvPr id="180" name="Rechteck 31"/>
          <p:cNvSpPr/>
          <p:nvPr/>
        </p:nvSpPr>
        <p:spPr>
          <a:xfrm>
            <a:off x="689948" y="3597523"/>
            <a:ext cx="442429" cy="307777"/>
          </a:xfrm>
          <a:prstGeom prst="rect">
            <a:avLst/>
          </a:prstGeom>
        </p:spPr>
        <p:txBody>
          <a:bodyPr wrap="none" lIns="0" tIns="0" rIns="0" bIns="0" anchor="ctr" anchorCtr="0">
            <a:spAutoFit/>
          </a:bodyPr>
          <a:lstStyle/>
          <a:p>
            <a:pPr algn="ctr"/>
            <a:r>
              <a:rPr lang="en-US" sz="2000" dirty="0" smtClean="0">
                <a:solidFill>
                  <a:schemeClr val="accent1">
                    <a:lumMod val="75000"/>
                  </a:schemeClr>
                </a:solidFill>
              </a:rPr>
              <a:t>26%</a:t>
            </a:r>
            <a:endParaRPr lang="en-US" sz="2000" dirty="0">
              <a:solidFill>
                <a:schemeClr val="accent1">
                  <a:lumMod val="75000"/>
                </a:schemeClr>
              </a:solidFill>
            </a:endParaRPr>
          </a:p>
        </p:txBody>
      </p:sp>
      <p:sp>
        <p:nvSpPr>
          <p:cNvPr id="181" name="Rechteck 31"/>
          <p:cNvSpPr/>
          <p:nvPr/>
        </p:nvSpPr>
        <p:spPr>
          <a:xfrm>
            <a:off x="1385654" y="2499500"/>
            <a:ext cx="442429" cy="307777"/>
          </a:xfrm>
          <a:prstGeom prst="rect">
            <a:avLst/>
          </a:prstGeom>
        </p:spPr>
        <p:txBody>
          <a:bodyPr wrap="none" lIns="0" tIns="0" rIns="0" bIns="0" anchor="ctr" anchorCtr="0">
            <a:spAutoFit/>
          </a:bodyPr>
          <a:lstStyle/>
          <a:p>
            <a:pPr algn="ctr"/>
            <a:r>
              <a:rPr lang="en-US" sz="2000" dirty="0" smtClean="0">
                <a:solidFill>
                  <a:srgbClr val="D0103A"/>
                </a:solidFill>
              </a:rPr>
              <a:t>29%</a:t>
            </a:r>
            <a:endParaRPr lang="en-US" sz="2000" dirty="0">
              <a:solidFill>
                <a:srgbClr val="D0103A"/>
              </a:solidFill>
            </a:endParaRPr>
          </a:p>
        </p:txBody>
      </p:sp>
      <p:grpSp>
        <p:nvGrpSpPr>
          <p:cNvPr id="182" name="Group 181"/>
          <p:cNvGrpSpPr/>
          <p:nvPr/>
        </p:nvGrpSpPr>
        <p:grpSpPr>
          <a:xfrm>
            <a:off x="1283513" y="2851369"/>
            <a:ext cx="646711" cy="1146598"/>
            <a:chOff x="6566388" y="1799850"/>
            <a:chExt cx="775429" cy="1374812"/>
          </a:xfrm>
        </p:grpSpPr>
        <p:sp>
          <p:nvSpPr>
            <p:cNvPr id="188" name="Freeform 21"/>
            <p:cNvSpPr>
              <a:spLocks/>
            </p:cNvSpPr>
            <p:nvPr/>
          </p:nvSpPr>
          <p:spPr bwMode="auto">
            <a:xfrm>
              <a:off x="6566388" y="1799850"/>
              <a:ext cx="775429" cy="1374812"/>
            </a:xfrm>
            <a:custGeom>
              <a:avLst/>
              <a:gdLst>
                <a:gd name="T0" fmla="*/ 64 w 128"/>
                <a:gd name="T1" fmla="*/ 0 h 314"/>
                <a:gd name="T2" fmla="*/ 0 w 128"/>
                <a:gd name="T3" fmla="*/ 0 h 314"/>
                <a:gd name="T4" fmla="*/ 0 w 128"/>
                <a:gd name="T5" fmla="*/ 64 h 314"/>
                <a:gd name="T6" fmla="*/ 0 w 128"/>
                <a:gd name="T7" fmla="*/ 72 h 314"/>
                <a:gd name="T8" fmla="*/ 0 w 128"/>
                <a:gd name="T9" fmla="*/ 250 h 314"/>
                <a:gd name="T10" fmla="*/ 64 w 128"/>
                <a:gd name="T11" fmla="*/ 314 h 314"/>
                <a:gd name="T12" fmla="*/ 128 w 128"/>
                <a:gd name="T13" fmla="*/ 250 h 314"/>
                <a:gd name="T14" fmla="*/ 128 w 128"/>
                <a:gd name="T15" fmla="*/ 64 h 314"/>
                <a:gd name="T16" fmla="*/ 64 w 128"/>
                <a:gd name="T17"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14">
                  <a:moveTo>
                    <a:pt x="64" y="0"/>
                  </a:moveTo>
                  <a:cubicBezTo>
                    <a:pt x="0" y="0"/>
                    <a:pt x="0" y="0"/>
                    <a:pt x="0" y="0"/>
                  </a:cubicBezTo>
                  <a:cubicBezTo>
                    <a:pt x="0" y="64"/>
                    <a:pt x="0" y="64"/>
                    <a:pt x="0" y="64"/>
                  </a:cubicBezTo>
                  <a:cubicBezTo>
                    <a:pt x="0" y="72"/>
                    <a:pt x="0" y="72"/>
                    <a:pt x="0" y="72"/>
                  </a:cubicBezTo>
                  <a:cubicBezTo>
                    <a:pt x="0" y="250"/>
                    <a:pt x="0" y="250"/>
                    <a:pt x="0" y="250"/>
                  </a:cubicBezTo>
                  <a:cubicBezTo>
                    <a:pt x="0" y="286"/>
                    <a:pt x="29" y="314"/>
                    <a:pt x="64" y="314"/>
                  </a:cubicBezTo>
                  <a:cubicBezTo>
                    <a:pt x="100" y="314"/>
                    <a:pt x="128" y="286"/>
                    <a:pt x="128" y="250"/>
                  </a:cubicBezTo>
                  <a:cubicBezTo>
                    <a:pt x="128" y="64"/>
                    <a:pt x="128" y="64"/>
                    <a:pt x="128" y="64"/>
                  </a:cubicBezTo>
                  <a:cubicBezTo>
                    <a:pt x="128" y="29"/>
                    <a:pt x="100" y="0"/>
                    <a:pt x="64" y="0"/>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9" name="Group 188"/>
            <p:cNvGrpSpPr/>
            <p:nvPr/>
          </p:nvGrpSpPr>
          <p:grpSpPr>
            <a:xfrm>
              <a:off x="6739613" y="2152086"/>
              <a:ext cx="428978" cy="670341"/>
              <a:chOff x="6744069" y="2107565"/>
              <a:chExt cx="428978" cy="670341"/>
            </a:xfrm>
          </p:grpSpPr>
          <p:pic>
            <p:nvPicPr>
              <p:cNvPr id="190" name="Picture 18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44069" y="2235315"/>
                <a:ext cx="428978" cy="542591"/>
              </a:xfrm>
              <a:prstGeom prst="rect">
                <a:avLst/>
              </a:prstGeom>
            </p:spPr>
          </p:pic>
          <p:sp>
            <p:nvSpPr>
              <p:cNvPr id="191" name="Oval 31"/>
              <p:cNvSpPr>
                <a:spLocks noChangeArrowheads="1"/>
              </p:cNvSpPr>
              <p:nvPr/>
            </p:nvSpPr>
            <p:spPr bwMode="auto">
              <a:xfrm>
                <a:off x="6861549" y="2107565"/>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grpSp>
        <p:nvGrpSpPr>
          <p:cNvPr id="183" name="Group 182"/>
          <p:cNvGrpSpPr/>
          <p:nvPr/>
        </p:nvGrpSpPr>
        <p:grpSpPr>
          <a:xfrm>
            <a:off x="584565" y="2349864"/>
            <a:ext cx="653195" cy="1177545"/>
            <a:chOff x="5728324" y="1198527"/>
            <a:chExt cx="783204" cy="1411919"/>
          </a:xfrm>
        </p:grpSpPr>
        <p:sp>
          <p:nvSpPr>
            <p:cNvPr id="184" name="Freeform 27"/>
            <p:cNvSpPr>
              <a:spLocks/>
            </p:cNvSpPr>
            <p:nvPr/>
          </p:nvSpPr>
          <p:spPr bwMode="auto">
            <a:xfrm>
              <a:off x="5728324" y="1198527"/>
              <a:ext cx="783204" cy="1411919"/>
            </a:xfrm>
            <a:custGeom>
              <a:avLst/>
              <a:gdLst>
                <a:gd name="T0" fmla="*/ 64 w 128"/>
                <a:gd name="T1" fmla="*/ 0 h 322"/>
                <a:gd name="T2" fmla="*/ 0 w 128"/>
                <a:gd name="T3" fmla="*/ 64 h 322"/>
                <a:gd name="T4" fmla="*/ 0 w 128"/>
                <a:gd name="T5" fmla="*/ 258 h 322"/>
                <a:gd name="T6" fmla="*/ 64 w 128"/>
                <a:gd name="T7" fmla="*/ 322 h 322"/>
                <a:gd name="T8" fmla="*/ 128 w 128"/>
                <a:gd name="T9" fmla="*/ 322 h 322"/>
                <a:gd name="T10" fmla="*/ 128 w 128"/>
                <a:gd name="T11" fmla="*/ 258 h 322"/>
                <a:gd name="T12" fmla="*/ 128 w 128"/>
                <a:gd name="T13" fmla="*/ 249 h 322"/>
                <a:gd name="T14" fmla="*/ 128 w 128"/>
                <a:gd name="T15" fmla="*/ 64 h 322"/>
                <a:gd name="T16" fmla="*/ 64 w 128"/>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22">
                  <a:moveTo>
                    <a:pt x="64" y="0"/>
                  </a:moveTo>
                  <a:cubicBezTo>
                    <a:pt x="29" y="0"/>
                    <a:pt x="0" y="28"/>
                    <a:pt x="0" y="64"/>
                  </a:cubicBezTo>
                  <a:cubicBezTo>
                    <a:pt x="0" y="258"/>
                    <a:pt x="0" y="258"/>
                    <a:pt x="0" y="258"/>
                  </a:cubicBezTo>
                  <a:cubicBezTo>
                    <a:pt x="0" y="293"/>
                    <a:pt x="29" y="322"/>
                    <a:pt x="64" y="322"/>
                  </a:cubicBezTo>
                  <a:cubicBezTo>
                    <a:pt x="128" y="322"/>
                    <a:pt x="128" y="322"/>
                    <a:pt x="128" y="322"/>
                  </a:cubicBezTo>
                  <a:cubicBezTo>
                    <a:pt x="128" y="258"/>
                    <a:pt x="128" y="258"/>
                    <a:pt x="128" y="258"/>
                  </a:cubicBezTo>
                  <a:cubicBezTo>
                    <a:pt x="128" y="249"/>
                    <a:pt x="128" y="249"/>
                    <a:pt x="128" y="249"/>
                  </a:cubicBezTo>
                  <a:cubicBezTo>
                    <a:pt x="128" y="64"/>
                    <a:pt x="128" y="64"/>
                    <a:pt x="128" y="64"/>
                  </a:cubicBezTo>
                  <a:cubicBezTo>
                    <a:pt x="128" y="28"/>
                    <a:pt x="99" y="0"/>
                    <a:pt x="6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5" name="Group 184"/>
            <p:cNvGrpSpPr/>
            <p:nvPr/>
          </p:nvGrpSpPr>
          <p:grpSpPr>
            <a:xfrm>
              <a:off x="5912120" y="1509565"/>
              <a:ext cx="415613" cy="789842"/>
              <a:chOff x="5891442" y="1525281"/>
              <a:chExt cx="415613" cy="789842"/>
            </a:xfrm>
          </p:grpSpPr>
          <p:sp>
            <p:nvSpPr>
              <p:cNvPr id="186" name="Freeform 32"/>
              <p:cNvSpPr>
                <a:spLocks/>
              </p:cNvSpPr>
              <p:nvPr/>
            </p:nvSpPr>
            <p:spPr bwMode="auto">
              <a:xfrm>
                <a:off x="5891442" y="1676878"/>
                <a:ext cx="415613" cy="638245"/>
              </a:xfrm>
              <a:custGeom>
                <a:avLst/>
                <a:gdLst>
                  <a:gd name="T0" fmla="*/ 64 w 64"/>
                  <a:gd name="T1" fmla="*/ 19 h 125"/>
                  <a:gd name="T2" fmla="*/ 45 w 64"/>
                  <a:gd name="T3" fmla="*/ 0 h 125"/>
                  <a:gd name="T4" fmla="*/ 27 w 64"/>
                  <a:gd name="T5" fmla="*/ 0 h 125"/>
                  <a:gd name="T6" fmla="*/ 26 w 64"/>
                  <a:gd name="T7" fmla="*/ 0 h 125"/>
                  <a:gd name="T8" fmla="*/ 18 w 64"/>
                  <a:gd name="T9" fmla="*/ 0 h 125"/>
                  <a:gd name="T10" fmla="*/ 0 w 64"/>
                  <a:gd name="T11" fmla="*/ 19 h 125"/>
                  <a:gd name="T12" fmla="*/ 0 w 64"/>
                  <a:gd name="T13" fmla="*/ 19 h 125"/>
                  <a:gd name="T14" fmla="*/ 0 w 64"/>
                  <a:gd name="T15" fmla="*/ 55 h 125"/>
                  <a:gd name="T16" fmla="*/ 6 w 64"/>
                  <a:gd name="T17" fmla="*/ 61 h 125"/>
                  <a:gd name="T18" fmla="*/ 12 w 64"/>
                  <a:gd name="T19" fmla="*/ 55 h 125"/>
                  <a:gd name="T20" fmla="*/ 12 w 64"/>
                  <a:gd name="T21" fmla="*/ 33 h 125"/>
                  <a:gd name="T22" fmla="*/ 12 w 64"/>
                  <a:gd name="T23" fmla="*/ 21 h 125"/>
                  <a:gd name="T24" fmla="*/ 15 w 64"/>
                  <a:gd name="T25" fmla="*/ 21 h 125"/>
                  <a:gd name="T26" fmla="*/ 15 w 64"/>
                  <a:gd name="T27" fmla="*/ 34 h 125"/>
                  <a:gd name="T28" fmla="*/ 15 w 64"/>
                  <a:gd name="T29" fmla="*/ 57 h 125"/>
                  <a:gd name="T30" fmla="*/ 15 w 64"/>
                  <a:gd name="T31" fmla="*/ 61 h 125"/>
                  <a:gd name="T32" fmla="*/ 15 w 64"/>
                  <a:gd name="T33" fmla="*/ 117 h 125"/>
                  <a:gd name="T34" fmla="*/ 22 w 64"/>
                  <a:gd name="T35" fmla="*/ 125 h 125"/>
                  <a:gd name="T36" fmla="*/ 30 w 64"/>
                  <a:gd name="T37" fmla="*/ 117 h 125"/>
                  <a:gd name="T38" fmla="*/ 30 w 64"/>
                  <a:gd name="T39" fmla="*/ 61 h 125"/>
                  <a:gd name="T40" fmla="*/ 33 w 64"/>
                  <a:gd name="T41" fmla="*/ 61 h 125"/>
                  <a:gd name="T42" fmla="*/ 33 w 64"/>
                  <a:gd name="T43" fmla="*/ 117 h 125"/>
                  <a:gd name="T44" fmla="*/ 41 w 64"/>
                  <a:gd name="T45" fmla="*/ 125 h 125"/>
                  <a:gd name="T46" fmla="*/ 49 w 64"/>
                  <a:gd name="T47" fmla="*/ 117 h 125"/>
                  <a:gd name="T48" fmla="*/ 49 w 64"/>
                  <a:gd name="T49" fmla="*/ 61 h 125"/>
                  <a:gd name="T50" fmla="*/ 49 w 64"/>
                  <a:gd name="T51" fmla="*/ 57 h 125"/>
                  <a:gd name="T52" fmla="*/ 49 w 64"/>
                  <a:gd name="T53" fmla="*/ 34 h 125"/>
                  <a:gd name="T54" fmla="*/ 49 w 64"/>
                  <a:gd name="T55" fmla="*/ 21 h 125"/>
                  <a:gd name="T56" fmla="*/ 52 w 64"/>
                  <a:gd name="T57" fmla="*/ 21 h 125"/>
                  <a:gd name="T58" fmla="*/ 52 w 64"/>
                  <a:gd name="T59" fmla="*/ 33 h 125"/>
                  <a:gd name="T60" fmla="*/ 52 w 64"/>
                  <a:gd name="T61" fmla="*/ 55 h 125"/>
                  <a:gd name="T62" fmla="*/ 58 w 64"/>
                  <a:gd name="T63" fmla="*/ 61 h 125"/>
                  <a:gd name="T64" fmla="*/ 64 w 64"/>
                  <a:gd name="T65" fmla="*/ 55 h 125"/>
                  <a:gd name="T66" fmla="*/ 64 w 64"/>
                  <a:gd name="T67" fmla="*/ 19 h 125"/>
                  <a:gd name="T68" fmla="*/ 64 w 64"/>
                  <a:gd name="T69"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125">
                    <a:moveTo>
                      <a:pt x="64" y="19"/>
                    </a:moveTo>
                    <a:cubicBezTo>
                      <a:pt x="64" y="8"/>
                      <a:pt x="56" y="0"/>
                      <a:pt x="45" y="0"/>
                    </a:cubicBezTo>
                    <a:cubicBezTo>
                      <a:pt x="27" y="0"/>
                      <a:pt x="27" y="0"/>
                      <a:pt x="27" y="0"/>
                    </a:cubicBezTo>
                    <a:cubicBezTo>
                      <a:pt x="26" y="0"/>
                      <a:pt x="26" y="0"/>
                      <a:pt x="26" y="0"/>
                    </a:cubicBezTo>
                    <a:cubicBezTo>
                      <a:pt x="18" y="0"/>
                      <a:pt x="18" y="0"/>
                      <a:pt x="18" y="0"/>
                    </a:cubicBezTo>
                    <a:cubicBezTo>
                      <a:pt x="8" y="0"/>
                      <a:pt x="0" y="8"/>
                      <a:pt x="0" y="19"/>
                    </a:cubicBezTo>
                    <a:cubicBezTo>
                      <a:pt x="0" y="19"/>
                      <a:pt x="0" y="19"/>
                      <a:pt x="0" y="19"/>
                    </a:cubicBezTo>
                    <a:cubicBezTo>
                      <a:pt x="0" y="55"/>
                      <a:pt x="0" y="55"/>
                      <a:pt x="0" y="55"/>
                    </a:cubicBezTo>
                    <a:cubicBezTo>
                      <a:pt x="0" y="58"/>
                      <a:pt x="3" y="61"/>
                      <a:pt x="6" y="61"/>
                    </a:cubicBezTo>
                    <a:cubicBezTo>
                      <a:pt x="9" y="61"/>
                      <a:pt x="12" y="58"/>
                      <a:pt x="12" y="55"/>
                    </a:cubicBezTo>
                    <a:cubicBezTo>
                      <a:pt x="12" y="33"/>
                      <a:pt x="12" y="33"/>
                      <a:pt x="12" y="33"/>
                    </a:cubicBezTo>
                    <a:cubicBezTo>
                      <a:pt x="12" y="21"/>
                      <a:pt x="12" y="21"/>
                      <a:pt x="12" y="21"/>
                    </a:cubicBezTo>
                    <a:cubicBezTo>
                      <a:pt x="15" y="21"/>
                      <a:pt x="15" y="21"/>
                      <a:pt x="15" y="21"/>
                    </a:cubicBezTo>
                    <a:cubicBezTo>
                      <a:pt x="15" y="34"/>
                      <a:pt x="15" y="34"/>
                      <a:pt x="15" y="34"/>
                    </a:cubicBezTo>
                    <a:cubicBezTo>
                      <a:pt x="15" y="57"/>
                      <a:pt x="15" y="57"/>
                      <a:pt x="15" y="57"/>
                    </a:cubicBezTo>
                    <a:cubicBezTo>
                      <a:pt x="15" y="61"/>
                      <a:pt x="15" y="61"/>
                      <a:pt x="15" y="61"/>
                    </a:cubicBezTo>
                    <a:cubicBezTo>
                      <a:pt x="15" y="117"/>
                      <a:pt x="15" y="117"/>
                      <a:pt x="15" y="117"/>
                    </a:cubicBezTo>
                    <a:cubicBezTo>
                      <a:pt x="15" y="121"/>
                      <a:pt x="18" y="125"/>
                      <a:pt x="22" y="125"/>
                    </a:cubicBezTo>
                    <a:cubicBezTo>
                      <a:pt x="27" y="125"/>
                      <a:pt x="30" y="121"/>
                      <a:pt x="30" y="117"/>
                    </a:cubicBezTo>
                    <a:cubicBezTo>
                      <a:pt x="30" y="61"/>
                      <a:pt x="30" y="61"/>
                      <a:pt x="30" y="61"/>
                    </a:cubicBezTo>
                    <a:cubicBezTo>
                      <a:pt x="33" y="61"/>
                      <a:pt x="33" y="61"/>
                      <a:pt x="33" y="61"/>
                    </a:cubicBezTo>
                    <a:cubicBezTo>
                      <a:pt x="33" y="117"/>
                      <a:pt x="33" y="117"/>
                      <a:pt x="33" y="117"/>
                    </a:cubicBezTo>
                    <a:cubicBezTo>
                      <a:pt x="33" y="121"/>
                      <a:pt x="37" y="125"/>
                      <a:pt x="41" y="125"/>
                    </a:cubicBezTo>
                    <a:cubicBezTo>
                      <a:pt x="46" y="125"/>
                      <a:pt x="49" y="121"/>
                      <a:pt x="49" y="117"/>
                    </a:cubicBezTo>
                    <a:cubicBezTo>
                      <a:pt x="49" y="61"/>
                      <a:pt x="49" y="61"/>
                      <a:pt x="49" y="61"/>
                    </a:cubicBezTo>
                    <a:cubicBezTo>
                      <a:pt x="49" y="57"/>
                      <a:pt x="49" y="57"/>
                      <a:pt x="49" y="57"/>
                    </a:cubicBezTo>
                    <a:cubicBezTo>
                      <a:pt x="49" y="34"/>
                      <a:pt x="49" y="34"/>
                      <a:pt x="49" y="34"/>
                    </a:cubicBezTo>
                    <a:cubicBezTo>
                      <a:pt x="49" y="21"/>
                      <a:pt x="49" y="21"/>
                      <a:pt x="49" y="21"/>
                    </a:cubicBezTo>
                    <a:cubicBezTo>
                      <a:pt x="52" y="21"/>
                      <a:pt x="52" y="21"/>
                      <a:pt x="52" y="21"/>
                    </a:cubicBezTo>
                    <a:cubicBezTo>
                      <a:pt x="52" y="33"/>
                      <a:pt x="52" y="33"/>
                      <a:pt x="52" y="33"/>
                    </a:cubicBezTo>
                    <a:cubicBezTo>
                      <a:pt x="52" y="55"/>
                      <a:pt x="52" y="55"/>
                      <a:pt x="52" y="55"/>
                    </a:cubicBezTo>
                    <a:cubicBezTo>
                      <a:pt x="52" y="58"/>
                      <a:pt x="55" y="61"/>
                      <a:pt x="58" y="61"/>
                    </a:cubicBezTo>
                    <a:cubicBezTo>
                      <a:pt x="61" y="61"/>
                      <a:pt x="64" y="58"/>
                      <a:pt x="64" y="55"/>
                    </a:cubicBezTo>
                    <a:cubicBezTo>
                      <a:pt x="64" y="19"/>
                      <a:pt x="64" y="19"/>
                      <a:pt x="64" y="19"/>
                    </a:cubicBezTo>
                    <a:cubicBezTo>
                      <a:pt x="64" y="19"/>
                      <a:pt x="64" y="19"/>
                      <a:pt x="64" y="1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sp>
            <p:nvSpPr>
              <p:cNvPr id="187" name="Oval 31"/>
              <p:cNvSpPr>
                <a:spLocks noChangeArrowheads="1"/>
              </p:cNvSpPr>
              <p:nvPr/>
            </p:nvSpPr>
            <p:spPr bwMode="auto">
              <a:xfrm>
                <a:off x="6008210" y="1525281"/>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sp>
        <p:nvSpPr>
          <p:cNvPr id="177" name="Text Box 3"/>
          <p:cNvSpPr txBox="1">
            <a:spLocks noChangeArrowheads="1"/>
          </p:cNvSpPr>
          <p:nvPr/>
        </p:nvSpPr>
        <p:spPr bwMode="auto">
          <a:xfrm>
            <a:off x="8705998" y="6278473"/>
            <a:ext cx="444352"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(Q.9)</a:t>
            </a:r>
            <a:endParaRPr lang="en-GB" sz="1000" i="1" dirty="0">
              <a:solidFill>
                <a:srgbClr val="22505F"/>
              </a:solidFill>
              <a:cs typeface="Calibri" pitchFamily="34" charset="0"/>
            </a:endParaRPr>
          </a:p>
        </p:txBody>
      </p:sp>
      <p:sp>
        <p:nvSpPr>
          <p:cNvPr id="192" name="Rectangle 191"/>
          <p:cNvSpPr/>
          <p:nvPr/>
        </p:nvSpPr>
        <p:spPr>
          <a:xfrm>
            <a:off x="5395369" y="4215733"/>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3" name="Rectangle 192"/>
          <p:cNvSpPr/>
          <p:nvPr/>
        </p:nvSpPr>
        <p:spPr>
          <a:xfrm>
            <a:off x="5385440" y="5171263"/>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4" name="Rectangle 193"/>
          <p:cNvSpPr/>
          <p:nvPr/>
        </p:nvSpPr>
        <p:spPr>
          <a:xfrm>
            <a:off x="5380540" y="2777858"/>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67" name="Freeform 5"/>
          <p:cNvSpPr>
            <a:spLocks noChangeAspect="1" noEditPoints="1"/>
          </p:cNvSpPr>
          <p:nvPr/>
        </p:nvSpPr>
        <p:spPr bwMode="gray">
          <a:xfrm>
            <a:off x="4978573"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8" name="Freeform 5"/>
          <p:cNvSpPr>
            <a:spLocks noChangeAspect="1" noEditPoints="1"/>
          </p:cNvSpPr>
          <p:nvPr/>
        </p:nvSpPr>
        <p:spPr bwMode="gray">
          <a:xfrm>
            <a:off x="4779291" y="46551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0" name="Freeform 5"/>
          <p:cNvSpPr>
            <a:spLocks noChangeAspect="1" noEditPoints="1"/>
          </p:cNvSpPr>
          <p:nvPr/>
        </p:nvSpPr>
        <p:spPr bwMode="gray">
          <a:xfrm>
            <a:off x="47792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3" name="Freeform 5"/>
          <p:cNvSpPr>
            <a:spLocks noChangeAspect="1" noEditPoints="1"/>
          </p:cNvSpPr>
          <p:nvPr/>
        </p:nvSpPr>
        <p:spPr bwMode="gray">
          <a:xfrm>
            <a:off x="1418142"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4" name="Freeform 5"/>
          <p:cNvSpPr>
            <a:spLocks noChangeAspect="1" noEditPoints="1"/>
          </p:cNvSpPr>
          <p:nvPr/>
        </p:nvSpPr>
        <p:spPr bwMode="gray">
          <a:xfrm>
            <a:off x="49785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1" name="Freeform 5"/>
          <p:cNvSpPr>
            <a:spLocks noChangeAspect="1" noEditPoints="1"/>
          </p:cNvSpPr>
          <p:nvPr/>
        </p:nvSpPr>
        <p:spPr bwMode="gray">
          <a:xfrm>
            <a:off x="4779310" y="41779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graphicFrame>
        <p:nvGraphicFramePr>
          <p:cNvPr id="199" name="Chart 198"/>
          <p:cNvGraphicFramePr/>
          <p:nvPr>
            <p:extLst>
              <p:ext uri="{D42A27DB-BD31-4B8C-83A1-F6EECF244321}">
                <p14:modId xmlns:p14="http://schemas.microsoft.com/office/powerpoint/2010/main" val="3785657640"/>
              </p:ext>
            </p:extLst>
          </p:nvPr>
        </p:nvGraphicFramePr>
        <p:xfrm>
          <a:off x="7471050" y="1426001"/>
          <a:ext cx="1710149" cy="1044672"/>
        </p:xfrm>
        <a:graphic>
          <a:graphicData uri="http://schemas.openxmlformats.org/drawingml/2006/chart">
            <c:chart xmlns:c="http://schemas.openxmlformats.org/drawingml/2006/chart" xmlns:r="http://schemas.openxmlformats.org/officeDocument/2006/relationships" r:id="rId5"/>
          </a:graphicData>
        </a:graphic>
      </p:graphicFrame>
      <p:sp>
        <p:nvSpPr>
          <p:cNvPr id="201" name="Rectangle 200"/>
          <p:cNvSpPr/>
          <p:nvPr/>
        </p:nvSpPr>
        <p:spPr>
          <a:xfrm>
            <a:off x="6579280" y="1711439"/>
            <a:ext cx="1013354" cy="153888"/>
          </a:xfrm>
          <a:prstGeom prst="rect">
            <a:avLst/>
          </a:prstGeom>
        </p:spPr>
        <p:txBody>
          <a:bodyPr wrap="none" lIns="0" tIns="0" rIns="0" bIns="0" anchor="ctr" anchorCtr="0">
            <a:spAutoFit/>
          </a:bodyPr>
          <a:lstStyle/>
          <a:p>
            <a:pPr algn="r">
              <a:lnSpc>
                <a:spcPts val="1200"/>
              </a:lnSpc>
            </a:pPr>
            <a:r>
              <a:rPr lang="en-IE" sz="1200" dirty="0" smtClean="0">
                <a:solidFill>
                  <a:schemeClr val="bg1"/>
                </a:solidFill>
              </a:rPr>
              <a:t>Roman Catholic</a:t>
            </a:r>
            <a:endParaRPr lang="en-IE" sz="1200" dirty="0">
              <a:solidFill>
                <a:schemeClr val="bg1"/>
              </a:solidFill>
            </a:endParaRPr>
          </a:p>
        </p:txBody>
      </p:sp>
      <p:sp>
        <p:nvSpPr>
          <p:cNvPr id="202" name="Rectangle 201"/>
          <p:cNvSpPr/>
          <p:nvPr/>
        </p:nvSpPr>
        <p:spPr>
          <a:xfrm>
            <a:off x="7228752" y="2095302"/>
            <a:ext cx="363882" cy="153888"/>
          </a:xfrm>
          <a:prstGeom prst="rect">
            <a:avLst/>
          </a:prstGeom>
        </p:spPr>
        <p:txBody>
          <a:bodyPr wrap="none" lIns="0" tIns="0" rIns="0" bIns="0" anchor="ctr" anchorCtr="0">
            <a:spAutoFit/>
          </a:bodyPr>
          <a:lstStyle/>
          <a:p>
            <a:pPr algn="r">
              <a:lnSpc>
                <a:spcPts val="1200"/>
              </a:lnSpc>
            </a:pPr>
            <a:r>
              <a:rPr lang="en-IE" sz="1200" dirty="0" smtClean="0">
                <a:solidFill>
                  <a:schemeClr val="bg1"/>
                </a:solidFill>
              </a:rPr>
              <a:t>Other</a:t>
            </a:r>
            <a:endParaRPr lang="en-IE" sz="1200" dirty="0">
              <a:solidFill>
                <a:schemeClr val="bg1"/>
              </a:solidFill>
            </a:endParaRPr>
          </a:p>
        </p:txBody>
      </p:sp>
      <p:sp>
        <p:nvSpPr>
          <p:cNvPr id="165" name="TextBox 164"/>
          <p:cNvSpPr txBox="1"/>
          <p:nvPr/>
        </p:nvSpPr>
        <p:spPr>
          <a:xfrm>
            <a:off x="7727322" y="1160651"/>
            <a:ext cx="784767" cy="307777"/>
          </a:xfrm>
          <a:prstGeom prst="rect">
            <a:avLst/>
          </a:prstGeom>
          <a:noFill/>
        </p:spPr>
        <p:txBody>
          <a:bodyPr wrap="none" rtlCol="0">
            <a:spAutoFit/>
          </a:bodyPr>
          <a:lstStyle/>
          <a:p>
            <a:r>
              <a:rPr lang="en-GB" sz="1400" b="1" dirty="0" smtClean="0">
                <a:solidFill>
                  <a:schemeClr val="accent3">
                    <a:lumMod val="50000"/>
                  </a:schemeClr>
                </a:solidFill>
                <a:cs typeface="Arial" pitchFamily="34" charset="0"/>
              </a:rPr>
              <a:t>Religion</a:t>
            </a:r>
            <a:endParaRPr lang="en-US" sz="1400" b="1" dirty="0">
              <a:solidFill>
                <a:schemeClr val="accent3">
                  <a:lumMod val="50000"/>
                </a:schemeClr>
              </a:solidFill>
              <a:cs typeface="Arial" pitchFamily="34" charset="0"/>
            </a:endParaRPr>
          </a:p>
        </p:txBody>
      </p:sp>
      <p:sp>
        <p:nvSpPr>
          <p:cNvPr id="179" name="Rectangle 178"/>
          <p:cNvSpPr/>
          <p:nvPr/>
        </p:nvSpPr>
        <p:spPr>
          <a:xfrm>
            <a:off x="1539629" y="4501804"/>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5" name="Rectangle 194"/>
          <p:cNvSpPr/>
          <p:nvPr/>
        </p:nvSpPr>
        <p:spPr>
          <a:xfrm>
            <a:off x="1553953" y="5095335"/>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7" name="Rectangle 196"/>
          <p:cNvSpPr/>
          <p:nvPr/>
        </p:nvSpPr>
        <p:spPr>
          <a:xfrm>
            <a:off x="7081956" y="4378373"/>
            <a:ext cx="645366"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8" name="Rectangle 197"/>
          <p:cNvSpPr/>
          <p:nvPr/>
        </p:nvSpPr>
        <p:spPr>
          <a:xfrm>
            <a:off x="7081956" y="5286906"/>
            <a:ext cx="645366"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Tree>
    <p:extLst>
      <p:ext uri="{BB962C8B-B14F-4D97-AF65-F5344CB8AC3E}">
        <p14:creationId xmlns:p14="http://schemas.microsoft.com/office/powerpoint/2010/main" val="2785026615"/>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Placeholder 34"/>
          <p:cNvSpPr>
            <a:spLocks noGrp="1"/>
          </p:cNvSpPr>
          <p:nvPr>
            <p:ph type="body" sz="quarter" idx="4294967295"/>
          </p:nvPr>
        </p:nvSpPr>
        <p:spPr>
          <a:xfrm>
            <a:off x="109209" y="577542"/>
            <a:ext cx="6725239" cy="193899"/>
          </a:xfrm>
        </p:spPr>
        <p:txBody>
          <a:bodyPr wrap="none" lIns="0" tIns="0" rIns="0" bIns="0">
            <a:spAutoFit/>
          </a:bodyPr>
          <a:lstStyle/>
          <a:p>
            <a:pPr marL="0" indent="0">
              <a:buNone/>
            </a:pPr>
            <a:r>
              <a:rPr lang="en-IE" sz="1400" dirty="0">
                <a:solidFill>
                  <a:schemeClr val="accent5"/>
                </a:solidFill>
              </a:rPr>
              <a:t>(Base: All Who Consider Themselves </a:t>
            </a:r>
            <a:r>
              <a:rPr lang="en-IE" sz="1400" dirty="0" smtClean="0">
                <a:solidFill>
                  <a:schemeClr val="accent5"/>
                </a:solidFill>
              </a:rPr>
              <a:t>Religious and Support Abortion to Some Degree; n=697)</a:t>
            </a:r>
            <a:endParaRPr lang="en-IE" sz="1400" dirty="0">
              <a:solidFill>
                <a:schemeClr val="accent5"/>
              </a:solidFill>
            </a:endParaRPr>
          </a:p>
        </p:txBody>
      </p:sp>
      <p:sp>
        <p:nvSpPr>
          <p:cNvPr id="26" name="TextBox 25"/>
          <p:cNvSpPr txBox="1"/>
          <p:nvPr/>
        </p:nvSpPr>
        <p:spPr>
          <a:xfrm>
            <a:off x="4104602" y="2209822"/>
            <a:ext cx="593111" cy="369332"/>
          </a:xfrm>
          <a:prstGeom prst="rect">
            <a:avLst/>
          </a:prstGeom>
          <a:noFill/>
        </p:spPr>
        <p:txBody>
          <a:bodyPr wrap="none" rtlCol="0">
            <a:spAutoFit/>
          </a:bodyPr>
          <a:lstStyle/>
          <a:p>
            <a:r>
              <a:rPr lang="en-GB" dirty="0" smtClean="0">
                <a:solidFill>
                  <a:schemeClr val="tx2"/>
                </a:solidFill>
                <a:cs typeface="Arial" pitchFamily="34" charset="0"/>
              </a:rPr>
              <a:t>Age </a:t>
            </a:r>
            <a:endParaRPr lang="en-US" dirty="0">
              <a:solidFill>
                <a:schemeClr val="tx2"/>
              </a:solidFill>
              <a:cs typeface="Arial" pitchFamily="34" charset="0"/>
            </a:endParaRPr>
          </a:p>
        </p:txBody>
      </p:sp>
      <p:sp>
        <p:nvSpPr>
          <p:cNvPr id="27" name="TextBox 26"/>
          <p:cNvSpPr txBox="1"/>
          <p:nvPr/>
        </p:nvSpPr>
        <p:spPr>
          <a:xfrm>
            <a:off x="7355100" y="2870248"/>
            <a:ext cx="826637" cy="369332"/>
          </a:xfrm>
          <a:prstGeom prst="rect">
            <a:avLst/>
          </a:prstGeom>
          <a:noFill/>
        </p:spPr>
        <p:txBody>
          <a:bodyPr wrap="none" rtlCol="0">
            <a:spAutoFit/>
          </a:bodyPr>
          <a:lstStyle/>
          <a:p>
            <a:r>
              <a:rPr lang="en-GB" dirty="0" smtClean="0">
                <a:solidFill>
                  <a:schemeClr val="tx2"/>
                </a:solidFill>
                <a:cs typeface="Arial" pitchFamily="34" charset="0"/>
              </a:rPr>
              <a:t>Region</a:t>
            </a:r>
            <a:endParaRPr lang="en-US" dirty="0">
              <a:solidFill>
                <a:schemeClr val="tx2"/>
              </a:solidFill>
              <a:cs typeface="Arial" pitchFamily="34" charset="0"/>
            </a:endParaRPr>
          </a:p>
        </p:txBody>
      </p:sp>
      <p:sp>
        <p:nvSpPr>
          <p:cNvPr id="100" name="Freeform 5"/>
          <p:cNvSpPr>
            <a:spLocks noChangeAspect="1" noEditPoints="1"/>
          </p:cNvSpPr>
          <p:nvPr/>
        </p:nvSpPr>
        <p:spPr bwMode="gray">
          <a:xfrm>
            <a:off x="3384336"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1" name="Freeform 5"/>
          <p:cNvSpPr>
            <a:spLocks noChangeAspect="1" noEditPoints="1"/>
          </p:cNvSpPr>
          <p:nvPr/>
        </p:nvSpPr>
        <p:spPr bwMode="gray">
          <a:xfrm>
            <a:off x="4978573"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2" name="Freeform 5"/>
          <p:cNvSpPr>
            <a:spLocks noChangeAspect="1" noEditPoints="1"/>
          </p:cNvSpPr>
          <p:nvPr/>
        </p:nvSpPr>
        <p:spPr bwMode="gray">
          <a:xfrm>
            <a:off x="3583618"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3" name="Freeform 5"/>
          <p:cNvSpPr>
            <a:spLocks noChangeAspect="1" noEditPoints="1"/>
          </p:cNvSpPr>
          <p:nvPr/>
        </p:nvSpPr>
        <p:spPr bwMode="gray">
          <a:xfrm>
            <a:off x="3982182"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4" name="Freeform 5"/>
          <p:cNvSpPr>
            <a:spLocks noChangeAspect="1" noEditPoints="1"/>
          </p:cNvSpPr>
          <p:nvPr/>
        </p:nvSpPr>
        <p:spPr bwMode="gray">
          <a:xfrm>
            <a:off x="4779291"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5" name="Freeform 5"/>
          <p:cNvSpPr>
            <a:spLocks noChangeAspect="1" noEditPoints="1"/>
          </p:cNvSpPr>
          <p:nvPr/>
        </p:nvSpPr>
        <p:spPr bwMode="gray">
          <a:xfrm>
            <a:off x="4580009"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6" name="Freeform 5"/>
          <p:cNvSpPr>
            <a:spLocks noChangeAspect="1" noEditPoints="1"/>
          </p:cNvSpPr>
          <p:nvPr/>
        </p:nvSpPr>
        <p:spPr bwMode="gray">
          <a:xfrm>
            <a:off x="5177855"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7" name="Freeform 5"/>
          <p:cNvSpPr>
            <a:spLocks noChangeAspect="1" noEditPoints="1"/>
          </p:cNvSpPr>
          <p:nvPr/>
        </p:nvSpPr>
        <p:spPr bwMode="gray">
          <a:xfrm>
            <a:off x="3782900"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08" name="Freeform 5"/>
          <p:cNvSpPr>
            <a:spLocks noChangeAspect="1" noEditPoints="1"/>
          </p:cNvSpPr>
          <p:nvPr/>
        </p:nvSpPr>
        <p:spPr bwMode="gray">
          <a:xfrm>
            <a:off x="4380727" y="27459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09" name="Freeform 5"/>
          <p:cNvSpPr>
            <a:spLocks noChangeAspect="1" noEditPoints="1"/>
          </p:cNvSpPr>
          <p:nvPr/>
        </p:nvSpPr>
        <p:spPr bwMode="gray">
          <a:xfrm>
            <a:off x="4181464" y="2745959"/>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31" name="TextBox 30"/>
          <p:cNvSpPr txBox="1"/>
          <p:nvPr/>
        </p:nvSpPr>
        <p:spPr>
          <a:xfrm>
            <a:off x="2719529" y="2795271"/>
            <a:ext cx="604653" cy="307777"/>
          </a:xfrm>
          <a:prstGeom prst="rect">
            <a:avLst/>
          </a:prstGeom>
          <a:noFill/>
        </p:spPr>
        <p:txBody>
          <a:bodyPr wrap="none" rtlCol="0">
            <a:spAutoFit/>
          </a:bodyPr>
          <a:lstStyle/>
          <a:p>
            <a:r>
              <a:rPr lang="en-IE" sz="1400" dirty="0" smtClean="0">
                <a:solidFill>
                  <a:schemeClr val="bg1"/>
                </a:solidFill>
              </a:rPr>
              <a:t>18-24</a:t>
            </a:r>
            <a:endParaRPr lang="en-GB" sz="1400" dirty="0">
              <a:solidFill>
                <a:schemeClr val="bg1"/>
              </a:solidFill>
            </a:endParaRPr>
          </a:p>
        </p:txBody>
      </p:sp>
      <p:sp>
        <p:nvSpPr>
          <p:cNvPr id="32" name="TextBox 31"/>
          <p:cNvSpPr txBox="1"/>
          <p:nvPr/>
        </p:nvSpPr>
        <p:spPr>
          <a:xfrm>
            <a:off x="2719529" y="3272474"/>
            <a:ext cx="604653" cy="307777"/>
          </a:xfrm>
          <a:prstGeom prst="rect">
            <a:avLst/>
          </a:prstGeom>
          <a:noFill/>
        </p:spPr>
        <p:txBody>
          <a:bodyPr wrap="none" rtlCol="0">
            <a:spAutoFit/>
          </a:bodyPr>
          <a:lstStyle/>
          <a:p>
            <a:r>
              <a:rPr lang="en-IE" sz="1400" dirty="0" smtClean="0">
                <a:solidFill>
                  <a:schemeClr val="bg1"/>
                </a:solidFill>
              </a:rPr>
              <a:t>25-34</a:t>
            </a:r>
            <a:endParaRPr lang="en-GB" sz="1400" dirty="0">
              <a:solidFill>
                <a:schemeClr val="bg1"/>
              </a:solidFill>
            </a:endParaRPr>
          </a:p>
        </p:txBody>
      </p:sp>
      <p:sp>
        <p:nvSpPr>
          <p:cNvPr id="34" name="TextBox 33"/>
          <p:cNvSpPr txBox="1"/>
          <p:nvPr/>
        </p:nvSpPr>
        <p:spPr>
          <a:xfrm>
            <a:off x="2719529" y="3749677"/>
            <a:ext cx="604653" cy="307777"/>
          </a:xfrm>
          <a:prstGeom prst="rect">
            <a:avLst/>
          </a:prstGeom>
          <a:noFill/>
        </p:spPr>
        <p:txBody>
          <a:bodyPr wrap="none" rtlCol="0">
            <a:spAutoFit/>
          </a:bodyPr>
          <a:lstStyle/>
          <a:p>
            <a:r>
              <a:rPr lang="en-IE" sz="1400" dirty="0" smtClean="0">
                <a:solidFill>
                  <a:schemeClr val="bg1"/>
                </a:solidFill>
              </a:rPr>
              <a:t>35-44</a:t>
            </a:r>
            <a:endParaRPr lang="en-GB" sz="1400" dirty="0">
              <a:solidFill>
                <a:schemeClr val="bg1"/>
              </a:solidFill>
            </a:endParaRPr>
          </a:p>
        </p:txBody>
      </p:sp>
      <p:sp>
        <p:nvSpPr>
          <p:cNvPr id="36" name="TextBox 35"/>
          <p:cNvSpPr txBox="1"/>
          <p:nvPr/>
        </p:nvSpPr>
        <p:spPr>
          <a:xfrm>
            <a:off x="2719529" y="4226880"/>
            <a:ext cx="604653" cy="307777"/>
          </a:xfrm>
          <a:prstGeom prst="rect">
            <a:avLst/>
          </a:prstGeom>
          <a:noFill/>
        </p:spPr>
        <p:txBody>
          <a:bodyPr wrap="none" rtlCol="0">
            <a:spAutoFit/>
          </a:bodyPr>
          <a:lstStyle/>
          <a:p>
            <a:r>
              <a:rPr lang="en-IE" sz="1400" dirty="0" smtClean="0">
                <a:solidFill>
                  <a:schemeClr val="bg1"/>
                </a:solidFill>
              </a:rPr>
              <a:t>45-54</a:t>
            </a:r>
            <a:endParaRPr lang="en-GB" sz="1400" dirty="0">
              <a:solidFill>
                <a:schemeClr val="bg1"/>
              </a:solidFill>
            </a:endParaRPr>
          </a:p>
        </p:txBody>
      </p:sp>
      <p:sp>
        <p:nvSpPr>
          <p:cNvPr id="37" name="TextBox 36"/>
          <p:cNvSpPr txBox="1"/>
          <p:nvPr/>
        </p:nvSpPr>
        <p:spPr>
          <a:xfrm>
            <a:off x="2719529" y="4704083"/>
            <a:ext cx="604653" cy="307777"/>
          </a:xfrm>
          <a:prstGeom prst="rect">
            <a:avLst/>
          </a:prstGeom>
          <a:noFill/>
        </p:spPr>
        <p:txBody>
          <a:bodyPr wrap="none" rtlCol="0">
            <a:spAutoFit/>
          </a:bodyPr>
          <a:lstStyle/>
          <a:p>
            <a:r>
              <a:rPr lang="en-IE" sz="1400" dirty="0" smtClean="0">
                <a:solidFill>
                  <a:schemeClr val="bg1"/>
                </a:solidFill>
              </a:rPr>
              <a:t>55-64</a:t>
            </a:r>
            <a:endParaRPr lang="en-GB" sz="1400" dirty="0">
              <a:solidFill>
                <a:schemeClr val="bg1"/>
              </a:solidFill>
            </a:endParaRPr>
          </a:p>
        </p:txBody>
      </p:sp>
      <p:sp>
        <p:nvSpPr>
          <p:cNvPr id="38" name="TextBox 37"/>
          <p:cNvSpPr txBox="1"/>
          <p:nvPr/>
        </p:nvSpPr>
        <p:spPr>
          <a:xfrm>
            <a:off x="2867006" y="5182410"/>
            <a:ext cx="457176" cy="307777"/>
          </a:xfrm>
          <a:prstGeom prst="rect">
            <a:avLst/>
          </a:prstGeom>
          <a:noFill/>
        </p:spPr>
        <p:txBody>
          <a:bodyPr wrap="none" rtlCol="0">
            <a:spAutoFit/>
          </a:bodyPr>
          <a:lstStyle/>
          <a:p>
            <a:r>
              <a:rPr lang="en-IE" sz="1400" dirty="0" smtClean="0">
                <a:solidFill>
                  <a:schemeClr val="bg1"/>
                </a:solidFill>
              </a:rPr>
              <a:t>65+</a:t>
            </a:r>
            <a:endParaRPr lang="en-GB" sz="1400" dirty="0">
              <a:solidFill>
                <a:schemeClr val="bg1"/>
              </a:solidFill>
            </a:endParaRPr>
          </a:p>
        </p:txBody>
      </p:sp>
      <p:sp>
        <p:nvSpPr>
          <p:cNvPr id="90" name="Freeform 5"/>
          <p:cNvSpPr>
            <a:spLocks noChangeAspect="1" noEditPoints="1"/>
          </p:cNvSpPr>
          <p:nvPr/>
        </p:nvSpPr>
        <p:spPr bwMode="gray">
          <a:xfrm>
            <a:off x="338433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1" name="Freeform 5"/>
          <p:cNvSpPr>
            <a:spLocks noChangeAspect="1" noEditPoints="1"/>
          </p:cNvSpPr>
          <p:nvPr/>
        </p:nvSpPr>
        <p:spPr bwMode="gray">
          <a:xfrm>
            <a:off x="3982182"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2" name="Freeform 5"/>
          <p:cNvSpPr>
            <a:spLocks noChangeAspect="1" noEditPoints="1"/>
          </p:cNvSpPr>
          <p:nvPr/>
        </p:nvSpPr>
        <p:spPr bwMode="gray">
          <a:xfrm>
            <a:off x="358361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3" name="Freeform 5"/>
          <p:cNvSpPr>
            <a:spLocks noChangeAspect="1" noEditPoints="1"/>
          </p:cNvSpPr>
          <p:nvPr/>
        </p:nvSpPr>
        <p:spPr bwMode="gray">
          <a:xfrm>
            <a:off x="4181464"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5" name="Freeform 5"/>
          <p:cNvSpPr>
            <a:spLocks noChangeAspect="1" noEditPoints="1"/>
          </p:cNvSpPr>
          <p:nvPr/>
        </p:nvSpPr>
        <p:spPr bwMode="gray">
          <a:xfrm>
            <a:off x="4580028"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96" name="Freeform 5"/>
          <p:cNvSpPr>
            <a:spLocks noChangeAspect="1" noEditPoints="1"/>
          </p:cNvSpPr>
          <p:nvPr/>
        </p:nvSpPr>
        <p:spPr bwMode="gray">
          <a:xfrm>
            <a:off x="5177855"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7" name="Freeform 5"/>
          <p:cNvSpPr>
            <a:spLocks noChangeAspect="1" noEditPoints="1"/>
          </p:cNvSpPr>
          <p:nvPr/>
        </p:nvSpPr>
        <p:spPr bwMode="gray">
          <a:xfrm>
            <a:off x="4380746"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8" name="Freeform 5"/>
          <p:cNvSpPr>
            <a:spLocks noChangeAspect="1" noEditPoints="1"/>
          </p:cNvSpPr>
          <p:nvPr/>
        </p:nvSpPr>
        <p:spPr bwMode="gray">
          <a:xfrm>
            <a:off x="3782900" y="417775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80000">
                <a:schemeClr val="bg2"/>
              </a:gs>
              <a:gs pos="8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99" name="Freeform 5"/>
          <p:cNvSpPr>
            <a:spLocks noChangeAspect="1" noEditPoints="1"/>
          </p:cNvSpPr>
          <p:nvPr/>
        </p:nvSpPr>
        <p:spPr bwMode="gray">
          <a:xfrm>
            <a:off x="4978592" y="417756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0" name="Freeform 5"/>
          <p:cNvSpPr>
            <a:spLocks noChangeAspect="1" noEditPoints="1"/>
          </p:cNvSpPr>
          <p:nvPr/>
        </p:nvSpPr>
        <p:spPr bwMode="gray">
          <a:xfrm>
            <a:off x="3384336"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2" name="Freeform 5"/>
          <p:cNvSpPr>
            <a:spLocks noChangeAspect="1" noEditPoints="1"/>
          </p:cNvSpPr>
          <p:nvPr/>
        </p:nvSpPr>
        <p:spPr bwMode="gray">
          <a:xfrm>
            <a:off x="3583618"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3" name="Freeform 5"/>
          <p:cNvSpPr>
            <a:spLocks noChangeAspect="1" noEditPoints="1"/>
          </p:cNvSpPr>
          <p:nvPr/>
        </p:nvSpPr>
        <p:spPr bwMode="gray">
          <a:xfrm>
            <a:off x="3982182"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10000">
                <a:schemeClr val="bg2"/>
              </a:gs>
              <a:gs pos="1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4" name="Freeform 5"/>
          <p:cNvSpPr>
            <a:spLocks noChangeAspect="1" noEditPoints="1"/>
          </p:cNvSpPr>
          <p:nvPr/>
        </p:nvSpPr>
        <p:spPr bwMode="gray">
          <a:xfrm>
            <a:off x="4380727"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5" name="Freeform 5"/>
          <p:cNvSpPr>
            <a:spLocks noChangeAspect="1" noEditPoints="1"/>
          </p:cNvSpPr>
          <p:nvPr/>
        </p:nvSpPr>
        <p:spPr bwMode="gray">
          <a:xfrm>
            <a:off x="4580009"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6" name="Freeform 5"/>
          <p:cNvSpPr>
            <a:spLocks noChangeAspect="1" noEditPoints="1"/>
          </p:cNvSpPr>
          <p:nvPr/>
        </p:nvSpPr>
        <p:spPr bwMode="gray">
          <a:xfrm>
            <a:off x="5177855"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7" name="Freeform 5"/>
          <p:cNvSpPr>
            <a:spLocks noChangeAspect="1" noEditPoints="1"/>
          </p:cNvSpPr>
          <p:nvPr/>
        </p:nvSpPr>
        <p:spPr bwMode="gray">
          <a:xfrm>
            <a:off x="3782900"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88" name="Freeform 5"/>
          <p:cNvSpPr>
            <a:spLocks noChangeAspect="1" noEditPoints="1"/>
          </p:cNvSpPr>
          <p:nvPr/>
        </p:nvSpPr>
        <p:spPr bwMode="gray">
          <a:xfrm>
            <a:off x="4779291"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89" name="Freeform 5"/>
          <p:cNvSpPr>
            <a:spLocks noChangeAspect="1" noEditPoints="1"/>
          </p:cNvSpPr>
          <p:nvPr/>
        </p:nvSpPr>
        <p:spPr bwMode="gray">
          <a:xfrm>
            <a:off x="4181464" y="3223162"/>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0" name="Freeform 5"/>
          <p:cNvSpPr>
            <a:spLocks noChangeAspect="1" noEditPoints="1"/>
          </p:cNvSpPr>
          <p:nvPr/>
        </p:nvSpPr>
        <p:spPr bwMode="gray">
          <a:xfrm>
            <a:off x="33843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1" name="Freeform 5"/>
          <p:cNvSpPr>
            <a:spLocks noChangeAspect="1" noEditPoints="1"/>
          </p:cNvSpPr>
          <p:nvPr/>
        </p:nvSpPr>
        <p:spPr bwMode="gray">
          <a:xfrm>
            <a:off x="39821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2" name="Freeform 5"/>
          <p:cNvSpPr>
            <a:spLocks noChangeAspect="1" noEditPoints="1"/>
          </p:cNvSpPr>
          <p:nvPr/>
        </p:nvSpPr>
        <p:spPr bwMode="gray">
          <a:xfrm>
            <a:off x="35836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3" name="Freeform 5"/>
          <p:cNvSpPr>
            <a:spLocks noChangeAspect="1" noEditPoints="1"/>
          </p:cNvSpPr>
          <p:nvPr/>
        </p:nvSpPr>
        <p:spPr bwMode="gray">
          <a:xfrm>
            <a:off x="418145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4" name="Freeform 5"/>
          <p:cNvSpPr>
            <a:spLocks noChangeAspect="1" noEditPoints="1"/>
          </p:cNvSpPr>
          <p:nvPr/>
        </p:nvSpPr>
        <p:spPr bwMode="gray">
          <a:xfrm>
            <a:off x="438073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5" name="Freeform 5"/>
          <p:cNvSpPr>
            <a:spLocks noChangeAspect="1" noEditPoints="1"/>
          </p:cNvSpPr>
          <p:nvPr/>
        </p:nvSpPr>
        <p:spPr bwMode="gray">
          <a:xfrm>
            <a:off x="47792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76" name="Freeform 5"/>
          <p:cNvSpPr>
            <a:spLocks noChangeAspect="1" noEditPoints="1"/>
          </p:cNvSpPr>
          <p:nvPr/>
        </p:nvSpPr>
        <p:spPr bwMode="gray">
          <a:xfrm>
            <a:off x="5177855"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7" name="Freeform 5"/>
          <p:cNvSpPr>
            <a:spLocks noChangeAspect="1" noEditPoints="1"/>
          </p:cNvSpPr>
          <p:nvPr/>
        </p:nvSpPr>
        <p:spPr bwMode="gray">
          <a:xfrm>
            <a:off x="378289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78" name="Freeform 5"/>
          <p:cNvSpPr>
            <a:spLocks noChangeAspect="1" noEditPoints="1"/>
          </p:cNvSpPr>
          <p:nvPr/>
        </p:nvSpPr>
        <p:spPr bwMode="gray">
          <a:xfrm>
            <a:off x="458001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0" name="Freeform 5"/>
          <p:cNvSpPr>
            <a:spLocks noChangeAspect="1" noEditPoints="1"/>
          </p:cNvSpPr>
          <p:nvPr/>
        </p:nvSpPr>
        <p:spPr bwMode="gray">
          <a:xfrm>
            <a:off x="33843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1" name="Freeform 5"/>
          <p:cNvSpPr>
            <a:spLocks noChangeAspect="1" noEditPoints="1"/>
          </p:cNvSpPr>
          <p:nvPr/>
        </p:nvSpPr>
        <p:spPr bwMode="gray">
          <a:xfrm>
            <a:off x="39821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90000">
                <a:schemeClr val="bg2"/>
              </a:gs>
              <a:gs pos="9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2" name="Freeform 5"/>
          <p:cNvSpPr>
            <a:spLocks noChangeAspect="1" noEditPoints="1"/>
          </p:cNvSpPr>
          <p:nvPr/>
        </p:nvSpPr>
        <p:spPr bwMode="gray">
          <a:xfrm>
            <a:off x="35836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3" name="Freeform 5"/>
          <p:cNvSpPr>
            <a:spLocks noChangeAspect="1" noEditPoints="1"/>
          </p:cNvSpPr>
          <p:nvPr/>
        </p:nvSpPr>
        <p:spPr bwMode="gray">
          <a:xfrm>
            <a:off x="438073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4" name="Freeform 5"/>
          <p:cNvSpPr>
            <a:spLocks noChangeAspect="1" noEditPoints="1"/>
          </p:cNvSpPr>
          <p:nvPr/>
        </p:nvSpPr>
        <p:spPr bwMode="gray">
          <a:xfrm>
            <a:off x="458001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5" name="Freeform 5"/>
          <p:cNvSpPr>
            <a:spLocks noChangeAspect="1" noEditPoints="1"/>
          </p:cNvSpPr>
          <p:nvPr/>
        </p:nvSpPr>
        <p:spPr bwMode="gray">
          <a:xfrm>
            <a:off x="497857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6" name="Freeform 5"/>
          <p:cNvSpPr>
            <a:spLocks noChangeAspect="1" noEditPoints="1"/>
          </p:cNvSpPr>
          <p:nvPr/>
        </p:nvSpPr>
        <p:spPr bwMode="gray">
          <a:xfrm>
            <a:off x="5177855"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67" name="Freeform 5"/>
          <p:cNvSpPr>
            <a:spLocks noChangeAspect="1" noEditPoints="1"/>
          </p:cNvSpPr>
          <p:nvPr/>
        </p:nvSpPr>
        <p:spPr bwMode="gray">
          <a:xfrm>
            <a:off x="418145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68" name="Freeform 5"/>
          <p:cNvSpPr>
            <a:spLocks noChangeAspect="1" noEditPoints="1"/>
          </p:cNvSpPr>
          <p:nvPr/>
        </p:nvSpPr>
        <p:spPr bwMode="gray">
          <a:xfrm>
            <a:off x="37828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0" name="Freeform 5"/>
          <p:cNvSpPr>
            <a:spLocks noChangeAspect="1" noEditPoints="1"/>
          </p:cNvSpPr>
          <p:nvPr/>
        </p:nvSpPr>
        <p:spPr bwMode="gray">
          <a:xfrm>
            <a:off x="338433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1" name="Freeform 5"/>
          <p:cNvSpPr>
            <a:spLocks noChangeAspect="1" noEditPoints="1"/>
          </p:cNvSpPr>
          <p:nvPr/>
        </p:nvSpPr>
        <p:spPr bwMode="gray">
          <a:xfrm>
            <a:off x="3982182"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90000">
                <a:schemeClr val="bg2"/>
              </a:gs>
              <a:gs pos="9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2" name="Freeform 5"/>
          <p:cNvSpPr>
            <a:spLocks noChangeAspect="1" noEditPoints="1"/>
          </p:cNvSpPr>
          <p:nvPr/>
        </p:nvSpPr>
        <p:spPr bwMode="gray">
          <a:xfrm>
            <a:off x="3583618"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3" name="Freeform 5"/>
          <p:cNvSpPr>
            <a:spLocks noChangeAspect="1" noEditPoints="1"/>
          </p:cNvSpPr>
          <p:nvPr/>
        </p:nvSpPr>
        <p:spPr bwMode="gray">
          <a:xfrm>
            <a:off x="4181464"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5" name="Freeform 5"/>
          <p:cNvSpPr>
            <a:spLocks noChangeAspect="1" noEditPoints="1"/>
          </p:cNvSpPr>
          <p:nvPr/>
        </p:nvSpPr>
        <p:spPr bwMode="gray">
          <a:xfrm>
            <a:off x="4978573"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6" name="Freeform 5"/>
          <p:cNvSpPr>
            <a:spLocks noChangeAspect="1" noEditPoints="1"/>
          </p:cNvSpPr>
          <p:nvPr/>
        </p:nvSpPr>
        <p:spPr bwMode="gray">
          <a:xfrm>
            <a:off x="5177855"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7" name="Freeform 5"/>
          <p:cNvSpPr>
            <a:spLocks noChangeAspect="1" noEditPoints="1"/>
          </p:cNvSpPr>
          <p:nvPr/>
        </p:nvSpPr>
        <p:spPr bwMode="gray">
          <a:xfrm>
            <a:off x="3782900"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58" name="Freeform 5"/>
          <p:cNvSpPr>
            <a:spLocks noChangeAspect="1" noEditPoints="1"/>
          </p:cNvSpPr>
          <p:nvPr/>
        </p:nvSpPr>
        <p:spPr bwMode="gray">
          <a:xfrm>
            <a:off x="4380746" y="4654962"/>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59" name="Freeform 5"/>
          <p:cNvSpPr>
            <a:spLocks noChangeAspect="1" noEditPoints="1"/>
          </p:cNvSpPr>
          <p:nvPr/>
        </p:nvSpPr>
        <p:spPr bwMode="gray">
          <a:xfrm>
            <a:off x="4580028" y="4654771"/>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10" name="Rechteck 92"/>
          <p:cNvSpPr/>
          <p:nvPr/>
        </p:nvSpPr>
        <p:spPr bwMode="gray">
          <a:xfrm>
            <a:off x="248911" y="4540270"/>
            <a:ext cx="1764907"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Higher Social </a:t>
            </a:r>
            <a:r>
              <a:rPr lang="de-DE" sz="1200" kern="0" dirty="0" smtClean="0">
                <a:solidFill>
                  <a:schemeClr val="bg1"/>
                </a:solidFill>
              </a:rPr>
              <a:t>Grades: </a:t>
            </a:r>
            <a:r>
              <a:rPr lang="de-DE" kern="0" dirty="0" smtClean="0">
                <a:solidFill>
                  <a:schemeClr val="bg1"/>
                </a:solidFill>
              </a:rPr>
              <a:t>28%</a:t>
            </a:r>
            <a:endParaRPr lang="de-DE" kern="0" dirty="0">
              <a:solidFill>
                <a:schemeClr val="bg1"/>
              </a:solidFill>
            </a:endParaRPr>
          </a:p>
        </p:txBody>
      </p:sp>
      <p:sp>
        <p:nvSpPr>
          <p:cNvPr id="111" name="Rechteck 92"/>
          <p:cNvSpPr/>
          <p:nvPr/>
        </p:nvSpPr>
        <p:spPr bwMode="gray">
          <a:xfrm>
            <a:off x="266556" y="5148407"/>
            <a:ext cx="1737655"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a:solidFill>
                  <a:schemeClr val="bg1"/>
                </a:solidFill>
              </a:rPr>
              <a:t>Lower Social Grades</a:t>
            </a:r>
            <a:r>
              <a:rPr lang="de-DE" sz="1200" kern="0" dirty="0" smtClean="0">
                <a:solidFill>
                  <a:schemeClr val="bg1"/>
                </a:solidFill>
              </a:rPr>
              <a:t>: </a:t>
            </a:r>
            <a:r>
              <a:rPr lang="de-DE" kern="0" dirty="0" smtClean="0">
                <a:solidFill>
                  <a:schemeClr val="bg1"/>
                </a:solidFill>
              </a:rPr>
              <a:t>39%</a:t>
            </a:r>
            <a:endParaRPr lang="de-DE" kern="0" dirty="0">
              <a:solidFill>
                <a:schemeClr val="bg1"/>
              </a:solidFill>
            </a:endParaRPr>
          </a:p>
        </p:txBody>
      </p:sp>
      <p:sp>
        <p:nvSpPr>
          <p:cNvPr id="112" name="TextBox 111"/>
          <p:cNvSpPr txBox="1"/>
          <p:nvPr/>
        </p:nvSpPr>
        <p:spPr>
          <a:xfrm>
            <a:off x="560018" y="4236125"/>
            <a:ext cx="1163845" cy="276999"/>
          </a:xfrm>
          <a:prstGeom prst="rect">
            <a:avLst/>
          </a:prstGeom>
          <a:noFill/>
        </p:spPr>
        <p:txBody>
          <a:bodyPr wrap="none" lIns="0" tIns="0" rIns="0" bIns="0" rtlCol="0">
            <a:spAutoFit/>
          </a:bodyPr>
          <a:lstStyle/>
          <a:p>
            <a:r>
              <a:rPr lang="en-GB" dirty="0" smtClean="0">
                <a:solidFill>
                  <a:schemeClr val="tx2"/>
                </a:solidFill>
                <a:cs typeface="Arial" pitchFamily="34" charset="0"/>
              </a:rPr>
              <a:t>Social Grade</a:t>
            </a:r>
            <a:endParaRPr lang="en-US" dirty="0">
              <a:solidFill>
                <a:schemeClr val="tx2"/>
              </a:solidFill>
              <a:cs typeface="Arial" pitchFamily="34" charset="0"/>
            </a:endParaRPr>
          </a:p>
        </p:txBody>
      </p:sp>
      <p:cxnSp>
        <p:nvCxnSpPr>
          <p:cNvPr id="113" name="Straight Connector 112"/>
          <p:cNvCxnSpPr/>
          <p:nvPr/>
        </p:nvCxnSpPr>
        <p:spPr>
          <a:xfrm>
            <a:off x="628650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cxnSp>
        <p:nvCxnSpPr>
          <p:cNvPr id="114" name="Straight Connector 113"/>
          <p:cNvCxnSpPr/>
          <p:nvPr/>
        </p:nvCxnSpPr>
        <p:spPr>
          <a:xfrm>
            <a:off x="2457457" y="2334706"/>
            <a:ext cx="0" cy="3943350"/>
          </a:xfrm>
          <a:prstGeom prst="line">
            <a:avLst/>
          </a:prstGeom>
          <a:ln>
            <a:solidFill>
              <a:schemeClr val="bg1"/>
            </a:solidFill>
            <a:prstDash val="dash"/>
          </a:ln>
        </p:spPr>
        <p:style>
          <a:lnRef idx="1">
            <a:schemeClr val="accent4"/>
          </a:lnRef>
          <a:fillRef idx="0">
            <a:schemeClr val="accent4"/>
          </a:fillRef>
          <a:effectRef idx="0">
            <a:schemeClr val="accent4"/>
          </a:effectRef>
          <a:fontRef idx="minor">
            <a:schemeClr val="tx1"/>
          </a:fontRef>
        </p:style>
      </p:cxnSp>
      <p:sp>
        <p:nvSpPr>
          <p:cNvPr id="28" name="Rectangle 27"/>
          <p:cNvSpPr/>
          <p:nvPr/>
        </p:nvSpPr>
        <p:spPr>
          <a:xfrm>
            <a:off x="77453" y="1068545"/>
            <a:ext cx="2220566" cy="959302"/>
          </a:xfrm>
          <a:prstGeom prst="rect">
            <a:avLst/>
          </a:prstGeom>
        </p:spPr>
        <p:txBody>
          <a:bodyPr wrap="square" anchor="ctr">
            <a:spAutoFit/>
          </a:bodyPr>
          <a:lstStyle/>
          <a:p>
            <a:pPr algn="r">
              <a:lnSpc>
                <a:spcPct val="75000"/>
              </a:lnSpc>
            </a:pPr>
            <a:r>
              <a:rPr lang="en-GB" sz="7200" b="1" dirty="0" smtClean="0">
                <a:solidFill>
                  <a:schemeClr val="accent1"/>
                </a:solidFill>
                <a:cs typeface="Arial" pitchFamily="34" charset="0"/>
              </a:rPr>
              <a:t>34%</a:t>
            </a:r>
            <a:endParaRPr lang="en-US" sz="1600" dirty="0">
              <a:solidFill>
                <a:schemeClr val="accent1"/>
              </a:solidFill>
              <a:cs typeface="Arial" pitchFamily="34" charset="0"/>
            </a:endParaRPr>
          </a:p>
        </p:txBody>
      </p:sp>
      <p:pic>
        <p:nvPicPr>
          <p:cNvPr id="118" name="Picture 117" descr="Ireland provinces.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467953" y="3366338"/>
            <a:ext cx="2238183" cy="2563200"/>
          </a:xfrm>
          <a:prstGeom prst="rect">
            <a:avLst/>
          </a:prstGeom>
        </p:spPr>
      </p:pic>
      <p:sp>
        <p:nvSpPr>
          <p:cNvPr id="119" name="TextBox 9"/>
          <p:cNvSpPr txBox="1">
            <a:spLocks noChangeArrowheads="1"/>
          </p:cNvSpPr>
          <p:nvPr/>
        </p:nvSpPr>
        <p:spPr bwMode="auto">
          <a:xfrm>
            <a:off x="7762914" y="4470849"/>
            <a:ext cx="910808" cy="769441"/>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Rest of </a:t>
            </a:r>
            <a:br>
              <a:rPr kumimoji="0" lang="en-IE" sz="1000" b="0" i="0" u="none" strike="noStrike" kern="0" cap="none" spc="0" normalizeH="0" baseline="0" noProof="0" dirty="0" smtClean="0">
                <a:ln>
                  <a:noFill/>
                </a:ln>
                <a:solidFill>
                  <a:schemeClr val="bg1"/>
                </a:solidFill>
                <a:effectLst/>
                <a:uLnTx/>
                <a:uFillTx/>
                <a:cs typeface="Calibri" pitchFamily="34" charset="0"/>
              </a:rPr>
            </a:br>
            <a:r>
              <a:rPr kumimoji="0" lang="en-IE" sz="1000" b="0" i="0" u="none" strike="noStrike" kern="0" cap="none" spc="0" normalizeH="0" baseline="0" noProof="0" dirty="0" smtClean="0">
                <a:ln>
                  <a:noFill/>
                </a:ln>
                <a:solidFill>
                  <a:schemeClr val="bg1"/>
                </a:solidFill>
                <a:effectLst/>
                <a:uLnTx/>
                <a:uFillTx/>
                <a:cs typeface="Calibri" pitchFamily="34" charset="0"/>
              </a:rPr>
              <a:t>Leinster </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36</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0" name="TextBox 9"/>
          <p:cNvSpPr txBox="1">
            <a:spLocks noChangeArrowheads="1"/>
          </p:cNvSpPr>
          <p:nvPr/>
        </p:nvSpPr>
        <p:spPr bwMode="auto">
          <a:xfrm>
            <a:off x="7015646" y="5045344"/>
            <a:ext cx="910808"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effectLst/>
                <a:uLnTx/>
                <a:uFillTx/>
                <a:cs typeface="Calibri" pitchFamily="34" charset="0"/>
              </a:rPr>
              <a:t>Munster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noProof="0" dirty="0" smtClean="0">
                <a:cs typeface="Calibri" pitchFamily="34" charset="0"/>
              </a:rPr>
              <a:t>39</a:t>
            </a:r>
            <a:r>
              <a:rPr kumimoji="0" lang="en-IE" sz="2400" b="0" i="0" u="none" strike="noStrike" kern="0" cap="none" spc="0" normalizeH="0" baseline="0" noProof="0" dirty="0" smtClean="0">
                <a:ln>
                  <a:noFill/>
                </a:ln>
                <a:effectLst/>
                <a:uLnTx/>
                <a:uFillTx/>
                <a:cs typeface="Calibri" pitchFamily="34" charset="0"/>
              </a:rPr>
              <a:t>%</a:t>
            </a:r>
          </a:p>
        </p:txBody>
      </p:sp>
      <p:sp>
        <p:nvSpPr>
          <p:cNvPr id="121" name="TextBox 9"/>
          <p:cNvSpPr txBox="1">
            <a:spLocks noChangeArrowheads="1"/>
          </p:cNvSpPr>
          <p:nvPr/>
        </p:nvSpPr>
        <p:spPr bwMode="auto">
          <a:xfrm>
            <a:off x="7011489" y="4164282"/>
            <a:ext cx="1038252" cy="615553"/>
          </a:xfrm>
          <a:prstGeom prst="rect">
            <a:avLst/>
          </a:prstGeom>
          <a:noFill/>
          <a:ln w="9525">
            <a:noFill/>
            <a:miter lim="800000"/>
            <a:headEnd/>
            <a:tailEnd/>
          </a:ln>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Conn/ Ulster</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28</a:t>
            </a:r>
            <a:r>
              <a:rPr kumimoji="0" lang="en-IE" sz="2400" b="0" i="0" u="none" strike="noStrike" kern="0" cap="none" spc="0" normalizeH="0" baseline="0" noProof="0" dirty="0" smtClean="0">
                <a:ln>
                  <a:noFill/>
                </a:ln>
                <a:solidFill>
                  <a:schemeClr val="bg1"/>
                </a:solidFill>
                <a:effectLst/>
                <a:uLnTx/>
                <a:uFillTx/>
                <a:cs typeface="Calibri" pitchFamily="34" charset="0"/>
              </a:rPr>
              <a:t>%</a:t>
            </a:r>
          </a:p>
        </p:txBody>
      </p:sp>
      <p:sp>
        <p:nvSpPr>
          <p:cNvPr id="126" name="TextBox 9"/>
          <p:cNvSpPr txBox="1">
            <a:spLocks noChangeArrowheads="1"/>
          </p:cNvSpPr>
          <p:nvPr/>
        </p:nvSpPr>
        <p:spPr bwMode="auto">
          <a:xfrm>
            <a:off x="8300394" y="3886212"/>
            <a:ext cx="770692" cy="615553"/>
          </a:xfrm>
          <a:prstGeom prst="rect">
            <a:avLst/>
          </a:prstGeom>
          <a:solidFill>
            <a:srgbClr val="FFFFFF"/>
          </a:solidFill>
          <a:ln w="9525">
            <a:solidFill>
              <a:srgbClr val="CEC7BA"/>
            </a:solidFill>
            <a:prstDash val="dash"/>
            <a:miter lim="800000"/>
            <a:headEnd/>
            <a:tailEnd/>
          </a:ln>
        </p:spPr>
        <p:txBody>
          <a:bodyPr r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IE" sz="1000" b="0" i="0" u="none" strike="noStrike" kern="0" cap="none" spc="0" normalizeH="0" baseline="0" noProof="0" dirty="0" smtClean="0">
                <a:ln>
                  <a:noFill/>
                </a:ln>
                <a:solidFill>
                  <a:schemeClr val="bg1"/>
                </a:solidFill>
                <a:effectLst/>
                <a:uLnTx/>
                <a:uFillTx/>
                <a:cs typeface="Calibri" pitchFamily="34" charset="0"/>
              </a:rPr>
              <a:t>Dublin</a:t>
            </a:r>
          </a:p>
          <a:p>
            <a:pPr marL="0" marR="0" lvl="0" indent="0" defTabSz="914400" eaLnBrk="1" fontAlgn="auto" latinLnBrk="0" hangingPunct="1">
              <a:lnSpc>
                <a:spcPct val="100000"/>
              </a:lnSpc>
              <a:spcBef>
                <a:spcPts val="0"/>
              </a:spcBef>
              <a:spcAft>
                <a:spcPts val="0"/>
              </a:spcAft>
              <a:buClrTx/>
              <a:buSzTx/>
              <a:buFontTx/>
              <a:buNone/>
              <a:tabLst/>
              <a:defRPr/>
            </a:pPr>
            <a:r>
              <a:rPr lang="en-IE" sz="2400" kern="0" dirty="0" smtClean="0">
                <a:solidFill>
                  <a:schemeClr val="bg1"/>
                </a:solidFill>
                <a:cs typeface="Calibri" pitchFamily="34" charset="0"/>
              </a:rPr>
              <a:t>30%</a:t>
            </a:r>
            <a:endParaRPr kumimoji="0" lang="en-IE" sz="2400" b="0" i="0" u="none" strike="noStrike" kern="0" cap="none" spc="0" normalizeH="0" baseline="0" noProof="0" dirty="0" smtClean="0">
              <a:ln>
                <a:noFill/>
              </a:ln>
              <a:solidFill>
                <a:schemeClr val="bg1"/>
              </a:solidFill>
              <a:effectLst/>
              <a:uLnTx/>
              <a:uFillTx/>
              <a:cs typeface="Calibri" pitchFamily="34" charset="0"/>
            </a:endParaRPr>
          </a:p>
        </p:txBody>
      </p:sp>
      <p:cxnSp>
        <p:nvCxnSpPr>
          <p:cNvPr id="129" name="Straight Connector 105"/>
          <p:cNvCxnSpPr>
            <a:cxnSpLocks noChangeShapeType="1"/>
            <a:stCxn id="126" idx="2"/>
          </p:cNvCxnSpPr>
          <p:nvPr/>
        </p:nvCxnSpPr>
        <p:spPr bwMode="auto">
          <a:xfrm flipH="1">
            <a:off x="8411866" y="4501765"/>
            <a:ext cx="273874" cy="321234"/>
          </a:xfrm>
          <a:prstGeom prst="line">
            <a:avLst/>
          </a:prstGeom>
          <a:noFill/>
          <a:ln w="9525" algn="ctr">
            <a:solidFill>
              <a:srgbClr val="CEC7BA"/>
            </a:solidFill>
            <a:round/>
            <a:headEnd/>
            <a:tailEnd/>
          </a:ln>
        </p:spPr>
      </p:cxnSp>
      <p:sp>
        <p:nvSpPr>
          <p:cNvPr id="131" name="Freeform 5"/>
          <p:cNvSpPr>
            <a:spLocks noChangeAspect="1" noEditPoints="1"/>
          </p:cNvSpPr>
          <p:nvPr/>
        </p:nvSpPr>
        <p:spPr bwMode="gray">
          <a:xfrm>
            <a:off x="322573"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2" name="Freeform 5"/>
          <p:cNvSpPr>
            <a:spLocks noChangeAspect="1" noEditPoints="1"/>
          </p:cNvSpPr>
          <p:nvPr/>
        </p:nvSpPr>
        <p:spPr bwMode="gray">
          <a:xfrm>
            <a:off x="792109"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3" name="Freeform 5"/>
          <p:cNvSpPr>
            <a:spLocks noChangeAspect="1" noEditPoints="1"/>
          </p:cNvSpPr>
          <p:nvPr/>
        </p:nvSpPr>
        <p:spPr bwMode="gray">
          <a:xfrm>
            <a:off x="47908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5" name="Freeform 5"/>
          <p:cNvSpPr>
            <a:spLocks noChangeAspect="1" noEditPoints="1"/>
          </p:cNvSpPr>
          <p:nvPr/>
        </p:nvSpPr>
        <p:spPr bwMode="gray">
          <a:xfrm>
            <a:off x="1574654"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36" name="Freeform 5"/>
          <p:cNvSpPr>
            <a:spLocks noChangeAspect="1" noEditPoints="1"/>
          </p:cNvSpPr>
          <p:nvPr/>
        </p:nvSpPr>
        <p:spPr bwMode="gray">
          <a:xfrm>
            <a:off x="1731165"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7" name="Freeform 5"/>
          <p:cNvSpPr>
            <a:spLocks noChangeAspect="1" noEditPoints="1"/>
          </p:cNvSpPr>
          <p:nvPr/>
        </p:nvSpPr>
        <p:spPr bwMode="gray">
          <a:xfrm>
            <a:off x="1261630"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8" name="Freeform 5"/>
          <p:cNvSpPr>
            <a:spLocks noChangeAspect="1" noEditPoints="1"/>
          </p:cNvSpPr>
          <p:nvPr/>
        </p:nvSpPr>
        <p:spPr bwMode="gray">
          <a:xfrm>
            <a:off x="1105133" y="4824295"/>
            <a:ext cx="110144" cy="317086"/>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39" name="Freeform 5"/>
          <p:cNvSpPr>
            <a:spLocks noChangeAspect="1" noEditPoints="1"/>
          </p:cNvSpPr>
          <p:nvPr/>
        </p:nvSpPr>
        <p:spPr bwMode="gray">
          <a:xfrm>
            <a:off x="948621"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0" name="Freeform 5"/>
          <p:cNvSpPr>
            <a:spLocks noChangeAspect="1" noEditPoints="1"/>
          </p:cNvSpPr>
          <p:nvPr/>
        </p:nvSpPr>
        <p:spPr bwMode="gray">
          <a:xfrm>
            <a:off x="635597"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80000">
                <a:schemeClr val="bg2"/>
              </a:gs>
              <a:gs pos="8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2" name="Freeform 5"/>
          <p:cNvSpPr>
            <a:spLocks noChangeAspect="1" noEditPoints="1"/>
          </p:cNvSpPr>
          <p:nvPr/>
        </p:nvSpPr>
        <p:spPr bwMode="gray">
          <a:xfrm>
            <a:off x="32257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3" name="Freeform 5"/>
          <p:cNvSpPr>
            <a:spLocks noChangeAspect="1" noEditPoints="1"/>
          </p:cNvSpPr>
          <p:nvPr/>
        </p:nvSpPr>
        <p:spPr bwMode="gray">
          <a:xfrm>
            <a:off x="79210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90000">
                <a:schemeClr val="bg2"/>
              </a:gs>
              <a:gs pos="9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4" name="Freeform 5"/>
          <p:cNvSpPr>
            <a:spLocks noChangeAspect="1" noEditPoints="1"/>
          </p:cNvSpPr>
          <p:nvPr/>
        </p:nvSpPr>
        <p:spPr bwMode="gray">
          <a:xfrm>
            <a:off x="47908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5" name="Freeform 5"/>
          <p:cNvSpPr>
            <a:spLocks noChangeAspect="1" noEditPoints="1"/>
          </p:cNvSpPr>
          <p:nvPr/>
        </p:nvSpPr>
        <p:spPr bwMode="gray">
          <a:xfrm>
            <a:off x="126163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6" name="Freeform 5"/>
          <p:cNvSpPr>
            <a:spLocks noChangeAspect="1" noEditPoints="1"/>
          </p:cNvSpPr>
          <p:nvPr/>
        </p:nvSpPr>
        <p:spPr bwMode="gray">
          <a:xfrm>
            <a:off x="110512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47" name="Freeform 5"/>
          <p:cNvSpPr>
            <a:spLocks noChangeAspect="1" noEditPoints="1"/>
          </p:cNvSpPr>
          <p:nvPr/>
        </p:nvSpPr>
        <p:spPr bwMode="gray">
          <a:xfrm>
            <a:off x="157465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8" name="Freeform 5"/>
          <p:cNvSpPr>
            <a:spLocks noChangeAspect="1" noEditPoints="1"/>
          </p:cNvSpPr>
          <p:nvPr/>
        </p:nvSpPr>
        <p:spPr bwMode="gray">
          <a:xfrm>
            <a:off x="1731165"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49" name="Freeform 5"/>
          <p:cNvSpPr>
            <a:spLocks noChangeAspect="1" noEditPoints="1"/>
          </p:cNvSpPr>
          <p:nvPr/>
        </p:nvSpPr>
        <p:spPr bwMode="gray">
          <a:xfrm>
            <a:off x="94861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0" name="Freeform 5"/>
          <p:cNvSpPr>
            <a:spLocks noChangeAspect="1" noEditPoints="1"/>
          </p:cNvSpPr>
          <p:nvPr/>
        </p:nvSpPr>
        <p:spPr bwMode="gray">
          <a:xfrm>
            <a:off x="63559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1" name="Freeform 5"/>
          <p:cNvSpPr>
            <a:spLocks noChangeAspect="1" noEditPoints="1"/>
          </p:cNvSpPr>
          <p:nvPr/>
        </p:nvSpPr>
        <p:spPr bwMode="gray">
          <a:xfrm>
            <a:off x="1418143" y="5432432"/>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2" name="Freeform 5"/>
          <p:cNvSpPr>
            <a:spLocks noChangeAspect="1" noEditPoints="1"/>
          </p:cNvSpPr>
          <p:nvPr/>
        </p:nvSpPr>
        <p:spPr bwMode="gray">
          <a:xfrm>
            <a:off x="32257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3" name="Freeform 5"/>
          <p:cNvSpPr>
            <a:spLocks noChangeAspect="1" noEditPoints="1"/>
          </p:cNvSpPr>
          <p:nvPr/>
        </p:nvSpPr>
        <p:spPr bwMode="gray">
          <a:xfrm>
            <a:off x="94861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4" name="Freeform 5"/>
          <p:cNvSpPr>
            <a:spLocks noChangeAspect="1" noEditPoints="1"/>
          </p:cNvSpPr>
          <p:nvPr/>
        </p:nvSpPr>
        <p:spPr bwMode="gray">
          <a:xfrm>
            <a:off x="47908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5" name="Freeform 5"/>
          <p:cNvSpPr>
            <a:spLocks noChangeAspect="1" noEditPoints="1"/>
          </p:cNvSpPr>
          <p:nvPr/>
        </p:nvSpPr>
        <p:spPr bwMode="gray">
          <a:xfrm>
            <a:off x="110512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6" name="Freeform 5"/>
          <p:cNvSpPr>
            <a:spLocks noChangeAspect="1" noEditPoints="1"/>
          </p:cNvSpPr>
          <p:nvPr/>
        </p:nvSpPr>
        <p:spPr bwMode="gray">
          <a:xfrm>
            <a:off x="141814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57" name="Freeform 5"/>
          <p:cNvSpPr>
            <a:spLocks noChangeAspect="1" noEditPoints="1"/>
          </p:cNvSpPr>
          <p:nvPr/>
        </p:nvSpPr>
        <p:spPr bwMode="gray">
          <a:xfrm>
            <a:off x="157465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8" name="Freeform 5"/>
          <p:cNvSpPr>
            <a:spLocks noChangeAspect="1" noEditPoints="1"/>
          </p:cNvSpPr>
          <p:nvPr/>
        </p:nvSpPr>
        <p:spPr bwMode="gray">
          <a:xfrm>
            <a:off x="1731165"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59" name="Freeform 5"/>
          <p:cNvSpPr>
            <a:spLocks noChangeAspect="1" noEditPoints="1"/>
          </p:cNvSpPr>
          <p:nvPr/>
        </p:nvSpPr>
        <p:spPr bwMode="gray">
          <a:xfrm>
            <a:off x="79210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0" name="Freeform 5"/>
          <p:cNvSpPr>
            <a:spLocks noChangeAspect="1" noEditPoints="1"/>
          </p:cNvSpPr>
          <p:nvPr/>
        </p:nvSpPr>
        <p:spPr bwMode="gray">
          <a:xfrm>
            <a:off x="63559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10000">
                <a:schemeClr val="bg2"/>
              </a:gs>
              <a:gs pos="15000">
                <a:schemeClr val="tx1">
                  <a:lumMod val="75000"/>
                </a:schemeClr>
              </a:gs>
            </a:gsLst>
            <a:lin ang="16200000" scaled="0"/>
          </a:gradFill>
          <a:ln w="9525">
            <a:noFill/>
            <a:round/>
            <a:headEnd/>
            <a:tailEnd/>
          </a:ln>
          <a:effectLst/>
          <a:scene3d>
            <a:camera prst="orthographicFront"/>
            <a:lightRig rig="twoPt" dir="t">
              <a:rot lat="0" lon="0" rev="8400000"/>
            </a:lightRig>
          </a:scene3d>
          <a:sp3d extrusionH="63500" prstMaterial="matte"/>
        </p:spPr>
        <p:txBody>
          <a:bodyPr/>
          <a:lstStyle/>
          <a:p>
            <a:pPr fontAlgn="auto">
              <a:spcBef>
                <a:spcPts val="0"/>
              </a:spcBef>
              <a:spcAft>
                <a:spcPts val="0"/>
              </a:spcAft>
              <a:defRPr/>
            </a:pPr>
            <a:endParaRPr lang="de-DE" sz="1800" b="0" kern="0">
              <a:solidFill>
                <a:schemeClr val="bg1"/>
              </a:solidFill>
            </a:endParaRPr>
          </a:p>
        </p:txBody>
      </p:sp>
      <p:sp>
        <p:nvSpPr>
          <p:cNvPr id="161" name="Freeform 5"/>
          <p:cNvSpPr>
            <a:spLocks noChangeAspect="1" noEditPoints="1"/>
          </p:cNvSpPr>
          <p:nvPr/>
        </p:nvSpPr>
        <p:spPr bwMode="gray">
          <a:xfrm>
            <a:off x="1261633" y="6040271"/>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2" name="Rechteck 92"/>
          <p:cNvSpPr/>
          <p:nvPr/>
        </p:nvSpPr>
        <p:spPr bwMode="gray">
          <a:xfrm>
            <a:off x="588764" y="5756246"/>
            <a:ext cx="1093248" cy="276999"/>
          </a:xfrm>
          <a:prstGeom prst="rect">
            <a:avLst/>
          </a:prstGeom>
        </p:spPr>
        <p:txBody>
          <a:bodyPr wrap="none" lIns="0" tIns="0" rIns="0" bIns="0" anchor="ctr">
            <a:spAutoFit/>
          </a:bodyPr>
          <a:lstStyle/>
          <a:p>
            <a:pPr algn="ctr" fontAlgn="auto">
              <a:spcBef>
                <a:spcPts val="0"/>
              </a:spcBef>
              <a:spcAft>
                <a:spcPts val="300"/>
              </a:spcAft>
              <a:defRPr/>
            </a:pPr>
            <a:r>
              <a:rPr lang="de-DE" sz="1200" kern="0" dirty="0" smtClean="0">
                <a:solidFill>
                  <a:schemeClr val="bg1"/>
                </a:solidFill>
              </a:rPr>
              <a:t>Farmers: </a:t>
            </a:r>
            <a:r>
              <a:rPr lang="de-DE" kern="0" dirty="0" smtClean="0">
                <a:solidFill>
                  <a:schemeClr val="bg1"/>
                </a:solidFill>
              </a:rPr>
              <a:t>  21%</a:t>
            </a:r>
            <a:endParaRPr lang="de-DE" sz="2400" kern="0" dirty="0">
              <a:solidFill>
                <a:schemeClr val="bg1"/>
              </a:solidFill>
            </a:endParaRPr>
          </a:p>
        </p:txBody>
      </p:sp>
      <p:sp>
        <p:nvSpPr>
          <p:cNvPr id="141" name="Text Placeholder 34"/>
          <p:cNvSpPr txBox="1">
            <a:spLocks/>
          </p:cNvSpPr>
          <p:nvPr/>
        </p:nvSpPr>
        <p:spPr>
          <a:xfrm>
            <a:off x="109209" y="232531"/>
            <a:ext cx="8461585" cy="332399"/>
          </a:xfrm>
          <a:prstGeom prst="rect">
            <a:avLst/>
          </a:prstGeom>
        </p:spPr>
        <p:txBody>
          <a:bodyPr vert="horz" wrap="square" lIns="0" tIns="0" rIns="0" bIns="0" rtlCol="0" anchor="ctr">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defRPr/>
            </a:pPr>
            <a:r>
              <a:rPr lang="en-IE" sz="2400" b="1" dirty="0" smtClean="0">
                <a:solidFill>
                  <a:schemeClr val="accent5"/>
                </a:solidFill>
              </a:rPr>
              <a:t>Impact Of Religion On Views On Abortion - II</a:t>
            </a:r>
            <a:endParaRPr lang="en-IE" sz="2400" b="1" dirty="0">
              <a:solidFill>
                <a:schemeClr val="accent5"/>
              </a:solidFill>
            </a:endParaRPr>
          </a:p>
        </p:txBody>
      </p:sp>
      <p:sp>
        <p:nvSpPr>
          <p:cNvPr id="166" name="Rectangle 165"/>
          <p:cNvSpPr/>
          <p:nvPr/>
        </p:nvSpPr>
        <p:spPr>
          <a:xfrm>
            <a:off x="2379838" y="1048737"/>
            <a:ext cx="4493592" cy="923330"/>
          </a:xfrm>
          <a:prstGeom prst="rect">
            <a:avLst/>
          </a:prstGeom>
        </p:spPr>
        <p:txBody>
          <a:bodyPr wrap="square" anchor="ctr">
            <a:spAutoFit/>
          </a:bodyPr>
          <a:lstStyle/>
          <a:p>
            <a:r>
              <a:rPr lang="en-IE" b="1" dirty="0" smtClean="0">
                <a:solidFill>
                  <a:schemeClr val="accent1">
                    <a:lumMod val="75000"/>
                  </a:schemeClr>
                </a:solidFill>
                <a:cs typeface="Arial" pitchFamily="34" charset="0"/>
              </a:rPr>
              <a:t>Would </a:t>
            </a:r>
            <a:r>
              <a:rPr lang="en-IE" b="1" dirty="0">
                <a:solidFill>
                  <a:schemeClr val="accent1">
                    <a:lumMod val="75000"/>
                  </a:schemeClr>
                </a:solidFill>
                <a:cs typeface="Arial" pitchFamily="34" charset="0"/>
              </a:rPr>
              <a:t>voice </a:t>
            </a:r>
            <a:r>
              <a:rPr lang="en-IE" b="1" dirty="0" smtClean="0">
                <a:solidFill>
                  <a:schemeClr val="accent1">
                    <a:lumMod val="75000"/>
                  </a:schemeClr>
                </a:solidFill>
                <a:cs typeface="Arial" pitchFamily="34" charset="0"/>
              </a:rPr>
              <a:t>support </a:t>
            </a:r>
            <a:r>
              <a:rPr lang="en-IE" dirty="0">
                <a:solidFill>
                  <a:schemeClr val="accent1"/>
                </a:solidFill>
                <a:cs typeface="Arial" pitchFamily="34" charset="0"/>
              </a:rPr>
              <a:t>for greater access to abortion </a:t>
            </a:r>
            <a:r>
              <a:rPr lang="en-IE" b="1" dirty="0">
                <a:solidFill>
                  <a:schemeClr val="accent1">
                    <a:lumMod val="75000"/>
                  </a:schemeClr>
                </a:solidFill>
                <a:cs typeface="Arial" pitchFamily="34" charset="0"/>
              </a:rPr>
              <a:t>if high profile religious people publicly supported it too</a:t>
            </a:r>
            <a:endParaRPr lang="en-US" b="1" dirty="0">
              <a:solidFill>
                <a:schemeClr val="accent1">
                  <a:lumMod val="75000"/>
                </a:schemeClr>
              </a:solidFill>
              <a:cs typeface="Arial" pitchFamily="34" charset="0"/>
            </a:endParaRPr>
          </a:p>
        </p:txBody>
      </p:sp>
      <p:sp>
        <p:nvSpPr>
          <p:cNvPr id="169" name="TextBox 168"/>
          <p:cNvSpPr txBox="1"/>
          <p:nvPr/>
        </p:nvSpPr>
        <p:spPr>
          <a:xfrm>
            <a:off x="5369907" y="2795271"/>
            <a:ext cx="495649" cy="307777"/>
          </a:xfrm>
          <a:prstGeom prst="rect">
            <a:avLst/>
          </a:prstGeom>
          <a:noFill/>
        </p:spPr>
        <p:txBody>
          <a:bodyPr wrap="none" rtlCol="0">
            <a:spAutoFit/>
          </a:bodyPr>
          <a:lstStyle/>
          <a:p>
            <a:r>
              <a:rPr lang="en-IE" sz="1400" dirty="0" smtClean="0">
                <a:solidFill>
                  <a:schemeClr val="bg1"/>
                </a:solidFill>
              </a:rPr>
              <a:t>40%</a:t>
            </a:r>
            <a:endParaRPr lang="en-GB" sz="1400" dirty="0">
              <a:solidFill>
                <a:schemeClr val="bg1"/>
              </a:solidFill>
            </a:endParaRPr>
          </a:p>
        </p:txBody>
      </p:sp>
      <p:sp>
        <p:nvSpPr>
          <p:cNvPr id="172" name="TextBox 171"/>
          <p:cNvSpPr txBox="1"/>
          <p:nvPr/>
        </p:nvSpPr>
        <p:spPr>
          <a:xfrm>
            <a:off x="5369907" y="3272474"/>
            <a:ext cx="495649" cy="307777"/>
          </a:xfrm>
          <a:prstGeom prst="rect">
            <a:avLst/>
          </a:prstGeom>
          <a:noFill/>
        </p:spPr>
        <p:txBody>
          <a:bodyPr wrap="none" rtlCol="0">
            <a:spAutoFit/>
          </a:bodyPr>
          <a:lstStyle/>
          <a:p>
            <a:r>
              <a:rPr lang="en-IE" sz="1400" dirty="0" smtClean="0">
                <a:solidFill>
                  <a:schemeClr val="bg1"/>
                </a:solidFill>
              </a:rPr>
              <a:t>31%</a:t>
            </a:r>
            <a:endParaRPr lang="en-GB" sz="1400" dirty="0">
              <a:solidFill>
                <a:schemeClr val="bg1"/>
              </a:solidFill>
            </a:endParaRPr>
          </a:p>
        </p:txBody>
      </p:sp>
      <p:sp>
        <p:nvSpPr>
          <p:cNvPr id="173" name="TextBox 172"/>
          <p:cNvSpPr txBox="1"/>
          <p:nvPr/>
        </p:nvSpPr>
        <p:spPr>
          <a:xfrm>
            <a:off x="5369907" y="3770943"/>
            <a:ext cx="495649" cy="307777"/>
          </a:xfrm>
          <a:prstGeom prst="rect">
            <a:avLst/>
          </a:prstGeom>
          <a:noFill/>
        </p:spPr>
        <p:txBody>
          <a:bodyPr wrap="none" rtlCol="0">
            <a:spAutoFit/>
          </a:bodyPr>
          <a:lstStyle/>
          <a:p>
            <a:r>
              <a:rPr lang="en-IE" sz="1400" dirty="0" smtClean="0">
                <a:solidFill>
                  <a:schemeClr val="bg1"/>
                </a:solidFill>
              </a:rPr>
              <a:t>30%</a:t>
            </a:r>
            <a:endParaRPr lang="en-GB" sz="1400" dirty="0">
              <a:solidFill>
                <a:schemeClr val="bg1"/>
              </a:solidFill>
            </a:endParaRPr>
          </a:p>
        </p:txBody>
      </p:sp>
      <p:sp>
        <p:nvSpPr>
          <p:cNvPr id="174" name="TextBox 173"/>
          <p:cNvSpPr txBox="1"/>
          <p:nvPr/>
        </p:nvSpPr>
        <p:spPr>
          <a:xfrm>
            <a:off x="5369907" y="4226880"/>
            <a:ext cx="495649" cy="307777"/>
          </a:xfrm>
          <a:prstGeom prst="rect">
            <a:avLst/>
          </a:prstGeom>
          <a:noFill/>
        </p:spPr>
        <p:txBody>
          <a:bodyPr wrap="none" rtlCol="0">
            <a:spAutoFit/>
          </a:bodyPr>
          <a:lstStyle/>
          <a:p>
            <a:r>
              <a:rPr lang="en-IE" sz="1400" dirty="0" smtClean="0">
                <a:solidFill>
                  <a:schemeClr val="bg1"/>
                </a:solidFill>
              </a:rPr>
              <a:t>28%</a:t>
            </a:r>
            <a:endParaRPr lang="en-GB" sz="1400" dirty="0">
              <a:solidFill>
                <a:schemeClr val="bg1"/>
              </a:solidFill>
            </a:endParaRPr>
          </a:p>
        </p:txBody>
      </p:sp>
      <p:sp>
        <p:nvSpPr>
          <p:cNvPr id="175" name="TextBox 174"/>
          <p:cNvSpPr txBox="1"/>
          <p:nvPr/>
        </p:nvSpPr>
        <p:spPr>
          <a:xfrm>
            <a:off x="5369907" y="4704083"/>
            <a:ext cx="495649" cy="307777"/>
          </a:xfrm>
          <a:prstGeom prst="rect">
            <a:avLst/>
          </a:prstGeom>
          <a:noFill/>
        </p:spPr>
        <p:txBody>
          <a:bodyPr wrap="none" rtlCol="0">
            <a:spAutoFit/>
          </a:bodyPr>
          <a:lstStyle/>
          <a:p>
            <a:r>
              <a:rPr lang="en-IE" sz="1400" dirty="0" smtClean="0">
                <a:solidFill>
                  <a:schemeClr val="bg1"/>
                </a:solidFill>
              </a:rPr>
              <a:t>39%</a:t>
            </a:r>
            <a:endParaRPr lang="en-GB" sz="1400" dirty="0">
              <a:solidFill>
                <a:schemeClr val="bg1"/>
              </a:solidFill>
            </a:endParaRPr>
          </a:p>
        </p:txBody>
      </p:sp>
      <p:sp>
        <p:nvSpPr>
          <p:cNvPr id="176" name="TextBox 175"/>
          <p:cNvSpPr txBox="1"/>
          <p:nvPr/>
        </p:nvSpPr>
        <p:spPr>
          <a:xfrm>
            <a:off x="5369907" y="5203676"/>
            <a:ext cx="495649" cy="307777"/>
          </a:xfrm>
          <a:prstGeom prst="rect">
            <a:avLst/>
          </a:prstGeom>
          <a:noFill/>
        </p:spPr>
        <p:txBody>
          <a:bodyPr wrap="none" rtlCol="0">
            <a:spAutoFit/>
          </a:bodyPr>
          <a:lstStyle/>
          <a:p>
            <a:r>
              <a:rPr lang="en-IE" sz="1400" dirty="0" smtClean="0">
                <a:solidFill>
                  <a:schemeClr val="bg1"/>
                </a:solidFill>
              </a:rPr>
              <a:t>39%</a:t>
            </a:r>
            <a:endParaRPr lang="en-GB" sz="1400" dirty="0">
              <a:solidFill>
                <a:schemeClr val="bg1"/>
              </a:solidFill>
            </a:endParaRPr>
          </a:p>
        </p:txBody>
      </p:sp>
      <p:sp>
        <p:nvSpPr>
          <p:cNvPr id="178" name="TextBox 177"/>
          <p:cNvSpPr txBox="1"/>
          <p:nvPr/>
        </p:nvSpPr>
        <p:spPr>
          <a:xfrm>
            <a:off x="907138" y="2063316"/>
            <a:ext cx="700513" cy="276999"/>
          </a:xfrm>
          <a:prstGeom prst="rect">
            <a:avLst/>
          </a:prstGeom>
          <a:noFill/>
        </p:spPr>
        <p:txBody>
          <a:bodyPr wrap="none" lIns="0" tIns="0" rIns="0" bIns="0" rtlCol="0" anchor="b" anchorCtr="1">
            <a:spAutoFit/>
          </a:bodyPr>
          <a:lstStyle/>
          <a:p>
            <a:pPr algn="ctr"/>
            <a:r>
              <a:rPr lang="en-GB" dirty="0" smtClean="0">
                <a:solidFill>
                  <a:schemeClr val="tx2"/>
                </a:solidFill>
                <a:cs typeface="Calibri" pitchFamily="34" charset="0"/>
              </a:rPr>
              <a:t>Gender</a:t>
            </a:r>
            <a:endParaRPr lang="en-US" dirty="0">
              <a:solidFill>
                <a:schemeClr val="tx2"/>
              </a:solidFill>
              <a:cs typeface="Calibri" pitchFamily="34" charset="0"/>
            </a:endParaRPr>
          </a:p>
        </p:txBody>
      </p:sp>
      <p:sp>
        <p:nvSpPr>
          <p:cNvPr id="180" name="Rechteck 31"/>
          <p:cNvSpPr/>
          <p:nvPr/>
        </p:nvSpPr>
        <p:spPr>
          <a:xfrm>
            <a:off x="689948" y="3597523"/>
            <a:ext cx="442429" cy="307777"/>
          </a:xfrm>
          <a:prstGeom prst="rect">
            <a:avLst/>
          </a:prstGeom>
        </p:spPr>
        <p:txBody>
          <a:bodyPr wrap="none" lIns="0" tIns="0" rIns="0" bIns="0" anchor="ctr" anchorCtr="0">
            <a:spAutoFit/>
          </a:bodyPr>
          <a:lstStyle/>
          <a:p>
            <a:pPr algn="ctr"/>
            <a:r>
              <a:rPr lang="en-US" sz="2000" dirty="0" smtClean="0">
                <a:solidFill>
                  <a:schemeClr val="accent1">
                    <a:lumMod val="75000"/>
                  </a:schemeClr>
                </a:solidFill>
              </a:rPr>
              <a:t>35%</a:t>
            </a:r>
            <a:endParaRPr lang="en-US" sz="2000" dirty="0">
              <a:solidFill>
                <a:schemeClr val="accent1">
                  <a:lumMod val="75000"/>
                </a:schemeClr>
              </a:solidFill>
            </a:endParaRPr>
          </a:p>
        </p:txBody>
      </p:sp>
      <p:sp>
        <p:nvSpPr>
          <p:cNvPr id="181" name="Rechteck 31"/>
          <p:cNvSpPr/>
          <p:nvPr/>
        </p:nvSpPr>
        <p:spPr>
          <a:xfrm>
            <a:off x="1385654" y="2499500"/>
            <a:ext cx="442429" cy="307777"/>
          </a:xfrm>
          <a:prstGeom prst="rect">
            <a:avLst/>
          </a:prstGeom>
        </p:spPr>
        <p:txBody>
          <a:bodyPr wrap="none" lIns="0" tIns="0" rIns="0" bIns="0" anchor="ctr" anchorCtr="0">
            <a:spAutoFit/>
          </a:bodyPr>
          <a:lstStyle/>
          <a:p>
            <a:pPr algn="ctr"/>
            <a:r>
              <a:rPr lang="en-US" sz="2000" dirty="0" smtClean="0">
                <a:solidFill>
                  <a:srgbClr val="D0103A"/>
                </a:solidFill>
              </a:rPr>
              <a:t>33%</a:t>
            </a:r>
            <a:endParaRPr lang="en-US" sz="2000" dirty="0">
              <a:solidFill>
                <a:srgbClr val="D0103A"/>
              </a:solidFill>
            </a:endParaRPr>
          </a:p>
        </p:txBody>
      </p:sp>
      <p:grpSp>
        <p:nvGrpSpPr>
          <p:cNvPr id="182" name="Group 181"/>
          <p:cNvGrpSpPr/>
          <p:nvPr/>
        </p:nvGrpSpPr>
        <p:grpSpPr>
          <a:xfrm>
            <a:off x="1283513" y="2851369"/>
            <a:ext cx="646711" cy="1146598"/>
            <a:chOff x="6566388" y="1799850"/>
            <a:chExt cx="775429" cy="1374812"/>
          </a:xfrm>
        </p:grpSpPr>
        <p:sp>
          <p:nvSpPr>
            <p:cNvPr id="188" name="Freeform 21"/>
            <p:cNvSpPr>
              <a:spLocks/>
            </p:cNvSpPr>
            <p:nvPr/>
          </p:nvSpPr>
          <p:spPr bwMode="auto">
            <a:xfrm>
              <a:off x="6566388" y="1799850"/>
              <a:ext cx="775429" cy="1374812"/>
            </a:xfrm>
            <a:custGeom>
              <a:avLst/>
              <a:gdLst>
                <a:gd name="T0" fmla="*/ 64 w 128"/>
                <a:gd name="T1" fmla="*/ 0 h 314"/>
                <a:gd name="T2" fmla="*/ 0 w 128"/>
                <a:gd name="T3" fmla="*/ 0 h 314"/>
                <a:gd name="T4" fmla="*/ 0 w 128"/>
                <a:gd name="T5" fmla="*/ 64 h 314"/>
                <a:gd name="T6" fmla="*/ 0 w 128"/>
                <a:gd name="T7" fmla="*/ 72 h 314"/>
                <a:gd name="T8" fmla="*/ 0 w 128"/>
                <a:gd name="T9" fmla="*/ 250 h 314"/>
                <a:gd name="T10" fmla="*/ 64 w 128"/>
                <a:gd name="T11" fmla="*/ 314 h 314"/>
                <a:gd name="T12" fmla="*/ 128 w 128"/>
                <a:gd name="T13" fmla="*/ 250 h 314"/>
                <a:gd name="T14" fmla="*/ 128 w 128"/>
                <a:gd name="T15" fmla="*/ 64 h 314"/>
                <a:gd name="T16" fmla="*/ 64 w 128"/>
                <a:gd name="T17"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14">
                  <a:moveTo>
                    <a:pt x="64" y="0"/>
                  </a:moveTo>
                  <a:cubicBezTo>
                    <a:pt x="0" y="0"/>
                    <a:pt x="0" y="0"/>
                    <a:pt x="0" y="0"/>
                  </a:cubicBezTo>
                  <a:cubicBezTo>
                    <a:pt x="0" y="64"/>
                    <a:pt x="0" y="64"/>
                    <a:pt x="0" y="64"/>
                  </a:cubicBezTo>
                  <a:cubicBezTo>
                    <a:pt x="0" y="72"/>
                    <a:pt x="0" y="72"/>
                    <a:pt x="0" y="72"/>
                  </a:cubicBezTo>
                  <a:cubicBezTo>
                    <a:pt x="0" y="250"/>
                    <a:pt x="0" y="250"/>
                    <a:pt x="0" y="250"/>
                  </a:cubicBezTo>
                  <a:cubicBezTo>
                    <a:pt x="0" y="286"/>
                    <a:pt x="29" y="314"/>
                    <a:pt x="64" y="314"/>
                  </a:cubicBezTo>
                  <a:cubicBezTo>
                    <a:pt x="100" y="314"/>
                    <a:pt x="128" y="286"/>
                    <a:pt x="128" y="250"/>
                  </a:cubicBezTo>
                  <a:cubicBezTo>
                    <a:pt x="128" y="64"/>
                    <a:pt x="128" y="64"/>
                    <a:pt x="128" y="64"/>
                  </a:cubicBezTo>
                  <a:cubicBezTo>
                    <a:pt x="128" y="29"/>
                    <a:pt x="100" y="0"/>
                    <a:pt x="64" y="0"/>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9" name="Group 188"/>
            <p:cNvGrpSpPr/>
            <p:nvPr/>
          </p:nvGrpSpPr>
          <p:grpSpPr>
            <a:xfrm>
              <a:off x="6739613" y="2152086"/>
              <a:ext cx="428978" cy="670341"/>
              <a:chOff x="6744069" y="2107565"/>
              <a:chExt cx="428978" cy="670341"/>
            </a:xfrm>
          </p:grpSpPr>
          <p:pic>
            <p:nvPicPr>
              <p:cNvPr id="190" name="Picture 18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44069" y="2235315"/>
                <a:ext cx="428978" cy="542591"/>
              </a:xfrm>
              <a:prstGeom prst="rect">
                <a:avLst/>
              </a:prstGeom>
            </p:spPr>
          </p:pic>
          <p:sp>
            <p:nvSpPr>
              <p:cNvPr id="191" name="Oval 31"/>
              <p:cNvSpPr>
                <a:spLocks noChangeArrowheads="1"/>
              </p:cNvSpPr>
              <p:nvPr/>
            </p:nvSpPr>
            <p:spPr bwMode="auto">
              <a:xfrm>
                <a:off x="6861549" y="2107565"/>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grpSp>
        <p:nvGrpSpPr>
          <p:cNvPr id="183" name="Group 182"/>
          <p:cNvGrpSpPr/>
          <p:nvPr/>
        </p:nvGrpSpPr>
        <p:grpSpPr>
          <a:xfrm>
            <a:off x="584565" y="2349864"/>
            <a:ext cx="653195" cy="1177545"/>
            <a:chOff x="5728324" y="1198527"/>
            <a:chExt cx="783204" cy="1411919"/>
          </a:xfrm>
        </p:grpSpPr>
        <p:sp>
          <p:nvSpPr>
            <p:cNvPr id="184" name="Freeform 27"/>
            <p:cNvSpPr>
              <a:spLocks/>
            </p:cNvSpPr>
            <p:nvPr/>
          </p:nvSpPr>
          <p:spPr bwMode="auto">
            <a:xfrm>
              <a:off x="5728324" y="1198527"/>
              <a:ext cx="783204" cy="1411919"/>
            </a:xfrm>
            <a:custGeom>
              <a:avLst/>
              <a:gdLst>
                <a:gd name="T0" fmla="*/ 64 w 128"/>
                <a:gd name="T1" fmla="*/ 0 h 322"/>
                <a:gd name="T2" fmla="*/ 0 w 128"/>
                <a:gd name="T3" fmla="*/ 64 h 322"/>
                <a:gd name="T4" fmla="*/ 0 w 128"/>
                <a:gd name="T5" fmla="*/ 258 h 322"/>
                <a:gd name="T6" fmla="*/ 64 w 128"/>
                <a:gd name="T7" fmla="*/ 322 h 322"/>
                <a:gd name="T8" fmla="*/ 128 w 128"/>
                <a:gd name="T9" fmla="*/ 322 h 322"/>
                <a:gd name="T10" fmla="*/ 128 w 128"/>
                <a:gd name="T11" fmla="*/ 258 h 322"/>
                <a:gd name="T12" fmla="*/ 128 w 128"/>
                <a:gd name="T13" fmla="*/ 249 h 322"/>
                <a:gd name="T14" fmla="*/ 128 w 128"/>
                <a:gd name="T15" fmla="*/ 64 h 322"/>
                <a:gd name="T16" fmla="*/ 64 w 128"/>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22">
                  <a:moveTo>
                    <a:pt x="64" y="0"/>
                  </a:moveTo>
                  <a:cubicBezTo>
                    <a:pt x="29" y="0"/>
                    <a:pt x="0" y="28"/>
                    <a:pt x="0" y="64"/>
                  </a:cubicBezTo>
                  <a:cubicBezTo>
                    <a:pt x="0" y="258"/>
                    <a:pt x="0" y="258"/>
                    <a:pt x="0" y="258"/>
                  </a:cubicBezTo>
                  <a:cubicBezTo>
                    <a:pt x="0" y="293"/>
                    <a:pt x="29" y="322"/>
                    <a:pt x="64" y="322"/>
                  </a:cubicBezTo>
                  <a:cubicBezTo>
                    <a:pt x="128" y="322"/>
                    <a:pt x="128" y="322"/>
                    <a:pt x="128" y="322"/>
                  </a:cubicBezTo>
                  <a:cubicBezTo>
                    <a:pt x="128" y="258"/>
                    <a:pt x="128" y="258"/>
                    <a:pt x="128" y="258"/>
                  </a:cubicBezTo>
                  <a:cubicBezTo>
                    <a:pt x="128" y="249"/>
                    <a:pt x="128" y="249"/>
                    <a:pt x="128" y="249"/>
                  </a:cubicBezTo>
                  <a:cubicBezTo>
                    <a:pt x="128" y="64"/>
                    <a:pt x="128" y="64"/>
                    <a:pt x="128" y="64"/>
                  </a:cubicBezTo>
                  <a:cubicBezTo>
                    <a:pt x="128" y="28"/>
                    <a:pt x="99" y="0"/>
                    <a:pt x="6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nvGrpSpPr>
            <p:cNvPr id="185" name="Group 184"/>
            <p:cNvGrpSpPr/>
            <p:nvPr/>
          </p:nvGrpSpPr>
          <p:grpSpPr>
            <a:xfrm>
              <a:off x="5912120" y="1509565"/>
              <a:ext cx="415613" cy="789842"/>
              <a:chOff x="5891442" y="1525281"/>
              <a:chExt cx="415613" cy="789842"/>
            </a:xfrm>
          </p:grpSpPr>
          <p:sp>
            <p:nvSpPr>
              <p:cNvPr id="186" name="Freeform 32"/>
              <p:cNvSpPr>
                <a:spLocks/>
              </p:cNvSpPr>
              <p:nvPr/>
            </p:nvSpPr>
            <p:spPr bwMode="auto">
              <a:xfrm>
                <a:off x="5891442" y="1676878"/>
                <a:ext cx="415613" cy="638245"/>
              </a:xfrm>
              <a:custGeom>
                <a:avLst/>
                <a:gdLst>
                  <a:gd name="T0" fmla="*/ 64 w 64"/>
                  <a:gd name="T1" fmla="*/ 19 h 125"/>
                  <a:gd name="T2" fmla="*/ 45 w 64"/>
                  <a:gd name="T3" fmla="*/ 0 h 125"/>
                  <a:gd name="T4" fmla="*/ 27 w 64"/>
                  <a:gd name="T5" fmla="*/ 0 h 125"/>
                  <a:gd name="T6" fmla="*/ 26 w 64"/>
                  <a:gd name="T7" fmla="*/ 0 h 125"/>
                  <a:gd name="T8" fmla="*/ 18 w 64"/>
                  <a:gd name="T9" fmla="*/ 0 h 125"/>
                  <a:gd name="T10" fmla="*/ 0 w 64"/>
                  <a:gd name="T11" fmla="*/ 19 h 125"/>
                  <a:gd name="T12" fmla="*/ 0 w 64"/>
                  <a:gd name="T13" fmla="*/ 19 h 125"/>
                  <a:gd name="T14" fmla="*/ 0 w 64"/>
                  <a:gd name="T15" fmla="*/ 55 h 125"/>
                  <a:gd name="T16" fmla="*/ 6 w 64"/>
                  <a:gd name="T17" fmla="*/ 61 h 125"/>
                  <a:gd name="T18" fmla="*/ 12 w 64"/>
                  <a:gd name="T19" fmla="*/ 55 h 125"/>
                  <a:gd name="T20" fmla="*/ 12 w 64"/>
                  <a:gd name="T21" fmla="*/ 33 h 125"/>
                  <a:gd name="T22" fmla="*/ 12 w 64"/>
                  <a:gd name="T23" fmla="*/ 21 h 125"/>
                  <a:gd name="T24" fmla="*/ 15 w 64"/>
                  <a:gd name="T25" fmla="*/ 21 h 125"/>
                  <a:gd name="T26" fmla="*/ 15 w 64"/>
                  <a:gd name="T27" fmla="*/ 34 h 125"/>
                  <a:gd name="T28" fmla="*/ 15 w 64"/>
                  <a:gd name="T29" fmla="*/ 57 h 125"/>
                  <a:gd name="T30" fmla="*/ 15 w 64"/>
                  <a:gd name="T31" fmla="*/ 61 h 125"/>
                  <a:gd name="T32" fmla="*/ 15 w 64"/>
                  <a:gd name="T33" fmla="*/ 117 h 125"/>
                  <a:gd name="T34" fmla="*/ 22 w 64"/>
                  <a:gd name="T35" fmla="*/ 125 h 125"/>
                  <a:gd name="T36" fmla="*/ 30 w 64"/>
                  <a:gd name="T37" fmla="*/ 117 h 125"/>
                  <a:gd name="T38" fmla="*/ 30 w 64"/>
                  <a:gd name="T39" fmla="*/ 61 h 125"/>
                  <a:gd name="T40" fmla="*/ 33 w 64"/>
                  <a:gd name="T41" fmla="*/ 61 h 125"/>
                  <a:gd name="T42" fmla="*/ 33 w 64"/>
                  <a:gd name="T43" fmla="*/ 117 h 125"/>
                  <a:gd name="T44" fmla="*/ 41 w 64"/>
                  <a:gd name="T45" fmla="*/ 125 h 125"/>
                  <a:gd name="T46" fmla="*/ 49 w 64"/>
                  <a:gd name="T47" fmla="*/ 117 h 125"/>
                  <a:gd name="T48" fmla="*/ 49 w 64"/>
                  <a:gd name="T49" fmla="*/ 61 h 125"/>
                  <a:gd name="T50" fmla="*/ 49 w 64"/>
                  <a:gd name="T51" fmla="*/ 57 h 125"/>
                  <a:gd name="T52" fmla="*/ 49 w 64"/>
                  <a:gd name="T53" fmla="*/ 34 h 125"/>
                  <a:gd name="T54" fmla="*/ 49 w 64"/>
                  <a:gd name="T55" fmla="*/ 21 h 125"/>
                  <a:gd name="T56" fmla="*/ 52 w 64"/>
                  <a:gd name="T57" fmla="*/ 21 h 125"/>
                  <a:gd name="T58" fmla="*/ 52 w 64"/>
                  <a:gd name="T59" fmla="*/ 33 h 125"/>
                  <a:gd name="T60" fmla="*/ 52 w 64"/>
                  <a:gd name="T61" fmla="*/ 55 h 125"/>
                  <a:gd name="T62" fmla="*/ 58 w 64"/>
                  <a:gd name="T63" fmla="*/ 61 h 125"/>
                  <a:gd name="T64" fmla="*/ 64 w 64"/>
                  <a:gd name="T65" fmla="*/ 55 h 125"/>
                  <a:gd name="T66" fmla="*/ 64 w 64"/>
                  <a:gd name="T67" fmla="*/ 19 h 125"/>
                  <a:gd name="T68" fmla="*/ 64 w 64"/>
                  <a:gd name="T69"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125">
                    <a:moveTo>
                      <a:pt x="64" y="19"/>
                    </a:moveTo>
                    <a:cubicBezTo>
                      <a:pt x="64" y="8"/>
                      <a:pt x="56" y="0"/>
                      <a:pt x="45" y="0"/>
                    </a:cubicBezTo>
                    <a:cubicBezTo>
                      <a:pt x="27" y="0"/>
                      <a:pt x="27" y="0"/>
                      <a:pt x="27" y="0"/>
                    </a:cubicBezTo>
                    <a:cubicBezTo>
                      <a:pt x="26" y="0"/>
                      <a:pt x="26" y="0"/>
                      <a:pt x="26" y="0"/>
                    </a:cubicBezTo>
                    <a:cubicBezTo>
                      <a:pt x="18" y="0"/>
                      <a:pt x="18" y="0"/>
                      <a:pt x="18" y="0"/>
                    </a:cubicBezTo>
                    <a:cubicBezTo>
                      <a:pt x="8" y="0"/>
                      <a:pt x="0" y="8"/>
                      <a:pt x="0" y="19"/>
                    </a:cubicBezTo>
                    <a:cubicBezTo>
                      <a:pt x="0" y="19"/>
                      <a:pt x="0" y="19"/>
                      <a:pt x="0" y="19"/>
                    </a:cubicBezTo>
                    <a:cubicBezTo>
                      <a:pt x="0" y="55"/>
                      <a:pt x="0" y="55"/>
                      <a:pt x="0" y="55"/>
                    </a:cubicBezTo>
                    <a:cubicBezTo>
                      <a:pt x="0" y="58"/>
                      <a:pt x="3" y="61"/>
                      <a:pt x="6" y="61"/>
                    </a:cubicBezTo>
                    <a:cubicBezTo>
                      <a:pt x="9" y="61"/>
                      <a:pt x="12" y="58"/>
                      <a:pt x="12" y="55"/>
                    </a:cubicBezTo>
                    <a:cubicBezTo>
                      <a:pt x="12" y="33"/>
                      <a:pt x="12" y="33"/>
                      <a:pt x="12" y="33"/>
                    </a:cubicBezTo>
                    <a:cubicBezTo>
                      <a:pt x="12" y="21"/>
                      <a:pt x="12" y="21"/>
                      <a:pt x="12" y="21"/>
                    </a:cubicBezTo>
                    <a:cubicBezTo>
                      <a:pt x="15" y="21"/>
                      <a:pt x="15" y="21"/>
                      <a:pt x="15" y="21"/>
                    </a:cubicBezTo>
                    <a:cubicBezTo>
                      <a:pt x="15" y="34"/>
                      <a:pt x="15" y="34"/>
                      <a:pt x="15" y="34"/>
                    </a:cubicBezTo>
                    <a:cubicBezTo>
                      <a:pt x="15" y="57"/>
                      <a:pt x="15" y="57"/>
                      <a:pt x="15" y="57"/>
                    </a:cubicBezTo>
                    <a:cubicBezTo>
                      <a:pt x="15" y="61"/>
                      <a:pt x="15" y="61"/>
                      <a:pt x="15" y="61"/>
                    </a:cubicBezTo>
                    <a:cubicBezTo>
                      <a:pt x="15" y="117"/>
                      <a:pt x="15" y="117"/>
                      <a:pt x="15" y="117"/>
                    </a:cubicBezTo>
                    <a:cubicBezTo>
                      <a:pt x="15" y="121"/>
                      <a:pt x="18" y="125"/>
                      <a:pt x="22" y="125"/>
                    </a:cubicBezTo>
                    <a:cubicBezTo>
                      <a:pt x="27" y="125"/>
                      <a:pt x="30" y="121"/>
                      <a:pt x="30" y="117"/>
                    </a:cubicBezTo>
                    <a:cubicBezTo>
                      <a:pt x="30" y="61"/>
                      <a:pt x="30" y="61"/>
                      <a:pt x="30" y="61"/>
                    </a:cubicBezTo>
                    <a:cubicBezTo>
                      <a:pt x="33" y="61"/>
                      <a:pt x="33" y="61"/>
                      <a:pt x="33" y="61"/>
                    </a:cubicBezTo>
                    <a:cubicBezTo>
                      <a:pt x="33" y="117"/>
                      <a:pt x="33" y="117"/>
                      <a:pt x="33" y="117"/>
                    </a:cubicBezTo>
                    <a:cubicBezTo>
                      <a:pt x="33" y="121"/>
                      <a:pt x="37" y="125"/>
                      <a:pt x="41" y="125"/>
                    </a:cubicBezTo>
                    <a:cubicBezTo>
                      <a:pt x="46" y="125"/>
                      <a:pt x="49" y="121"/>
                      <a:pt x="49" y="117"/>
                    </a:cubicBezTo>
                    <a:cubicBezTo>
                      <a:pt x="49" y="61"/>
                      <a:pt x="49" y="61"/>
                      <a:pt x="49" y="61"/>
                    </a:cubicBezTo>
                    <a:cubicBezTo>
                      <a:pt x="49" y="57"/>
                      <a:pt x="49" y="57"/>
                      <a:pt x="49" y="57"/>
                    </a:cubicBezTo>
                    <a:cubicBezTo>
                      <a:pt x="49" y="34"/>
                      <a:pt x="49" y="34"/>
                      <a:pt x="49" y="34"/>
                    </a:cubicBezTo>
                    <a:cubicBezTo>
                      <a:pt x="49" y="21"/>
                      <a:pt x="49" y="21"/>
                      <a:pt x="49" y="21"/>
                    </a:cubicBezTo>
                    <a:cubicBezTo>
                      <a:pt x="52" y="21"/>
                      <a:pt x="52" y="21"/>
                      <a:pt x="52" y="21"/>
                    </a:cubicBezTo>
                    <a:cubicBezTo>
                      <a:pt x="52" y="33"/>
                      <a:pt x="52" y="33"/>
                      <a:pt x="52" y="33"/>
                    </a:cubicBezTo>
                    <a:cubicBezTo>
                      <a:pt x="52" y="55"/>
                      <a:pt x="52" y="55"/>
                      <a:pt x="52" y="55"/>
                    </a:cubicBezTo>
                    <a:cubicBezTo>
                      <a:pt x="52" y="58"/>
                      <a:pt x="55" y="61"/>
                      <a:pt x="58" y="61"/>
                    </a:cubicBezTo>
                    <a:cubicBezTo>
                      <a:pt x="61" y="61"/>
                      <a:pt x="64" y="58"/>
                      <a:pt x="64" y="55"/>
                    </a:cubicBezTo>
                    <a:cubicBezTo>
                      <a:pt x="64" y="19"/>
                      <a:pt x="64" y="19"/>
                      <a:pt x="64" y="19"/>
                    </a:cubicBezTo>
                    <a:cubicBezTo>
                      <a:pt x="64" y="19"/>
                      <a:pt x="64" y="19"/>
                      <a:pt x="64" y="1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sp>
            <p:nvSpPr>
              <p:cNvPr id="187" name="Oval 31"/>
              <p:cNvSpPr>
                <a:spLocks noChangeArrowheads="1"/>
              </p:cNvSpPr>
              <p:nvPr/>
            </p:nvSpPr>
            <p:spPr bwMode="auto">
              <a:xfrm>
                <a:off x="6008210" y="1525281"/>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de-DE">
                  <a:solidFill>
                    <a:srgbClr val="FFFFFF"/>
                  </a:solidFill>
                </a:endParaRPr>
              </a:p>
            </p:txBody>
          </p:sp>
        </p:grpSp>
      </p:grpSp>
      <p:sp>
        <p:nvSpPr>
          <p:cNvPr id="177" name="Text Box 3"/>
          <p:cNvSpPr txBox="1">
            <a:spLocks noChangeArrowheads="1"/>
          </p:cNvSpPr>
          <p:nvPr/>
        </p:nvSpPr>
        <p:spPr bwMode="auto">
          <a:xfrm>
            <a:off x="8705998" y="6278473"/>
            <a:ext cx="444352"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(Q.9)</a:t>
            </a:r>
            <a:endParaRPr lang="en-GB" sz="1000" i="1" dirty="0">
              <a:solidFill>
                <a:srgbClr val="22505F"/>
              </a:solidFill>
              <a:cs typeface="Calibri" pitchFamily="34" charset="0"/>
            </a:endParaRPr>
          </a:p>
        </p:txBody>
      </p:sp>
      <p:sp>
        <p:nvSpPr>
          <p:cNvPr id="193" name="Rectangle 192"/>
          <p:cNvSpPr/>
          <p:nvPr/>
        </p:nvSpPr>
        <p:spPr>
          <a:xfrm>
            <a:off x="5385440" y="4678769"/>
            <a:ext cx="464581" cy="822565"/>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4" name="Rectangle 193"/>
          <p:cNvSpPr/>
          <p:nvPr/>
        </p:nvSpPr>
        <p:spPr>
          <a:xfrm>
            <a:off x="5395369" y="3738530"/>
            <a:ext cx="464581" cy="845247"/>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67" name="Freeform 5"/>
          <p:cNvSpPr>
            <a:spLocks noChangeAspect="1" noEditPoints="1"/>
          </p:cNvSpPr>
          <p:nvPr/>
        </p:nvSpPr>
        <p:spPr bwMode="gray">
          <a:xfrm>
            <a:off x="4978573" y="32233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8" name="Freeform 5"/>
          <p:cNvSpPr>
            <a:spLocks noChangeAspect="1" noEditPoints="1"/>
          </p:cNvSpPr>
          <p:nvPr/>
        </p:nvSpPr>
        <p:spPr bwMode="gray">
          <a:xfrm>
            <a:off x="4779291" y="4655153"/>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0" name="Freeform 5"/>
          <p:cNvSpPr>
            <a:spLocks noChangeAspect="1" noEditPoints="1"/>
          </p:cNvSpPr>
          <p:nvPr/>
        </p:nvSpPr>
        <p:spPr bwMode="gray">
          <a:xfrm>
            <a:off x="4779296" y="5133289"/>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3" name="Freeform 5"/>
          <p:cNvSpPr>
            <a:spLocks noChangeAspect="1" noEditPoints="1"/>
          </p:cNvSpPr>
          <p:nvPr/>
        </p:nvSpPr>
        <p:spPr bwMode="gray">
          <a:xfrm>
            <a:off x="1418142" y="4824593"/>
            <a:ext cx="110159" cy="31678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64" name="Freeform 5"/>
          <p:cNvSpPr>
            <a:spLocks noChangeAspect="1" noEditPoints="1"/>
          </p:cNvSpPr>
          <p:nvPr/>
        </p:nvSpPr>
        <p:spPr bwMode="gray">
          <a:xfrm>
            <a:off x="4978576" y="3700556"/>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sp>
        <p:nvSpPr>
          <p:cNvPr id="171" name="Freeform 5"/>
          <p:cNvSpPr>
            <a:spLocks noChangeAspect="1" noEditPoints="1"/>
          </p:cNvSpPr>
          <p:nvPr/>
        </p:nvSpPr>
        <p:spPr bwMode="gray">
          <a:xfrm>
            <a:off x="4779310" y="417795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tx1">
              <a:lumMod val="75000"/>
            </a:schemeClr>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a:solidFill>
                <a:schemeClr val="bg1"/>
              </a:solidFill>
            </a:endParaRPr>
          </a:p>
        </p:txBody>
      </p:sp>
      <p:graphicFrame>
        <p:nvGraphicFramePr>
          <p:cNvPr id="199" name="Chart 198"/>
          <p:cNvGraphicFramePr/>
          <p:nvPr>
            <p:extLst>
              <p:ext uri="{D42A27DB-BD31-4B8C-83A1-F6EECF244321}">
                <p14:modId xmlns:p14="http://schemas.microsoft.com/office/powerpoint/2010/main" val="775247718"/>
              </p:ext>
            </p:extLst>
          </p:nvPr>
        </p:nvGraphicFramePr>
        <p:xfrm>
          <a:off x="7471050" y="1502945"/>
          <a:ext cx="1710149" cy="1044672"/>
        </p:xfrm>
        <a:graphic>
          <a:graphicData uri="http://schemas.openxmlformats.org/drawingml/2006/chart">
            <c:chart xmlns:c="http://schemas.openxmlformats.org/drawingml/2006/chart" xmlns:r="http://schemas.openxmlformats.org/officeDocument/2006/relationships" r:id="rId5"/>
          </a:graphicData>
        </a:graphic>
      </p:graphicFrame>
      <p:sp>
        <p:nvSpPr>
          <p:cNvPr id="201" name="Rectangle 200"/>
          <p:cNvSpPr/>
          <p:nvPr/>
        </p:nvSpPr>
        <p:spPr>
          <a:xfrm>
            <a:off x="6579280" y="1788383"/>
            <a:ext cx="1013354" cy="153888"/>
          </a:xfrm>
          <a:prstGeom prst="rect">
            <a:avLst/>
          </a:prstGeom>
        </p:spPr>
        <p:txBody>
          <a:bodyPr wrap="none" lIns="0" tIns="0" rIns="0" bIns="0" anchor="ctr" anchorCtr="0">
            <a:spAutoFit/>
          </a:bodyPr>
          <a:lstStyle/>
          <a:p>
            <a:pPr algn="r">
              <a:lnSpc>
                <a:spcPts val="1200"/>
              </a:lnSpc>
            </a:pPr>
            <a:r>
              <a:rPr lang="en-IE" sz="1200" dirty="0" smtClean="0">
                <a:solidFill>
                  <a:schemeClr val="bg1"/>
                </a:solidFill>
              </a:rPr>
              <a:t>Roman Catholic</a:t>
            </a:r>
            <a:endParaRPr lang="en-IE" sz="1200" dirty="0">
              <a:solidFill>
                <a:schemeClr val="bg1"/>
              </a:solidFill>
            </a:endParaRPr>
          </a:p>
        </p:txBody>
      </p:sp>
      <p:sp>
        <p:nvSpPr>
          <p:cNvPr id="202" name="Rectangle 201"/>
          <p:cNvSpPr/>
          <p:nvPr/>
        </p:nvSpPr>
        <p:spPr>
          <a:xfrm>
            <a:off x="7228752" y="2172246"/>
            <a:ext cx="363882" cy="153888"/>
          </a:xfrm>
          <a:prstGeom prst="rect">
            <a:avLst/>
          </a:prstGeom>
        </p:spPr>
        <p:txBody>
          <a:bodyPr wrap="none" lIns="0" tIns="0" rIns="0" bIns="0" anchor="ctr" anchorCtr="0">
            <a:spAutoFit/>
          </a:bodyPr>
          <a:lstStyle/>
          <a:p>
            <a:pPr algn="r">
              <a:lnSpc>
                <a:spcPts val="1200"/>
              </a:lnSpc>
            </a:pPr>
            <a:r>
              <a:rPr lang="en-IE" sz="1200" dirty="0" smtClean="0">
                <a:solidFill>
                  <a:schemeClr val="bg1"/>
                </a:solidFill>
              </a:rPr>
              <a:t>Other</a:t>
            </a:r>
            <a:endParaRPr lang="en-IE" sz="1200" dirty="0">
              <a:solidFill>
                <a:schemeClr val="bg1"/>
              </a:solidFill>
            </a:endParaRPr>
          </a:p>
        </p:txBody>
      </p:sp>
      <p:sp>
        <p:nvSpPr>
          <p:cNvPr id="165" name="TextBox 164"/>
          <p:cNvSpPr txBox="1"/>
          <p:nvPr/>
        </p:nvSpPr>
        <p:spPr>
          <a:xfrm>
            <a:off x="7657357" y="1258860"/>
            <a:ext cx="784767" cy="307777"/>
          </a:xfrm>
          <a:prstGeom prst="rect">
            <a:avLst/>
          </a:prstGeom>
          <a:noFill/>
        </p:spPr>
        <p:txBody>
          <a:bodyPr wrap="none" rtlCol="0">
            <a:spAutoFit/>
          </a:bodyPr>
          <a:lstStyle/>
          <a:p>
            <a:r>
              <a:rPr lang="en-GB" sz="1400" b="1" dirty="0" smtClean="0">
                <a:solidFill>
                  <a:schemeClr val="accent3">
                    <a:lumMod val="50000"/>
                  </a:schemeClr>
                </a:solidFill>
                <a:cs typeface="Arial" pitchFamily="34" charset="0"/>
              </a:rPr>
              <a:t>Religion</a:t>
            </a:r>
            <a:endParaRPr lang="en-US" sz="1400" b="1" dirty="0">
              <a:solidFill>
                <a:schemeClr val="accent3">
                  <a:lumMod val="50000"/>
                </a:schemeClr>
              </a:solidFill>
              <a:cs typeface="Arial" pitchFamily="34" charset="0"/>
            </a:endParaRPr>
          </a:p>
        </p:txBody>
      </p:sp>
      <p:sp>
        <p:nvSpPr>
          <p:cNvPr id="179" name="Rectangle 178"/>
          <p:cNvSpPr/>
          <p:nvPr/>
        </p:nvSpPr>
        <p:spPr>
          <a:xfrm>
            <a:off x="1553953" y="5095335"/>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5" name="Rectangle 194"/>
          <p:cNvSpPr/>
          <p:nvPr/>
        </p:nvSpPr>
        <p:spPr>
          <a:xfrm>
            <a:off x="1538604" y="4471030"/>
            <a:ext cx="464581"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7" name="Rectangle 196"/>
          <p:cNvSpPr/>
          <p:nvPr/>
        </p:nvSpPr>
        <p:spPr>
          <a:xfrm>
            <a:off x="5383788" y="2774005"/>
            <a:ext cx="464581"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198" name="Rectangle 197"/>
          <p:cNvSpPr/>
          <p:nvPr/>
        </p:nvSpPr>
        <p:spPr>
          <a:xfrm>
            <a:off x="7066034" y="5236847"/>
            <a:ext cx="696880" cy="330071"/>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200" name="Rectangle 199"/>
          <p:cNvSpPr/>
          <p:nvPr/>
        </p:nvSpPr>
        <p:spPr>
          <a:xfrm>
            <a:off x="7094503" y="4369470"/>
            <a:ext cx="562854"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
        <p:nvSpPr>
          <p:cNvPr id="203" name="Rectangle 202"/>
          <p:cNvSpPr/>
          <p:nvPr/>
        </p:nvSpPr>
        <p:spPr>
          <a:xfrm>
            <a:off x="8404313" y="4106574"/>
            <a:ext cx="562854" cy="330071"/>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p>
        </p:txBody>
      </p:sp>
    </p:spTree>
    <p:extLst>
      <p:ext uri="{BB962C8B-B14F-4D97-AF65-F5344CB8AC3E}">
        <p14:creationId xmlns:p14="http://schemas.microsoft.com/office/powerpoint/2010/main" val="4200035529"/>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14454" y="536092"/>
            <a:ext cx="3963329" cy="369332"/>
          </a:xfrm>
        </p:spPr>
        <p:txBody>
          <a:bodyPr/>
          <a:lstStyle/>
          <a:p>
            <a:r>
              <a:rPr lang="en-IE" dirty="0" smtClean="0"/>
              <a:t>To Be Included in Press Release</a:t>
            </a:r>
            <a:endParaRPr lang="en-GB" dirty="0"/>
          </a:p>
        </p:txBody>
      </p:sp>
      <p:sp>
        <p:nvSpPr>
          <p:cNvPr id="3" name="Text Placeholder 2"/>
          <p:cNvSpPr>
            <a:spLocks noGrp="1"/>
          </p:cNvSpPr>
          <p:nvPr>
            <p:ph type="body" sz="quarter" idx="13"/>
          </p:nvPr>
        </p:nvSpPr>
        <p:spPr>
          <a:xfrm>
            <a:off x="566475" y="1693945"/>
            <a:ext cx="7451377" cy="2923877"/>
          </a:xfrm>
        </p:spPr>
        <p:txBody>
          <a:bodyPr wrap="square"/>
          <a:lstStyle/>
          <a:p>
            <a:pPr>
              <a:spcBef>
                <a:spcPts val="600"/>
              </a:spcBef>
              <a:buClr>
                <a:schemeClr val="accent1"/>
              </a:buClr>
              <a:defRPr/>
            </a:pPr>
            <a:r>
              <a:rPr lang="en-IE" sz="1800" b="1" dirty="0" smtClean="0">
                <a:solidFill>
                  <a:schemeClr val="bg1"/>
                </a:solidFill>
              </a:rPr>
              <a:t>Method</a:t>
            </a:r>
            <a:br>
              <a:rPr lang="en-IE" sz="1800" b="1" dirty="0" smtClean="0">
                <a:solidFill>
                  <a:schemeClr val="bg1"/>
                </a:solidFill>
              </a:rPr>
            </a:br>
            <a:r>
              <a:rPr lang="en-IE" sz="1800" dirty="0" smtClean="0">
                <a:solidFill>
                  <a:schemeClr val="bg1"/>
                </a:solidFill>
              </a:rPr>
              <a:t/>
            </a:r>
            <a:br>
              <a:rPr lang="en-IE" sz="1800" dirty="0" smtClean="0">
                <a:solidFill>
                  <a:schemeClr val="bg1"/>
                </a:solidFill>
              </a:rPr>
            </a:br>
            <a:r>
              <a:rPr lang="en-IE" sz="1800" dirty="0" smtClean="0">
                <a:solidFill>
                  <a:schemeClr val="bg1"/>
                </a:solidFill>
              </a:rPr>
              <a:t>RED C interviewed a random representative sample of 1,004 adults aged 18+ by phone between the 1</a:t>
            </a:r>
            <a:r>
              <a:rPr lang="en-IE" sz="1800" baseline="30000" dirty="0" smtClean="0">
                <a:solidFill>
                  <a:schemeClr val="bg1"/>
                </a:solidFill>
              </a:rPr>
              <a:t>st</a:t>
            </a:r>
            <a:r>
              <a:rPr lang="en-IE" sz="1800" dirty="0" smtClean="0">
                <a:solidFill>
                  <a:schemeClr val="bg1"/>
                </a:solidFill>
              </a:rPr>
              <a:t> – 3</a:t>
            </a:r>
            <a:r>
              <a:rPr lang="en-IE" sz="1800" baseline="30000" dirty="0" smtClean="0">
                <a:solidFill>
                  <a:schemeClr val="bg1"/>
                </a:solidFill>
              </a:rPr>
              <a:t>rd</a:t>
            </a:r>
            <a:r>
              <a:rPr lang="en-IE" sz="1800" dirty="0" smtClean="0">
                <a:solidFill>
                  <a:schemeClr val="bg1"/>
                </a:solidFill>
              </a:rPr>
              <a:t> February. </a:t>
            </a:r>
          </a:p>
          <a:p>
            <a:pPr>
              <a:spcBef>
                <a:spcPts val="600"/>
              </a:spcBef>
              <a:buClr>
                <a:schemeClr val="accent1"/>
              </a:buClr>
              <a:defRPr/>
            </a:pPr>
            <a:r>
              <a:rPr lang="en-US" sz="1800" kern="0" dirty="0" smtClean="0">
                <a:solidFill>
                  <a:schemeClr val="bg1"/>
                </a:solidFill>
                <a:cs typeface="Arial" pitchFamily="34" charset="0"/>
              </a:rPr>
              <a:t>A </a:t>
            </a:r>
            <a:r>
              <a:rPr lang="en-US" sz="1800" kern="0" dirty="0">
                <a:solidFill>
                  <a:schemeClr val="bg1"/>
                </a:solidFill>
                <a:cs typeface="Arial" pitchFamily="34" charset="0"/>
              </a:rPr>
              <a:t>random digit dial (RDD) method </a:t>
            </a:r>
            <a:r>
              <a:rPr lang="en-US" sz="1800" kern="0" dirty="0" smtClean="0">
                <a:solidFill>
                  <a:schemeClr val="bg1"/>
                </a:solidFill>
                <a:cs typeface="Arial" pitchFamily="34" charset="0"/>
              </a:rPr>
              <a:t>of mobile and landline numbers was utilized in order </a:t>
            </a:r>
            <a:r>
              <a:rPr lang="en-US" sz="1800" kern="0" dirty="0">
                <a:solidFill>
                  <a:schemeClr val="bg1"/>
                </a:solidFill>
                <a:cs typeface="Arial" pitchFamily="34" charset="0"/>
              </a:rPr>
              <a:t>to ensure a random selection </a:t>
            </a:r>
            <a:r>
              <a:rPr lang="en-US" sz="1800" kern="0" dirty="0" smtClean="0">
                <a:solidFill>
                  <a:schemeClr val="bg1"/>
                </a:solidFill>
                <a:cs typeface="Arial" pitchFamily="34" charset="0"/>
              </a:rPr>
              <a:t>of households </a:t>
            </a:r>
            <a:r>
              <a:rPr lang="en-US" sz="1800" kern="0" dirty="0">
                <a:solidFill>
                  <a:schemeClr val="bg1"/>
                </a:solidFill>
                <a:cs typeface="Arial" pitchFamily="34" charset="0"/>
              </a:rPr>
              <a:t>to be included – </a:t>
            </a:r>
            <a:r>
              <a:rPr lang="en-US" sz="1800" kern="0" dirty="0" smtClean="0">
                <a:solidFill>
                  <a:schemeClr val="bg1"/>
                </a:solidFill>
                <a:cs typeface="Arial" pitchFamily="34" charset="0"/>
              </a:rPr>
              <a:t>this ensures all adults were eligible for selection including mobile only households and ex-directory households. </a:t>
            </a:r>
          </a:p>
          <a:p>
            <a:pPr>
              <a:spcBef>
                <a:spcPts val="600"/>
              </a:spcBef>
              <a:buClr>
                <a:schemeClr val="accent1"/>
              </a:buClr>
              <a:defRPr/>
            </a:pPr>
            <a:r>
              <a:rPr lang="en-IE" sz="1800" kern="0" dirty="0" smtClean="0">
                <a:solidFill>
                  <a:schemeClr val="bg1"/>
                </a:solidFill>
                <a:cs typeface="Arial" pitchFamily="34" charset="0"/>
              </a:rPr>
              <a:t>Interviews </a:t>
            </a:r>
            <a:r>
              <a:rPr lang="en-IE" sz="1800" kern="0" dirty="0">
                <a:solidFill>
                  <a:schemeClr val="bg1"/>
                </a:solidFill>
                <a:cs typeface="Arial" pitchFamily="34" charset="0"/>
              </a:rPr>
              <a:t>were conducted across the country and the results weighted to the profile of all adults. </a:t>
            </a:r>
            <a:endParaRPr lang="en-IE" sz="1800" kern="0" dirty="0" smtClean="0">
              <a:solidFill>
                <a:schemeClr val="bg1"/>
              </a:solidFill>
              <a:cs typeface="Arial" pitchFamily="34" charset="0"/>
            </a:endParaRPr>
          </a:p>
        </p:txBody>
      </p:sp>
    </p:spTree>
    <p:extLst>
      <p:ext uri="{BB962C8B-B14F-4D97-AF65-F5344CB8AC3E}">
        <p14:creationId xmlns:p14="http://schemas.microsoft.com/office/powerpoint/2010/main" val="396493737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783656" y="2803871"/>
            <a:ext cx="3775145" cy="1143000"/>
          </a:xfrm>
        </p:spPr>
        <p:txBody>
          <a:bodyPr/>
          <a:lstStyle/>
          <a:p>
            <a:r>
              <a:rPr lang="en-IE" dirty="0" smtClean="0"/>
              <a:t>Summary</a:t>
            </a:r>
            <a:endParaRPr lang="en-IE" dirty="0"/>
          </a:p>
        </p:txBody>
      </p:sp>
      <p:pic>
        <p:nvPicPr>
          <p:cNvPr id="5" name="Picture Placeholder 4"/>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81119554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67544" y="351766"/>
            <a:ext cx="3474606" cy="332399"/>
          </a:xfrm>
        </p:spPr>
        <p:txBody>
          <a:bodyPr/>
          <a:lstStyle/>
          <a:p>
            <a:r>
              <a:rPr lang="en-IE" dirty="0" smtClean="0"/>
              <a:t>Key Findings &amp; Summary - I</a:t>
            </a:r>
            <a:endParaRPr lang="en-IE" dirty="0"/>
          </a:p>
        </p:txBody>
      </p:sp>
      <p:sp>
        <p:nvSpPr>
          <p:cNvPr id="4" name="Text Placeholder 3"/>
          <p:cNvSpPr>
            <a:spLocks noGrp="1"/>
          </p:cNvSpPr>
          <p:nvPr>
            <p:ph type="body" sz="quarter" idx="13"/>
          </p:nvPr>
        </p:nvSpPr>
        <p:spPr>
          <a:xfrm>
            <a:off x="467543" y="942588"/>
            <a:ext cx="8490189" cy="4431983"/>
          </a:xfrm>
        </p:spPr>
        <p:txBody>
          <a:bodyPr/>
          <a:lstStyle/>
          <a:p>
            <a:r>
              <a:rPr lang="en-IE" dirty="0" smtClean="0"/>
              <a:t>Overall, 87% are in favour of expanding abortion in Ireland beyond the current legislation. Where the debate arises is to what circumstances the law should extend to. However, for 38% of people, it should be allowed as a woman chooses. Only a tiny proportion, 5% are actually against abortion in </a:t>
            </a:r>
            <a:r>
              <a:rPr lang="en-IE" u="sng" dirty="0" smtClean="0"/>
              <a:t>all</a:t>
            </a:r>
            <a:r>
              <a:rPr lang="en-IE" dirty="0" smtClean="0"/>
              <a:t> circumstances.</a:t>
            </a:r>
          </a:p>
          <a:p>
            <a:r>
              <a:rPr lang="en-IE" dirty="0"/>
              <a:t>In terms of demographics, while not absolute, there are signs of splits across opinions. ABC1’s, 25-34 year olds and those in Dublin are potentially more positively disposed to extending the availability of abortion in Ireland, while </a:t>
            </a:r>
            <a:r>
              <a:rPr lang="en-IE" dirty="0" smtClean="0"/>
              <a:t>C2DE’s</a:t>
            </a:r>
            <a:r>
              <a:rPr lang="en-IE" dirty="0"/>
              <a:t>,</a:t>
            </a:r>
            <a:r>
              <a:rPr lang="en-IE" dirty="0" smtClean="0"/>
              <a:t> </a:t>
            </a:r>
            <a:r>
              <a:rPr lang="en-IE" dirty="0"/>
              <a:t>Farmers and those of an older age profile show greater concerns. Interestingly, there is little difference across opinions within gender</a:t>
            </a:r>
            <a:r>
              <a:rPr lang="en-IE" dirty="0" smtClean="0"/>
              <a:t>.</a:t>
            </a:r>
          </a:p>
          <a:p>
            <a:r>
              <a:rPr lang="en-IE" dirty="0" smtClean="0"/>
              <a:t>The most trusted sources of information on the subject of abortion are medical </a:t>
            </a:r>
            <a:r>
              <a:rPr lang="en-IE" dirty="0"/>
              <a:t>processionals, and women who have had </a:t>
            </a:r>
            <a:r>
              <a:rPr lang="en-IE" dirty="0" smtClean="0"/>
              <a:t>abortions. Anti-abortion </a:t>
            </a:r>
            <a:r>
              <a:rPr lang="en-IE" dirty="0"/>
              <a:t>groups and church leaders do not hold a high level of </a:t>
            </a:r>
            <a:r>
              <a:rPr lang="en-IE" dirty="0" smtClean="0"/>
              <a:t>trust while </a:t>
            </a:r>
            <a:r>
              <a:rPr lang="en-IE" dirty="0"/>
              <a:t>Politicians are the least trusted source.</a:t>
            </a:r>
          </a:p>
          <a:p>
            <a:r>
              <a:rPr lang="en-IE" dirty="0" smtClean="0"/>
              <a:t>There appears to be a clear gap in awareness across many issues relating to this topic. A mere 14% are aware that having an abortion, when a woman's life is not is at risk, carries a 14 year jail term. In fact, more than half believe it is not a criminal offence at all.</a:t>
            </a:r>
          </a:p>
          <a:p>
            <a:r>
              <a:rPr lang="en-IE" dirty="0" smtClean="0"/>
              <a:t>This lack of awareness is further compounded as more than 1 in 3 disagree that the only way this penalty can be removed, is by removing the 8</a:t>
            </a:r>
            <a:r>
              <a:rPr lang="en-IE" baseline="30000" dirty="0" smtClean="0"/>
              <a:t>th</a:t>
            </a:r>
            <a:r>
              <a:rPr lang="en-IE" dirty="0" smtClean="0"/>
              <a:t> Amendment.</a:t>
            </a:r>
          </a:p>
          <a:p>
            <a:r>
              <a:rPr lang="en-IE" dirty="0" smtClean="0"/>
              <a:t>Further gaps in awareness present themselves with 1 in 4 believing Fatal Foetal Abnormality does not result in death shortly after birth.</a:t>
            </a:r>
          </a:p>
        </p:txBody>
      </p:sp>
    </p:spTree>
    <p:extLst>
      <p:ext uri="{BB962C8B-B14F-4D97-AF65-F5344CB8AC3E}">
        <p14:creationId xmlns:p14="http://schemas.microsoft.com/office/powerpoint/2010/main" val="270767434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76000" y="281427"/>
            <a:ext cx="3556358" cy="332399"/>
          </a:xfrm>
        </p:spPr>
        <p:txBody>
          <a:bodyPr/>
          <a:lstStyle/>
          <a:p>
            <a:r>
              <a:rPr lang="en-IE" dirty="0" smtClean="0"/>
              <a:t>Key Findings &amp; Summary - II</a:t>
            </a:r>
            <a:endParaRPr lang="en-IE" dirty="0"/>
          </a:p>
        </p:txBody>
      </p:sp>
      <p:sp>
        <p:nvSpPr>
          <p:cNvPr id="4" name="Text Placeholder 3"/>
          <p:cNvSpPr>
            <a:spLocks noGrp="1"/>
          </p:cNvSpPr>
          <p:nvPr>
            <p:ph type="body" sz="quarter" idx="13"/>
          </p:nvPr>
        </p:nvSpPr>
        <p:spPr>
          <a:xfrm>
            <a:off x="467544" y="908720"/>
            <a:ext cx="8352928" cy="4185761"/>
          </a:xfrm>
        </p:spPr>
        <p:txBody>
          <a:bodyPr/>
          <a:lstStyle/>
          <a:p>
            <a:r>
              <a:rPr lang="en-IE" dirty="0"/>
              <a:t>A significant increase in agreement is noted that women have a right to access abortion in Ireland under International human rights law – now at 7 in 10 agreeing strongly (+10% from May 2015).</a:t>
            </a:r>
          </a:p>
          <a:p>
            <a:r>
              <a:rPr lang="en-IE" dirty="0"/>
              <a:t>However, there is a slight decline in the proportion who believe that travelling abroad for an abortion adds to the distress of the women.</a:t>
            </a:r>
          </a:p>
          <a:p>
            <a:r>
              <a:rPr lang="en-IE" dirty="0" smtClean="0"/>
              <a:t>2 </a:t>
            </a:r>
            <a:r>
              <a:rPr lang="en-IE" dirty="0"/>
              <a:t>in 3 believe we need to trust women when they say they need an abortion and men's opinions are welcomed as 6 in 10 agree they need to be part of the discussion (significantly higher among men).</a:t>
            </a:r>
          </a:p>
          <a:p>
            <a:r>
              <a:rPr lang="en-IE" dirty="0" smtClean="0"/>
              <a:t>There remains some fear of expressing ones own views regarding abortion, with 3 in 10 fearing they would be verbally attacked – this is significantly higher among those who either oppose abortion entirely, or are only in favour when a women's life is at risk.</a:t>
            </a:r>
          </a:p>
          <a:p>
            <a:r>
              <a:rPr lang="en-IE" dirty="0" smtClean="0"/>
              <a:t>Religion plays some part </a:t>
            </a:r>
            <a:r>
              <a:rPr lang="en-IE" dirty="0"/>
              <a:t>i</a:t>
            </a:r>
            <a:r>
              <a:rPr lang="en-IE" dirty="0" smtClean="0"/>
              <a:t>n people’s views on abortion, however, it appears to be quite limited. 8 in 10 agree their religious views should not be imposed on other people. </a:t>
            </a:r>
          </a:p>
          <a:p>
            <a:r>
              <a:rPr lang="en-IE" dirty="0" smtClean="0"/>
              <a:t>However 1 in 5 agree that they have conflicted views on abortion because of their religion.</a:t>
            </a:r>
          </a:p>
          <a:p>
            <a:r>
              <a:rPr lang="en-IE" dirty="0" smtClean="0"/>
              <a:t>Just over 1 in 4 (28%) agree that they support abortion in some circumstances, but hide this because of how they might be viewed by others of the same religion. </a:t>
            </a:r>
          </a:p>
          <a:p>
            <a:r>
              <a:rPr lang="en-IE" dirty="0" smtClean="0"/>
              <a:t>Finally, 1 in 3 who support abortion in some circumstances agree that if high profile religious people publicly supported it also, they would be more inclined to voice their opinions.</a:t>
            </a:r>
          </a:p>
        </p:txBody>
      </p:sp>
    </p:spTree>
    <p:extLst>
      <p:ext uri="{BB962C8B-B14F-4D97-AF65-F5344CB8AC3E}">
        <p14:creationId xmlns:p14="http://schemas.microsoft.com/office/powerpoint/2010/main" val="1669986795"/>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5071" y="80600"/>
            <a:ext cx="2775055" cy="369332"/>
          </a:xfrm>
        </p:spPr>
        <p:txBody>
          <a:bodyPr/>
          <a:lstStyle/>
          <a:p>
            <a:pPr fontAlgn="b"/>
            <a:r>
              <a:rPr lang="en-GB" dirty="0"/>
              <a:t>Medical professionals</a:t>
            </a:r>
            <a:endParaRPr lang="en-GB" b="0" dirty="0">
              <a:solidFill>
                <a:srgbClr val="000000"/>
              </a:solidFill>
              <a:latin typeface="Calibri" panose="020F0502020204030204" pitchFamily="34" charset="0"/>
            </a:endParaRPr>
          </a:p>
        </p:txBody>
      </p:sp>
      <p:sp>
        <p:nvSpPr>
          <p:cNvPr id="3" name="Text Placeholder 2"/>
          <p:cNvSpPr>
            <a:spLocks noGrp="1"/>
          </p:cNvSpPr>
          <p:nvPr>
            <p:ph type="body" sz="quarter" idx="13"/>
          </p:nvPr>
        </p:nvSpPr>
        <p:spPr>
          <a:xfrm>
            <a:off x="175071" y="448369"/>
            <a:ext cx="2231380" cy="215444"/>
          </a:xfrm>
        </p:spPr>
        <p:txBody>
          <a:bodyPr/>
          <a:lstStyle/>
          <a:p>
            <a:r>
              <a:rPr lang="en-IE" dirty="0"/>
              <a:t>(Base: All Adults 18+; n=1,004)</a:t>
            </a: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(Q.1)</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769441"/>
          </a:xfrm>
        </p:spPr>
        <p:txBody>
          <a:bodyPr/>
          <a:lstStyle/>
          <a:p>
            <a:r>
              <a:rPr lang="en-GB" dirty="0" smtClean="0"/>
              <a:t>Medical professionals are more trusted by those who believe abortion should be available as a woman chooses, while those opposed are significantly less trusting.</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776792875"/>
              </p:ext>
            </p:extLst>
          </p:nvPr>
        </p:nvGraphicFramePr>
        <p:xfrm>
          <a:off x="872643" y="1367861"/>
          <a:ext cx="7319172" cy="3007659"/>
        </p:xfrm>
        <a:graphic>
          <a:graphicData uri="http://schemas.openxmlformats.org/drawingml/2006/table">
            <a:tbl>
              <a:tblPr firstRow="1" bandRow="1">
                <a:tableStyleId>{5C22544A-7EE6-4342-B048-85BDC9FD1C3A}</a:tableStyleId>
              </a:tblPr>
              <a:tblGrid>
                <a:gridCol w="1370935"/>
                <a:gridCol w="636565"/>
                <a:gridCol w="636565"/>
                <a:gridCol w="636565"/>
                <a:gridCol w="771649"/>
                <a:gridCol w="791823"/>
                <a:gridCol w="623599"/>
                <a:gridCol w="619676"/>
                <a:gridCol w="544106"/>
                <a:gridCol w="687689"/>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Trust </a:t>
                      </a:r>
                      <a:r>
                        <a:rPr lang="en-GB" sz="1100" b="1" u="none" strike="noStrike" dirty="0" smtClean="0">
                          <a:effectLst/>
                        </a:rPr>
                        <a:t>completely</a:t>
                      </a:r>
                      <a:r>
                        <a:rPr lang="en-GB" sz="1100" b="1" u="none" strike="noStrike" baseline="0" dirty="0" smtClean="0">
                          <a:effectLst/>
                        </a:rPr>
                        <a:t> </a:t>
                      </a:r>
                      <a:r>
                        <a:rPr lang="en-GB" sz="1100" b="1" u="none" strike="noStrike" dirty="0" smtClean="0">
                          <a:effectLst/>
                        </a:rPr>
                        <a:t>(5</a:t>
                      </a:r>
                      <a:r>
                        <a:rPr lang="en-GB" sz="1100" b="1" u="none" strike="noStrike" dirty="0">
                          <a:effectLst/>
                        </a:rPr>
                        <a:t>)</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23%</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28%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34%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43%</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35%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29%</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38%</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4</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29%</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31%</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3</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31%</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17%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21%</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2</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9%</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8%</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IE" sz="1100" b="1" u="none" strike="noStrike" dirty="0">
                          <a:effectLst/>
                        </a:rPr>
                        <a:t>Do not trust at all (1)</a:t>
                      </a:r>
                      <a:endParaRPr lang="en-IE"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Tree>
    <p:extLst>
      <p:ext uri="{BB962C8B-B14F-4D97-AF65-F5344CB8AC3E}">
        <p14:creationId xmlns:p14="http://schemas.microsoft.com/office/powerpoint/2010/main" val="20050745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5071" y="80600"/>
            <a:ext cx="1301510" cy="369332"/>
          </a:xfrm>
        </p:spPr>
        <p:txBody>
          <a:bodyPr/>
          <a:lstStyle/>
          <a:p>
            <a:pPr fontAlgn="b"/>
            <a:r>
              <a:rPr lang="en-GB" dirty="0" smtClean="0"/>
              <a:t>Politicians</a:t>
            </a:r>
            <a:endParaRPr lang="en-GB" b="0" dirty="0">
              <a:solidFill>
                <a:srgbClr val="000000"/>
              </a:solidFill>
              <a:latin typeface="Calibri" panose="020F0502020204030204" pitchFamily="34" charset="0"/>
            </a:endParaRPr>
          </a:p>
        </p:txBody>
      </p:sp>
      <p:sp>
        <p:nvSpPr>
          <p:cNvPr id="3" name="Text Placeholder 2"/>
          <p:cNvSpPr>
            <a:spLocks noGrp="1"/>
          </p:cNvSpPr>
          <p:nvPr>
            <p:ph type="body" sz="quarter" idx="13"/>
          </p:nvPr>
        </p:nvSpPr>
        <p:spPr>
          <a:xfrm>
            <a:off x="175071" y="448369"/>
            <a:ext cx="2231380" cy="215444"/>
          </a:xfrm>
        </p:spPr>
        <p:txBody>
          <a:bodyPr/>
          <a:lstStyle/>
          <a:p>
            <a:r>
              <a:rPr lang="en-IE" dirty="0"/>
              <a:t>(Base: All Adults 18+; n=1,004)</a:t>
            </a: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(Q.1)</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256480"/>
          </a:xfrm>
        </p:spPr>
        <p:txBody>
          <a:bodyPr/>
          <a:lstStyle/>
          <a:p>
            <a:r>
              <a:rPr lang="en-GB" dirty="0" smtClean="0"/>
              <a:t>There is little trust in politicians by most demographics.</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3276751866"/>
              </p:ext>
            </p:extLst>
          </p:nvPr>
        </p:nvGraphicFramePr>
        <p:xfrm>
          <a:off x="872643" y="1367861"/>
          <a:ext cx="7319172" cy="3007659"/>
        </p:xfrm>
        <a:graphic>
          <a:graphicData uri="http://schemas.openxmlformats.org/drawingml/2006/table">
            <a:tbl>
              <a:tblPr firstRow="1" bandRow="1">
                <a:tableStyleId>{5C22544A-7EE6-4342-B048-85BDC9FD1C3A}</a:tableStyleId>
              </a:tblPr>
              <a:tblGrid>
                <a:gridCol w="1370935"/>
                <a:gridCol w="636565"/>
                <a:gridCol w="636565"/>
                <a:gridCol w="636565"/>
                <a:gridCol w="771649"/>
                <a:gridCol w="791823"/>
                <a:gridCol w="623599"/>
                <a:gridCol w="619676"/>
                <a:gridCol w="544106"/>
                <a:gridCol w="687689"/>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Trust </a:t>
                      </a:r>
                      <a:r>
                        <a:rPr lang="en-GB" sz="1100" b="1" u="none" strike="noStrike" dirty="0" smtClean="0">
                          <a:effectLst/>
                        </a:rPr>
                        <a:t>completely</a:t>
                      </a:r>
                      <a:r>
                        <a:rPr lang="en-GB" sz="1100" b="1" u="none" strike="noStrike" baseline="0" dirty="0" smtClean="0">
                          <a:effectLst/>
                        </a:rPr>
                        <a:t> </a:t>
                      </a:r>
                      <a:r>
                        <a:rPr lang="en-GB" sz="1100" b="1" u="none" strike="noStrike" dirty="0" smtClean="0">
                          <a:effectLst/>
                        </a:rPr>
                        <a:t>(5</a:t>
                      </a:r>
                      <a:r>
                        <a:rPr lang="en-GB" sz="1100" b="1" u="none" strike="noStrike" dirty="0">
                          <a:effectLst/>
                        </a:rPr>
                        <a:t>)</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4</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3</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r>
              <a:tr h="344204">
                <a:tc>
                  <a:txBody>
                    <a:bodyPr/>
                    <a:lstStyle/>
                    <a:p>
                      <a:pPr algn="r" fontAlgn="b"/>
                      <a:r>
                        <a:rPr lang="en-GB" sz="1100" b="1" u="none" strike="noStrike" dirty="0">
                          <a:effectLst/>
                        </a:rPr>
                        <a:t>2</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28%</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IE" sz="1100" b="1" u="none" strike="noStrike" dirty="0">
                          <a:effectLst/>
                        </a:rPr>
                        <a:t>Do not trust at all (1)</a:t>
                      </a:r>
                      <a:endParaRPr lang="en-IE"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52%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49%</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39%</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51%</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a:t>
                      </a:r>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Tree>
    <p:extLst>
      <p:ext uri="{BB962C8B-B14F-4D97-AF65-F5344CB8AC3E}">
        <p14:creationId xmlns:p14="http://schemas.microsoft.com/office/powerpoint/2010/main" val="171209081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5071" y="80600"/>
            <a:ext cx="1947521" cy="369332"/>
          </a:xfrm>
        </p:spPr>
        <p:txBody>
          <a:bodyPr/>
          <a:lstStyle/>
          <a:p>
            <a:pPr fontAlgn="b"/>
            <a:r>
              <a:rPr lang="en-GB" dirty="0"/>
              <a:t>Church </a:t>
            </a:r>
            <a:r>
              <a:rPr lang="en-GB" dirty="0" smtClean="0"/>
              <a:t>Leaders</a:t>
            </a:r>
            <a:endParaRPr lang="en-GB" b="0" dirty="0">
              <a:solidFill>
                <a:srgbClr val="000000"/>
              </a:solidFill>
              <a:latin typeface="Calibri" panose="020F0502020204030204" pitchFamily="34" charset="0"/>
            </a:endParaRPr>
          </a:p>
        </p:txBody>
      </p:sp>
      <p:sp>
        <p:nvSpPr>
          <p:cNvPr id="3" name="Text Placeholder 2"/>
          <p:cNvSpPr>
            <a:spLocks noGrp="1"/>
          </p:cNvSpPr>
          <p:nvPr>
            <p:ph type="body" sz="quarter" idx="13"/>
          </p:nvPr>
        </p:nvSpPr>
        <p:spPr>
          <a:xfrm>
            <a:off x="175071" y="448369"/>
            <a:ext cx="2231380" cy="215444"/>
          </a:xfrm>
        </p:spPr>
        <p:txBody>
          <a:bodyPr/>
          <a:lstStyle/>
          <a:p>
            <a:r>
              <a:rPr lang="en-IE" dirty="0"/>
              <a:t>(Base: All Adults 18+; n=1,004)</a:t>
            </a: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(Q.1)</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246478"/>
          </a:xfrm>
        </p:spPr>
        <p:txBody>
          <a:bodyPr/>
          <a:lstStyle/>
          <a:p>
            <a:r>
              <a:rPr lang="en-GB" dirty="0" smtClean="0"/>
              <a:t>Church leaders are more trusted by those opposed to abortion.</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2032938253"/>
              </p:ext>
            </p:extLst>
          </p:nvPr>
        </p:nvGraphicFramePr>
        <p:xfrm>
          <a:off x="872643" y="1367861"/>
          <a:ext cx="7319172" cy="3007659"/>
        </p:xfrm>
        <a:graphic>
          <a:graphicData uri="http://schemas.openxmlformats.org/drawingml/2006/table">
            <a:tbl>
              <a:tblPr firstRow="1" bandRow="1">
                <a:tableStyleId>{5C22544A-7EE6-4342-B048-85BDC9FD1C3A}</a:tableStyleId>
              </a:tblPr>
              <a:tblGrid>
                <a:gridCol w="1370935"/>
                <a:gridCol w="636565"/>
                <a:gridCol w="636565"/>
                <a:gridCol w="636565"/>
                <a:gridCol w="771649"/>
                <a:gridCol w="791823"/>
                <a:gridCol w="623599"/>
                <a:gridCol w="619676"/>
                <a:gridCol w="544106"/>
                <a:gridCol w="687689"/>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Trust </a:t>
                      </a:r>
                      <a:r>
                        <a:rPr lang="en-GB" sz="1100" b="1" u="none" strike="noStrike" dirty="0" smtClean="0">
                          <a:effectLst/>
                        </a:rPr>
                        <a:t>completely</a:t>
                      </a:r>
                      <a:r>
                        <a:rPr lang="en-GB" sz="1100" b="1" u="none" strike="noStrike" baseline="0" dirty="0" smtClean="0">
                          <a:effectLst/>
                        </a:rPr>
                        <a:t> </a:t>
                      </a:r>
                      <a:r>
                        <a:rPr lang="en-GB" sz="1100" b="1" u="none" strike="noStrike" dirty="0" smtClean="0">
                          <a:effectLst/>
                        </a:rPr>
                        <a:t>(5</a:t>
                      </a:r>
                      <a:r>
                        <a:rPr lang="en-GB" sz="1100" b="1" u="none" strike="noStrike" dirty="0">
                          <a:effectLst/>
                        </a:rPr>
                        <a:t>)</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9%</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29%</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r>
              <a:tr h="344204">
                <a:tc>
                  <a:txBody>
                    <a:bodyPr/>
                    <a:lstStyle/>
                    <a:p>
                      <a:pPr algn="r" fontAlgn="b"/>
                      <a:r>
                        <a:rPr lang="en-GB" sz="1100" b="1" u="none" strike="noStrike" dirty="0">
                          <a:effectLst/>
                        </a:rPr>
                        <a:t>4</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9%</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3</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32%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17%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9%</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18%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r>
              <a:tr h="344204">
                <a:tc>
                  <a:txBody>
                    <a:bodyPr/>
                    <a:lstStyle/>
                    <a:p>
                      <a:pPr algn="r" fontAlgn="b"/>
                      <a:r>
                        <a:rPr lang="en-GB" sz="1100" b="1" u="none" strike="noStrike" dirty="0">
                          <a:effectLst/>
                        </a:rPr>
                        <a:t>2</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19%</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IE" sz="1100" b="1" u="none" strike="noStrike" dirty="0">
                          <a:effectLst/>
                        </a:rPr>
                        <a:t>Do not trust at all (1)</a:t>
                      </a:r>
                      <a:endParaRPr lang="en-IE"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26%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28%</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49%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44%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39%</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74%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Tree>
    <p:extLst>
      <p:ext uri="{BB962C8B-B14F-4D97-AF65-F5344CB8AC3E}">
        <p14:creationId xmlns:p14="http://schemas.microsoft.com/office/powerpoint/2010/main" val="64257166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5071" y="80600"/>
            <a:ext cx="1826910" cy="369332"/>
          </a:xfrm>
        </p:spPr>
        <p:txBody>
          <a:bodyPr/>
          <a:lstStyle/>
          <a:p>
            <a:pPr fontAlgn="b"/>
            <a:r>
              <a:rPr lang="en-GB" dirty="0"/>
              <a:t>Media </a:t>
            </a:r>
            <a:r>
              <a:rPr lang="en-GB" dirty="0" smtClean="0"/>
              <a:t>Outlets</a:t>
            </a:r>
            <a:endParaRPr lang="en-GB" b="0" dirty="0">
              <a:solidFill>
                <a:srgbClr val="000000"/>
              </a:solidFill>
              <a:latin typeface="Calibri" panose="020F0502020204030204" pitchFamily="34" charset="0"/>
            </a:endParaRPr>
          </a:p>
        </p:txBody>
      </p:sp>
      <p:sp>
        <p:nvSpPr>
          <p:cNvPr id="3" name="Text Placeholder 2"/>
          <p:cNvSpPr>
            <a:spLocks noGrp="1"/>
          </p:cNvSpPr>
          <p:nvPr>
            <p:ph type="body" sz="quarter" idx="13"/>
          </p:nvPr>
        </p:nvSpPr>
        <p:spPr>
          <a:xfrm>
            <a:off x="175071" y="448369"/>
            <a:ext cx="2231380" cy="215444"/>
          </a:xfrm>
        </p:spPr>
        <p:txBody>
          <a:bodyPr/>
          <a:lstStyle/>
          <a:p>
            <a:r>
              <a:rPr lang="en-IE" dirty="0"/>
              <a:t>(Base: All Adults 18+; n=1,004)</a:t>
            </a: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(Q.1)</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512961"/>
          </a:xfrm>
        </p:spPr>
        <p:txBody>
          <a:bodyPr/>
          <a:lstStyle/>
          <a:p>
            <a:r>
              <a:rPr lang="en-GB" dirty="0" smtClean="0"/>
              <a:t>Media outlets are not widely trusted, however those opposed to abortion are particularly low in trust.</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2812162099"/>
              </p:ext>
            </p:extLst>
          </p:nvPr>
        </p:nvGraphicFramePr>
        <p:xfrm>
          <a:off x="872643" y="1367861"/>
          <a:ext cx="7319172" cy="3007659"/>
        </p:xfrm>
        <a:graphic>
          <a:graphicData uri="http://schemas.openxmlformats.org/drawingml/2006/table">
            <a:tbl>
              <a:tblPr firstRow="1" bandRow="1">
                <a:tableStyleId>{5C22544A-7EE6-4342-B048-85BDC9FD1C3A}</a:tableStyleId>
              </a:tblPr>
              <a:tblGrid>
                <a:gridCol w="1370935"/>
                <a:gridCol w="636565"/>
                <a:gridCol w="636565"/>
                <a:gridCol w="636565"/>
                <a:gridCol w="771649"/>
                <a:gridCol w="791823"/>
                <a:gridCol w="623599"/>
                <a:gridCol w="619676"/>
                <a:gridCol w="544106"/>
                <a:gridCol w="687689"/>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Trust </a:t>
                      </a:r>
                      <a:r>
                        <a:rPr lang="en-GB" sz="1100" b="1" u="none" strike="noStrike" dirty="0" smtClean="0">
                          <a:effectLst/>
                        </a:rPr>
                        <a:t>completely</a:t>
                      </a:r>
                      <a:r>
                        <a:rPr lang="en-GB" sz="1100" b="1" u="none" strike="noStrike" baseline="0" dirty="0" smtClean="0">
                          <a:effectLst/>
                        </a:rPr>
                        <a:t> </a:t>
                      </a:r>
                      <a:r>
                        <a:rPr lang="en-GB" sz="1100" b="1" u="none" strike="noStrike" dirty="0" smtClean="0">
                          <a:effectLst/>
                        </a:rPr>
                        <a:t>(5</a:t>
                      </a:r>
                      <a:r>
                        <a:rPr lang="en-GB" sz="1100" b="1" u="none" strike="noStrike" dirty="0">
                          <a:effectLst/>
                        </a:rPr>
                        <a:t>)</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4</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3</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27%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46%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33%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35%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39%</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2</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28%</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20%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10%</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25%</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IE" sz="1100" b="1" u="none" strike="noStrike" dirty="0">
                          <a:effectLst/>
                        </a:rPr>
                        <a:t>Do not trust at all (1)</a:t>
                      </a:r>
                      <a:endParaRPr lang="en-IE"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50%</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36%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27%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38%</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21%</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Tree>
    <p:extLst>
      <p:ext uri="{BB962C8B-B14F-4D97-AF65-F5344CB8AC3E}">
        <p14:creationId xmlns:p14="http://schemas.microsoft.com/office/powerpoint/2010/main" val="295275915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5071" y="80600"/>
            <a:ext cx="3041538" cy="369332"/>
          </a:xfrm>
        </p:spPr>
        <p:txBody>
          <a:bodyPr/>
          <a:lstStyle/>
          <a:p>
            <a:pPr fontAlgn="b"/>
            <a:r>
              <a:rPr lang="en-GB" dirty="0"/>
              <a:t>Women's </a:t>
            </a:r>
            <a:r>
              <a:rPr lang="en-GB" dirty="0" smtClean="0"/>
              <a:t>Rights Groups</a:t>
            </a:r>
            <a:endParaRPr lang="en-GB" b="0" dirty="0">
              <a:solidFill>
                <a:srgbClr val="000000"/>
              </a:solidFill>
              <a:latin typeface="Calibri" panose="020F0502020204030204" pitchFamily="34" charset="0"/>
            </a:endParaRPr>
          </a:p>
        </p:txBody>
      </p:sp>
      <p:sp>
        <p:nvSpPr>
          <p:cNvPr id="3" name="Text Placeholder 2"/>
          <p:cNvSpPr>
            <a:spLocks noGrp="1"/>
          </p:cNvSpPr>
          <p:nvPr>
            <p:ph type="body" sz="quarter" idx="13"/>
          </p:nvPr>
        </p:nvSpPr>
        <p:spPr>
          <a:xfrm>
            <a:off x="175071" y="448369"/>
            <a:ext cx="2231380" cy="215444"/>
          </a:xfrm>
        </p:spPr>
        <p:txBody>
          <a:bodyPr/>
          <a:lstStyle/>
          <a:p>
            <a:r>
              <a:rPr lang="en-IE" dirty="0"/>
              <a:t>(Base: All Adults 18+; n=1,004)</a:t>
            </a: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(Q.1)</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769441"/>
          </a:xfrm>
        </p:spPr>
        <p:txBody>
          <a:bodyPr/>
          <a:lstStyle/>
          <a:p>
            <a:r>
              <a:rPr lang="en-GB" dirty="0" smtClean="0"/>
              <a:t>Women's rights group are trusted mainly by those who believe abortion should be available as a woman chooses, and significantly less among those opposed.</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4007209059"/>
              </p:ext>
            </p:extLst>
          </p:nvPr>
        </p:nvGraphicFramePr>
        <p:xfrm>
          <a:off x="872643" y="1367861"/>
          <a:ext cx="7319172" cy="3007659"/>
        </p:xfrm>
        <a:graphic>
          <a:graphicData uri="http://schemas.openxmlformats.org/drawingml/2006/table">
            <a:tbl>
              <a:tblPr firstRow="1" bandRow="1">
                <a:tableStyleId>{5C22544A-7EE6-4342-B048-85BDC9FD1C3A}</a:tableStyleId>
              </a:tblPr>
              <a:tblGrid>
                <a:gridCol w="1370935"/>
                <a:gridCol w="636565"/>
                <a:gridCol w="636565"/>
                <a:gridCol w="636565"/>
                <a:gridCol w="771649"/>
                <a:gridCol w="791823"/>
                <a:gridCol w="623599"/>
                <a:gridCol w="619676"/>
                <a:gridCol w="544106"/>
                <a:gridCol w="687689"/>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Trust </a:t>
                      </a:r>
                      <a:r>
                        <a:rPr lang="en-GB" sz="1100" b="1" u="none" strike="noStrike" dirty="0" smtClean="0">
                          <a:effectLst/>
                        </a:rPr>
                        <a:t>completely</a:t>
                      </a:r>
                      <a:r>
                        <a:rPr lang="en-GB" sz="1100" b="1" u="none" strike="noStrike" baseline="0" dirty="0" smtClean="0">
                          <a:effectLst/>
                        </a:rPr>
                        <a:t> </a:t>
                      </a:r>
                      <a:r>
                        <a:rPr lang="en-GB" sz="1100" b="1" u="none" strike="noStrike" dirty="0" smtClean="0">
                          <a:effectLst/>
                        </a:rPr>
                        <a:t>(5</a:t>
                      </a:r>
                      <a:r>
                        <a:rPr lang="en-GB" sz="1100" b="1" u="none" strike="noStrike" dirty="0">
                          <a:effectLst/>
                        </a:rPr>
                        <a:t>)</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11%</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18%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23%</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4</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14%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21%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22%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33%</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r>
              <a:tr h="344204">
                <a:tc>
                  <a:txBody>
                    <a:bodyPr/>
                    <a:lstStyle/>
                    <a:p>
                      <a:pPr algn="r" fontAlgn="b"/>
                      <a:r>
                        <a:rPr lang="en-GB" sz="1100" b="1" u="none" strike="noStrike" dirty="0">
                          <a:effectLst/>
                        </a:rPr>
                        <a:t>3</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18%</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22%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19%</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24%</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2</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IE" sz="1100" b="1" u="none" strike="noStrike" dirty="0">
                          <a:effectLst/>
                        </a:rPr>
                        <a:t>Do not trust at all (1)</a:t>
                      </a:r>
                      <a:endParaRPr lang="en-IE"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30%</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21%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9%</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Tree>
    <p:extLst>
      <p:ext uri="{BB962C8B-B14F-4D97-AF65-F5344CB8AC3E}">
        <p14:creationId xmlns:p14="http://schemas.microsoft.com/office/powerpoint/2010/main" val="88870960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5071" y="80600"/>
            <a:ext cx="2769861" cy="369332"/>
          </a:xfrm>
        </p:spPr>
        <p:txBody>
          <a:bodyPr/>
          <a:lstStyle/>
          <a:p>
            <a:pPr fontAlgn="b"/>
            <a:r>
              <a:rPr lang="en-GB" dirty="0"/>
              <a:t>Human </a:t>
            </a:r>
            <a:r>
              <a:rPr lang="en-GB" dirty="0" smtClean="0"/>
              <a:t>Rights Groups</a:t>
            </a:r>
            <a:endParaRPr lang="en-GB" b="0" dirty="0">
              <a:solidFill>
                <a:srgbClr val="000000"/>
              </a:solidFill>
              <a:latin typeface="Calibri" panose="020F0502020204030204" pitchFamily="34" charset="0"/>
            </a:endParaRPr>
          </a:p>
        </p:txBody>
      </p:sp>
      <p:sp>
        <p:nvSpPr>
          <p:cNvPr id="3" name="Text Placeholder 2"/>
          <p:cNvSpPr>
            <a:spLocks noGrp="1"/>
          </p:cNvSpPr>
          <p:nvPr>
            <p:ph type="body" sz="quarter" idx="13"/>
          </p:nvPr>
        </p:nvSpPr>
        <p:spPr>
          <a:xfrm>
            <a:off x="175071" y="448369"/>
            <a:ext cx="2231380" cy="215444"/>
          </a:xfrm>
        </p:spPr>
        <p:txBody>
          <a:bodyPr/>
          <a:lstStyle/>
          <a:p>
            <a:r>
              <a:rPr lang="en-IE" dirty="0"/>
              <a:t>(Base: All Adults 18+; n=1,004)</a:t>
            </a: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(Q.1)</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512961"/>
          </a:xfrm>
        </p:spPr>
        <p:txBody>
          <a:bodyPr/>
          <a:lstStyle/>
          <a:p>
            <a:r>
              <a:rPr lang="en-GB" dirty="0" smtClean="0"/>
              <a:t>Human rights groups have polarised levels of trust among those opposed to abortion.</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3055076307"/>
              </p:ext>
            </p:extLst>
          </p:nvPr>
        </p:nvGraphicFramePr>
        <p:xfrm>
          <a:off x="872643" y="1367861"/>
          <a:ext cx="7319172" cy="3007659"/>
        </p:xfrm>
        <a:graphic>
          <a:graphicData uri="http://schemas.openxmlformats.org/drawingml/2006/table">
            <a:tbl>
              <a:tblPr firstRow="1" bandRow="1">
                <a:tableStyleId>{5C22544A-7EE6-4342-B048-85BDC9FD1C3A}</a:tableStyleId>
              </a:tblPr>
              <a:tblGrid>
                <a:gridCol w="1370935"/>
                <a:gridCol w="636565"/>
                <a:gridCol w="636565"/>
                <a:gridCol w="636565"/>
                <a:gridCol w="771649"/>
                <a:gridCol w="791823"/>
                <a:gridCol w="623599"/>
                <a:gridCol w="619676"/>
                <a:gridCol w="544106"/>
                <a:gridCol w="687689"/>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Trust </a:t>
                      </a:r>
                      <a:r>
                        <a:rPr lang="en-GB" sz="1100" b="1" u="none" strike="noStrike" dirty="0" smtClean="0">
                          <a:effectLst/>
                        </a:rPr>
                        <a:t>completely</a:t>
                      </a:r>
                      <a:r>
                        <a:rPr lang="en-GB" sz="1100" b="1" u="none" strike="noStrike" baseline="0" dirty="0" smtClean="0">
                          <a:effectLst/>
                        </a:rPr>
                        <a:t> </a:t>
                      </a:r>
                      <a:r>
                        <a:rPr lang="en-GB" sz="1100" b="1" u="none" strike="noStrike" dirty="0" smtClean="0">
                          <a:effectLst/>
                        </a:rPr>
                        <a:t>(5</a:t>
                      </a:r>
                      <a:r>
                        <a:rPr lang="en-GB" sz="1100" b="1" u="none" strike="noStrike" dirty="0">
                          <a:effectLst/>
                        </a:rPr>
                        <a:t>)</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22%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23%</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4</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26%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r>
              <a:tr h="344204">
                <a:tc>
                  <a:txBody>
                    <a:bodyPr/>
                    <a:lstStyle/>
                    <a:p>
                      <a:pPr algn="r" fontAlgn="b"/>
                      <a:r>
                        <a:rPr lang="en-GB" sz="1100" b="1" u="none" strike="noStrike" dirty="0">
                          <a:effectLst/>
                        </a:rPr>
                        <a:t>3</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26%</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2</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8%</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IE" sz="1100" b="1" u="none" strike="noStrike" dirty="0">
                          <a:effectLst/>
                        </a:rPr>
                        <a:t>Do not trust at all (1)</a:t>
                      </a:r>
                      <a:endParaRPr lang="en-IE"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21%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10%</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Tree>
    <p:extLst>
      <p:ext uri="{BB962C8B-B14F-4D97-AF65-F5344CB8AC3E}">
        <p14:creationId xmlns:p14="http://schemas.microsoft.com/office/powerpoint/2010/main" val="188313963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IE" dirty="0" smtClean="0"/>
              <a:t>Who We Spoke To?</a:t>
            </a:r>
            <a:endParaRPr lang="en-IE" dirty="0"/>
          </a:p>
        </p:txBody>
      </p:sp>
      <p:pic>
        <p:nvPicPr>
          <p:cNvPr id="4" name="Picture Placeholder 3"/>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235504500"/>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5071" y="80600"/>
            <a:ext cx="2865977" cy="369332"/>
          </a:xfrm>
        </p:spPr>
        <p:txBody>
          <a:bodyPr/>
          <a:lstStyle/>
          <a:p>
            <a:pPr fontAlgn="b"/>
            <a:r>
              <a:rPr lang="en-GB" dirty="0"/>
              <a:t>Amnesty International</a:t>
            </a:r>
            <a:endParaRPr lang="en-GB" b="0" dirty="0">
              <a:solidFill>
                <a:srgbClr val="000000"/>
              </a:solidFill>
              <a:latin typeface="Calibri" panose="020F0502020204030204" pitchFamily="34" charset="0"/>
            </a:endParaRPr>
          </a:p>
        </p:txBody>
      </p:sp>
      <p:sp>
        <p:nvSpPr>
          <p:cNvPr id="3" name="Text Placeholder 2"/>
          <p:cNvSpPr>
            <a:spLocks noGrp="1"/>
          </p:cNvSpPr>
          <p:nvPr>
            <p:ph type="body" sz="quarter" idx="13"/>
          </p:nvPr>
        </p:nvSpPr>
        <p:spPr>
          <a:xfrm>
            <a:off x="175071" y="448369"/>
            <a:ext cx="2231380" cy="215444"/>
          </a:xfrm>
        </p:spPr>
        <p:txBody>
          <a:bodyPr/>
          <a:lstStyle/>
          <a:p>
            <a:r>
              <a:rPr lang="en-IE" dirty="0"/>
              <a:t>(Base: All Adults 18+; n=1,004)</a:t>
            </a: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(Q.1)</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270933" y="5621391"/>
            <a:ext cx="6785067" cy="1025922"/>
          </a:xfrm>
        </p:spPr>
        <p:txBody>
          <a:bodyPr/>
          <a:lstStyle/>
          <a:p>
            <a:r>
              <a:rPr lang="en-GB" dirty="0" smtClean="0"/>
              <a:t>Amnesty International shows very low levels of trust amongst those opposed to abortion, while those who are non-religious and believe it should be available as a woman chooses return high levels of trust. Significantly higher level of don’t knows than in the case of general human rights organisations.</a:t>
            </a:r>
          </a:p>
        </p:txBody>
      </p:sp>
      <p:graphicFrame>
        <p:nvGraphicFramePr>
          <p:cNvPr id="9" name="Table 8"/>
          <p:cNvGraphicFramePr>
            <a:graphicFrameLocks noGrp="1"/>
          </p:cNvGraphicFramePr>
          <p:nvPr>
            <p:extLst>
              <p:ext uri="{D42A27DB-BD31-4B8C-83A1-F6EECF244321}">
                <p14:modId xmlns:p14="http://schemas.microsoft.com/office/powerpoint/2010/main" val="646070201"/>
              </p:ext>
            </p:extLst>
          </p:nvPr>
        </p:nvGraphicFramePr>
        <p:xfrm>
          <a:off x="872643" y="1367861"/>
          <a:ext cx="7319172" cy="3007659"/>
        </p:xfrm>
        <a:graphic>
          <a:graphicData uri="http://schemas.openxmlformats.org/drawingml/2006/table">
            <a:tbl>
              <a:tblPr firstRow="1" bandRow="1">
                <a:tableStyleId>{5C22544A-7EE6-4342-B048-85BDC9FD1C3A}</a:tableStyleId>
              </a:tblPr>
              <a:tblGrid>
                <a:gridCol w="1370935"/>
                <a:gridCol w="636565"/>
                <a:gridCol w="636565"/>
                <a:gridCol w="636565"/>
                <a:gridCol w="771649"/>
                <a:gridCol w="791823"/>
                <a:gridCol w="623599"/>
                <a:gridCol w="619676"/>
                <a:gridCol w="544106"/>
                <a:gridCol w="687689"/>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Trust </a:t>
                      </a:r>
                      <a:r>
                        <a:rPr lang="en-GB" sz="1100" b="1" u="none" strike="noStrike" dirty="0" smtClean="0">
                          <a:effectLst/>
                        </a:rPr>
                        <a:t>completely</a:t>
                      </a:r>
                      <a:r>
                        <a:rPr lang="en-GB" sz="1100" b="1" u="none" strike="noStrike" baseline="0" dirty="0" smtClean="0">
                          <a:effectLst/>
                        </a:rPr>
                        <a:t> </a:t>
                      </a:r>
                      <a:r>
                        <a:rPr lang="en-GB" sz="1100" b="1" u="none" strike="noStrike" dirty="0" smtClean="0">
                          <a:effectLst/>
                        </a:rPr>
                        <a:t>(5</a:t>
                      </a:r>
                      <a:r>
                        <a:rPr lang="en-GB" sz="1100" b="1" u="none" strike="noStrike" dirty="0">
                          <a:effectLst/>
                        </a:rPr>
                        <a:t>)</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19%</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9%</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19%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19%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22%</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4</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13%</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25%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31%</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25%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29%</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r>
              <a:tr h="344204">
                <a:tc>
                  <a:txBody>
                    <a:bodyPr/>
                    <a:lstStyle/>
                    <a:p>
                      <a:pPr algn="r" fontAlgn="b"/>
                      <a:r>
                        <a:rPr lang="en-GB" sz="1100" b="1" u="none" strike="noStrike" dirty="0">
                          <a:effectLst/>
                        </a:rPr>
                        <a:t>3</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28%</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2</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IE" sz="1100" b="1" u="none" strike="noStrike" dirty="0">
                          <a:effectLst/>
                        </a:rPr>
                        <a:t>Do not trust at all (1)</a:t>
                      </a:r>
                      <a:endParaRPr lang="en-IE"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32%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23%</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Tree>
    <p:extLst>
      <p:ext uri="{BB962C8B-B14F-4D97-AF65-F5344CB8AC3E}">
        <p14:creationId xmlns:p14="http://schemas.microsoft.com/office/powerpoint/2010/main" val="354047318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5071" y="80600"/>
            <a:ext cx="2750625" cy="369332"/>
          </a:xfrm>
        </p:spPr>
        <p:txBody>
          <a:bodyPr/>
          <a:lstStyle/>
          <a:p>
            <a:pPr fontAlgn="b"/>
            <a:r>
              <a:rPr lang="en-GB" dirty="0" smtClean="0"/>
              <a:t>Anti-Abortion Groups</a:t>
            </a:r>
            <a:endParaRPr lang="en-GB" b="0" dirty="0">
              <a:solidFill>
                <a:srgbClr val="000000"/>
              </a:solidFill>
              <a:latin typeface="Calibri" panose="020F0502020204030204" pitchFamily="34" charset="0"/>
            </a:endParaRPr>
          </a:p>
        </p:txBody>
      </p:sp>
      <p:sp>
        <p:nvSpPr>
          <p:cNvPr id="3" name="Text Placeholder 2"/>
          <p:cNvSpPr>
            <a:spLocks noGrp="1"/>
          </p:cNvSpPr>
          <p:nvPr>
            <p:ph type="body" sz="quarter" idx="13"/>
          </p:nvPr>
        </p:nvSpPr>
        <p:spPr>
          <a:xfrm>
            <a:off x="175071" y="448369"/>
            <a:ext cx="2231380" cy="215444"/>
          </a:xfrm>
        </p:spPr>
        <p:txBody>
          <a:bodyPr/>
          <a:lstStyle/>
          <a:p>
            <a:r>
              <a:rPr lang="en-IE" dirty="0"/>
              <a:t>(Base: All Adults 18+; n=1,004)</a:t>
            </a: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(Q.1)</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512961"/>
          </a:xfrm>
        </p:spPr>
        <p:txBody>
          <a:bodyPr/>
          <a:lstStyle/>
          <a:p>
            <a:r>
              <a:rPr lang="en-GB" dirty="0" smtClean="0"/>
              <a:t>Anti-abortion groups are more trusted by those opposed to abortion, however less so amongst those for abortion or non-religious.</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164625377"/>
              </p:ext>
            </p:extLst>
          </p:nvPr>
        </p:nvGraphicFramePr>
        <p:xfrm>
          <a:off x="872643" y="1367861"/>
          <a:ext cx="7319172" cy="3007659"/>
        </p:xfrm>
        <a:graphic>
          <a:graphicData uri="http://schemas.openxmlformats.org/drawingml/2006/table">
            <a:tbl>
              <a:tblPr firstRow="1" bandRow="1">
                <a:tableStyleId>{5C22544A-7EE6-4342-B048-85BDC9FD1C3A}</a:tableStyleId>
              </a:tblPr>
              <a:tblGrid>
                <a:gridCol w="1370935"/>
                <a:gridCol w="636565"/>
                <a:gridCol w="636565"/>
                <a:gridCol w="636565"/>
                <a:gridCol w="771649"/>
                <a:gridCol w="791823"/>
                <a:gridCol w="623599"/>
                <a:gridCol w="619676"/>
                <a:gridCol w="544106"/>
                <a:gridCol w="687689"/>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Trust </a:t>
                      </a:r>
                      <a:r>
                        <a:rPr lang="en-GB" sz="1100" b="1" u="none" strike="noStrike" dirty="0" smtClean="0">
                          <a:effectLst/>
                        </a:rPr>
                        <a:t>completely</a:t>
                      </a:r>
                      <a:r>
                        <a:rPr lang="en-GB" sz="1100" b="1" u="none" strike="noStrike" baseline="0" dirty="0" smtClean="0">
                          <a:effectLst/>
                        </a:rPr>
                        <a:t> </a:t>
                      </a:r>
                      <a:r>
                        <a:rPr lang="en-GB" sz="1100" b="1" u="none" strike="noStrike" dirty="0" smtClean="0">
                          <a:effectLst/>
                        </a:rPr>
                        <a:t>(5</a:t>
                      </a:r>
                      <a:r>
                        <a:rPr lang="en-GB" sz="1100" b="1" u="none" strike="noStrike" dirty="0">
                          <a:effectLst/>
                        </a:rPr>
                        <a:t>)</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30%</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r>
              <a:tr h="344204">
                <a:tc>
                  <a:txBody>
                    <a:bodyPr/>
                    <a:lstStyle/>
                    <a:p>
                      <a:pPr algn="r" fontAlgn="b"/>
                      <a:r>
                        <a:rPr lang="en-GB" sz="1100" b="1" u="none" strike="noStrike" dirty="0">
                          <a:effectLst/>
                        </a:rPr>
                        <a:t>4</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3</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20%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28%</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22%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r>
              <a:tr h="344204">
                <a:tc>
                  <a:txBody>
                    <a:bodyPr/>
                    <a:lstStyle/>
                    <a:p>
                      <a:pPr algn="r" fontAlgn="b"/>
                      <a:r>
                        <a:rPr lang="en-GB" sz="1100" b="1" u="none" strike="noStrike" dirty="0">
                          <a:effectLst/>
                        </a:rPr>
                        <a:t>2</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25%</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IE" sz="1100" b="1" u="none" strike="noStrike" dirty="0">
                          <a:effectLst/>
                        </a:rPr>
                        <a:t>Do not trust at all (1)</a:t>
                      </a:r>
                      <a:endParaRPr lang="en-IE"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18%</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18%</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37%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37%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Tree>
    <p:extLst>
      <p:ext uri="{BB962C8B-B14F-4D97-AF65-F5344CB8AC3E}">
        <p14:creationId xmlns:p14="http://schemas.microsoft.com/office/powerpoint/2010/main" val="157322701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5071" y="80600"/>
            <a:ext cx="4267130" cy="369332"/>
          </a:xfrm>
        </p:spPr>
        <p:txBody>
          <a:bodyPr/>
          <a:lstStyle/>
          <a:p>
            <a:pPr fontAlgn="b"/>
            <a:r>
              <a:rPr lang="en-IE" dirty="0"/>
              <a:t>Women </a:t>
            </a:r>
            <a:r>
              <a:rPr lang="en-IE" dirty="0" smtClean="0"/>
              <a:t>Who Have Had Abortions</a:t>
            </a:r>
            <a:endParaRPr lang="en-IE" b="0" dirty="0">
              <a:solidFill>
                <a:srgbClr val="000000"/>
              </a:solidFill>
              <a:latin typeface="Calibri" panose="020F0502020204030204" pitchFamily="34" charset="0"/>
            </a:endParaRPr>
          </a:p>
        </p:txBody>
      </p:sp>
      <p:sp>
        <p:nvSpPr>
          <p:cNvPr id="3" name="Text Placeholder 2"/>
          <p:cNvSpPr>
            <a:spLocks noGrp="1"/>
          </p:cNvSpPr>
          <p:nvPr>
            <p:ph type="body" sz="quarter" idx="13"/>
          </p:nvPr>
        </p:nvSpPr>
        <p:spPr>
          <a:xfrm>
            <a:off x="175071" y="448369"/>
            <a:ext cx="2231380" cy="215444"/>
          </a:xfrm>
        </p:spPr>
        <p:txBody>
          <a:bodyPr/>
          <a:lstStyle/>
          <a:p>
            <a:r>
              <a:rPr lang="en-IE" dirty="0"/>
              <a:t>(Base: All Adults 18+; n=1,004)</a:t>
            </a: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(Q.1)</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759439"/>
          </a:xfrm>
        </p:spPr>
        <p:txBody>
          <a:bodyPr/>
          <a:lstStyle/>
          <a:p>
            <a:r>
              <a:rPr lang="en-GB" dirty="0" smtClean="0"/>
              <a:t>Women who have had abortions are less trusted by those oppose to abortion, while non-religious and those in favour see this group as very trustworthy.</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185493518"/>
              </p:ext>
            </p:extLst>
          </p:nvPr>
        </p:nvGraphicFramePr>
        <p:xfrm>
          <a:off x="872643" y="1367861"/>
          <a:ext cx="7319172" cy="3007659"/>
        </p:xfrm>
        <a:graphic>
          <a:graphicData uri="http://schemas.openxmlformats.org/drawingml/2006/table">
            <a:tbl>
              <a:tblPr firstRow="1" bandRow="1">
                <a:tableStyleId>{5C22544A-7EE6-4342-B048-85BDC9FD1C3A}</a:tableStyleId>
              </a:tblPr>
              <a:tblGrid>
                <a:gridCol w="1370935"/>
                <a:gridCol w="636565"/>
                <a:gridCol w="636565"/>
                <a:gridCol w="636565"/>
                <a:gridCol w="771649"/>
                <a:gridCol w="791823"/>
                <a:gridCol w="623599"/>
                <a:gridCol w="619676"/>
                <a:gridCol w="544106"/>
                <a:gridCol w="687689"/>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Trust </a:t>
                      </a:r>
                      <a:r>
                        <a:rPr lang="en-GB" sz="1100" b="1" u="none" strike="noStrike" dirty="0" smtClean="0">
                          <a:effectLst/>
                        </a:rPr>
                        <a:t>completely</a:t>
                      </a:r>
                      <a:r>
                        <a:rPr lang="en-GB" sz="1100" b="1" u="none" strike="noStrike" baseline="0" dirty="0" smtClean="0">
                          <a:effectLst/>
                        </a:rPr>
                        <a:t> </a:t>
                      </a:r>
                      <a:r>
                        <a:rPr lang="en-GB" sz="1100" b="1" u="none" strike="noStrike" dirty="0" smtClean="0">
                          <a:effectLst/>
                        </a:rPr>
                        <a:t>(5</a:t>
                      </a:r>
                      <a:r>
                        <a:rPr lang="en-GB" sz="1100" b="1" u="none" strike="noStrike" dirty="0">
                          <a:effectLst/>
                        </a:rPr>
                        <a:t>)</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23%</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29%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29%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35%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r>
              <a:tr h="344204">
                <a:tc>
                  <a:txBody>
                    <a:bodyPr/>
                    <a:lstStyle/>
                    <a:p>
                      <a:pPr algn="r" fontAlgn="b"/>
                      <a:r>
                        <a:rPr lang="en-GB" sz="1100" b="1" u="none" strike="noStrike" dirty="0">
                          <a:effectLst/>
                        </a:rPr>
                        <a:t>4</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8%</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16%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30%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29%</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r>
              <a:tr h="344204">
                <a:tc>
                  <a:txBody>
                    <a:bodyPr/>
                    <a:lstStyle/>
                    <a:p>
                      <a:pPr algn="r" fontAlgn="b"/>
                      <a:r>
                        <a:rPr lang="en-GB" sz="1100" b="1" u="none" strike="noStrike" dirty="0">
                          <a:effectLst/>
                        </a:rPr>
                        <a:t>3</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39%</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25%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25%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13%</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21%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21%</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2</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IE" sz="1100" b="1" u="none" strike="noStrike" dirty="0">
                          <a:effectLst/>
                        </a:rPr>
                        <a:t>Do not trust at all (1)</a:t>
                      </a:r>
                      <a:endParaRPr lang="en-IE"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12%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19%</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Tree>
    <p:extLst>
      <p:ext uri="{BB962C8B-B14F-4D97-AF65-F5344CB8AC3E}">
        <p14:creationId xmlns:p14="http://schemas.microsoft.com/office/powerpoint/2010/main" val="252217031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5071" y="80600"/>
            <a:ext cx="2407710" cy="369332"/>
          </a:xfrm>
        </p:spPr>
        <p:txBody>
          <a:bodyPr/>
          <a:lstStyle/>
          <a:p>
            <a:pPr fontAlgn="b"/>
            <a:r>
              <a:rPr lang="en-GB" dirty="0"/>
              <a:t>Legal </a:t>
            </a:r>
            <a:r>
              <a:rPr lang="en-GB" dirty="0" smtClean="0"/>
              <a:t>Professionals</a:t>
            </a:r>
            <a:endParaRPr lang="en-GB" b="0" dirty="0">
              <a:solidFill>
                <a:srgbClr val="000000"/>
              </a:solidFill>
              <a:latin typeface="Calibri" panose="020F0502020204030204" pitchFamily="34" charset="0"/>
            </a:endParaRPr>
          </a:p>
        </p:txBody>
      </p:sp>
      <p:sp>
        <p:nvSpPr>
          <p:cNvPr id="3" name="Text Placeholder 2"/>
          <p:cNvSpPr>
            <a:spLocks noGrp="1"/>
          </p:cNvSpPr>
          <p:nvPr>
            <p:ph type="body" sz="quarter" idx="13"/>
          </p:nvPr>
        </p:nvSpPr>
        <p:spPr>
          <a:xfrm>
            <a:off x="175071" y="448369"/>
            <a:ext cx="2231380" cy="215444"/>
          </a:xfrm>
        </p:spPr>
        <p:txBody>
          <a:bodyPr/>
          <a:lstStyle/>
          <a:p>
            <a:r>
              <a:rPr lang="en-IE" dirty="0"/>
              <a:t>(Base: All Adults 18+; n=1,004)</a:t>
            </a: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(Q.1)</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246478"/>
          </a:xfrm>
        </p:spPr>
        <p:txBody>
          <a:bodyPr/>
          <a:lstStyle/>
          <a:p>
            <a:r>
              <a:rPr lang="en-GB" dirty="0" smtClean="0"/>
              <a:t>Trust for legal professionals is strongest among those opposed to abortion.</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2187585325"/>
              </p:ext>
            </p:extLst>
          </p:nvPr>
        </p:nvGraphicFramePr>
        <p:xfrm>
          <a:off x="872643" y="1367861"/>
          <a:ext cx="7319172" cy="3007659"/>
        </p:xfrm>
        <a:graphic>
          <a:graphicData uri="http://schemas.openxmlformats.org/drawingml/2006/table">
            <a:tbl>
              <a:tblPr firstRow="1" bandRow="1">
                <a:tableStyleId>{5C22544A-7EE6-4342-B048-85BDC9FD1C3A}</a:tableStyleId>
              </a:tblPr>
              <a:tblGrid>
                <a:gridCol w="1370935"/>
                <a:gridCol w="636565"/>
                <a:gridCol w="636565"/>
                <a:gridCol w="636565"/>
                <a:gridCol w="771649"/>
                <a:gridCol w="791823"/>
                <a:gridCol w="623599"/>
                <a:gridCol w="619676"/>
                <a:gridCol w="544106"/>
                <a:gridCol w="687689"/>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Trust </a:t>
                      </a:r>
                      <a:r>
                        <a:rPr lang="en-GB" sz="1100" b="1" u="none" strike="noStrike" dirty="0" smtClean="0">
                          <a:effectLst/>
                        </a:rPr>
                        <a:t>completely</a:t>
                      </a:r>
                      <a:r>
                        <a:rPr lang="en-GB" sz="1100" b="1" u="none" strike="noStrike" baseline="0" dirty="0" smtClean="0">
                          <a:effectLst/>
                        </a:rPr>
                        <a:t> </a:t>
                      </a:r>
                      <a:r>
                        <a:rPr lang="en-GB" sz="1100" b="1" u="none" strike="noStrike" dirty="0" smtClean="0">
                          <a:effectLst/>
                        </a:rPr>
                        <a:t>(5</a:t>
                      </a:r>
                      <a:r>
                        <a:rPr lang="en-GB" sz="1100" b="1" u="none" strike="noStrike" dirty="0">
                          <a:effectLst/>
                        </a:rPr>
                        <a:t>)</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19%</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4</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3</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38%</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2</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IE" sz="1100" b="1" u="none" strike="noStrike" dirty="0">
                          <a:effectLst/>
                        </a:rPr>
                        <a:t>Do not trust at all (1)</a:t>
                      </a:r>
                      <a:endParaRPr lang="en-IE"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30%</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19%</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29%</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14%</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a:t>
                      </a:r>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Tree>
    <p:extLst>
      <p:ext uri="{BB962C8B-B14F-4D97-AF65-F5344CB8AC3E}">
        <p14:creationId xmlns:p14="http://schemas.microsoft.com/office/powerpoint/2010/main" val="100812191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5071" y="80600"/>
            <a:ext cx="5192512" cy="369332"/>
          </a:xfrm>
        </p:spPr>
        <p:txBody>
          <a:bodyPr/>
          <a:lstStyle/>
          <a:p>
            <a:pPr fontAlgn="b"/>
            <a:r>
              <a:rPr lang="en-GB" dirty="0" smtClean="0"/>
              <a:t>Perceived Penalty for Abortion in Ireland</a:t>
            </a:r>
            <a:endParaRPr lang="en-GB" b="0" dirty="0">
              <a:solidFill>
                <a:srgbClr val="000000"/>
              </a:solidFill>
              <a:latin typeface="Calibri" panose="020F0502020204030204" pitchFamily="34" charset="0"/>
            </a:endParaRPr>
          </a:p>
        </p:txBody>
      </p:sp>
      <p:sp>
        <p:nvSpPr>
          <p:cNvPr id="3" name="Text Placeholder 2"/>
          <p:cNvSpPr>
            <a:spLocks noGrp="1"/>
          </p:cNvSpPr>
          <p:nvPr>
            <p:ph type="body" sz="quarter" idx="13"/>
          </p:nvPr>
        </p:nvSpPr>
        <p:spPr>
          <a:xfrm>
            <a:off x="175071" y="448369"/>
            <a:ext cx="2231380" cy="215444"/>
          </a:xfrm>
        </p:spPr>
        <p:txBody>
          <a:bodyPr/>
          <a:lstStyle/>
          <a:p>
            <a:r>
              <a:rPr lang="en-IE" dirty="0"/>
              <a:t>(Base: All Adults 18+; n=1,004)</a:t>
            </a: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(Q.2)</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769441"/>
          </a:xfrm>
        </p:spPr>
        <p:txBody>
          <a:bodyPr/>
          <a:lstStyle/>
          <a:p>
            <a:r>
              <a:rPr lang="en-GB" dirty="0" smtClean="0"/>
              <a:t>Mixed understanding of penalties of abortion. Those opposed to abortion are more likely to believe there is no penalty whatsoever, while those non-religious are more aware of the actual 14 year penalty. </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186639556"/>
              </p:ext>
            </p:extLst>
          </p:nvPr>
        </p:nvGraphicFramePr>
        <p:xfrm>
          <a:off x="468352" y="1239210"/>
          <a:ext cx="8184995" cy="3353065"/>
        </p:xfrm>
        <a:graphic>
          <a:graphicData uri="http://schemas.openxmlformats.org/drawingml/2006/table">
            <a:tbl>
              <a:tblPr firstRow="1" bandRow="1">
                <a:tableStyleId>{5C22544A-7EE6-4342-B048-85BDC9FD1C3A}</a:tableStyleId>
              </a:tblPr>
              <a:tblGrid>
                <a:gridCol w="1970048"/>
                <a:gridCol w="411967"/>
                <a:gridCol w="648451"/>
                <a:gridCol w="648451"/>
                <a:gridCol w="786057"/>
                <a:gridCol w="806608"/>
                <a:gridCol w="802115"/>
                <a:gridCol w="631903"/>
                <a:gridCol w="564995"/>
                <a:gridCol w="914400"/>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IE" sz="1100" b="1" u="none" strike="noStrike" dirty="0" smtClean="0">
                          <a:effectLst/>
                        </a:rPr>
                        <a:t>Prison sentence of up to 14 years</a:t>
                      </a:r>
                      <a:endParaRPr lang="en-IE"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23%</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lumMod val="20000"/>
                        <a:lumOff val="80000"/>
                      </a:schemeClr>
                    </a:solidFill>
                  </a:tcP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21%</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r>
              <a:tr h="344204">
                <a:tc>
                  <a:txBody>
                    <a:bodyPr/>
                    <a:lstStyle/>
                    <a:p>
                      <a:pPr algn="r" fontAlgn="b"/>
                      <a:r>
                        <a:rPr lang="en-IE" sz="1100" b="1" u="none" strike="noStrike" dirty="0">
                          <a:effectLst/>
                        </a:rPr>
                        <a:t>Prison sentence of up to 5 years</a:t>
                      </a:r>
                      <a:endParaRPr lang="en-IE" sz="1100" b="1"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a:effectLst/>
                        </a:rPr>
                        <a:t>14%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18%</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IE" sz="1100" b="1" u="none" strike="noStrike" dirty="0">
                          <a:effectLst/>
                        </a:rPr>
                        <a:t>Fine of up to </a:t>
                      </a:r>
                      <a:r>
                        <a:rPr lang="en-IE" sz="1100" b="1" u="none" strike="noStrike" dirty="0" smtClean="0">
                          <a:effectLst/>
                        </a:rPr>
                        <a:t>€1,000</a:t>
                      </a:r>
                      <a:endParaRPr lang="en-IE" sz="1100" b="1"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IE" sz="1100" b="1" u="none" strike="noStrike" dirty="0">
                          <a:effectLst/>
                        </a:rPr>
                        <a:t>None - it is not a criminal offence</a:t>
                      </a:r>
                      <a:endParaRPr lang="en-IE" sz="1100" b="1"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a:effectLst/>
                        </a:rPr>
                        <a:t>55%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43%</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55%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40%</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58%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60%</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48%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IE" sz="1100" b="1" u="none" strike="noStrike" dirty="0">
                          <a:effectLst/>
                        </a:rPr>
                        <a:t>Aware that abortion carries </a:t>
                      </a:r>
                      <a:endParaRPr lang="en-IE" sz="1100" b="1" u="none" strike="noStrike" dirty="0" smtClean="0">
                        <a:effectLst/>
                      </a:endParaRPr>
                    </a:p>
                    <a:p>
                      <a:pPr algn="r" fontAlgn="b"/>
                      <a:r>
                        <a:rPr lang="en-IE" sz="1100" b="1" u="none" strike="noStrike" dirty="0" smtClean="0">
                          <a:effectLst/>
                        </a:rPr>
                        <a:t>a </a:t>
                      </a:r>
                      <a:r>
                        <a:rPr lang="en-IE" sz="1100" b="1" u="none" strike="noStrike" dirty="0">
                          <a:effectLst/>
                        </a:rPr>
                        <a:t>criminal penalty</a:t>
                      </a:r>
                      <a:endParaRPr lang="en-IE" sz="1100" b="1"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a:effectLst/>
                        </a:rPr>
                        <a:t>37%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48%</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34%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43%</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r>
              <a:tr h="344204">
                <a:tc>
                  <a:txBody>
                    <a:bodyPr/>
                    <a:lstStyle/>
                    <a:p>
                      <a:pPr marL="0" marR="0" indent="0" algn="r" defTabSz="685800" rtl="0" eaLnBrk="1" fontAlgn="b" latinLnBrk="0" hangingPunct="1">
                        <a:lnSpc>
                          <a:spcPct val="100000"/>
                        </a:lnSpc>
                        <a:spcBef>
                          <a:spcPts val="0"/>
                        </a:spcBef>
                        <a:spcAft>
                          <a:spcPts val="0"/>
                        </a:spcAft>
                        <a:buClrTx/>
                        <a:buSzTx/>
                        <a:buFontTx/>
                        <a:buNone/>
                        <a:tabLst/>
                        <a:defRPr/>
                      </a:pPr>
                      <a:r>
                        <a:rPr lang="en-IE" sz="1100" b="1" u="none" strike="noStrike" dirty="0" smtClean="0">
                          <a:effectLst/>
                        </a:rPr>
                        <a:t>Not aware that abortion carries </a:t>
                      </a:r>
                    </a:p>
                    <a:p>
                      <a:pPr marL="0" marR="0" indent="0" algn="r" defTabSz="685800" rtl="0" eaLnBrk="1" fontAlgn="b" latinLnBrk="0" hangingPunct="1">
                        <a:lnSpc>
                          <a:spcPct val="100000"/>
                        </a:lnSpc>
                        <a:spcBef>
                          <a:spcPts val="0"/>
                        </a:spcBef>
                        <a:spcAft>
                          <a:spcPts val="0"/>
                        </a:spcAft>
                        <a:buClrTx/>
                        <a:buSzTx/>
                        <a:buFontTx/>
                        <a:buNone/>
                        <a:tabLst/>
                        <a:defRPr/>
                      </a:pPr>
                      <a:r>
                        <a:rPr lang="en-IE" sz="1100" b="1" u="none" strike="noStrike" dirty="0" smtClean="0">
                          <a:effectLst/>
                        </a:rPr>
                        <a:t>a criminal penalty</a:t>
                      </a:r>
                      <a:endParaRPr lang="en-IE" sz="1100" b="1" i="0" u="none" strike="noStrike" dirty="0" smtClean="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a:effectLst/>
                        </a:rPr>
                        <a:t>63%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66%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r>
            </a:tbl>
          </a:graphicData>
        </a:graphic>
      </p:graphicFrame>
    </p:spTree>
    <p:extLst>
      <p:ext uri="{BB962C8B-B14F-4D97-AF65-F5344CB8AC3E}">
        <p14:creationId xmlns:p14="http://schemas.microsoft.com/office/powerpoint/2010/main" val="342828859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75071" y="162889"/>
            <a:ext cx="8861978" cy="738664"/>
          </a:xfrm>
          <a:prstGeom prst="rect">
            <a:avLst/>
          </a:prstGeom>
        </p:spPr>
        <p:txBody>
          <a:bodyPr vert="horz" wrap="none" lIns="0" tIns="0" rIns="0" bIns="0" rtlCol="0" anchor="ctr">
            <a:spAutoFit/>
          </a:bodyPr>
          <a:lstStyle>
            <a:lvl1pPr algn="l" defTabSz="685800" rtl="0" eaLnBrk="1" latinLnBrk="0" hangingPunct="1">
              <a:lnSpc>
                <a:spcPct val="100000"/>
              </a:lnSpc>
              <a:spcBef>
                <a:spcPct val="0"/>
              </a:spcBef>
              <a:spcAft>
                <a:spcPts val="300"/>
              </a:spcAft>
              <a:buNone/>
              <a:defRPr sz="2400" b="1" kern="1200">
                <a:solidFill>
                  <a:schemeClr val="accent5"/>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fontAlgn="b"/>
            <a:r>
              <a:rPr lang="en-IE" dirty="0" smtClean="0"/>
              <a:t>The fact that abortion is classified as a crime except when a woman's </a:t>
            </a:r>
            <a:br>
              <a:rPr lang="en-IE" dirty="0" smtClean="0"/>
            </a:br>
            <a:r>
              <a:rPr lang="en-IE" dirty="0" smtClean="0"/>
              <a:t>life is at risk adds to the distress of women who need an abortion</a:t>
            </a:r>
            <a:endParaRPr lang="en-IE" b="0" dirty="0">
              <a:solidFill>
                <a:srgbClr val="000000"/>
              </a:solidFill>
              <a:latin typeface="Calibri" panose="020F0502020204030204" pitchFamily="34" charset="0"/>
            </a:endParaRP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(Q.3)</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512961"/>
          </a:xfrm>
        </p:spPr>
        <p:txBody>
          <a:bodyPr/>
          <a:lstStyle/>
          <a:p>
            <a:r>
              <a:rPr lang="en-GB" dirty="0" smtClean="0"/>
              <a:t>Those opposed to abortion are significantly less likely to believe that it being a crime causes distress to the woman.</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2137432018"/>
              </p:ext>
            </p:extLst>
          </p:nvPr>
        </p:nvGraphicFramePr>
        <p:xfrm>
          <a:off x="468352" y="1604085"/>
          <a:ext cx="8184995" cy="3351863"/>
        </p:xfrm>
        <a:graphic>
          <a:graphicData uri="http://schemas.openxmlformats.org/drawingml/2006/table">
            <a:tbl>
              <a:tblPr firstRow="1" bandRow="1">
                <a:tableStyleId>{5C22544A-7EE6-4342-B048-85BDC9FD1C3A}</a:tableStyleId>
              </a:tblPr>
              <a:tblGrid>
                <a:gridCol w="1970048"/>
                <a:gridCol w="411967"/>
                <a:gridCol w="648451"/>
                <a:gridCol w="648451"/>
                <a:gridCol w="786057"/>
                <a:gridCol w="806608"/>
                <a:gridCol w="802115"/>
                <a:gridCol w="631903"/>
                <a:gridCol w="564995"/>
                <a:gridCol w="914400"/>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39%</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36%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40%</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48%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61%</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47%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63%</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r>
              <a:tr h="344204">
                <a:tc>
                  <a:txBody>
                    <a:bodyPr/>
                    <a:lstStyle/>
                    <a:p>
                      <a:pPr algn="r" fontAlgn="b"/>
                      <a:r>
                        <a:rPr lang="en-GB" sz="1100" b="1" u="none" strike="noStrike" dirty="0">
                          <a:effectLst/>
                        </a:rPr>
                        <a:t>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20%</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9%</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Neither agree nor disagree</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30%</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22%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Refused</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
        <p:nvSpPr>
          <p:cNvPr id="10" name="Text Placeholder 2"/>
          <p:cNvSpPr txBox="1">
            <a:spLocks/>
          </p:cNvSpPr>
          <p:nvPr/>
        </p:nvSpPr>
        <p:spPr>
          <a:xfrm>
            <a:off x="175071" y="877628"/>
            <a:ext cx="2231380" cy="215444"/>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dirty="0"/>
              <a:t>(Base: All Adults 18+; n=1,004)</a:t>
            </a:r>
          </a:p>
        </p:txBody>
      </p:sp>
    </p:spTree>
    <p:extLst>
      <p:ext uri="{BB962C8B-B14F-4D97-AF65-F5344CB8AC3E}">
        <p14:creationId xmlns:p14="http://schemas.microsoft.com/office/powerpoint/2010/main" val="89348022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75071" y="159042"/>
            <a:ext cx="8779070" cy="746358"/>
          </a:xfrm>
          <a:prstGeom prst="rect">
            <a:avLst/>
          </a:prstGeom>
        </p:spPr>
        <p:txBody>
          <a:bodyPr vert="horz" wrap="none" lIns="0" tIns="0" rIns="0" bIns="0" rtlCol="0" anchor="ctr">
            <a:spAutoFit/>
          </a:bodyPr>
          <a:lstStyle>
            <a:lvl1pPr algn="l" defTabSz="685800" rtl="0" eaLnBrk="1" latinLnBrk="0" hangingPunct="1">
              <a:lnSpc>
                <a:spcPct val="100000"/>
              </a:lnSpc>
              <a:spcBef>
                <a:spcPct val="0"/>
              </a:spcBef>
              <a:spcAft>
                <a:spcPts val="300"/>
              </a:spcAft>
              <a:buNone/>
              <a:defRPr sz="2400" b="1" kern="1200">
                <a:solidFill>
                  <a:schemeClr val="accent5"/>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fontAlgn="b"/>
            <a:r>
              <a:rPr lang="en-IE" sz="2300" dirty="0"/>
              <a:t>The government should decriminalise abortion, which means </a:t>
            </a:r>
            <a:r>
              <a:rPr lang="en-IE" sz="2300" dirty="0" smtClean="0"/>
              <a:t>removing </a:t>
            </a:r>
          </a:p>
          <a:p>
            <a:pPr fontAlgn="b"/>
            <a:r>
              <a:rPr lang="en-IE" sz="2300" dirty="0" smtClean="0"/>
              <a:t>the </a:t>
            </a:r>
            <a:r>
              <a:rPr lang="en-IE" sz="2300" dirty="0"/>
              <a:t>criminal penalty for women who have abortion in Ireland</a:t>
            </a:r>
            <a:endParaRPr lang="en-IE" sz="2300" b="0" dirty="0">
              <a:solidFill>
                <a:srgbClr val="000000"/>
              </a:solidFill>
              <a:latin typeface="Calibri" panose="020F0502020204030204" pitchFamily="34" charset="0"/>
            </a:endParaRP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(Q.3)</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512961"/>
          </a:xfrm>
        </p:spPr>
        <p:txBody>
          <a:bodyPr/>
          <a:lstStyle/>
          <a:p>
            <a:r>
              <a:rPr lang="en-GB" dirty="0" smtClean="0"/>
              <a:t>Those opposed to abortion and Roman Catholics are least likely to agree that</a:t>
            </a:r>
            <a:r>
              <a:rPr lang="en-IE" dirty="0"/>
              <a:t> </a:t>
            </a:r>
            <a:r>
              <a:rPr lang="en-IE" dirty="0" smtClean="0"/>
              <a:t>the </a:t>
            </a:r>
            <a:r>
              <a:rPr lang="en-IE" dirty="0"/>
              <a:t>government should decriminalise </a:t>
            </a:r>
            <a:r>
              <a:rPr lang="en-IE" dirty="0" smtClean="0"/>
              <a:t>abortion.</a:t>
            </a:r>
            <a:r>
              <a:rPr lang="en-GB" dirty="0" smtClean="0"/>
              <a:t> </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3058853500"/>
              </p:ext>
            </p:extLst>
          </p:nvPr>
        </p:nvGraphicFramePr>
        <p:xfrm>
          <a:off x="468352" y="1604085"/>
          <a:ext cx="8184995" cy="3351863"/>
        </p:xfrm>
        <a:graphic>
          <a:graphicData uri="http://schemas.openxmlformats.org/drawingml/2006/table">
            <a:tbl>
              <a:tblPr firstRow="1" bandRow="1">
                <a:tableStyleId>{5C22544A-7EE6-4342-B048-85BDC9FD1C3A}</a:tableStyleId>
              </a:tblPr>
              <a:tblGrid>
                <a:gridCol w="1970048"/>
                <a:gridCol w="411967"/>
                <a:gridCol w="648451"/>
                <a:gridCol w="648451"/>
                <a:gridCol w="786057"/>
                <a:gridCol w="806608"/>
                <a:gridCol w="802115"/>
                <a:gridCol w="631903"/>
                <a:gridCol w="564995"/>
                <a:gridCol w="914400"/>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43%</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39%</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29%</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52%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82%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56%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50%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r>
              <a:tr h="344204">
                <a:tc>
                  <a:txBody>
                    <a:bodyPr/>
                    <a:lstStyle/>
                    <a:p>
                      <a:pPr algn="r" fontAlgn="b"/>
                      <a:r>
                        <a:rPr lang="en-GB" sz="1100" b="1" u="none" strike="noStrike" dirty="0">
                          <a:effectLst/>
                        </a:rPr>
                        <a:t>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Neither agree nor disagree</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20%</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43%</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22%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22%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10%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r>
              <a:tr h="344204">
                <a:tc>
                  <a:txBody>
                    <a:bodyPr/>
                    <a:lstStyle/>
                    <a:p>
                      <a:pPr algn="r" fontAlgn="b"/>
                      <a:r>
                        <a:rPr lang="en-GB" sz="1100" b="1" u="none" strike="noStrike" dirty="0">
                          <a:effectLst/>
                        </a:rPr>
                        <a:t>Refused</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
        <p:nvSpPr>
          <p:cNvPr id="10" name="Text Placeholder 2"/>
          <p:cNvSpPr txBox="1">
            <a:spLocks/>
          </p:cNvSpPr>
          <p:nvPr/>
        </p:nvSpPr>
        <p:spPr>
          <a:xfrm>
            <a:off x="175071" y="877628"/>
            <a:ext cx="2231380" cy="215444"/>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dirty="0"/>
              <a:t>(Base: All Adults 18+; n=1,004)</a:t>
            </a:r>
          </a:p>
        </p:txBody>
      </p:sp>
    </p:spTree>
    <p:extLst>
      <p:ext uri="{BB962C8B-B14F-4D97-AF65-F5344CB8AC3E}">
        <p14:creationId xmlns:p14="http://schemas.microsoft.com/office/powerpoint/2010/main" val="32059562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75071" y="205208"/>
            <a:ext cx="8100807" cy="654025"/>
          </a:xfrm>
          <a:prstGeom prst="rect">
            <a:avLst/>
          </a:prstGeom>
        </p:spPr>
        <p:txBody>
          <a:bodyPr vert="horz" wrap="none" lIns="0" tIns="0" rIns="0" bIns="0" rtlCol="0" anchor="ctr">
            <a:spAutoFit/>
          </a:bodyPr>
          <a:lstStyle>
            <a:lvl1pPr algn="l" defTabSz="685800" rtl="0" eaLnBrk="1" latinLnBrk="0" hangingPunct="1">
              <a:lnSpc>
                <a:spcPct val="100000"/>
              </a:lnSpc>
              <a:spcBef>
                <a:spcPct val="0"/>
              </a:spcBef>
              <a:spcAft>
                <a:spcPts val="300"/>
              </a:spcAft>
              <a:buNone/>
              <a:defRPr sz="2400" b="1" kern="1200">
                <a:solidFill>
                  <a:schemeClr val="accent5"/>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fontAlgn="b"/>
            <a:r>
              <a:rPr lang="en-IE" sz="2000" dirty="0"/>
              <a:t>Under international human rights law, women have a human right to access </a:t>
            </a:r>
            <a:endParaRPr lang="en-IE" sz="2000" dirty="0" smtClean="0"/>
          </a:p>
          <a:p>
            <a:pPr fontAlgn="b"/>
            <a:r>
              <a:rPr lang="en-IE" sz="2000" dirty="0" smtClean="0"/>
              <a:t>abortion </a:t>
            </a:r>
            <a:r>
              <a:rPr lang="en-IE" sz="2000" dirty="0"/>
              <a:t>in Ireland where the pregnancy is a </a:t>
            </a:r>
            <a:r>
              <a:rPr lang="en-IE" sz="2000" dirty="0" smtClean="0"/>
              <a:t>result of rape </a:t>
            </a:r>
            <a:r>
              <a:rPr lang="en-IE" sz="2000" dirty="0"/>
              <a:t>or incest</a:t>
            </a:r>
            <a:endParaRPr lang="en-IE" sz="2000" b="0" dirty="0">
              <a:solidFill>
                <a:srgbClr val="000000"/>
              </a:solidFill>
              <a:latin typeface="Calibri" panose="020F0502020204030204" pitchFamily="34" charset="0"/>
            </a:endParaRP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(Q.3)</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769441"/>
          </a:xfrm>
        </p:spPr>
        <p:txBody>
          <a:bodyPr/>
          <a:lstStyle/>
          <a:p>
            <a:pPr fontAlgn="b"/>
            <a:r>
              <a:rPr lang="en-GB" dirty="0" smtClean="0"/>
              <a:t>Again, it is those opposed to abortion who are least likely to agree that </a:t>
            </a:r>
            <a:r>
              <a:rPr lang="en-IE" dirty="0" smtClean="0"/>
              <a:t>women </a:t>
            </a:r>
            <a:r>
              <a:rPr lang="en-IE" dirty="0"/>
              <a:t>have a human right to access </a:t>
            </a:r>
            <a:r>
              <a:rPr lang="en-IE" dirty="0" smtClean="0"/>
              <a:t>abortion </a:t>
            </a:r>
            <a:r>
              <a:rPr lang="en-IE" dirty="0"/>
              <a:t>in Ireland where the pregnancy is a </a:t>
            </a:r>
            <a:r>
              <a:rPr lang="en-IE" dirty="0" smtClean="0"/>
              <a:t>result of rape or incest. </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965339895"/>
              </p:ext>
            </p:extLst>
          </p:nvPr>
        </p:nvGraphicFramePr>
        <p:xfrm>
          <a:off x="468352" y="1604085"/>
          <a:ext cx="8184995" cy="3351863"/>
        </p:xfrm>
        <a:graphic>
          <a:graphicData uri="http://schemas.openxmlformats.org/drawingml/2006/table">
            <a:tbl>
              <a:tblPr firstRow="1" bandRow="1">
                <a:tableStyleId>{5C22544A-7EE6-4342-B048-85BDC9FD1C3A}</a:tableStyleId>
              </a:tblPr>
              <a:tblGrid>
                <a:gridCol w="1970048"/>
                <a:gridCol w="411967"/>
                <a:gridCol w="648451"/>
                <a:gridCol w="648451"/>
                <a:gridCol w="786057"/>
                <a:gridCol w="806608"/>
                <a:gridCol w="802115"/>
                <a:gridCol w="631903"/>
                <a:gridCol w="564995"/>
                <a:gridCol w="914400"/>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37%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45%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75%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80%</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69%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r>
              <a:tr h="344204">
                <a:tc>
                  <a:txBody>
                    <a:bodyPr/>
                    <a:lstStyle/>
                    <a:p>
                      <a:pPr algn="r" fontAlgn="b"/>
                      <a:r>
                        <a:rPr lang="en-GB" sz="1100" b="1" u="none" strike="noStrike" dirty="0">
                          <a:effectLst/>
                        </a:rPr>
                        <a:t>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11%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Neither agree nor disagree</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25%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Refused</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
        <p:nvSpPr>
          <p:cNvPr id="10" name="Text Placeholder 2"/>
          <p:cNvSpPr txBox="1">
            <a:spLocks/>
          </p:cNvSpPr>
          <p:nvPr/>
        </p:nvSpPr>
        <p:spPr>
          <a:xfrm>
            <a:off x="175071" y="877628"/>
            <a:ext cx="2231380" cy="215444"/>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dirty="0"/>
              <a:t>(Base: All Adults 18+; n=1,004)</a:t>
            </a:r>
          </a:p>
        </p:txBody>
      </p:sp>
    </p:spTree>
    <p:extLst>
      <p:ext uri="{BB962C8B-B14F-4D97-AF65-F5344CB8AC3E}">
        <p14:creationId xmlns:p14="http://schemas.microsoft.com/office/powerpoint/2010/main" val="96532952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75071" y="378332"/>
            <a:ext cx="7735066" cy="307777"/>
          </a:xfrm>
          <a:prstGeom prst="rect">
            <a:avLst/>
          </a:prstGeom>
        </p:spPr>
        <p:txBody>
          <a:bodyPr vert="horz" wrap="none" lIns="0" tIns="0" rIns="0" bIns="0" rtlCol="0" anchor="ctr">
            <a:spAutoFit/>
          </a:bodyPr>
          <a:lstStyle>
            <a:lvl1pPr algn="l" defTabSz="685800" rtl="0" eaLnBrk="1" latinLnBrk="0" hangingPunct="1">
              <a:lnSpc>
                <a:spcPct val="100000"/>
              </a:lnSpc>
              <a:spcBef>
                <a:spcPct val="0"/>
              </a:spcBef>
              <a:spcAft>
                <a:spcPts val="300"/>
              </a:spcAft>
              <a:buNone/>
              <a:defRPr sz="2400" b="1" kern="1200">
                <a:solidFill>
                  <a:schemeClr val="accent5"/>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fontAlgn="b"/>
            <a:r>
              <a:rPr lang="en-IE" sz="2000" dirty="0"/>
              <a:t>Travelling abroad for an abortion is not especially traumatic for a woman</a:t>
            </a:r>
            <a:endParaRPr lang="en-IE" sz="2000" b="0" dirty="0">
              <a:solidFill>
                <a:srgbClr val="000000"/>
              </a:solidFill>
              <a:latin typeface="Calibri" panose="020F0502020204030204" pitchFamily="34" charset="0"/>
            </a:endParaRP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(Q.3)</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512961"/>
          </a:xfrm>
        </p:spPr>
        <p:txBody>
          <a:bodyPr/>
          <a:lstStyle/>
          <a:p>
            <a:r>
              <a:rPr lang="en-GB" dirty="0" smtClean="0"/>
              <a:t>Non-religious are more likely to believe that travelling abroad for an abortion is traumatic for women.</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3418046435"/>
              </p:ext>
            </p:extLst>
          </p:nvPr>
        </p:nvGraphicFramePr>
        <p:xfrm>
          <a:off x="468352" y="1604085"/>
          <a:ext cx="8184995" cy="3351863"/>
        </p:xfrm>
        <a:graphic>
          <a:graphicData uri="http://schemas.openxmlformats.org/drawingml/2006/table">
            <a:tbl>
              <a:tblPr firstRow="1" bandRow="1">
                <a:tableStyleId>{5C22544A-7EE6-4342-B048-85BDC9FD1C3A}</a:tableStyleId>
              </a:tblPr>
              <a:tblGrid>
                <a:gridCol w="1970048"/>
                <a:gridCol w="411967"/>
                <a:gridCol w="648451"/>
                <a:gridCol w="648451"/>
                <a:gridCol w="786057"/>
                <a:gridCol w="806608"/>
                <a:gridCol w="802115"/>
                <a:gridCol w="631903"/>
                <a:gridCol w="564995"/>
                <a:gridCol w="914400"/>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19%</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r>
              <a:tr h="344204">
                <a:tc>
                  <a:txBody>
                    <a:bodyPr/>
                    <a:lstStyle/>
                    <a:p>
                      <a:pPr algn="r" fontAlgn="b"/>
                      <a:r>
                        <a:rPr lang="en-GB" sz="1100" b="1" u="none" strike="noStrike" dirty="0">
                          <a:effectLst/>
                        </a:rPr>
                        <a:t>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Neither agree nor disagree</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41%</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40%</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53%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52%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53%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r>
              <a:tr h="344204">
                <a:tc>
                  <a:txBody>
                    <a:bodyPr/>
                    <a:lstStyle/>
                    <a:p>
                      <a:pPr algn="r" fontAlgn="b"/>
                      <a:r>
                        <a:rPr lang="en-GB" sz="1100" b="1" u="none" strike="noStrike" dirty="0">
                          <a:effectLst/>
                        </a:rPr>
                        <a:t>Refused</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
        <p:nvSpPr>
          <p:cNvPr id="10" name="Text Placeholder 2"/>
          <p:cNvSpPr txBox="1">
            <a:spLocks/>
          </p:cNvSpPr>
          <p:nvPr/>
        </p:nvSpPr>
        <p:spPr>
          <a:xfrm>
            <a:off x="175071" y="877628"/>
            <a:ext cx="2231380" cy="215444"/>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dirty="0"/>
              <a:t>(Base: All Adults 18+; n=1,004)</a:t>
            </a:r>
          </a:p>
        </p:txBody>
      </p:sp>
    </p:spTree>
    <p:extLst>
      <p:ext uri="{BB962C8B-B14F-4D97-AF65-F5344CB8AC3E}">
        <p14:creationId xmlns:p14="http://schemas.microsoft.com/office/powerpoint/2010/main" val="112274176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75071" y="378332"/>
            <a:ext cx="2049344" cy="307777"/>
          </a:xfrm>
          <a:prstGeom prst="rect">
            <a:avLst/>
          </a:prstGeom>
        </p:spPr>
        <p:txBody>
          <a:bodyPr vert="horz" wrap="none" lIns="0" tIns="0" rIns="0" bIns="0" rtlCol="0" anchor="ctr">
            <a:spAutoFit/>
          </a:bodyPr>
          <a:lstStyle>
            <a:lvl1pPr algn="l" defTabSz="685800" rtl="0" eaLnBrk="1" latinLnBrk="0" hangingPunct="1">
              <a:lnSpc>
                <a:spcPct val="100000"/>
              </a:lnSpc>
              <a:spcBef>
                <a:spcPct val="0"/>
              </a:spcBef>
              <a:spcAft>
                <a:spcPts val="300"/>
              </a:spcAft>
              <a:buNone/>
              <a:defRPr sz="2400" b="1" kern="1200">
                <a:solidFill>
                  <a:schemeClr val="accent5"/>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fontAlgn="b"/>
            <a:r>
              <a:rPr lang="en-IE" sz="2000" dirty="0" smtClean="0"/>
              <a:t>Stance on Abortion</a:t>
            </a:r>
            <a:endParaRPr lang="en-IE" sz="2000" b="0" dirty="0">
              <a:solidFill>
                <a:srgbClr val="000000"/>
              </a:solidFill>
              <a:latin typeface="Calibri" panose="020F0502020204030204" pitchFamily="34" charset="0"/>
            </a:endParaRP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(Q.4)</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512961"/>
          </a:xfrm>
        </p:spPr>
        <p:txBody>
          <a:bodyPr/>
          <a:lstStyle/>
          <a:p>
            <a:r>
              <a:rPr lang="en-GB" dirty="0" smtClean="0"/>
              <a:t>Roman Catholics are least likely to support abortion as a woman chooses, while non-religious are more likely in favour.</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4029529991"/>
              </p:ext>
            </p:extLst>
          </p:nvPr>
        </p:nvGraphicFramePr>
        <p:xfrm>
          <a:off x="576000" y="1284591"/>
          <a:ext cx="8036311" cy="3574815"/>
        </p:xfrm>
        <a:graphic>
          <a:graphicData uri="http://schemas.openxmlformats.org/drawingml/2006/table">
            <a:tbl>
              <a:tblPr firstRow="1" bandRow="1">
                <a:tableStyleId>{5C22544A-7EE6-4342-B048-85BDC9FD1C3A}</a:tableStyleId>
              </a:tblPr>
              <a:tblGrid>
                <a:gridCol w="5743024"/>
                <a:gridCol w="475786"/>
                <a:gridCol w="654205"/>
                <a:gridCol w="564995"/>
                <a:gridCol w="598301"/>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IE" sz="1400" b="1" u="none" strike="noStrike" dirty="0">
                          <a:effectLst/>
                        </a:rPr>
                        <a:t>I am in favour of allowing all women access to </a:t>
                      </a:r>
                      <a:endParaRPr lang="en-IE" sz="1400" b="1" u="none" strike="noStrike" dirty="0" smtClean="0">
                        <a:effectLst/>
                      </a:endParaRPr>
                    </a:p>
                    <a:p>
                      <a:pPr algn="r" fontAlgn="b"/>
                      <a:r>
                        <a:rPr lang="en-IE" sz="1400" b="1" u="none" strike="noStrike" dirty="0" smtClean="0">
                          <a:effectLst/>
                        </a:rPr>
                        <a:t>abortion </a:t>
                      </a:r>
                      <a:r>
                        <a:rPr lang="en-IE" sz="1400" b="1" u="none" strike="noStrike" dirty="0">
                          <a:effectLst/>
                        </a:rPr>
                        <a:t>in Ireland </a:t>
                      </a:r>
                      <a:r>
                        <a:rPr lang="en-IE" sz="1400" b="1" u="none" strike="noStrike" dirty="0" smtClean="0">
                          <a:effectLst/>
                        </a:rPr>
                        <a:t>as </a:t>
                      </a:r>
                      <a:r>
                        <a:rPr lang="en-IE" sz="1400" b="1" u="none" strike="noStrike" dirty="0">
                          <a:effectLst/>
                        </a:rPr>
                        <a:t>they choose</a:t>
                      </a:r>
                      <a:endParaRPr lang="en-IE" sz="1400" b="1" i="0" u="none" strike="noStrike" dirty="0">
                        <a:solidFill>
                          <a:srgbClr val="000000"/>
                        </a:solidFill>
                        <a:effectLst/>
                        <a:latin typeface="Calibri" panose="020F0502020204030204" pitchFamily="34" charset="0"/>
                      </a:endParaRPr>
                    </a:p>
                  </a:txBody>
                  <a:tcPr marL="5933" marR="5933" marT="5933" marB="0" anchor="ctr"/>
                </a:tc>
                <a:tc>
                  <a:txBody>
                    <a:bodyPr/>
                    <a:lstStyle/>
                    <a:p>
                      <a:pPr algn="ctr" fontAlgn="b"/>
                      <a:r>
                        <a:rPr lang="en-GB" sz="1100" u="none" strike="noStrike" dirty="0">
                          <a:effectLst/>
                        </a:rPr>
                        <a:t>38%</a:t>
                      </a:r>
                      <a:endParaRPr lang="en-GB" sz="1100" b="0" i="0" u="none" strike="noStrike" dirty="0">
                        <a:solidFill>
                          <a:srgbClr val="000000"/>
                        </a:solidFill>
                        <a:effectLst/>
                        <a:latin typeface="Calibri" panose="020F0502020204030204" pitchFamily="34" charset="0"/>
                      </a:endParaRPr>
                    </a:p>
                  </a:txBody>
                  <a:tcPr marL="5933" marR="5933" marT="5933" marB="0" anchor="ctr"/>
                </a:tc>
                <a:tc>
                  <a:txBody>
                    <a:bodyPr/>
                    <a:lstStyle/>
                    <a:p>
                      <a:pPr algn="ctr" fontAlgn="b"/>
                      <a:r>
                        <a:rPr lang="en-GB" sz="1100" u="none" strike="noStrike" dirty="0">
                          <a:effectLst/>
                        </a:rPr>
                        <a:t>32%</a:t>
                      </a:r>
                      <a:endParaRPr lang="en-GB" sz="1100" b="0" i="0" u="none" strike="noStrike" dirty="0">
                        <a:solidFill>
                          <a:srgbClr val="000000"/>
                        </a:solidFill>
                        <a:effectLst/>
                        <a:latin typeface="Calibri" panose="020F0502020204030204" pitchFamily="34" charset="0"/>
                      </a:endParaRPr>
                    </a:p>
                  </a:txBody>
                  <a:tcPr marL="5933" marR="5933" marT="5933" marB="0" anchor="ctr">
                    <a:solidFill>
                      <a:schemeClr val="bg2">
                        <a:lumMod val="20000"/>
                        <a:lumOff val="80000"/>
                      </a:schemeClr>
                    </a:solidFill>
                  </a:tcPr>
                </a:tc>
                <a:tc>
                  <a:txBody>
                    <a:bodyPr/>
                    <a:lstStyle/>
                    <a:p>
                      <a:pPr algn="ctr" fontAlgn="b"/>
                      <a:r>
                        <a:rPr lang="en-GB" sz="1100" u="none" strike="noStrike" dirty="0">
                          <a:effectLst/>
                        </a:rPr>
                        <a:t>41%</a:t>
                      </a:r>
                      <a:endParaRPr lang="en-GB" sz="1100" b="0" i="0" u="none" strike="noStrike" dirty="0">
                        <a:solidFill>
                          <a:srgbClr val="000000"/>
                        </a:solidFill>
                        <a:effectLst/>
                        <a:latin typeface="Calibri" panose="020F0502020204030204" pitchFamily="34" charset="0"/>
                      </a:endParaRPr>
                    </a:p>
                  </a:txBody>
                  <a:tcPr marL="5933" marR="5933" marT="5933" marB="0" anchor="ctr">
                    <a:solidFill>
                      <a:schemeClr val="accent1">
                        <a:lumMod val="20000"/>
                        <a:lumOff val="80000"/>
                      </a:schemeClr>
                    </a:solidFill>
                  </a:tcPr>
                </a:tc>
                <a:tc>
                  <a:txBody>
                    <a:bodyPr/>
                    <a:lstStyle/>
                    <a:p>
                      <a:pPr algn="ctr" fontAlgn="b"/>
                      <a:r>
                        <a:rPr lang="en-GB" sz="1100" u="none" strike="noStrike" dirty="0">
                          <a:effectLst/>
                        </a:rPr>
                        <a:t>53%</a:t>
                      </a:r>
                      <a:endParaRPr lang="en-GB" sz="1100" b="0" i="0" u="none" strike="noStrike" dirty="0">
                        <a:solidFill>
                          <a:srgbClr val="000000"/>
                        </a:solidFill>
                        <a:effectLst/>
                        <a:latin typeface="Calibri" panose="020F0502020204030204" pitchFamily="34" charset="0"/>
                      </a:endParaRPr>
                    </a:p>
                  </a:txBody>
                  <a:tcPr marL="5933" marR="5933" marT="5933" marB="0" anchor="ctr">
                    <a:solidFill>
                      <a:schemeClr val="accent1"/>
                    </a:solidFill>
                  </a:tcPr>
                </a:tc>
              </a:tr>
              <a:tr h="344204">
                <a:tc>
                  <a:txBody>
                    <a:bodyPr/>
                    <a:lstStyle/>
                    <a:p>
                      <a:pPr algn="r" fontAlgn="b"/>
                      <a:r>
                        <a:rPr lang="en-IE" sz="1400" b="1" u="none" strike="noStrike" dirty="0">
                          <a:effectLst/>
                        </a:rPr>
                        <a:t>I am in favour of allowing abortion in Ireland only where woman's life is at risk, where there is diagnosis of fatal foetal abnormality, where the pregnancy is a result of rape or incest, or where the woman's health is at risk</a:t>
                      </a:r>
                      <a:endParaRPr lang="en-IE" sz="1400" b="1" i="0" u="none" strike="noStrike" dirty="0">
                        <a:solidFill>
                          <a:srgbClr val="000000"/>
                        </a:solidFill>
                        <a:effectLst/>
                        <a:latin typeface="Calibri" panose="020F0502020204030204" pitchFamily="34" charset="0"/>
                      </a:endParaRPr>
                    </a:p>
                  </a:txBody>
                  <a:tcPr marL="5933" marR="5933" marT="5933" marB="0" anchor="ctr"/>
                </a:tc>
                <a:tc>
                  <a:txBody>
                    <a:bodyPr/>
                    <a:lstStyle/>
                    <a:p>
                      <a:pPr algn="ctr" fontAlgn="b"/>
                      <a:r>
                        <a:rPr lang="en-GB" sz="1100" u="none" strike="noStrike" dirty="0">
                          <a:effectLst/>
                        </a:rPr>
                        <a:t>42%</a:t>
                      </a:r>
                      <a:endParaRPr lang="en-GB" sz="1100" b="0" i="0" u="none" strike="noStrike" dirty="0">
                        <a:solidFill>
                          <a:srgbClr val="000000"/>
                        </a:solidFill>
                        <a:effectLst/>
                        <a:latin typeface="Calibri" panose="020F0502020204030204" pitchFamily="34" charset="0"/>
                      </a:endParaRPr>
                    </a:p>
                  </a:txBody>
                  <a:tcPr marL="5933" marR="5933" marT="5933" marB="0" anchor="ctr"/>
                </a:tc>
                <a:tc>
                  <a:txBody>
                    <a:bodyPr/>
                    <a:lstStyle/>
                    <a:p>
                      <a:pPr algn="ctr" fontAlgn="b"/>
                      <a:r>
                        <a:rPr lang="en-GB" sz="1100" u="none" strike="noStrike" dirty="0">
                          <a:effectLst/>
                        </a:rPr>
                        <a:t>47%</a:t>
                      </a:r>
                      <a:endParaRPr lang="en-GB" sz="1100" b="0" i="0" u="none" strike="noStrike" dirty="0">
                        <a:solidFill>
                          <a:srgbClr val="000000"/>
                        </a:solidFill>
                        <a:effectLst/>
                        <a:latin typeface="Calibri" panose="020F0502020204030204" pitchFamily="34" charset="0"/>
                      </a:endParaRPr>
                    </a:p>
                  </a:txBody>
                  <a:tcPr marL="5933" marR="5933" marT="5933" marB="0" anchor="ctr">
                    <a:solidFill>
                      <a:schemeClr val="accent1"/>
                    </a:solidFill>
                  </a:tcPr>
                </a:tc>
                <a:tc>
                  <a:txBody>
                    <a:bodyPr/>
                    <a:lstStyle/>
                    <a:p>
                      <a:pPr algn="ctr" fontAlgn="b"/>
                      <a:r>
                        <a:rPr lang="en-GB" sz="1100" u="none" strike="noStrike" dirty="0">
                          <a:effectLst/>
                        </a:rPr>
                        <a:t>33%</a:t>
                      </a:r>
                      <a:endParaRPr lang="en-GB" sz="1100" b="0" i="0" u="none" strike="noStrike" dirty="0">
                        <a:solidFill>
                          <a:srgbClr val="000000"/>
                        </a:solidFill>
                        <a:effectLst/>
                        <a:latin typeface="Calibri" panose="020F0502020204030204" pitchFamily="34" charset="0"/>
                      </a:endParaRPr>
                    </a:p>
                  </a:txBody>
                  <a:tcPr marL="5933" marR="5933" marT="5933" marB="0" anchor="ctr">
                    <a:solidFill>
                      <a:schemeClr val="bg2">
                        <a:lumMod val="20000"/>
                        <a:lumOff val="80000"/>
                      </a:schemeClr>
                    </a:solidFill>
                  </a:tcPr>
                </a:tc>
                <a:tc>
                  <a:txBody>
                    <a:bodyPr/>
                    <a:lstStyle/>
                    <a:p>
                      <a:pPr algn="ctr" fontAlgn="b"/>
                      <a:r>
                        <a:rPr lang="en-GB" sz="1100" u="none" strike="noStrike" dirty="0">
                          <a:effectLst/>
                        </a:rPr>
                        <a:t>32%</a:t>
                      </a:r>
                      <a:endParaRPr lang="en-GB" sz="1100" b="0" i="0" u="none" strike="noStrike" dirty="0">
                        <a:solidFill>
                          <a:srgbClr val="000000"/>
                        </a:solidFill>
                        <a:effectLst/>
                        <a:latin typeface="Calibri" panose="020F0502020204030204" pitchFamily="34" charset="0"/>
                      </a:endParaRPr>
                    </a:p>
                  </a:txBody>
                  <a:tcPr marL="5933" marR="5933" marT="5933" marB="0" anchor="ctr">
                    <a:solidFill>
                      <a:schemeClr val="bg2">
                        <a:lumMod val="20000"/>
                        <a:lumOff val="80000"/>
                      </a:schemeClr>
                    </a:solidFill>
                  </a:tcPr>
                </a:tc>
              </a:tr>
              <a:tr h="344204">
                <a:tc>
                  <a:txBody>
                    <a:bodyPr/>
                    <a:lstStyle/>
                    <a:p>
                      <a:pPr algn="r" fontAlgn="b"/>
                      <a:r>
                        <a:rPr lang="en-IE" sz="1400" b="1" u="none" strike="noStrike" dirty="0">
                          <a:effectLst/>
                        </a:rPr>
                        <a:t>I am in favour of allowing abortion in Ireland only where </a:t>
                      </a:r>
                      <a:endParaRPr lang="en-IE" sz="1400" b="1" u="none" strike="noStrike" dirty="0" smtClean="0">
                        <a:effectLst/>
                      </a:endParaRPr>
                    </a:p>
                    <a:p>
                      <a:pPr algn="r" fontAlgn="b"/>
                      <a:r>
                        <a:rPr lang="en-IE" sz="1400" b="1" u="none" strike="noStrike" dirty="0" smtClean="0">
                          <a:effectLst/>
                        </a:rPr>
                        <a:t>the </a:t>
                      </a:r>
                      <a:r>
                        <a:rPr lang="en-IE" sz="1400" b="1" u="none" strike="noStrike" dirty="0">
                          <a:effectLst/>
                        </a:rPr>
                        <a:t>woman's life is at risk</a:t>
                      </a:r>
                      <a:endParaRPr lang="en-IE" sz="1400" b="1" i="0" u="none" strike="noStrike" dirty="0">
                        <a:solidFill>
                          <a:srgbClr val="000000"/>
                        </a:solidFill>
                        <a:effectLst/>
                        <a:latin typeface="Calibri" panose="020F0502020204030204" pitchFamily="34" charset="0"/>
                      </a:endParaRPr>
                    </a:p>
                  </a:txBody>
                  <a:tcPr marL="5933" marR="5933" marT="5933"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5933" marR="5933" marT="5933" marB="0" anchor="ctr"/>
                </a:tc>
                <a:tc>
                  <a:txBody>
                    <a:bodyPr/>
                    <a:lstStyle/>
                    <a:p>
                      <a:pPr algn="ctr" fontAlgn="b"/>
                      <a:r>
                        <a:rPr lang="en-GB" sz="1100" u="none" strike="noStrike" dirty="0">
                          <a:effectLst/>
                        </a:rPr>
                        <a:t>8%</a:t>
                      </a:r>
                      <a:endParaRPr lang="en-GB" sz="1100" b="0" i="0" u="none" strike="noStrike" dirty="0">
                        <a:solidFill>
                          <a:srgbClr val="000000"/>
                        </a:solidFill>
                        <a:effectLst/>
                        <a:latin typeface="Calibri" panose="020F0502020204030204" pitchFamily="34" charset="0"/>
                      </a:endParaRPr>
                    </a:p>
                  </a:txBody>
                  <a:tcPr marL="5933" marR="5933" marT="5933" marB="0" anchor="ctr"/>
                </a:tc>
                <a:tc>
                  <a:txBody>
                    <a:bodyPr/>
                    <a:lstStyle/>
                    <a:p>
                      <a:pPr algn="ctr" fontAlgn="b"/>
                      <a:r>
                        <a:rPr lang="en-GB" sz="1100" u="none" strike="noStrike" dirty="0">
                          <a:effectLst/>
                        </a:rPr>
                        <a:t>10%</a:t>
                      </a:r>
                      <a:endParaRPr lang="en-GB" sz="1100" b="0" i="0" u="none" strike="noStrike" dirty="0">
                        <a:solidFill>
                          <a:srgbClr val="000000"/>
                        </a:solidFill>
                        <a:effectLst/>
                        <a:latin typeface="Calibri" panose="020F0502020204030204" pitchFamily="34" charset="0"/>
                      </a:endParaRPr>
                    </a:p>
                  </a:txBody>
                  <a:tcPr marL="5933" marR="5933" marT="5933" marB="0" anchor="ctr"/>
                </a:tc>
                <a:tc>
                  <a:txBody>
                    <a:bodyPr/>
                    <a:lstStyle/>
                    <a:p>
                      <a:pPr algn="ctr" fontAlgn="b"/>
                      <a:r>
                        <a:rPr lang="en-GB" sz="1100" u="none" strike="noStrike" dirty="0">
                          <a:effectLst/>
                        </a:rPr>
                        <a:t>5%</a:t>
                      </a:r>
                      <a:endParaRPr lang="en-GB" sz="1100" b="0" i="0" u="none" strike="noStrike" dirty="0">
                        <a:solidFill>
                          <a:srgbClr val="000000"/>
                        </a:solidFill>
                        <a:effectLst/>
                        <a:latin typeface="Calibri" panose="020F0502020204030204" pitchFamily="34" charset="0"/>
                      </a:endParaRPr>
                    </a:p>
                  </a:txBody>
                  <a:tcPr marL="5933" marR="5933" marT="5933" marB="0" anchor="ctr"/>
                </a:tc>
              </a:tr>
              <a:tr h="344204">
                <a:tc>
                  <a:txBody>
                    <a:bodyPr/>
                    <a:lstStyle/>
                    <a:p>
                      <a:pPr algn="r" fontAlgn="b"/>
                      <a:r>
                        <a:rPr lang="en-IE" sz="1400" b="1" u="none" strike="noStrike" dirty="0">
                          <a:effectLst/>
                        </a:rPr>
                        <a:t>I am in favour of allowing abortion in Ireland only where the </a:t>
                      </a:r>
                      <a:endParaRPr lang="en-IE" sz="1400" b="1" u="none" strike="noStrike" dirty="0" smtClean="0">
                        <a:effectLst/>
                      </a:endParaRPr>
                    </a:p>
                    <a:p>
                      <a:pPr algn="r" fontAlgn="b"/>
                      <a:r>
                        <a:rPr lang="en-IE" sz="1400" b="1" u="none" strike="noStrike" dirty="0" smtClean="0">
                          <a:effectLst/>
                        </a:rPr>
                        <a:t>women's </a:t>
                      </a:r>
                      <a:r>
                        <a:rPr lang="en-IE" sz="1400" b="1" u="none" strike="noStrike" dirty="0">
                          <a:effectLst/>
                        </a:rPr>
                        <a:t>life is at risk or where there is a fatal foetal abnormality</a:t>
                      </a:r>
                      <a:endParaRPr lang="en-IE" sz="1400" b="1" i="0" u="none" strike="noStrike" dirty="0">
                        <a:solidFill>
                          <a:srgbClr val="000000"/>
                        </a:solidFill>
                        <a:effectLst/>
                        <a:latin typeface="Calibri" panose="020F0502020204030204" pitchFamily="34" charset="0"/>
                      </a:endParaRPr>
                    </a:p>
                  </a:txBody>
                  <a:tcPr marL="5933" marR="5933" marT="5933"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5933" marR="5933" marT="5933"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5933" marR="5933" marT="5933" marB="0" anchor="ctr"/>
                </a:tc>
                <a:tc>
                  <a:txBody>
                    <a:bodyPr/>
                    <a:lstStyle/>
                    <a:p>
                      <a:pPr algn="ctr" fontAlgn="b"/>
                      <a:r>
                        <a:rPr lang="en-GB" sz="1100" u="none" strike="noStrike" dirty="0">
                          <a:effectLst/>
                        </a:rPr>
                        <a:t>8%</a:t>
                      </a:r>
                      <a:endParaRPr lang="en-GB" sz="1100" b="0" i="0" u="none" strike="noStrike" dirty="0">
                        <a:solidFill>
                          <a:srgbClr val="000000"/>
                        </a:solidFill>
                        <a:effectLst/>
                        <a:latin typeface="Calibri" panose="020F0502020204030204" pitchFamily="34" charset="0"/>
                      </a:endParaRPr>
                    </a:p>
                  </a:txBody>
                  <a:tcPr marL="5933" marR="5933" marT="5933" marB="0" anchor="ctr"/>
                </a:tc>
                <a:tc>
                  <a:txBody>
                    <a:bodyPr/>
                    <a:lstStyle/>
                    <a:p>
                      <a:pPr algn="ctr" fontAlgn="b"/>
                      <a:r>
                        <a:rPr lang="en-GB" sz="1100" u="none" strike="noStrike" dirty="0">
                          <a:effectLst/>
                        </a:rPr>
                        <a:t>6%</a:t>
                      </a:r>
                      <a:endParaRPr lang="en-GB" sz="1100" b="0" i="0" u="none" strike="noStrike" dirty="0">
                        <a:solidFill>
                          <a:srgbClr val="000000"/>
                        </a:solidFill>
                        <a:effectLst/>
                        <a:latin typeface="Calibri" panose="020F0502020204030204" pitchFamily="34" charset="0"/>
                      </a:endParaRPr>
                    </a:p>
                  </a:txBody>
                  <a:tcPr marL="5933" marR="5933" marT="5933" marB="0" anchor="ctr"/>
                </a:tc>
              </a:tr>
              <a:tr h="344204">
                <a:tc>
                  <a:txBody>
                    <a:bodyPr/>
                    <a:lstStyle/>
                    <a:p>
                      <a:pPr algn="r" fontAlgn="b"/>
                      <a:r>
                        <a:rPr lang="en-IE" sz="1400" b="1" u="none" strike="noStrike">
                          <a:effectLst/>
                        </a:rPr>
                        <a:t>I am opposed to allowing abortion in Ireland in all circumstances</a:t>
                      </a:r>
                      <a:endParaRPr lang="en-IE" sz="1400" b="1" i="0" u="none" strike="noStrike">
                        <a:solidFill>
                          <a:srgbClr val="000000"/>
                        </a:solidFill>
                        <a:effectLst/>
                        <a:latin typeface="Calibri" panose="020F0502020204030204" pitchFamily="34" charset="0"/>
                      </a:endParaRPr>
                    </a:p>
                  </a:txBody>
                  <a:tcPr marL="5933" marR="5933" marT="5933"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5933" marR="5933" marT="5933"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5933" marR="5933" marT="5933" marB="0" anchor="ctr"/>
                </a:tc>
                <a:tc>
                  <a:txBody>
                    <a:bodyPr/>
                    <a:lstStyle/>
                    <a:p>
                      <a:pPr algn="ctr" fontAlgn="b"/>
                      <a:r>
                        <a:rPr lang="en-GB" sz="1100" u="none" strike="noStrike" dirty="0">
                          <a:effectLst/>
                        </a:rPr>
                        <a:t>8%</a:t>
                      </a:r>
                      <a:endParaRPr lang="en-GB" sz="1100" b="0" i="0" u="none" strike="noStrike" dirty="0">
                        <a:solidFill>
                          <a:srgbClr val="000000"/>
                        </a:solidFill>
                        <a:effectLst/>
                        <a:latin typeface="Calibri" panose="020F0502020204030204" pitchFamily="34" charset="0"/>
                      </a:endParaRPr>
                    </a:p>
                  </a:txBody>
                  <a:tcPr marL="5933" marR="5933" marT="5933" marB="0" anchor="ctr"/>
                </a:tc>
                <a:tc>
                  <a:txBody>
                    <a:bodyPr/>
                    <a:lstStyle/>
                    <a:p>
                      <a:pPr algn="ctr" fontAlgn="b"/>
                      <a:r>
                        <a:rPr lang="en-GB" sz="1100" u="none" strike="noStrike" dirty="0">
                          <a:effectLst/>
                        </a:rPr>
                        <a:t>4%</a:t>
                      </a:r>
                      <a:endParaRPr lang="en-GB" sz="1100" b="0" i="0" u="none" strike="noStrike" dirty="0">
                        <a:solidFill>
                          <a:srgbClr val="000000"/>
                        </a:solidFill>
                        <a:effectLst/>
                        <a:latin typeface="Calibri" panose="020F0502020204030204" pitchFamily="34" charset="0"/>
                      </a:endParaRPr>
                    </a:p>
                  </a:txBody>
                  <a:tcPr marL="5933" marR="5933" marT="5933" marB="0" anchor="ctr"/>
                </a:tc>
              </a:tr>
              <a:tr h="344204">
                <a:tc>
                  <a:txBody>
                    <a:bodyPr/>
                    <a:lstStyle/>
                    <a:p>
                      <a:pPr algn="r" fontAlgn="b"/>
                      <a:r>
                        <a:rPr lang="en-IE" sz="1400" b="1" u="none" strike="noStrike" dirty="0">
                          <a:effectLst/>
                        </a:rPr>
                        <a:t>I don't know/ have no opinion/ refuse to answer</a:t>
                      </a:r>
                      <a:endParaRPr lang="en-IE" sz="1400" b="1" i="0" u="none" strike="noStrike" dirty="0">
                        <a:solidFill>
                          <a:srgbClr val="000000"/>
                        </a:solidFill>
                        <a:effectLst/>
                        <a:latin typeface="Calibri" panose="020F0502020204030204" pitchFamily="34" charset="0"/>
                      </a:endParaRPr>
                    </a:p>
                  </a:txBody>
                  <a:tcPr marL="5933" marR="5933" marT="5933"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5933" marR="5933" marT="5933"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5933" marR="5933" marT="5933"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5933" marR="5933" marT="5933"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5933" marR="5933" marT="5933" marB="0" anchor="ctr"/>
                </a:tc>
              </a:tr>
            </a:tbl>
          </a:graphicData>
        </a:graphic>
      </p:graphicFrame>
      <p:sp>
        <p:nvSpPr>
          <p:cNvPr id="10" name="Text Placeholder 2"/>
          <p:cNvSpPr txBox="1">
            <a:spLocks/>
          </p:cNvSpPr>
          <p:nvPr/>
        </p:nvSpPr>
        <p:spPr>
          <a:xfrm>
            <a:off x="175071" y="877628"/>
            <a:ext cx="2231380" cy="215444"/>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dirty="0"/>
              <a:t>(Base: All Adults 18+; n=1,004)</a:t>
            </a:r>
          </a:p>
        </p:txBody>
      </p:sp>
    </p:spTree>
    <p:extLst>
      <p:ext uri="{BB962C8B-B14F-4D97-AF65-F5344CB8AC3E}">
        <p14:creationId xmlns:p14="http://schemas.microsoft.com/office/powerpoint/2010/main" val="261908778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 name="Rechteck 92"/>
          <p:cNvSpPr/>
          <p:nvPr/>
        </p:nvSpPr>
        <p:spPr bwMode="gray">
          <a:xfrm>
            <a:off x="1376920" y="3634771"/>
            <a:ext cx="1032334" cy="430887"/>
          </a:xfrm>
          <a:prstGeom prst="rect">
            <a:avLst/>
          </a:prstGeom>
        </p:spPr>
        <p:txBody>
          <a:bodyPr wrap="none" lIns="0" tIns="0" rIns="0" bIns="0" anchor="ctr">
            <a:spAutoFit/>
          </a:bodyPr>
          <a:lstStyle/>
          <a:p>
            <a:pPr algn="ctr">
              <a:spcAft>
                <a:spcPts val="300"/>
              </a:spcAft>
              <a:defRPr/>
            </a:pPr>
            <a:r>
              <a:rPr lang="de-DE" sz="1200" kern="0" dirty="0" smtClean="0">
                <a:solidFill>
                  <a:srgbClr val="22505F"/>
                </a:solidFill>
                <a:cs typeface="Calibri" pitchFamily="34" charset="0"/>
              </a:rPr>
              <a:t>ABC1: </a:t>
            </a:r>
            <a:r>
              <a:rPr lang="de-DE" sz="2800" kern="0" dirty="0" smtClean="0">
                <a:solidFill>
                  <a:srgbClr val="C00000"/>
                </a:solidFill>
                <a:cs typeface="Calibri" pitchFamily="34" charset="0"/>
              </a:rPr>
              <a:t>42%</a:t>
            </a:r>
            <a:endParaRPr lang="de-DE" sz="2800" kern="0" dirty="0">
              <a:solidFill>
                <a:srgbClr val="C00000"/>
              </a:solidFill>
              <a:cs typeface="Calibri" pitchFamily="34" charset="0"/>
            </a:endParaRPr>
          </a:p>
        </p:txBody>
      </p:sp>
      <p:sp>
        <p:nvSpPr>
          <p:cNvPr id="259" name="Freeform 5"/>
          <p:cNvSpPr>
            <a:spLocks noChangeAspect="1" noEditPoints="1"/>
          </p:cNvSpPr>
          <p:nvPr/>
        </p:nvSpPr>
        <p:spPr bwMode="gray">
          <a:xfrm>
            <a:off x="938206" y="499643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260" name="Freeform 5"/>
          <p:cNvSpPr>
            <a:spLocks noChangeAspect="1" noEditPoints="1"/>
          </p:cNvSpPr>
          <p:nvPr/>
        </p:nvSpPr>
        <p:spPr bwMode="gray">
          <a:xfrm>
            <a:off x="1331432" y="499643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dirty="0">
              <a:solidFill>
                <a:sysClr val="windowText" lastClr="000000"/>
              </a:solidFill>
              <a:cs typeface="Calibri" pitchFamily="34" charset="0"/>
            </a:endParaRPr>
          </a:p>
        </p:txBody>
      </p:sp>
      <p:sp>
        <p:nvSpPr>
          <p:cNvPr id="261" name="Freeform 5"/>
          <p:cNvSpPr>
            <a:spLocks noChangeAspect="1" noEditPoints="1"/>
          </p:cNvSpPr>
          <p:nvPr/>
        </p:nvSpPr>
        <p:spPr bwMode="gray">
          <a:xfrm>
            <a:off x="1724658" y="499643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262" name="Freeform 5"/>
          <p:cNvSpPr>
            <a:spLocks noChangeAspect="1" noEditPoints="1"/>
          </p:cNvSpPr>
          <p:nvPr/>
        </p:nvSpPr>
        <p:spPr bwMode="gray">
          <a:xfrm>
            <a:off x="2117884" y="499643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accent6"/>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263" name="Freeform 5"/>
          <p:cNvSpPr>
            <a:spLocks noChangeAspect="1" noEditPoints="1"/>
          </p:cNvSpPr>
          <p:nvPr/>
        </p:nvSpPr>
        <p:spPr bwMode="gray">
          <a:xfrm>
            <a:off x="1134819" y="499643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265" name="Freeform 5"/>
          <p:cNvSpPr>
            <a:spLocks noChangeAspect="1" noEditPoints="1"/>
          </p:cNvSpPr>
          <p:nvPr/>
        </p:nvSpPr>
        <p:spPr bwMode="gray">
          <a:xfrm>
            <a:off x="1921271" y="499643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21000">
                <a:schemeClr val="bg2"/>
              </a:gs>
              <a:gs pos="38000">
                <a:schemeClr val="accent6"/>
              </a:gs>
            </a:gsLst>
            <a:lin ang="5400000" scaled="1"/>
          </a:gradFill>
          <a:ln w="9525">
            <a:noFill/>
            <a:round/>
            <a:headEnd/>
            <a:tailEnd/>
          </a:ln>
          <a:effectLst/>
          <a:scene3d>
            <a:camera prst="orthographicFront"/>
            <a:lightRig rig="twoPt" dir="t">
              <a:rot lat="0" lon="0" rev="8400000"/>
            </a:lightRig>
          </a:scene3d>
          <a:sp3d extrusionH="63500" prstMaterial="matte"/>
        </p:spPr>
        <p:txBody>
          <a:bodyPr/>
          <a:lstStyle/>
          <a:p>
            <a:endParaRPr lang="de-DE" kern="0" dirty="0">
              <a:solidFill>
                <a:sysClr val="windowText" lastClr="000000"/>
              </a:solidFill>
              <a:cs typeface="Calibri" pitchFamily="34" charset="0"/>
            </a:endParaRPr>
          </a:p>
        </p:txBody>
      </p:sp>
      <p:sp>
        <p:nvSpPr>
          <p:cNvPr id="266" name="Freeform 5"/>
          <p:cNvSpPr>
            <a:spLocks noChangeAspect="1" noEditPoints="1"/>
          </p:cNvSpPr>
          <p:nvPr/>
        </p:nvSpPr>
        <p:spPr bwMode="gray">
          <a:xfrm>
            <a:off x="2314497" y="499643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accent6"/>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267" name="Freeform 5"/>
          <p:cNvSpPr>
            <a:spLocks noChangeAspect="1" noEditPoints="1"/>
          </p:cNvSpPr>
          <p:nvPr/>
        </p:nvSpPr>
        <p:spPr bwMode="gray">
          <a:xfrm>
            <a:off x="2511110" y="499643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accent6"/>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268" name="Freeform 5"/>
          <p:cNvSpPr>
            <a:spLocks noChangeAspect="1" noEditPoints="1"/>
          </p:cNvSpPr>
          <p:nvPr/>
        </p:nvSpPr>
        <p:spPr bwMode="gray">
          <a:xfrm>
            <a:off x="2707726" y="499643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accent6"/>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299" name="Freeform 5"/>
          <p:cNvSpPr>
            <a:spLocks noChangeAspect="1" noEditPoints="1"/>
          </p:cNvSpPr>
          <p:nvPr/>
        </p:nvSpPr>
        <p:spPr bwMode="gray">
          <a:xfrm>
            <a:off x="1528045" y="4996438"/>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dirty="0">
              <a:solidFill>
                <a:sysClr val="windowText" lastClr="000000"/>
              </a:solidFill>
              <a:cs typeface="Calibri" pitchFamily="34" charset="0"/>
            </a:endParaRPr>
          </a:p>
        </p:txBody>
      </p:sp>
      <p:sp>
        <p:nvSpPr>
          <p:cNvPr id="300" name="Rechteck 92"/>
          <p:cNvSpPr/>
          <p:nvPr/>
        </p:nvSpPr>
        <p:spPr bwMode="gray">
          <a:xfrm>
            <a:off x="1378521" y="4569063"/>
            <a:ext cx="1029128" cy="430887"/>
          </a:xfrm>
          <a:prstGeom prst="rect">
            <a:avLst/>
          </a:prstGeom>
        </p:spPr>
        <p:txBody>
          <a:bodyPr wrap="none" lIns="0" tIns="0" rIns="0" bIns="0" anchor="ctr">
            <a:spAutoFit/>
          </a:bodyPr>
          <a:lstStyle/>
          <a:p>
            <a:pPr algn="ctr">
              <a:spcAft>
                <a:spcPts val="300"/>
              </a:spcAft>
              <a:defRPr/>
            </a:pPr>
            <a:r>
              <a:rPr lang="de-DE" sz="1200" kern="0" dirty="0" smtClean="0">
                <a:solidFill>
                  <a:srgbClr val="22505F"/>
                </a:solidFill>
                <a:cs typeface="Calibri" pitchFamily="34" charset="0"/>
              </a:rPr>
              <a:t>C2DE: </a:t>
            </a:r>
            <a:r>
              <a:rPr lang="de-DE" sz="2800" kern="0" dirty="0" smtClean="0">
                <a:solidFill>
                  <a:srgbClr val="C00000"/>
                </a:solidFill>
                <a:cs typeface="Calibri" pitchFamily="34" charset="0"/>
              </a:rPr>
              <a:t>52%</a:t>
            </a:r>
            <a:endParaRPr lang="de-DE" sz="2800" kern="0" dirty="0">
              <a:solidFill>
                <a:srgbClr val="C00000"/>
              </a:solidFill>
              <a:cs typeface="Calibri" pitchFamily="34" charset="0"/>
            </a:endParaRPr>
          </a:p>
        </p:txBody>
      </p:sp>
      <p:sp>
        <p:nvSpPr>
          <p:cNvPr id="303" name="Freeform 5"/>
          <p:cNvSpPr>
            <a:spLocks noChangeAspect="1" noEditPoints="1"/>
          </p:cNvSpPr>
          <p:nvPr/>
        </p:nvSpPr>
        <p:spPr bwMode="gray">
          <a:xfrm>
            <a:off x="931513" y="408494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305" name="Freeform 5"/>
          <p:cNvSpPr>
            <a:spLocks noChangeAspect="1" noEditPoints="1"/>
          </p:cNvSpPr>
          <p:nvPr/>
        </p:nvSpPr>
        <p:spPr bwMode="gray">
          <a:xfrm>
            <a:off x="1723905" y="408494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21000">
                <a:schemeClr val="bg2"/>
              </a:gs>
              <a:gs pos="38000">
                <a:schemeClr val="accent6"/>
              </a:gs>
            </a:gsLst>
            <a:lin ang="5400000" scaled="1"/>
          </a:gra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306" name="Freeform 5"/>
          <p:cNvSpPr>
            <a:spLocks noChangeAspect="1" noEditPoints="1"/>
          </p:cNvSpPr>
          <p:nvPr/>
        </p:nvSpPr>
        <p:spPr bwMode="gray">
          <a:xfrm>
            <a:off x="2120101" y="408494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accent6"/>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307" name="Freeform 5"/>
          <p:cNvSpPr>
            <a:spLocks noChangeAspect="1" noEditPoints="1"/>
          </p:cNvSpPr>
          <p:nvPr/>
        </p:nvSpPr>
        <p:spPr bwMode="gray">
          <a:xfrm>
            <a:off x="1129611" y="408494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308" name="Freeform 5"/>
          <p:cNvSpPr>
            <a:spLocks noChangeAspect="1" noEditPoints="1"/>
          </p:cNvSpPr>
          <p:nvPr/>
        </p:nvSpPr>
        <p:spPr bwMode="gray">
          <a:xfrm>
            <a:off x="1922003" y="408494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accent6"/>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309" name="Freeform 5"/>
          <p:cNvSpPr>
            <a:spLocks noChangeAspect="1" noEditPoints="1"/>
          </p:cNvSpPr>
          <p:nvPr/>
        </p:nvSpPr>
        <p:spPr bwMode="gray">
          <a:xfrm>
            <a:off x="2318199" y="408494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accent6"/>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310" name="Freeform 5"/>
          <p:cNvSpPr>
            <a:spLocks noChangeAspect="1" noEditPoints="1"/>
          </p:cNvSpPr>
          <p:nvPr/>
        </p:nvSpPr>
        <p:spPr bwMode="gray">
          <a:xfrm>
            <a:off x="1327709" y="408494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311" name="Freeform 5"/>
          <p:cNvSpPr>
            <a:spLocks noChangeAspect="1" noEditPoints="1"/>
          </p:cNvSpPr>
          <p:nvPr/>
        </p:nvSpPr>
        <p:spPr bwMode="gray">
          <a:xfrm>
            <a:off x="2714399" y="408494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accent6"/>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312" name="Freeform 5"/>
          <p:cNvSpPr>
            <a:spLocks noChangeAspect="1" noEditPoints="1"/>
          </p:cNvSpPr>
          <p:nvPr/>
        </p:nvSpPr>
        <p:spPr bwMode="gray">
          <a:xfrm>
            <a:off x="1525807" y="408494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bg2"/>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314" name="Freeform 5"/>
          <p:cNvSpPr>
            <a:spLocks noChangeAspect="1" noEditPoints="1"/>
          </p:cNvSpPr>
          <p:nvPr/>
        </p:nvSpPr>
        <p:spPr bwMode="gray">
          <a:xfrm>
            <a:off x="2516297" y="4084940"/>
            <a:ext cx="140262" cy="406018"/>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accent6"/>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101" name="TextBox 100"/>
          <p:cNvSpPr txBox="1"/>
          <p:nvPr/>
        </p:nvSpPr>
        <p:spPr>
          <a:xfrm>
            <a:off x="1362493" y="3309069"/>
            <a:ext cx="1061188" cy="276999"/>
          </a:xfrm>
          <a:prstGeom prst="rect">
            <a:avLst/>
          </a:prstGeom>
          <a:noFill/>
        </p:spPr>
        <p:txBody>
          <a:bodyPr wrap="none" lIns="0" tIns="0" rIns="0" bIns="0" rtlCol="0" anchor="b" anchorCtr="1">
            <a:spAutoFit/>
          </a:bodyPr>
          <a:lstStyle/>
          <a:p>
            <a:pPr algn="ctr"/>
            <a:r>
              <a:rPr lang="en-GB" dirty="0" smtClean="0">
                <a:solidFill>
                  <a:srgbClr val="D0103A"/>
                </a:solidFill>
                <a:cs typeface="Calibri" pitchFamily="34" charset="0"/>
              </a:rPr>
              <a:t>Social Class</a:t>
            </a:r>
            <a:endParaRPr lang="en-US" dirty="0">
              <a:solidFill>
                <a:srgbClr val="D0103A"/>
              </a:solidFill>
              <a:cs typeface="Calibri" pitchFamily="34" charset="0"/>
            </a:endParaRPr>
          </a:p>
        </p:txBody>
      </p:sp>
      <p:pic>
        <p:nvPicPr>
          <p:cNvPr id="113" name="Picture 112" descr="Ireland provinces.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477737" y="4051145"/>
            <a:ext cx="2238183" cy="2563200"/>
          </a:xfrm>
          <a:prstGeom prst="rect">
            <a:avLst/>
          </a:prstGeom>
        </p:spPr>
      </p:pic>
      <p:sp>
        <p:nvSpPr>
          <p:cNvPr id="31798" name="TextBox 9"/>
          <p:cNvSpPr txBox="1">
            <a:spLocks noChangeArrowheads="1"/>
          </p:cNvSpPr>
          <p:nvPr/>
        </p:nvSpPr>
        <p:spPr bwMode="auto">
          <a:xfrm>
            <a:off x="4772698" y="5155656"/>
            <a:ext cx="910808" cy="769441"/>
          </a:xfrm>
          <a:prstGeom prst="rect">
            <a:avLst/>
          </a:prstGeom>
          <a:noFill/>
          <a:ln w="9525">
            <a:noFill/>
            <a:miter lim="800000"/>
            <a:headEnd/>
            <a:tailEnd/>
          </a:ln>
        </p:spPr>
        <p:txBody>
          <a:bodyPr>
            <a:spAutoFit/>
          </a:bodyPr>
          <a:lstStyle/>
          <a:p>
            <a:r>
              <a:rPr lang="en-IE" sz="1000" dirty="0">
                <a:solidFill>
                  <a:srgbClr val="22505F"/>
                </a:solidFill>
                <a:cs typeface="Calibri" pitchFamily="34" charset="0"/>
              </a:rPr>
              <a:t>Rest of </a:t>
            </a:r>
            <a:r>
              <a:rPr lang="en-IE" sz="1000" dirty="0" smtClean="0">
                <a:solidFill>
                  <a:srgbClr val="22505F"/>
                </a:solidFill>
                <a:cs typeface="Calibri" pitchFamily="34" charset="0"/>
              </a:rPr>
              <a:t/>
            </a:r>
            <a:br>
              <a:rPr lang="en-IE" sz="1000" dirty="0" smtClean="0">
                <a:solidFill>
                  <a:srgbClr val="22505F"/>
                </a:solidFill>
                <a:cs typeface="Calibri" pitchFamily="34" charset="0"/>
              </a:rPr>
            </a:br>
            <a:r>
              <a:rPr lang="en-IE" sz="1000" dirty="0" smtClean="0">
                <a:solidFill>
                  <a:srgbClr val="22505F"/>
                </a:solidFill>
                <a:cs typeface="Calibri" pitchFamily="34" charset="0"/>
              </a:rPr>
              <a:t>Leinster </a:t>
            </a:r>
            <a:endParaRPr lang="en-IE" sz="1000" dirty="0">
              <a:solidFill>
                <a:srgbClr val="22505F"/>
              </a:solidFill>
              <a:cs typeface="Calibri" pitchFamily="34" charset="0"/>
            </a:endParaRPr>
          </a:p>
          <a:p>
            <a:r>
              <a:rPr lang="en-IE" sz="2400" dirty="0" smtClean="0">
                <a:solidFill>
                  <a:srgbClr val="22505F"/>
                </a:solidFill>
                <a:cs typeface="Calibri" pitchFamily="34" charset="0"/>
              </a:rPr>
              <a:t>26%</a:t>
            </a:r>
            <a:endParaRPr lang="en-IE" sz="2400" dirty="0">
              <a:solidFill>
                <a:srgbClr val="22505F"/>
              </a:solidFill>
              <a:cs typeface="Calibri" pitchFamily="34" charset="0"/>
            </a:endParaRPr>
          </a:p>
        </p:txBody>
      </p:sp>
      <p:sp>
        <p:nvSpPr>
          <p:cNvPr id="31799" name="TextBox 9"/>
          <p:cNvSpPr txBox="1">
            <a:spLocks noChangeArrowheads="1"/>
          </p:cNvSpPr>
          <p:nvPr/>
        </p:nvSpPr>
        <p:spPr bwMode="auto">
          <a:xfrm>
            <a:off x="4025430" y="5730151"/>
            <a:ext cx="910808" cy="615553"/>
          </a:xfrm>
          <a:prstGeom prst="rect">
            <a:avLst/>
          </a:prstGeom>
          <a:noFill/>
          <a:ln w="9525">
            <a:noFill/>
            <a:miter lim="800000"/>
            <a:headEnd/>
            <a:tailEnd/>
          </a:ln>
        </p:spPr>
        <p:txBody>
          <a:bodyPr>
            <a:spAutoFit/>
          </a:bodyPr>
          <a:lstStyle/>
          <a:p>
            <a:r>
              <a:rPr lang="en-IE" sz="1000" dirty="0">
                <a:solidFill>
                  <a:srgbClr val="FFFFFF"/>
                </a:solidFill>
                <a:cs typeface="Calibri" pitchFamily="34" charset="0"/>
              </a:rPr>
              <a:t>Munster</a:t>
            </a:r>
          </a:p>
          <a:p>
            <a:r>
              <a:rPr lang="en-IE" sz="2400" dirty="0" smtClean="0">
                <a:solidFill>
                  <a:srgbClr val="FFFFFF"/>
                </a:solidFill>
                <a:cs typeface="Calibri" pitchFamily="34" charset="0"/>
              </a:rPr>
              <a:t>28%</a:t>
            </a:r>
            <a:endParaRPr lang="en-IE" sz="2400" dirty="0">
              <a:solidFill>
                <a:srgbClr val="FFFFFF"/>
              </a:solidFill>
              <a:cs typeface="Calibri" pitchFamily="34" charset="0"/>
            </a:endParaRPr>
          </a:p>
        </p:txBody>
      </p:sp>
      <p:sp>
        <p:nvSpPr>
          <p:cNvPr id="31800" name="TextBox 9"/>
          <p:cNvSpPr txBox="1">
            <a:spLocks noChangeArrowheads="1"/>
          </p:cNvSpPr>
          <p:nvPr/>
        </p:nvSpPr>
        <p:spPr bwMode="auto">
          <a:xfrm>
            <a:off x="4021273" y="4849089"/>
            <a:ext cx="1038252" cy="615553"/>
          </a:xfrm>
          <a:prstGeom prst="rect">
            <a:avLst/>
          </a:prstGeom>
          <a:noFill/>
          <a:ln w="9525">
            <a:noFill/>
            <a:miter lim="800000"/>
            <a:headEnd/>
            <a:tailEnd/>
          </a:ln>
        </p:spPr>
        <p:txBody>
          <a:bodyPr>
            <a:spAutoFit/>
          </a:bodyPr>
          <a:lstStyle/>
          <a:p>
            <a:r>
              <a:rPr lang="en-IE" sz="1000" dirty="0">
                <a:solidFill>
                  <a:srgbClr val="22505F"/>
                </a:solidFill>
                <a:cs typeface="Calibri" pitchFamily="34" charset="0"/>
              </a:rPr>
              <a:t>Conn/ Ulster</a:t>
            </a:r>
          </a:p>
          <a:p>
            <a:r>
              <a:rPr lang="en-IE" sz="2400" dirty="0" smtClean="0">
                <a:solidFill>
                  <a:srgbClr val="22505F"/>
                </a:solidFill>
                <a:cs typeface="Calibri" pitchFamily="34" charset="0"/>
              </a:rPr>
              <a:t>18%</a:t>
            </a:r>
            <a:endParaRPr lang="en-IE" sz="2400" dirty="0">
              <a:solidFill>
                <a:srgbClr val="22505F"/>
              </a:solidFill>
              <a:cs typeface="Calibri" pitchFamily="34" charset="0"/>
            </a:endParaRPr>
          </a:p>
        </p:txBody>
      </p:sp>
      <p:sp>
        <p:nvSpPr>
          <p:cNvPr id="31801" name="TextBox 9"/>
          <p:cNvSpPr txBox="1">
            <a:spLocks noChangeArrowheads="1"/>
          </p:cNvSpPr>
          <p:nvPr/>
        </p:nvSpPr>
        <p:spPr bwMode="auto">
          <a:xfrm>
            <a:off x="5310178" y="4571019"/>
            <a:ext cx="770692" cy="615553"/>
          </a:xfrm>
          <a:prstGeom prst="rect">
            <a:avLst/>
          </a:prstGeom>
          <a:solidFill>
            <a:schemeClr val="tx1"/>
          </a:solidFill>
          <a:ln w="9525">
            <a:solidFill>
              <a:schemeClr val="bg1"/>
            </a:solidFill>
            <a:prstDash val="dash"/>
            <a:miter lim="800000"/>
            <a:headEnd/>
            <a:tailEnd/>
          </a:ln>
        </p:spPr>
        <p:txBody>
          <a:bodyPr rIns="0">
            <a:spAutoFit/>
          </a:bodyPr>
          <a:lstStyle/>
          <a:p>
            <a:r>
              <a:rPr lang="en-IE" sz="1000" dirty="0">
                <a:solidFill>
                  <a:srgbClr val="22505F"/>
                </a:solidFill>
                <a:cs typeface="Calibri" pitchFamily="34" charset="0"/>
              </a:rPr>
              <a:t>Dublin</a:t>
            </a:r>
          </a:p>
          <a:p>
            <a:r>
              <a:rPr lang="en-IE" sz="2400" dirty="0" smtClean="0">
                <a:solidFill>
                  <a:srgbClr val="22505F"/>
                </a:solidFill>
                <a:cs typeface="Calibri" pitchFamily="34" charset="0"/>
              </a:rPr>
              <a:t>28%</a:t>
            </a:r>
            <a:endParaRPr lang="en-IE" sz="2400" dirty="0">
              <a:solidFill>
                <a:srgbClr val="22505F"/>
              </a:solidFill>
              <a:cs typeface="Calibri" pitchFamily="34" charset="0"/>
            </a:endParaRPr>
          </a:p>
        </p:txBody>
      </p:sp>
      <p:cxnSp>
        <p:nvCxnSpPr>
          <p:cNvPr id="31796" name="Straight Connector 105"/>
          <p:cNvCxnSpPr>
            <a:cxnSpLocks noChangeShapeType="1"/>
            <a:stCxn id="31801" idx="2"/>
          </p:cNvCxnSpPr>
          <p:nvPr/>
        </p:nvCxnSpPr>
        <p:spPr bwMode="auto">
          <a:xfrm flipH="1">
            <a:off x="5421650" y="5186572"/>
            <a:ext cx="273874" cy="321233"/>
          </a:xfrm>
          <a:prstGeom prst="line">
            <a:avLst/>
          </a:prstGeom>
          <a:noFill/>
          <a:ln w="9525" algn="ctr">
            <a:solidFill>
              <a:schemeClr val="accent6"/>
            </a:solidFill>
            <a:round/>
            <a:headEnd/>
            <a:tailEnd/>
          </a:ln>
        </p:spPr>
      </p:cxnSp>
      <p:sp>
        <p:nvSpPr>
          <p:cNvPr id="102" name="TextBox 101"/>
          <p:cNvSpPr txBox="1"/>
          <p:nvPr/>
        </p:nvSpPr>
        <p:spPr>
          <a:xfrm>
            <a:off x="4458318" y="3584853"/>
            <a:ext cx="641971" cy="276999"/>
          </a:xfrm>
          <a:prstGeom prst="rect">
            <a:avLst/>
          </a:prstGeom>
          <a:noFill/>
        </p:spPr>
        <p:txBody>
          <a:bodyPr wrap="none" lIns="0" tIns="0" rIns="0" bIns="0" rtlCol="0" anchor="b" anchorCtr="1">
            <a:spAutoFit/>
          </a:bodyPr>
          <a:lstStyle/>
          <a:p>
            <a:pPr algn="ctr"/>
            <a:r>
              <a:rPr lang="en-GB" dirty="0" smtClean="0">
                <a:solidFill>
                  <a:srgbClr val="D0103A"/>
                </a:solidFill>
                <a:cs typeface="Calibri" pitchFamily="34" charset="0"/>
              </a:rPr>
              <a:t>Region</a:t>
            </a:r>
            <a:endParaRPr lang="en-US" dirty="0">
              <a:solidFill>
                <a:srgbClr val="D0103A"/>
              </a:solidFill>
              <a:cs typeface="Calibri" pitchFamily="34" charset="0"/>
            </a:endParaRPr>
          </a:p>
        </p:txBody>
      </p:sp>
      <p:sp>
        <p:nvSpPr>
          <p:cNvPr id="103" name="TextBox 102"/>
          <p:cNvSpPr txBox="1"/>
          <p:nvPr/>
        </p:nvSpPr>
        <p:spPr>
          <a:xfrm>
            <a:off x="6765868" y="564438"/>
            <a:ext cx="355546" cy="256711"/>
          </a:xfrm>
          <a:prstGeom prst="rect">
            <a:avLst/>
          </a:prstGeom>
          <a:noFill/>
        </p:spPr>
        <p:txBody>
          <a:bodyPr wrap="none" lIns="0" tIns="0" rIns="0" bIns="0" rtlCol="0" anchor="b" anchorCtr="1">
            <a:spAutoFit/>
          </a:bodyPr>
          <a:lstStyle/>
          <a:p>
            <a:pPr algn="ctr"/>
            <a:r>
              <a:rPr lang="en-GB" dirty="0" smtClean="0">
                <a:solidFill>
                  <a:srgbClr val="D0103A"/>
                </a:solidFill>
                <a:cs typeface="Calibri" pitchFamily="34" charset="0"/>
              </a:rPr>
              <a:t>Age</a:t>
            </a:r>
            <a:endParaRPr lang="en-US" dirty="0">
              <a:solidFill>
                <a:srgbClr val="D0103A"/>
              </a:solidFill>
              <a:cs typeface="Calibri" pitchFamily="34" charset="0"/>
            </a:endParaRPr>
          </a:p>
        </p:txBody>
      </p:sp>
      <p:graphicFrame>
        <p:nvGraphicFramePr>
          <p:cNvPr id="156" name="Chart 155"/>
          <p:cNvGraphicFramePr/>
          <p:nvPr>
            <p:extLst>
              <p:ext uri="{D42A27DB-BD31-4B8C-83A1-F6EECF244321}">
                <p14:modId xmlns:p14="http://schemas.microsoft.com/office/powerpoint/2010/main" val="3867262712"/>
              </p:ext>
            </p:extLst>
          </p:nvPr>
        </p:nvGraphicFramePr>
        <p:xfrm>
          <a:off x="5821185" y="846137"/>
          <a:ext cx="2388781" cy="2847754"/>
        </p:xfrm>
        <a:graphic>
          <a:graphicData uri="http://schemas.openxmlformats.org/drawingml/2006/chart">
            <c:chart xmlns:c="http://schemas.openxmlformats.org/drawingml/2006/chart" xmlns:r="http://schemas.openxmlformats.org/officeDocument/2006/relationships" r:id="rId4"/>
          </a:graphicData>
        </a:graphic>
      </p:graphicFrame>
      <p:sp>
        <p:nvSpPr>
          <p:cNvPr id="157" name="Textfeld 1655"/>
          <p:cNvSpPr txBox="1">
            <a:spLocks noChangeArrowheads="1"/>
          </p:cNvSpPr>
          <p:nvPr/>
        </p:nvSpPr>
        <p:spPr bwMode="gray">
          <a:xfrm>
            <a:off x="5558587" y="1113944"/>
            <a:ext cx="360675" cy="171141"/>
          </a:xfrm>
          <a:prstGeom prst="rect">
            <a:avLst/>
          </a:prstGeom>
          <a:noFill/>
          <a:ln w="9525">
            <a:noFill/>
            <a:miter lim="800000"/>
            <a:headEnd/>
            <a:tailEnd/>
          </a:ln>
        </p:spPr>
        <p:txBody>
          <a:bodyPr wrap="none" lIns="0" tIns="0" rIns="0" bIns="0" anchor="ctr">
            <a:spAutoFit/>
          </a:bodyPr>
          <a:lstStyle/>
          <a:p>
            <a:pPr algn="r">
              <a:spcAft>
                <a:spcPts val="600"/>
              </a:spcAft>
            </a:pPr>
            <a:r>
              <a:rPr lang="de-DE" sz="1200" dirty="0">
                <a:solidFill>
                  <a:srgbClr val="22505F"/>
                </a:solidFill>
                <a:cs typeface="Calibri" pitchFamily="34" charset="0"/>
              </a:rPr>
              <a:t>18-24</a:t>
            </a:r>
          </a:p>
        </p:txBody>
      </p:sp>
      <p:sp>
        <p:nvSpPr>
          <p:cNvPr id="171" name="Textfeld 1656"/>
          <p:cNvSpPr txBox="1">
            <a:spLocks noChangeArrowheads="1"/>
          </p:cNvSpPr>
          <p:nvPr/>
        </p:nvSpPr>
        <p:spPr bwMode="gray">
          <a:xfrm>
            <a:off x="5558587" y="1542777"/>
            <a:ext cx="360675" cy="171141"/>
          </a:xfrm>
          <a:prstGeom prst="rect">
            <a:avLst/>
          </a:prstGeom>
          <a:noFill/>
          <a:ln w="9525">
            <a:noFill/>
            <a:miter lim="800000"/>
            <a:headEnd/>
            <a:tailEnd/>
          </a:ln>
        </p:spPr>
        <p:txBody>
          <a:bodyPr wrap="none" lIns="0" tIns="0" rIns="0" bIns="0" anchor="ctr">
            <a:spAutoFit/>
          </a:bodyPr>
          <a:lstStyle/>
          <a:p>
            <a:pPr algn="r">
              <a:spcAft>
                <a:spcPts val="600"/>
              </a:spcAft>
            </a:pPr>
            <a:r>
              <a:rPr lang="de-DE" sz="1200" dirty="0">
                <a:solidFill>
                  <a:srgbClr val="22505F"/>
                </a:solidFill>
                <a:cs typeface="Calibri" pitchFamily="34" charset="0"/>
              </a:rPr>
              <a:t>25-34</a:t>
            </a:r>
          </a:p>
        </p:txBody>
      </p:sp>
      <p:sp>
        <p:nvSpPr>
          <p:cNvPr id="183" name="Rechteckige Legende 1657"/>
          <p:cNvSpPr/>
          <p:nvPr/>
        </p:nvSpPr>
        <p:spPr bwMode="gray">
          <a:xfrm>
            <a:off x="5968535" y="776571"/>
            <a:ext cx="340405" cy="257369"/>
          </a:xfrm>
          <a:prstGeom prst="wedgeRectCallout">
            <a:avLst>
              <a:gd name="adj1" fmla="val 21881"/>
              <a:gd name="adj2" fmla="val 66274"/>
            </a:avLst>
          </a:prstGeom>
          <a:solidFill>
            <a:srgbClr val="FFFFFF"/>
          </a:solidFill>
          <a:ln w="6350">
            <a:solidFill>
              <a:srgbClr val="C0C0C0"/>
            </a:solidFill>
            <a:round/>
            <a:headEnd/>
            <a:tailEnd/>
          </a:ln>
          <a:effectLst>
            <a:outerShdw blurRad="50800" dist="12700" dir="2700000" algn="tl" rotWithShape="0">
              <a:prstClr val="black">
                <a:alpha val="30000"/>
              </a:prstClr>
            </a:outerShdw>
          </a:effectLst>
        </p:spPr>
        <p:txBody>
          <a:bodyPr wrap="none" lIns="36000" tIns="36000" rIns="36000" bIns="36000" anchor="ctr">
            <a:spAutoFit/>
          </a:bodyPr>
          <a:lstStyle/>
          <a:p>
            <a:pPr algn="ctr">
              <a:defRPr/>
            </a:pPr>
            <a:r>
              <a:rPr lang="de-DE" sz="1200" dirty="0" smtClean="0">
                <a:solidFill>
                  <a:srgbClr val="22505F"/>
                </a:solidFill>
                <a:cs typeface="Calibri" pitchFamily="34" charset="0"/>
              </a:rPr>
              <a:t>10%</a:t>
            </a:r>
            <a:endParaRPr lang="de-DE" sz="1200" dirty="0">
              <a:solidFill>
                <a:srgbClr val="22505F"/>
              </a:solidFill>
              <a:cs typeface="Calibri" pitchFamily="34" charset="0"/>
            </a:endParaRPr>
          </a:p>
        </p:txBody>
      </p:sp>
      <p:sp>
        <p:nvSpPr>
          <p:cNvPr id="184" name="Rechteckige Legende 1659"/>
          <p:cNvSpPr/>
          <p:nvPr/>
        </p:nvSpPr>
        <p:spPr bwMode="gray">
          <a:xfrm>
            <a:off x="6163060" y="1208246"/>
            <a:ext cx="340405" cy="257369"/>
          </a:xfrm>
          <a:prstGeom prst="wedgeRectCallout">
            <a:avLst>
              <a:gd name="adj1" fmla="val 21881"/>
              <a:gd name="adj2" fmla="val 66274"/>
            </a:avLst>
          </a:prstGeom>
          <a:solidFill>
            <a:srgbClr val="FFFFFF"/>
          </a:solidFill>
          <a:ln w="6350">
            <a:solidFill>
              <a:srgbClr val="C0C0C0"/>
            </a:solidFill>
            <a:round/>
            <a:headEnd/>
            <a:tailEnd/>
          </a:ln>
          <a:effectLst>
            <a:outerShdw blurRad="50800" dist="12700" dir="2700000" algn="tl" rotWithShape="0">
              <a:prstClr val="black">
                <a:alpha val="30000"/>
              </a:prstClr>
            </a:outerShdw>
          </a:effectLst>
        </p:spPr>
        <p:txBody>
          <a:bodyPr wrap="none" lIns="36000" tIns="36000" rIns="36000" bIns="36000" anchor="ctr">
            <a:spAutoFit/>
          </a:bodyPr>
          <a:lstStyle/>
          <a:p>
            <a:pPr algn="ctr">
              <a:defRPr/>
            </a:pPr>
            <a:r>
              <a:rPr lang="de-DE" sz="1200" dirty="0" smtClean="0">
                <a:solidFill>
                  <a:srgbClr val="22505F"/>
                </a:solidFill>
                <a:cs typeface="Calibri" pitchFamily="34" charset="0"/>
              </a:rPr>
              <a:t>20%</a:t>
            </a:r>
            <a:endParaRPr lang="de-DE" sz="1200" dirty="0">
              <a:solidFill>
                <a:srgbClr val="22505F"/>
              </a:solidFill>
              <a:cs typeface="Calibri" pitchFamily="34" charset="0"/>
            </a:endParaRPr>
          </a:p>
        </p:txBody>
      </p:sp>
      <p:sp>
        <p:nvSpPr>
          <p:cNvPr id="185" name="Textfeld 1681"/>
          <p:cNvSpPr txBox="1">
            <a:spLocks noChangeArrowheads="1"/>
          </p:cNvSpPr>
          <p:nvPr/>
        </p:nvSpPr>
        <p:spPr bwMode="gray">
          <a:xfrm>
            <a:off x="5558587" y="1971611"/>
            <a:ext cx="360675" cy="171141"/>
          </a:xfrm>
          <a:prstGeom prst="rect">
            <a:avLst/>
          </a:prstGeom>
          <a:noFill/>
          <a:ln w="9525">
            <a:noFill/>
            <a:miter lim="800000"/>
            <a:headEnd/>
            <a:tailEnd/>
          </a:ln>
        </p:spPr>
        <p:txBody>
          <a:bodyPr wrap="none" lIns="0" tIns="0" rIns="0" bIns="0" anchor="ctr">
            <a:spAutoFit/>
          </a:bodyPr>
          <a:lstStyle/>
          <a:p>
            <a:pPr algn="r">
              <a:spcAft>
                <a:spcPts val="600"/>
              </a:spcAft>
            </a:pPr>
            <a:r>
              <a:rPr lang="de-DE" sz="1200" dirty="0">
                <a:solidFill>
                  <a:srgbClr val="22505F"/>
                </a:solidFill>
                <a:cs typeface="Calibri" pitchFamily="34" charset="0"/>
              </a:rPr>
              <a:t>35-44</a:t>
            </a:r>
          </a:p>
        </p:txBody>
      </p:sp>
      <p:sp>
        <p:nvSpPr>
          <p:cNvPr id="186" name="Textfeld 1682"/>
          <p:cNvSpPr txBox="1">
            <a:spLocks noChangeArrowheads="1"/>
          </p:cNvSpPr>
          <p:nvPr/>
        </p:nvSpPr>
        <p:spPr bwMode="gray">
          <a:xfrm>
            <a:off x="5558587" y="2400445"/>
            <a:ext cx="360675" cy="171141"/>
          </a:xfrm>
          <a:prstGeom prst="rect">
            <a:avLst/>
          </a:prstGeom>
          <a:noFill/>
          <a:ln w="9525">
            <a:noFill/>
            <a:miter lim="800000"/>
            <a:headEnd/>
            <a:tailEnd/>
          </a:ln>
        </p:spPr>
        <p:txBody>
          <a:bodyPr wrap="none" lIns="0" tIns="0" rIns="0" bIns="0" anchor="ctr">
            <a:spAutoFit/>
          </a:bodyPr>
          <a:lstStyle/>
          <a:p>
            <a:pPr algn="r">
              <a:spcAft>
                <a:spcPts val="600"/>
              </a:spcAft>
            </a:pPr>
            <a:r>
              <a:rPr lang="de-DE" sz="1200" dirty="0">
                <a:solidFill>
                  <a:srgbClr val="22505F"/>
                </a:solidFill>
                <a:cs typeface="Calibri" pitchFamily="34" charset="0"/>
              </a:rPr>
              <a:t>45-54</a:t>
            </a:r>
          </a:p>
        </p:txBody>
      </p:sp>
      <p:sp>
        <p:nvSpPr>
          <p:cNvPr id="187" name="Textfeld 1683"/>
          <p:cNvSpPr txBox="1">
            <a:spLocks noChangeArrowheads="1"/>
          </p:cNvSpPr>
          <p:nvPr/>
        </p:nvSpPr>
        <p:spPr bwMode="gray">
          <a:xfrm>
            <a:off x="5558587" y="2829278"/>
            <a:ext cx="360675" cy="171141"/>
          </a:xfrm>
          <a:prstGeom prst="rect">
            <a:avLst/>
          </a:prstGeom>
          <a:noFill/>
          <a:ln w="9525">
            <a:noFill/>
            <a:miter lim="800000"/>
            <a:headEnd/>
            <a:tailEnd/>
          </a:ln>
        </p:spPr>
        <p:txBody>
          <a:bodyPr wrap="none" lIns="0" tIns="0" rIns="0" bIns="0" anchor="ctr">
            <a:spAutoFit/>
          </a:bodyPr>
          <a:lstStyle/>
          <a:p>
            <a:pPr algn="r">
              <a:spcAft>
                <a:spcPts val="600"/>
              </a:spcAft>
            </a:pPr>
            <a:r>
              <a:rPr lang="de-DE" sz="1200" dirty="0">
                <a:solidFill>
                  <a:srgbClr val="22505F"/>
                </a:solidFill>
                <a:cs typeface="Calibri" pitchFamily="34" charset="0"/>
              </a:rPr>
              <a:t>54-65</a:t>
            </a:r>
          </a:p>
        </p:txBody>
      </p:sp>
      <p:sp>
        <p:nvSpPr>
          <p:cNvPr id="188" name="Rechteckige Legende 1684"/>
          <p:cNvSpPr/>
          <p:nvPr/>
        </p:nvSpPr>
        <p:spPr bwMode="gray">
          <a:xfrm>
            <a:off x="6163060" y="1686104"/>
            <a:ext cx="340405" cy="238519"/>
          </a:xfrm>
          <a:prstGeom prst="wedgeRectCallout">
            <a:avLst>
              <a:gd name="adj1" fmla="val 21881"/>
              <a:gd name="adj2" fmla="val 66274"/>
            </a:avLst>
          </a:prstGeom>
          <a:solidFill>
            <a:srgbClr val="FFFFFF"/>
          </a:solidFill>
          <a:ln w="6350">
            <a:solidFill>
              <a:srgbClr val="C0C0C0"/>
            </a:solidFill>
            <a:round/>
            <a:headEnd/>
            <a:tailEnd/>
          </a:ln>
          <a:effectLst>
            <a:outerShdw blurRad="50800" dist="12700" dir="2700000" algn="tl" rotWithShape="0">
              <a:prstClr val="black">
                <a:alpha val="30000"/>
              </a:prstClr>
            </a:outerShdw>
          </a:effectLst>
        </p:spPr>
        <p:txBody>
          <a:bodyPr wrap="none" lIns="36000" tIns="36000" rIns="36000" bIns="36000" anchor="ctr">
            <a:spAutoFit/>
          </a:bodyPr>
          <a:lstStyle/>
          <a:p>
            <a:pPr algn="ctr">
              <a:defRPr/>
            </a:pPr>
            <a:r>
              <a:rPr lang="de-DE" sz="1200" dirty="0" smtClean="0">
                <a:solidFill>
                  <a:srgbClr val="22505F"/>
                </a:solidFill>
                <a:cs typeface="Calibri" pitchFamily="34" charset="0"/>
              </a:rPr>
              <a:t>21%</a:t>
            </a:r>
            <a:endParaRPr lang="de-DE" sz="1200" dirty="0">
              <a:solidFill>
                <a:srgbClr val="22505F"/>
              </a:solidFill>
              <a:cs typeface="Calibri" pitchFamily="34" charset="0"/>
            </a:endParaRPr>
          </a:p>
        </p:txBody>
      </p:sp>
      <p:sp>
        <p:nvSpPr>
          <p:cNvPr id="189" name="Rechteckige Legende 1685"/>
          <p:cNvSpPr/>
          <p:nvPr/>
        </p:nvSpPr>
        <p:spPr bwMode="gray">
          <a:xfrm>
            <a:off x="6107408" y="2091427"/>
            <a:ext cx="340405" cy="257369"/>
          </a:xfrm>
          <a:prstGeom prst="wedgeRectCallout">
            <a:avLst>
              <a:gd name="adj1" fmla="val 21881"/>
              <a:gd name="adj2" fmla="val 66274"/>
            </a:avLst>
          </a:prstGeom>
          <a:solidFill>
            <a:srgbClr val="FFFFFF"/>
          </a:solidFill>
          <a:ln w="6350">
            <a:solidFill>
              <a:srgbClr val="C0C0C0"/>
            </a:solidFill>
            <a:round/>
            <a:headEnd/>
            <a:tailEnd/>
          </a:ln>
          <a:effectLst>
            <a:outerShdw blurRad="50800" dist="12700" dir="2700000" algn="tl" rotWithShape="0">
              <a:prstClr val="black">
                <a:alpha val="30000"/>
              </a:prstClr>
            </a:outerShdw>
          </a:effectLst>
        </p:spPr>
        <p:txBody>
          <a:bodyPr wrap="none" lIns="36000" tIns="36000" rIns="36000" bIns="36000" anchor="ctr">
            <a:spAutoFit/>
          </a:bodyPr>
          <a:lstStyle/>
          <a:p>
            <a:pPr algn="ctr">
              <a:defRPr/>
            </a:pPr>
            <a:r>
              <a:rPr lang="de-DE" sz="1200" dirty="0" smtClean="0">
                <a:solidFill>
                  <a:srgbClr val="22505F"/>
                </a:solidFill>
                <a:cs typeface="Calibri" pitchFamily="34" charset="0"/>
              </a:rPr>
              <a:t>18%</a:t>
            </a:r>
            <a:endParaRPr lang="de-DE" sz="1200" dirty="0">
              <a:solidFill>
                <a:srgbClr val="22505F"/>
              </a:solidFill>
              <a:cs typeface="Calibri" pitchFamily="34" charset="0"/>
            </a:endParaRPr>
          </a:p>
        </p:txBody>
      </p:sp>
      <p:sp>
        <p:nvSpPr>
          <p:cNvPr id="190" name="Rechteckige Legende 1686"/>
          <p:cNvSpPr/>
          <p:nvPr/>
        </p:nvSpPr>
        <p:spPr bwMode="gray">
          <a:xfrm>
            <a:off x="6048090" y="2944881"/>
            <a:ext cx="340405" cy="257369"/>
          </a:xfrm>
          <a:prstGeom prst="wedgeRectCallout">
            <a:avLst>
              <a:gd name="adj1" fmla="val 15272"/>
              <a:gd name="adj2" fmla="val 78127"/>
            </a:avLst>
          </a:prstGeom>
          <a:solidFill>
            <a:srgbClr val="FFFFFF"/>
          </a:solidFill>
          <a:ln w="6350">
            <a:solidFill>
              <a:srgbClr val="C0C0C0"/>
            </a:solidFill>
            <a:round/>
            <a:headEnd/>
            <a:tailEnd/>
          </a:ln>
          <a:effectLst>
            <a:outerShdw blurRad="50800" dist="12700" dir="2700000" algn="tl" rotWithShape="0">
              <a:prstClr val="black">
                <a:alpha val="30000"/>
              </a:prstClr>
            </a:outerShdw>
          </a:effectLst>
        </p:spPr>
        <p:txBody>
          <a:bodyPr wrap="none" lIns="36000" tIns="36000" rIns="36000" bIns="36000" anchor="ctr">
            <a:spAutoFit/>
          </a:bodyPr>
          <a:lstStyle/>
          <a:p>
            <a:pPr algn="ctr">
              <a:defRPr/>
            </a:pPr>
            <a:r>
              <a:rPr lang="de-DE" sz="1200" dirty="0" smtClean="0">
                <a:solidFill>
                  <a:srgbClr val="22505F"/>
                </a:solidFill>
                <a:cs typeface="Calibri" pitchFamily="34" charset="0"/>
              </a:rPr>
              <a:t>17%</a:t>
            </a:r>
            <a:endParaRPr lang="de-DE" sz="1200" dirty="0">
              <a:solidFill>
                <a:srgbClr val="22505F"/>
              </a:solidFill>
              <a:cs typeface="Calibri" pitchFamily="34" charset="0"/>
            </a:endParaRPr>
          </a:p>
        </p:txBody>
      </p:sp>
      <p:sp>
        <p:nvSpPr>
          <p:cNvPr id="191" name="Rechteckige Legende 1686"/>
          <p:cNvSpPr/>
          <p:nvPr/>
        </p:nvSpPr>
        <p:spPr bwMode="gray">
          <a:xfrm>
            <a:off x="6003964" y="2514887"/>
            <a:ext cx="340405" cy="238519"/>
          </a:xfrm>
          <a:prstGeom prst="wedgeRectCallout">
            <a:avLst>
              <a:gd name="adj1" fmla="val 27049"/>
              <a:gd name="adj2" fmla="val 66022"/>
            </a:avLst>
          </a:prstGeom>
          <a:solidFill>
            <a:srgbClr val="FFFFFF"/>
          </a:solidFill>
          <a:ln w="6350">
            <a:solidFill>
              <a:srgbClr val="C0C0C0"/>
            </a:solidFill>
            <a:round/>
            <a:headEnd/>
            <a:tailEnd/>
          </a:ln>
          <a:effectLst>
            <a:outerShdw blurRad="50800" dist="12700" dir="2700000" algn="tl" rotWithShape="0">
              <a:prstClr val="black">
                <a:alpha val="30000"/>
              </a:prstClr>
            </a:outerShdw>
          </a:effectLst>
        </p:spPr>
        <p:txBody>
          <a:bodyPr wrap="none" lIns="36000" tIns="36000" rIns="36000" bIns="36000" anchor="ctr">
            <a:spAutoFit/>
          </a:bodyPr>
          <a:lstStyle/>
          <a:p>
            <a:pPr algn="ctr">
              <a:defRPr/>
            </a:pPr>
            <a:r>
              <a:rPr lang="de-DE" sz="1200" dirty="0" smtClean="0">
                <a:solidFill>
                  <a:srgbClr val="22505F"/>
                </a:solidFill>
                <a:cs typeface="Calibri" pitchFamily="34" charset="0"/>
              </a:rPr>
              <a:t>14%</a:t>
            </a:r>
            <a:endParaRPr lang="de-DE" sz="1200" dirty="0">
              <a:solidFill>
                <a:srgbClr val="22505F"/>
              </a:solidFill>
              <a:cs typeface="Calibri" pitchFamily="34" charset="0"/>
            </a:endParaRPr>
          </a:p>
        </p:txBody>
      </p:sp>
      <p:sp>
        <p:nvSpPr>
          <p:cNvPr id="192" name="Textfeld 1683"/>
          <p:cNvSpPr txBox="1">
            <a:spLocks noChangeArrowheads="1"/>
          </p:cNvSpPr>
          <p:nvPr/>
        </p:nvSpPr>
        <p:spPr bwMode="gray">
          <a:xfrm>
            <a:off x="5661010" y="3258112"/>
            <a:ext cx="234038" cy="171141"/>
          </a:xfrm>
          <a:prstGeom prst="rect">
            <a:avLst/>
          </a:prstGeom>
          <a:noFill/>
          <a:ln w="9525">
            <a:noFill/>
            <a:miter lim="800000"/>
            <a:headEnd/>
            <a:tailEnd/>
          </a:ln>
        </p:spPr>
        <p:txBody>
          <a:bodyPr wrap="none" lIns="0" tIns="0" rIns="0" bIns="0" anchor="ctr">
            <a:spAutoFit/>
          </a:bodyPr>
          <a:lstStyle/>
          <a:p>
            <a:pPr algn="r">
              <a:spcAft>
                <a:spcPts val="600"/>
              </a:spcAft>
            </a:pPr>
            <a:r>
              <a:rPr lang="de-DE" sz="1200" dirty="0">
                <a:solidFill>
                  <a:srgbClr val="22505F"/>
                </a:solidFill>
                <a:cs typeface="Calibri" pitchFamily="34" charset="0"/>
              </a:rPr>
              <a:t>65+</a:t>
            </a:r>
          </a:p>
        </p:txBody>
      </p:sp>
      <p:grpSp>
        <p:nvGrpSpPr>
          <p:cNvPr id="9" name="Group 8"/>
          <p:cNvGrpSpPr/>
          <p:nvPr/>
        </p:nvGrpSpPr>
        <p:grpSpPr>
          <a:xfrm>
            <a:off x="2942063" y="959135"/>
            <a:ext cx="1613493" cy="2264583"/>
            <a:chOff x="519434" y="593249"/>
            <a:chExt cx="1613493" cy="2264583"/>
          </a:xfrm>
        </p:grpSpPr>
        <p:sp>
          <p:nvSpPr>
            <p:cNvPr id="100" name="TextBox 99"/>
            <p:cNvSpPr txBox="1"/>
            <p:nvPr/>
          </p:nvSpPr>
          <p:spPr>
            <a:xfrm>
              <a:off x="975924" y="593249"/>
              <a:ext cx="700513" cy="276999"/>
            </a:xfrm>
            <a:prstGeom prst="rect">
              <a:avLst/>
            </a:prstGeom>
            <a:noFill/>
          </p:spPr>
          <p:txBody>
            <a:bodyPr wrap="none" lIns="0" tIns="0" rIns="0" bIns="0" rtlCol="0" anchor="b" anchorCtr="1">
              <a:spAutoFit/>
            </a:bodyPr>
            <a:lstStyle/>
            <a:p>
              <a:pPr algn="ctr"/>
              <a:r>
                <a:rPr lang="en-GB" dirty="0" smtClean="0">
                  <a:solidFill>
                    <a:srgbClr val="D0103A"/>
                  </a:solidFill>
                  <a:cs typeface="Calibri" pitchFamily="34" charset="0"/>
                </a:rPr>
                <a:t>Gender</a:t>
              </a:r>
              <a:endParaRPr lang="en-US" dirty="0">
                <a:solidFill>
                  <a:srgbClr val="D0103A"/>
                </a:solidFill>
                <a:cs typeface="Calibri" pitchFamily="34" charset="0"/>
              </a:endParaRPr>
            </a:p>
          </p:txBody>
        </p:sp>
        <p:grpSp>
          <p:nvGrpSpPr>
            <p:cNvPr id="6" name="Group 5"/>
            <p:cNvGrpSpPr/>
            <p:nvPr/>
          </p:nvGrpSpPr>
          <p:grpSpPr>
            <a:xfrm>
              <a:off x="519434" y="881697"/>
              <a:ext cx="1613493" cy="1976135"/>
              <a:chOff x="4457358" y="72525"/>
              <a:chExt cx="1613493" cy="1976135"/>
            </a:xfrm>
          </p:grpSpPr>
          <p:sp>
            <p:nvSpPr>
              <p:cNvPr id="112" name="Rechteck 31"/>
              <p:cNvSpPr/>
              <p:nvPr/>
            </p:nvSpPr>
            <p:spPr>
              <a:xfrm>
                <a:off x="4627746" y="1599143"/>
                <a:ext cx="442429" cy="307777"/>
              </a:xfrm>
              <a:prstGeom prst="rect">
                <a:avLst/>
              </a:prstGeom>
            </p:spPr>
            <p:txBody>
              <a:bodyPr wrap="none" lIns="0" tIns="0" rIns="0" bIns="0" anchor="ctr" anchorCtr="0">
                <a:spAutoFit/>
              </a:bodyPr>
              <a:lstStyle/>
              <a:p>
                <a:pPr algn="ctr"/>
                <a:r>
                  <a:rPr lang="en-US" sz="2000" dirty="0" smtClean="0">
                    <a:solidFill>
                      <a:schemeClr val="accent1">
                        <a:lumMod val="75000"/>
                      </a:schemeClr>
                    </a:solidFill>
                  </a:rPr>
                  <a:t>49%</a:t>
                </a:r>
                <a:endParaRPr lang="en-US" sz="2000" dirty="0">
                  <a:solidFill>
                    <a:schemeClr val="accent1">
                      <a:lumMod val="75000"/>
                    </a:schemeClr>
                  </a:solidFill>
                </a:endParaRPr>
              </a:p>
            </p:txBody>
          </p:sp>
          <p:sp>
            <p:nvSpPr>
              <p:cNvPr id="114" name="Rechteck 31"/>
              <p:cNvSpPr/>
              <p:nvPr/>
            </p:nvSpPr>
            <p:spPr>
              <a:xfrm>
                <a:off x="5461922" y="282573"/>
                <a:ext cx="442429" cy="307777"/>
              </a:xfrm>
              <a:prstGeom prst="rect">
                <a:avLst/>
              </a:prstGeom>
            </p:spPr>
            <p:txBody>
              <a:bodyPr wrap="none" lIns="0" tIns="0" rIns="0" bIns="0" anchor="ctr" anchorCtr="0">
                <a:spAutoFit/>
              </a:bodyPr>
              <a:lstStyle/>
              <a:p>
                <a:pPr algn="ctr"/>
                <a:r>
                  <a:rPr lang="en-US" sz="2000" dirty="0" smtClean="0">
                    <a:solidFill>
                      <a:srgbClr val="D0103A"/>
                    </a:solidFill>
                  </a:rPr>
                  <a:t>51%</a:t>
                </a:r>
                <a:endParaRPr lang="en-US" sz="2000" dirty="0">
                  <a:solidFill>
                    <a:srgbClr val="D0103A"/>
                  </a:solidFill>
                </a:endParaRPr>
              </a:p>
            </p:txBody>
          </p:sp>
          <p:grpSp>
            <p:nvGrpSpPr>
              <p:cNvPr id="115" name="Group 114"/>
              <p:cNvGrpSpPr/>
              <p:nvPr/>
            </p:nvGrpSpPr>
            <p:grpSpPr>
              <a:xfrm>
                <a:off x="5295422" y="673848"/>
                <a:ext cx="775429" cy="1374812"/>
                <a:chOff x="6566388" y="1799850"/>
                <a:chExt cx="775429" cy="1374812"/>
              </a:xfrm>
            </p:grpSpPr>
            <p:sp>
              <p:nvSpPr>
                <p:cNvPr id="116" name="Freeform 21"/>
                <p:cNvSpPr>
                  <a:spLocks/>
                </p:cNvSpPr>
                <p:nvPr/>
              </p:nvSpPr>
              <p:spPr bwMode="auto">
                <a:xfrm>
                  <a:off x="6566388" y="1799850"/>
                  <a:ext cx="775429" cy="1374812"/>
                </a:xfrm>
                <a:custGeom>
                  <a:avLst/>
                  <a:gdLst>
                    <a:gd name="T0" fmla="*/ 64 w 128"/>
                    <a:gd name="T1" fmla="*/ 0 h 314"/>
                    <a:gd name="T2" fmla="*/ 0 w 128"/>
                    <a:gd name="T3" fmla="*/ 0 h 314"/>
                    <a:gd name="T4" fmla="*/ 0 w 128"/>
                    <a:gd name="T5" fmla="*/ 64 h 314"/>
                    <a:gd name="T6" fmla="*/ 0 w 128"/>
                    <a:gd name="T7" fmla="*/ 72 h 314"/>
                    <a:gd name="T8" fmla="*/ 0 w 128"/>
                    <a:gd name="T9" fmla="*/ 250 h 314"/>
                    <a:gd name="T10" fmla="*/ 64 w 128"/>
                    <a:gd name="T11" fmla="*/ 314 h 314"/>
                    <a:gd name="T12" fmla="*/ 128 w 128"/>
                    <a:gd name="T13" fmla="*/ 250 h 314"/>
                    <a:gd name="T14" fmla="*/ 128 w 128"/>
                    <a:gd name="T15" fmla="*/ 64 h 314"/>
                    <a:gd name="T16" fmla="*/ 64 w 128"/>
                    <a:gd name="T17"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14">
                      <a:moveTo>
                        <a:pt x="64" y="0"/>
                      </a:moveTo>
                      <a:cubicBezTo>
                        <a:pt x="0" y="0"/>
                        <a:pt x="0" y="0"/>
                        <a:pt x="0" y="0"/>
                      </a:cubicBezTo>
                      <a:cubicBezTo>
                        <a:pt x="0" y="64"/>
                        <a:pt x="0" y="64"/>
                        <a:pt x="0" y="64"/>
                      </a:cubicBezTo>
                      <a:cubicBezTo>
                        <a:pt x="0" y="72"/>
                        <a:pt x="0" y="72"/>
                        <a:pt x="0" y="72"/>
                      </a:cubicBezTo>
                      <a:cubicBezTo>
                        <a:pt x="0" y="250"/>
                        <a:pt x="0" y="250"/>
                        <a:pt x="0" y="250"/>
                      </a:cubicBezTo>
                      <a:cubicBezTo>
                        <a:pt x="0" y="286"/>
                        <a:pt x="29" y="314"/>
                        <a:pt x="64" y="314"/>
                      </a:cubicBezTo>
                      <a:cubicBezTo>
                        <a:pt x="100" y="314"/>
                        <a:pt x="128" y="286"/>
                        <a:pt x="128" y="250"/>
                      </a:cubicBezTo>
                      <a:cubicBezTo>
                        <a:pt x="128" y="64"/>
                        <a:pt x="128" y="64"/>
                        <a:pt x="128" y="64"/>
                      </a:cubicBezTo>
                      <a:cubicBezTo>
                        <a:pt x="128" y="29"/>
                        <a:pt x="100" y="0"/>
                        <a:pt x="64" y="0"/>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de-DE">
                    <a:solidFill>
                      <a:srgbClr val="FFFFFF"/>
                    </a:solidFill>
                  </a:endParaRPr>
                </a:p>
              </p:txBody>
            </p:sp>
            <p:grpSp>
              <p:nvGrpSpPr>
                <p:cNvPr id="117" name="Group 116"/>
                <p:cNvGrpSpPr/>
                <p:nvPr/>
              </p:nvGrpSpPr>
              <p:grpSpPr>
                <a:xfrm>
                  <a:off x="6739613" y="2152086"/>
                  <a:ext cx="428978" cy="670341"/>
                  <a:chOff x="6744069" y="2107565"/>
                  <a:chExt cx="428978" cy="670341"/>
                </a:xfrm>
              </p:grpSpPr>
              <p:pic>
                <p:nvPicPr>
                  <p:cNvPr id="118" name="Picture 117"/>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744069" y="2235315"/>
                    <a:ext cx="428978" cy="542591"/>
                  </a:xfrm>
                  <a:prstGeom prst="rect">
                    <a:avLst/>
                  </a:prstGeom>
                </p:spPr>
              </p:pic>
              <p:sp>
                <p:nvSpPr>
                  <p:cNvPr id="119" name="Oval 31"/>
                  <p:cNvSpPr>
                    <a:spLocks noChangeArrowheads="1"/>
                  </p:cNvSpPr>
                  <p:nvPr/>
                </p:nvSpPr>
                <p:spPr bwMode="auto">
                  <a:xfrm>
                    <a:off x="6861549" y="2107565"/>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FFFFFF"/>
                      </a:solidFill>
                    </a:endParaRPr>
                  </a:p>
                </p:txBody>
              </p:sp>
            </p:grpSp>
          </p:grpSp>
          <p:grpSp>
            <p:nvGrpSpPr>
              <p:cNvPr id="120" name="Group 119"/>
              <p:cNvGrpSpPr/>
              <p:nvPr/>
            </p:nvGrpSpPr>
            <p:grpSpPr>
              <a:xfrm>
                <a:off x="4457358" y="72525"/>
                <a:ext cx="783204" cy="1411919"/>
                <a:chOff x="5728324" y="1198527"/>
                <a:chExt cx="783204" cy="1411919"/>
              </a:xfrm>
            </p:grpSpPr>
            <p:sp>
              <p:nvSpPr>
                <p:cNvPr id="121" name="Freeform 27"/>
                <p:cNvSpPr>
                  <a:spLocks/>
                </p:cNvSpPr>
                <p:nvPr/>
              </p:nvSpPr>
              <p:spPr bwMode="auto">
                <a:xfrm>
                  <a:off x="5728324" y="1198527"/>
                  <a:ext cx="783204" cy="1411919"/>
                </a:xfrm>
                <a:custGeom>
                  <a:avLst/>
                  <a:gdLst>
                    <a:gd name="T0" fmla="*/ 64 w 128"/>
                    <a:gd name="T1" fmla="*/ 0 h 322"/>
                    <a:gd name="T2" fmla="*/ 0 w 128"/>
                    <a:gd name="T3" fmla="*/ 64 h 322"/>
                    <a:gd name="T4" fmla="*/ 0 w 128"/>
                    <a:gd name="T5" fmla="*/ 258 h 322"/>
                    <a:gd name="T6" fmla="*/ 64 w 128"/>
                    <a:gd name="T7" fmla="*/ 322 h 322"/>
                    <a:gd name="T8" fmla="*/ 128 w 128"/>
                    <a:gd name="T9" fmla="*/ 322 h 322"/>
                    <a:gd name="T10" fmla="*/ 128 w 128"/>
                    <a:gd name="T11" fmla="*/ 258 h 322"/>
                    <a:gd name="T12" fmla="*/ 128 w 128"/>
                    <a:gd name="T13" fmla="*/ 249 h 322"/>
                    <a:gd name="T14" fmla="*/ 128 w 128"/>
                    <a:gd name="T15" fmla="*/ 64 h 322"/>
                    <a:gd name="T16" fmla="*/ 64 w 128"/>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22">
                      <a:moveTo>
                        <a:pt x="64" y="0"/>
                      </a:moveTo>
                      <a:cubicBezTo>
                        <a:pt x="29" y="0"/>
                        <a:pt x="0" y="28"/>
                        <a:pt x="0" y="64"/>
                      </a:cubicBezTo>
                      <a:cubicBezTo>
                        <a:pt x="0" y="258"/>
                        <a:pt x="0" y="258"/>
                        <a:pt x="0" y="258"/>
                      </a:cubicBezTo>
                      <a:cubicBezTo>
                        <a:pt x="0" y="293"/>
                        <a:pt x="29" y="322"/>
                        <a:pt x="64" y="322"/>
                      </a:cubicBezTo>
                      <a:cubicBezTo>
                        <a:pt x="128" y="322"/>
                        <a:pt x="128" y="322"/>
                        <a:pt x="128" y="322"/>
                      </a:cubicBezTo>
                      <a:cubicBezTo>
                        <a:pt x="128" y="258"/>
                        <a:pt x="128" y="258"/>
                        <a:pt x="128" y="258"/>
                      </a:cubicBezTo>
                      <a:cubicBezTo>
                        <a:pt x="128" y="249"/>
                        <a:pt x="128" y="249"/>
                        <a:pt x="128" y="249"/>
                      </a:cubicBezTo>
                      <a:cubicBezTo>
                        <a:pt x="128" y="64"/>
                        <a:pt x="128" y="64"/>
                        <a:pt x="128" y="64"/>
                      </a:cubicBezTo>
                      <a:cubicBezTo>
                        <a:pt x="128" y="28"/>
                        <a:pt x="99" y="0"/>
                        <a:pt x="6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FFFFFF"/>
                    </a:solidFill>
                  </a:endParaRPr>
                </a:p>
              </p:txBody>
            </p:sp>
            <p:grpSp>
              <p:nvGrpSpPr>
                <p:cNvPr id="122" name="Group 121"/>
                <p:cNvGrpSpPr/>
                <p:nvPr/>
              </p:nvGrpSpPr>
              <p:grpSpPr>
                <a:xfrm>
                  <a:off x="5912120" y="1509565"/>
                  <a:ext cx="415613" cy="789842"/>
                  <a:chOff x="5891442" y="1525281"/>
                  <a:chExt cx="415613" cy="789842"/>
                </a:xfrm>
              </p:grpSpPr>
              <p:sp>
                <p:nvSpPr>
                  <p:cNvPr id="123" name="Freeform 32"/>
                  <p:cNvSpPr>
                    <a:spLocks/>
                  </p:cNvSpPr>
                  <p:nvPr/>
                </p:nvSpPr>
                <p:spPr bwMode="auto">
                  <a:xfrm>
                    <a:off x="5891442" y="1676878"/>
                    <a:ext cx="415613" cy="638245"/>
                  </a:xfrm>
                  <a:custGeom>
                    <a:avLst/>
                    <a:gdLst>
                      <a:gd name="T0" fmla="*/ 64 w 64"/>
                      <a:gd name="T1" fmla="*/ 19 h 125"/>
                      <a:gd name="T2" fmla="*/ 45 w 64"/>
                      <a:gd name="T3" fmla="*/ 0 h 125"/>
                      <a:gd name="T4" fmla="*/ 27 w 64"/>
                      <a:gd name="T5" fmla="*/ 0 h 125"/>
                      <a:gd name="T6" fmla="*/ 26 w 64"/>
                      <a:gd name="T7" fmla="*/ 0 h 125"/>
                      <a:gd name="T8" fmla="*/ 18 w 64"/>
                      <a:gd name="T9" fmla="*/ 0 h 125"/>
                      <a:gd name="T10" fmla="*/ 0 w 64"/>
                      <a:gd name="T11" fmla="*/ 19 h 125"/>
                      <a:gd name="T12" fmla="*/ 0 w 64"/>
                      <a:gd name="T13" fmla="*/ 19 h 125"/>
                      <a:gd name="T14" fmla="*/ 0 w 64"/>
                      <a:gd name="T15" fmla="*/ 55 h 125"/>
                      <a:gd name="T16" fmla="*/ 6 w 64"/>
                      <a:gd name="T17" fmla="*/ 61 h 125"/>
                      <a:gd name="T18" fmla="*/ 12 w 64"/>
                      <a:gd name="T19" fmla="*/ 55 h 125"/>
                      <a:gd name="T20" fmla="*/ 12 w 64"/>
                      <a:gd name="T21" fmla="*/ 33 h 125"/>
                      <a:gd name="T22" fmla="*/ 12 w 64"/>
                      <a:gd name="T23" fmla="*/ 21 h 125"/>
                      <a:gd name="T24" fmla="*/ 15 w 64"/>
                      <a:gd name="T25" fmla="*/ 21 h 125"/>
                      <a:gd name="T26" fmla="*/ 15 w 64"/>
                      <a:gd name="T27" fmla="*/ 34 h 125"/>
                      <a:gd name="T28" fmla="*/ 15 w 64"/>
                      <a:gd name="T29" fmla="*/ 57 h 125"/>
                      <a:gd name="T30" fmla="*/ 15 w 64"/>
                      <a:gd name="T31" fmla="*/ 61 h 125"/>
                      <a:gd name="T32" fmla="*/ 15 w 64"/>
                      <a:gd name="T33" fmla="*/ 117 h 125"/>
                      <a:gd name="T34" fmla="*/ 22 w 64"/>
                      <a:gd name="T35" fmla="*/ 125 h 125"/>
                      <a:gd name="T36" fmla="*/ 30 w 64"/>
                      <a:gd name="T37" fmla="*/ 117 h 125"/>
                      <a:gd name="T38" fmla="*/ 30 w 64"/>
                      <a:gd name="T39" fmla="*/ 61 h 125"/>
                      <a:gd name="T40" fmla="*/ 33 w 64"/>
                      <a:gd name="T41" fmla="*/ 61 h 125"/>
                      <a:gd name="T42" fmla="*/ 33 w 64"/>
                      <a:gd name="T43" fmla="*/ 117 h 125"/>
                      <a:gd name="T44" fmla="*/ 41 w 64"/>
                      <a:gd name="T45" fmla="*/ 125 h 125"/>
                      <a:gd name="T46" fmla="*/ 49 w 64"/>
                      <a:gd name="T47" fmla="*/ 117 h 125"/>
                      <a:gd name="T48" fmla="*/ 49 w 64"/>
                      <a:gd name="T49" fmla="*/ 61 h 125"/>
                      <a:gd name="T50" fmla="*/ 49 w 64"/>
                      <a:gd name="T51" fmla="*/ 57 h 125"/>
                      <a:gd name="T52" fmla="*/ 49 w 64"/>
                      <a:gd name="T53" fmla="*/ 34 h 125"/>
                      <a:gd name="T54" fmla="*/ 49 w 64"/>
                      <a:gd name="T55" fmla="*/ 21 h 125"/>
                      <a:gd name="T56" fmla="*/ 52 w 64"/>
                      <a:gd name="T57" fmla="*/ 21 h 125"/>
                      <a:gd name="T58" fmla="*/ 52 w 64"/>
                      <a:gd name="T59" fmla="*/ 33 h 125"/>
                      <a:gd name="T60" fmla="*/ 52 w 64"/>
                      <a:gd name="T61" fmla="*/ 55 h 125"/>
                      <a:gd name="T62" fmla="*/ 58 w 64"/>
                      <a:gd name="T63" fmla="*/ 61 h 125"/>
                      <a:gd name="T64" fmla="*/ 64 w 64"/>
                      <a:gd name="T65" fmla="*/ 55 h 125"/>
                      <a:gd name="T66" fmla="*/ 64 w 64"/>
                      <a:gd name="T67" fmla="*/ 19 h 125"/>
                      <a:gd name="T68" fmla="*/ 64 w 64"/>
                      <a:gd name="T69" fmla="*/ 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125">
                        <a:moveTo>
                          <a:pt x="64" y="19"/>
                        </a:moveTo>
                        <a:cubicBezTo>
                          <a:pt x="64" y="8"/>
                          <a:pt x="56" y="0"/>
                          <a:pt x="45" y="0"/>
                        </a:cubicBezTo>
                        <a:cubicBezTo>
                          <a:pt x="27" y="0"/>
                          <a:pt x="27" y="0"/>
                          <a:pt x="27" y="0"/>
                        </a:cubicBezTo>
                        <a:cubicBezTo>
                          <a:pt x="26" y="0"/>
                          <a:pt x="26" y="0"/>
                          <a:pt x="26" y="0"/>
                        </a:cubicBezTo>
                        <a:cubicBezTo>
                          <a:pt x="18" y="0"/>
                          <a:pt x="18" y="0"/>
                          <a:pt x="18" y="0"/>
                        </a:cubicBezTo>
                        <a:cubicBezTo>
                          <a:pt x="8" y="0"/>
                          <a:pt x="0" y="8"/>
                          <a:pt x="0" y="19"/>
                        </a:cubicBezTo>
                        <a:cubicBezTo>
                          <a:pt x="0" y="19"/>
                          <a:pt x="0" y="19"/>
                          <a:pt x="0" y="19"/>
                        </a:cubicBezTo>
                        <a:cubicBezTo>
                          <a:pt x="0" y="55"/>
                          <a:pt x="0" y="55"/>
                          <a:pt x="0" y="55"/>
                        </a:cubicBezTo>
                        <a:cubicBezTo>
                          <a:pt x="0" y="58"/>
                          <a:pt x="3" y="61"/>
                          <a:pt x="6" y="61"/>
                        </a:cubicBezTo>
                        <a:cubicBezTo>
                          <a:pt x="9" y="61"/>
                          <a:pt x="12" y="58"/>
                          <a:pt x="12" y="55"/>
                        </a:cubicBezTo>
                        <a:cubicBezTo>
                          <a:pt x="12" y="33"/>
                          <a:pt x="12" y="33"/>
                          <a:pt x="12" y="33"/>
                        </a:cubicBezTo>
                        <a:cubicBezTo>
                          <a:pt x="12" y="21"/>
                          <a:pt x="12" y="21"/>
                          <a:pt x="12" y="21"/>
                        </a:cubicBezTo>
                        <a:cubicBezTo>
                          <a:pt x="15" y="21"/>
                          <a:pt x="15" y="21"/>
                          <a:pt x="15" y="21"/>
                        </a:cubicBezTo>
                        <a:cubicBezTo>
                          <a:pt x="15" y="34"/>
                          <a:pt x="15" y="34"/>
                          <a:pt x="15" y="34"/>
                        </a:cubicBezTo>
                        <a:cubicBezTo>
                          <a:pt x="15" y="57"/>
                          <a:pt x="15" y="57"/>
                          <a:pt x="15" y="57"/>
                        </a:cubicBezTo>
                        <a:cubicBezTo>
                          <a:pt x="15" y="61"/>
                          <a:pt x="15" y="61"/>
                          <a:pt x="15" y="61"/>
                        </a:cubicBezTo>
                        <a:cubicBezTo>
                          <a:pt x="15" y="117"/>
                          <a:pt x="15" y="117"/>
                          <a:pt x="15" y="117"/>
                        </a:cubicBezTo>
                        <a:cubicBezTo>
                          <a:pt x="15" y="121"/>
                          <a:pt x="18" y="125"/>
                          <a:pt x="22" y="125"/>
                        </a:cubicBezTo>
                        <a:cubicBezTo>
                          <a:pt x="27" y="125"/>
                          <a:pt x="30" y="121"/>
                          <a:pt x="30" y="117"/>
                        </a:cubicBezTo>
                        <a:cubicBezTo>
                          <a:pt x="30" y="61"/>
                          <a:pt x="30" y="61"/>
                          <a:pt x="30" y="61"/>
                        </a:cubicBezTo>
                        <a:cubicBezTo>
                          <a:pt x="33" y="61"/>
                          <a:pt x="33" y="61"/>
                          <a:pt x="33" y="61"/>
                        </a:cubicBezTo>
                        <a:cubicBezTo>
                          <a:pt x="33" y="117"/>
                          <a:pt x="33" y="117"/>
                          <a:pt x="33" y="117"/>
                        </a:cubicBezTo>
                        <a:cubicBezTo>
                          <a:pt x="33" y="121"/>
                          <a:pt x="37" y="125"/>
                          <a:pt x="41" y="125"/>
                        </a:cubicBezTo>
                        <a:cubicBezTo>
                          <a:pt x="46" y="125"/>
                          <a:pt x="49" y="121"/>
                          <a:pt x="49" y="117"/>
                        </a:cubicBezTo>
                        <a:cubicBezTo>
                          <a:pt x="49" y="61"/>
                          <a:pt x="49" y="61"/>
                          <a:pt x="49" y="61"/>
                        </a:cubicBezTo>
                        <a:cubicBezTo>
                          <a:pt x="49" y="57"/>
                          <a:pt x="49" y="57"/>
                          <a:pt x="49" y="57"/>
                        </a:cubicBezTo>
                        <a:cubicBezTo>
                          <a:pt x="49" y="34"/>
                          <a:pt x="49" y="34"/>
                          <a:pt x="49" y="34"/>
                        </a:cubicBezTo>
                        <a:cubicBezTo>
                          <a:pt x="49" y="21"/>
                          <a:pt x="49" y="21"/>
                          <a:pt x="49" y="21"/>
                        </a:cubicBezTo>
                        <a:cubicBezTo>
                          <a:pt x="52" y="21"/>
                          <a:pt x="52" y="21"/>
                          <a:pt x="52" y="21"/>
                        </a:cubicBezTo>
                        <a:cubicBezTo>
                          <a:pt x="52" y="33"/>
                          <a:pt x="52" y="33"/>
                          <a:pt x="52" y="33"/>
                        </a:cubicBezTo>
                        <a:cubicBezTo>
                          <a:pt x="52" y="55"/>
                          <a:pt x="52" y="55"/>
                          <a:pt x="52" y="55"/>
                        </a:cubicBezTo>
                        <a:cubicBezTo>
                          <a:pt x="52" y="58"/>
                          <a:pt x="55" y="61"/>
                          <a:pt x="58" y="61"/>
                        </a:cubicBezTo>
                        <a:cubicBezTo>
                          <a:pt x="61" y="61"/>
                          <a:pt x="64" y="58"/>
                          <a:pt x="64" y="55"/>
                        </a:cubicBezTo>
                        <a:cubicBezTo>
                          <a:pt x="64" y="19"/>
                          <a:pt x="64" y="19"/>
                          <a:pt x="64" y="19"/>
                        </a:cubicBezTo>
                        <a:cubicBezTo>
                          <a:pt x="64" y="19"/>
                          <a:pt x="64" y="19"/>
                          <a:pt x="64" y="1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FFFFFF"/>
                      </a:solidFill>
                    </a:endParaRPr>
                  </a:p>
                </p:txBody>
              </p:sp>
              <p:sp>
                <p:nvSpPr>
                  <p:cNvPr id="124" name="Oval 31"/>
                  <p:cNvSpPr>
                    <a:spLocks noChangeArrowheads="1"/>
                  </p:cNvSpPr>
                  <p:nvPr/>
                </p:nvSpPr>
                <p:spPr bwMode="auto">
                  <a:xfrm>
                    <a:off x="6008210" y="1525281"/>
                    <a:ext cx="182076" cy="148960"/>
                  </a:xfrm>
                  <a:prstGeom prst="ellipse">
                    <a:avLst/>
                  </a:pr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FFFFFF"/>
                      </a:solidFill>
                    </a:endParaRPr>
                  </a:p>
                </p:txBody>
              </p:sp>
            </p:grpSp>
          </p:grpSp>
        </p:grpSp>
      </p:grpSp>
      <p:sp>
        <p:nvSpPr>
          <p:cNvPr id="7" name="Title 6"/>
          <p:cNvSpPr>
            <a:spLocks noGrp="1"/>
          </p:cNvSpPr>
          <p:nvPr>
            <p:ph type="title"/>
          </p:nvPr>
        </p:nvSpPr>
        <p:spPr>
          <a:xfrm>
            <a:off x="356408" y="201239"/>
            <a:ext cx="5228354" cy="369332"/>
          </a:xfrm>
        </p:spPr>
        <p:txBody>
          <a:bodyPr/>
          <a:lstStyle/>
          <a:p>
            <a:r>
              <a:rPr lang="en-IE" dirty="0" smtClean="0"/>
              <a:t>Nationally Representative Sample Profile</a:t>
            </a:r>
            <a:endParaRPr lang="en-IE" dirty="0"/>
          </a:p>
        </p:txBody>
      </p:sp>
      <p:sp>
        <p:nvSpPr>
          <p:cNvPr id="72" name="Text Placeholder 4"/>
          <p:cNvSpPr txBox="1">
            <a:spLocks/>
          </p:cNvSpPr>
          <p:nvPr/>
        </p:nvSpPr>
        <p:spPr>
          <a:xfrm>
            <a:off x="356408" y="634446"/>
            <a:ext cx="2231380" cy="215444"/>
          </a:xfrm>
          <a:prstGeom prst="rect">
            <a:avLst/>
          </a:prstGeom>
        </p:spPr>
        <p:txBody>
          <a:bodyPr wrap="none" lIns="0" tIns="0" rIns="0" bIns="0">
            <a:spAutoFit/>
          </a:bodyPr>
          <a:lstStyle>
            <a:lvl1pPr marL="0" indent="0" algn="l" defTabSz="914400" rtl="0" eaLnBrk="1" latinLnBrk="0" hangingPunct="1">
              <a:lnSpc>
                <a:spcPct val="100000"/>
              </a:lnSpc>
              <a:spcBef>
                <a:spcPts val="0"/>
              </a:spcBef>
              <a:buFont typeface="Arial" pitchFamily="34" charset="0"/>
              <a:buNone/>
              <a:defRPr sz="1400" kern="1200">
                <a:solidFill>
                  <a:schemeClr val="accent5"/>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IE" dirty="0" smtClean="0">
                <a:solidFill>
                  <a:srgbClr val="532E60"/>
                </a:solidFill>
              </a:rPr>
              <a:t>(Base: All Adults 18+; n=1,004)</a:t>
            </a:r>
            <a:endParaRPr lang="en-IE" dirty="0">
              <a:solidFill>
                <a:srgbClr val="532E60"/>
              </a:solidFill>
            </a:endParaRPr>
          </a:p>
        </p:txBody>
      </p:sp>
      <p:sp>
        <p:nvSpPr>
          <p:cNvPr id="13" name="TextBox 12"/>
          <p:cNvSpPr txBox="1"/>
          <p:nvPr/>
        </p:nvSpPr>
        <p:spPr>
          <a:xfrm rot="741829">
            <a:off x="6524371" y="4293695"/>
            <a:ext cx="1800483" cy="1169551"/>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en-IE" sz="1400" b="1" dirty="0" smtClean="0">
                <a:solidFill>
                  <a:srgbClr val="50C9B5">
                    <a:lumMod val="75000"/>
                  </a:srgbClr>
                </a:solidFill>
              </a:rPr>
              <a:t>Targets</a:t>
            </a:r>
            <a:r>
              <a:rPr lang="en-IE" sz="1400" dirty="0" smtClean="0">
                <a:solidFill>
                  <a:srgbClr val="50C9B5">
                    <a:lumMod val="75000"/>
                  </a:srgbClr>
                </a:solidFill>
              </a:rPr>
              <a:t> </a:t>
            </a:r>
            <a:r>
              <a:rPr lang="en-IE" sz="1400" dirty="0" smtClean="0">
                <a:solidFill>
                  <a:srgbClr val="22505F"/>
                </a:solidFill>
              </a:rPr>
              <a:t>were </a:t>
            </a:r>
            <a:r>
              <a:rPr lang="en-IE" sz="1400" b="1" dirty="0" smtClean="0">
                <a:solidFill>
                  <a:srgbClr val="50C9B5">
                    <a:lumMod val="75000"/>
                  </a:srgbClr>
                </a:solidFill>
              </a:rPr>
              <a:t>set</a:t>
            </a:r>
            <a:r>
              <a:rPr lang="en-IE" sz="1400" dirty="0" smtClean="0">
                <a:solidFill>
                  <a:srgbClr val="50C9B5">
                    <a:lumMod val="75000"/>
                  </a:srgbClr>
                </a:solidFill>
              </a:rPr>
              <a:t> </a:t>
            </a:r>
            <a:r>
              <a:rPr lang="en-IE" sz="1400" dirty="0" smtClean="0">
                <a:solidFill>
                  <a:srgbClr val="22505F"/>
                </a:solidFill>
              </a:rPr>
              <a:t>and </a:t>
            </a:r>
            <a:r>
              <a:rPr lang="en-IE" sz="1400" b="1" dirty="0" smtClean="0">
                <a:solidFill>
                  <a:srgbClr val="50C9B5">
                    <a:lumMod val="75000"/>
                  </a:srgbClr>
                </a:solidFill>
              </a:rPr>
              <a:t>data weighted </a:t>
            </a:r>
            <a:r>
              <a:rPr lang="en-IE" sz="1400" dirty="0" smtClean="0">
                <a:solidFill>
                  <a:srgbClr val="22505F"/>
                </a:solidFill>
              </a:rPr>
              <a:t>to ensure a </a:t>
            </a:r>
            <a:r>
              <a:rPr lang="en-IE" sz="1400" b="1" dirty="0" smtClean="0">
                <a:solidFill>
                  <a:srgbClr val="50C9B5">
                    <a:lumMod val="75000"/>
                  </a:srgbClr>
                </a:solidFill>
              </a:rPr>
              <a:t>nationally representative</a:t>
            </a:r>
            <a:r>
              <a:rPr lang="en-IE" sz="1400" dirty="0" smtClean="0">
                <a:solidFill>
                  <a:srgbClr val="22505F"/>
                </a:solidFill>
              </a:rPr>
              <a:t> sample was surveyed.</a:t>
            </a:r>
            <a:endParaRPr lang="en-IE" sz="1400" dirty="0">
              <a:solidFill>
                <a:srgbClr val="22505F"/>
              </a:solidFill>
            </a:endParaRPr>
          </a:p>
        </p:txBody>
      </p:sp>
      <p:sp>
        <p:nvSpPr>
          <p:cNvPr id="66" name="Freeform 5"/>
          <p:cNvSpPr>
            <a:spLocks noChangeAspect="1" noEditPoints="1"/>
          </p:cNvSpPr>
          <p:nvPr/>
        </p:nvSpPr>
        <p:spPr bwMode="gray">
          <a:xfrm>
            <a:off x="938206" y="5921724"/>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gradFill>
            <a:gsLst>
              <a:gs pos="53000">
                <a:schemeClr val="bg2"/>
              </a:gs>
              <a:gs pos="79000">
                <a:schemeClr val="accent6"/>
              </a:gs>
            </a:gsLst>
            <a:lin ang="5400000" scaled="1"/>
          </a:gradFill>
          <a:ln w="9525">
            <a:noFill/>
            <a:round/>
            <a:headEnd/>
            <a:tailEnd/>
          </a:ln>
          <a:effectLst/>
          <a:scene3d>
            <a:camera prst="orthographicFront"/>
            <a:lightRig rig="twoPt" dir="t">
              <a:rot lat="0" lon="0" rev="8400000"/>
            </a:lightRig>
          </a:scene3d>
          <a:sp3d extrusionH="63500" prstMaterial="matte"/>
        </p:spPr>
        <p:txBody>
          <a:bodyPr/>
          <a:lstStyle/>
          <a:p>
            <a:endParaRPr lang="de-DE" kern="0" dirty="0">
              <a:solidFill>
                <a:sysClr val="windowText" lastClr="000000"/>
              </a:solidFill>
              <a:cs typeface="Calibri" pitchFamily="34" charset="0"/>
            </a:endParaRPr>
          </a:p>
        </p:txBody>
      </p:sp>
      <p:sp>
        <p:nvSpPr>
          <p:cNvPr id="67" name="Freeform 5"/>
          <p:cNvSpPr>
            <a:spLocks noChangeAspect="1" noEditPoints="1"/>
          </p:cNvSpPr>
          <p:nvPr/>
        </p:nvSpPr>
        <p:spPr bwMode="gray">
          <a:xfrm>
            <a:off x="1331432" y="5921724"/>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accent6"/>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dirty="0">
              <a:solidFill>
                <a:sysClr val="windowText" lastClr="000000"/>
              </a:solidFill>
              <a:cs typeface="Calibri" pitchFamily="34" charset="0"/>
            </a:endParaRPr>
          </a:p>
        </p:txBody>
      </p:sp>
      <p:sp>
        <p:nvSpPr>
          <p:cNvPr id="68" name="Freeform 5"/>
          <p:cNvSpPr>
            <a:spLocks noChangeAspect="1" noEditPoints="1"/>
          </p:cNvSpPr>
          <p:nvPr/>
        </p:nvSpPr>
        <p:spPr bwMode="gray">
          <a:xfrm>
            <a:off x="1724658" y="5921724"/>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accent6"/>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69" name="Freeform 5"/>
          <p:cNvSpPr>
            <a:spLocks noChangeAspect="1" noEditPoints="1"/>
          </p:cNvSpPr>
          <p:nvPr/>
        </p:nvSpPr>
        <p:spPr bwMode="gray">
          <a:xfrm>
            <a:off x="2117884" y="5921724"/>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accent6"/>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70" name="Freeform 5"/>
          <p:cNvSpPr>
            <a:spLocks noChangeAspect="1" noEditPoints="1"/>
          </p:cNvSpPr>
          <p:nvPr/>
        </p:nvSpPr>
        <p:spPr bwMode="gray">
          <a:xfrm>
            <a:off x="1134819" y="5921724"/>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accent6"/>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71" name="Freeform 5"/>
          <p:cNvSpPr>
            <a:spLocks noChangeAspect="1" noEditPoints="1"/>
          </p:cNvSpPr>
          <p:nvPr/>
        </p:nvSpPr>
        <p:spPr bwMode="gray">
          <a:xfrm>
            <a:off x="1921271" y="5921724"/>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accent6"/>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73" name="Freeform 5"/>
          <p:cNvSpPr>
            <a:spLocks noChangeAspect="1" noEditPoints="1"/>
          </p:cNvSpPr>
          <p:nvPr/>
        </p:nvSpPr>
        <p:spPr bwMode="gray">
          <a:xfrm>
            <a:off x="2314497" y="5921724"/>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accent6"/>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74" name="Freeform 5"/>
          <p:cNvSpPr>
            <a:spLocks noChangeAspect="1" noEditPoints="1"/>
          </p:cNvSpPr>
          <p:nvPr/>
        </p:nvSpPr>
        <p:spPr bwMode="gray">
          <a:xfrm>
            <a:off x="2511110" y="5921724"/>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accent6"/>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75" name="Freeform 5"/>
          <p:cNvSpPr>
            <a:spLocks noChangeAspect="1" noEditPoints="1"/>
          </p:cNvSpPr>
          <p:nvPr/>
        </p:nvSpPr>
        <p:spPr bwMode="gray">
          <a:xfrm>
            <a:off x="2707726" y="5921724"/>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accent6"/>
          </a:solidFill>
          <a:ln w="9525">
            <a:noFill/>
            <a:round/>
            <a:headEnd/>
            <a:tailEnd/>
          </a:ln>
          <a:effectLst/>
          <a:scene3d>
            <a:camera prst="orthographicFront"/>
            <a:lightRig rig="twoPt" dir="t">
              <a:rot lat="0" lon="0" rev="8400000"/>
            </a:lightRig>
          </a:scene3d>
          <a:sp3d extrusionH="63500" prstMaterial="matte"/>
        </p:spPr>
        <p:txBody>
          <a:bodyPr/>
          <a:lstStyle/>
          <a:p>
            <a:pPr>
              <a:defRPr/>
            </a:pPr>
            <a:endParaRPr lang="de-DE" kern="0" dirty="0">
              <a:solidFill>
                <a:sysClr val="windowText" lastClr="000000"/>
              </a:solidFill>
              <a:cs typeface="Calibri" pitchFamily="34" charset="0"/>
            </a:endParaRPr>
          </a:p>
        </p:txBody>
      </p:sp>
      <p:sp>
        <p:nvSpPr>
          <p:cNvPr id="76" name="Freeform 5"/>
          <p:cNvSpPr>
            <a:spLocks noChangeAspect="1" noEditPoints="1"/>
          </p:cNvSpPr>
          <p:nvPr/>
        </p:nvSpPr>
        <p:spPr bwMode="gray">
          <a:xfrm>
            <a:off x="1528045" y="5921724"/>
            <a:ext cx="140243" cy="406400"/>
          </a:xfrm>
          <a:custGeom>
            <a:avLst/>
            <a:gdLst>
              <a:gd name="T0" fmla="*/ 195 w 721"/>
              <a:gd name="T1" fmla="*/ 161 h 1779"/>
              <a:gd name="T2" fmla="*/ 360 w 721"/>
              <a:gd name="T3" fmla="*/ 0 h 1779"/>
              <a:gd name="T4" fmla="*/ 526 w 721"/>
              <a:gd name="T5" fmla="*/ 161 h 1779"/>
              <a:gd name="T6" fmla="*/ 360 w 721"/>
              <a:gd name="T7" fmla="*/ 369 h 1779"/>
              <a:gd name="T8" fmla="*/ 195 w 721"/>
              <a:gd name="T9" fmla="*/ 161 h 1779"/>
              <a:gd name="T10" fmla="*/ 696 w 721"/>
              <a:gd name="T11" fmla="*/ 593 h 1779"/>
              <a:gd name="T12" fmla="*/ 497 w 721"/>
              <a:gd name="T13" fmla="*/ 393 h 1779"/>
              <a:gd name="T14" fmla="*/ 360 w 721"/>
              <a:gd name="T15" fmla="*/ 449 h 1779"/>
              <a:gd name="T16" fmla="*/ 223 w 721"/>
              <a:gd name="T17" fmla="*/ 393 h 1779"/>
              <a:gd name="T18" fmla="*/ 24 w 721"/>
              <a:gd name="T19" fmla="*/ 593 h 1779"/>
              <a:gd name="T20" fmla="*/ 0 w 721"/>
              <a:gd name="T21" fmla="*/ 1031 h 1779"/>
              <a:gd name="T22" fmla="*/ 65 w 721"/>
              <a:gd name="T23" fmla="*/ 1096 h 1779"/>
              <a:gd name="T24" fmla="*/ 130 w 721"/>
              <a:gd name="T25" fmla="*/ 1031 h 1779"/>
              <a:gd name="T26" fmla="*/ 141 w 721"/>
              <a:gd name="T27" fmla="*/ 614 h 1779"/>
              <a:gd name="T28" fmla="*/ 158 w 721"/>
              <a:gd name="T29" fmla="*/ 598 h 1779"/>
              <a:gd name="T30" fmla="*/ 174 w 721"/>
              <a:gd name="T31" fmla="*/ 614 h 1779"/>
              <a:gd name="T32" fmla="*/ 174 w 721"/>
              <a:gd name="T33" fmla="*/ 1084 h 1779"/>
              <a:gd name="T34" fmla="*/ 174 w 721"/>
              <a:gd name="T35" fmla="*/ 1122 h 1779"/>
              <a:gd name="T36" fmla="*/ 177 w 721"/>
              <a:gd name="T37" fmla="*/ 1707 h 1779"/>
              <a:gd name="T38" fmla="*/ 249 w 721"/>
              <a:gd name="T39" fmla="*/ 1779 h 1779"/>
              <a:gd name="T40" fmla="*/ 321 w 721"/>
              <a:gd name="T41" fmla="*/ 1707 h 1779"/>
              <a:gd name="T42" fmla="*/ 344 w 721"/>
              <a:gd name="T43" fmla="*/ 1122 h 1779"/>
              <a:gd name="T44" fmla="*/ 360 w 721"/>
              <a:gd name="T45" fmla="*/ 1106 h 1779"/>
              <a:gd name="T46" fmla="*/ 376 w 721"/>
              <a:gd name="T47" fmla="*/ 1122 h 1779"/>
              <a:gd name="T48" fmla="*/ 399 w 721"/>
              <a:gd name="T49" fmla="*/ 1707 h 1779"/>
              <a:gd name="T50" fmla="*/ 471 w 721"/>
              <a:gd name="T51" fmla="*/ 1779 h 1779"/>
              <a:gd name="T52" fmla="*/ 544 w 721"/>
              <a:gd name="T53" fmla="*/ 1707 h 1779"/>
              <a:gd name="T54" fmla="*/ 546 w 721"/>
              <a:gd name="T55" fmla="*/ 1122 h 1779"/>
              <a:gd name="T56" fmla="*/ 546 w 721"/>
              <a:gd name="T57" fmla="*/ 1084 h 1779"/>
              <a:gd name="T58" fmla="*/ 547 w 721"/>
              <a:gd name="T59" fmla="*/ 614 h 1779"/>
              <a:gd name="T60" fmla="*/ 563 w 721"/>
              <a:gd name="T61" fmla="*/ 598 h 1779"/>
              <a:gd name="T62" fmla="*/ 579 w 721"/>
              <a:gd name="T63" fmla="*/ 614 h 1779"/>
              <a:gd name="T64" fmla="*/ 590 w 721"/>
              <a:gd name="T65" fmla="*/ 1031 h 1779"/>
              <a:gd name="T66" fmla="*/ 655 w 721"/>
              <a:gd name="T67" fmla="*/ 1096 h 1779"/>
              <a:gd name="T68" fmla="*/ 721 w 721"/>
              <a:gd name="T69" fmla="*/ 1031 h 1779"/>
              <a:gd name="T70" fmla="*/ 696 w 721"/>
              <a:gd name="T71" fmla="*/ 593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1" h="1779">
                <a:moveTo>
                  <a:pt x="195" y="161"/>
                </a:moveTo>
                <a:cubicBezTo>
                  <a:pt x="195" y="59"/>
                  <a:pt x="269" y="0"/>
                  <a:pt x="360" y="0"/>
                </a:cubicBezTo>
                <a:cubicBezTo>
                  <a:pt x="452" y="0"/>
                  <a:pt x="526" y="59"/>
                  <a:pt x="526" y="161"/>
                </a:cubicBezTo>
                <a:cubicBezTo>
                  <a:pt x="526" y="263"/>
                  <a:pt x="446" y="369"/>
                  <a:pt x="360" y="369"/>
                </a:cubicBezTo>
                <a:cubicBezTo>
                  <a:pt x="275" y="369"/>
                  <a:pt x="195" y="263"/>
                  <a:pt x="195" y="161"/>
                </a:cubicBezTo>
                <a:close/>
                <a:moveTo>
                  <a:pt x="696" y="593"/>
                </a:moveTo>
                <a:cubicBezTo>
                  <a:pt x="696" y="474"/>
                  <a:pt x="572" y="393"/>
                  <a:pt x="497" y="393"/>
                </a:cubicBezTo>
                <a:cubicBezTo>
                  <a:pt x="421" y="393"/>
                  <a:pt x="420" y="449"/>
                  <a:pt x="360" y="449"/>
                </a:cubicBezTo>
                <a:cubicBezTo>
                  <a:pt x="301" y="449"/>
                  <a:pt x="283" y="393"/>
                  <a:pt x="223" y="393"/>
                </a:cubicBezTo>
                <a:cubicBezTo>
                  <a:pt x="164" y="393"/>
                  <a:pt x="24" y="474"/>
                  <a:pt x="24" y="593"/>
                </a:cubicBezTo>
                <a:cubicBezTo>
                  <a:pt x="0" y="1031"/>
                  <a:pt x="0" y="1031"/>
                  <a:pt x="0" y="1031"/>
                </a:cubicBezTo>
                <a:cubicBezTo>
                  <a:pt x="0" y="1067"/>
                  <a:pt x="29" y="1096"/>
                  <a:pt x="65" y="1096"/>
                </a:cubicBezTo>
                <a:cubicBezTo>
                  <a:pt x="101" y="1096"/>
                  <a:pt x="130" y="1067"/>
                  <a:pt x="130" y="1031"/>
                </a:cubicBezTo>
                <a:cubicBezTo>
                  <a:pt x="141" y="614"/>
                  <a:pt x="141" y="614"/>
                  <a:pt x="141" y="614"/>
                </a:cubicBezTo>
                <a:cubicBezTo>
                  <a:pt x="141" y="605"/>
                  <a:pt x="149" y="598"/>
                  <a:pt x="158" y="598"/>
                </a:cubicBezTo>
                <a:cubicBezTo>
                  <a:pt x="166" y="598"/>
                  <a:pt x="174" y="605"/>
                  <a:pt x="174" y="614"/>
                </a:cubicBezTo>
                <a:cubicBezTo>
                  <a:pt x="174" y="1084"/>
                  <a:pt x="174" y="1084"/>
                  <a:pt x="174" y="1084"/>
                </a:cubicBezTo>
                <a:cubicBezTo>
                  <a:pt x="174" y="1122"/>
                  <a:pt x="174" y="1122"/>
                  <a:pt x="174" y="1122"/>
                </a:cubicBezTo>
                <a:cubicBezTo>
                  <a:pt x="177" y="1707"/>
                  <a:pt x="177" y="1707"/>
                  <a:pt x="177" y="1707"/>
                </a:cubicBezTo>
                <a:cubicBezTo>
                  <a:pt x="177" y="1747"/>
                  <a:pt x="209" y="1779"/>
                  <a:pt x="249" y="1779"/>
                </a:cubicBezTo>
                <a:cubicBezTo>
                  <a:pt x="289" y="1779"/>
                  <a:pt x="321" y="1747"/>
                  <a:pt x="321" y="1707"/>
                </a:cubicBezTo>
                <a:cubicBezTo>
                  <a:pt x="344" y="1122"/>
                  <a:pt x="344" y="1122"/>
                  <a:pt x="344" y="1122"/>
                </a:cubicBezTo>
                <a:cubicBezTo>
                  <a:pt x="344" y="1113"/>
                  <a:pt x="351" y="1106"/>
                  <a:pt x="360" y="1106"/>
                </a:cubicBezTo>
                <a:cubicBezTo>
                  <a:pt x="369" y="1106"/>
                  <a:pt x="376" y="1113"/>
                  <a:pt x="376" y="1122"/>
                </a:cubicBezTo>
                <a:cubicBezTo>
                  <a:pt x="399" y="1707"/>
                  <a:pt x="399" y="1707"/>
                  <a:pt x="399" y="1707"/>
                </a:cubicBezTo>
                <a:cubicBezTo>
                  <a:pt x="399" y="1747"/>
                  <a:pt x="432" y="1779"/>
                  <a:pt x="471" y="1779"/>
                </a:cubicBezTo>
                <a:cubicBezTo>
                  <a:pt x="511" y="1779"/>
                  <a:pt x="544" y="1747"/>
                  <a:pt x="544" y="1707"/>
                </a:cubicBezTo>
                <a:cubicBezTo>
                  <a:pt x="546" y="1122"/>
                  <a:pt x="546" y="1122"/>
                  <a:pt x="546" y="1122"/>
                </a:cubicBezTo>
                <a:cubicBezTo>
                  <a:pt x="546" y="1084"/>
                  <a:pt x="546" y="1084"/>
                  <a:pt x="546" y="1084"/>
                </a:cubicBezTo>
                <a:cubicBezTo>
                  <a:pt x="547" y="614"/>
                  <a:pt x="547" y="614"/>
                  <a:pt x="547" y="614"/>
                </a:cubicBezTo>
                <a:cubicBezTo>
                  <a:pt x="547" y="605"/>
                  <a:pt x="554" y="598"/>
                  <a:pt x="563" y="598"/>
                </a:cubicBezTo>
                <a:cubicBezTo>
                  <a:pt x="572" y="598"/>
                  <a:pt x="579" y="605"/>
                  <a:pt x="579" y="614"/>
                </a:cubicBezTo>
                <a:cubicBezTo>
                  <a:pt x="590" y="1031"/>
                  <a:pt x="590" y="1031"/>
                  <a:pt x="590" y="1031"/>
                </a:cubicBezTo>
                <a:cubicBezTo>
                  <a:pt x="590" y="1067"/>
                  <a:pt x="619" y="1096"/>
                  <a:pt x="655" y="1096"/>
                </a:cubicBezTo>
                <a:cubicBezTo>
                  <a:pt x="691" y="1096"/>
                  <a:pt x="721" y="1067"/>
                  <a:pt x="721" y="1031"/>
                </a:cubicBezTo>
                <a:lnTo>
                  <a:pt x="696" y="593"/>
                </a:lnTo>
                <a:close/>
              </a:path>
            </a:pathLst>
          </a:custGeom>
          <a:solidFill>
            <a:schemeClr val="accent6"/>
          </a:solidFill>
          <a:ln w="9525">
            <a:noFill/>
            <a:round/>
            <a:headEnd/>
            <a:tailEnd/>
          </a:ln>
          <a:effectLst/>
          <a:scene3d>
            <a:camera prst="orthographicFront"/>
            <a:lightRig rig="twoPt" dir="t">
              <a:rot lat="0" lon="0" rev="8400000"/>
            </a:lightRig>
          </a:scene3d>
          <a:sp3d extrusionH="63500" prstMaterial="matte"/>
        </p:spPr>
        <p:txBody>
          <a:bodyPr/>
          <a:lstStyle/>
          <a:p>
            <a:endParaRPr lang="de-DE" kern="0" dirty="0">
              <a:solidFill>
                <a:sysClr val="windowText" lastClr="000000"/>
              </a:solidFill>
              <a:cs typeface="Calibri" pitchFamily="34" charset="0"/>
            </a:endParaRPr>
          </a:p>
        </p:txBody>
      </p:sp>
      <p:sp>
        <p:nvSpPr>
          <p:cNvPr id="77" name="Rechteck 92"/>
          <p:cNvSpPr/>
          <p:nvPr/>
        </p:nvSpPr>
        <p:spPr bwMode="gray">
          <a:xfrm>
            <a:off x="1599736" y="5494349"/>
            <a:ext cx="586699" cy="430887"/>
          </a:xfrm>
          <a:prstGeom prst="rect">
            <a:avLst/>
          </a:prstGeom>
        </p:spPr>
        <p:txBody>
          <a:bodyPr wrap="none" lIns="0" tIns="0" rIns="0" bIns="0" anchor="ctr">
            <a:spAutoFit/>
          </a:bodyPr>
          <a:lstStyle/>
          <a:p>
            <a:pPr algn="ctr">
              <a:spcAft>
                <a:spcPts val="300"/>
              </a:spcAft>
              <a:defRPr/>
            </a:pPr>
            <a:r>
              <a:rPr lang="de-DE" sz="1200" kern="0" dirty="0" smtClean="0">
                <a:solidFill>
                  <a:srgbClr val="22505F"/>
                </a:solidFill>
                <a:cs typeface="Calibri" pitchFamily="34" charset="0"/>
              </a:rPr>
              <a:t>F: </a:t>
            </a:r>
            <a:r>
              <a:rPr lang="de-DE" sz="2800" kern="0" dirty="0" smtClean="0">
                <a:solidFill>
                  <a:srgbClr val="C00000"/>
                </a:solidFill>
                <a:cs typeface="Calibri" pitchFamily="34" charset="0"/>
              </a:rPr>
              <a:t>6%</a:t>
            </a:r>
            <a:endParaRPr lang="de-DE" sz="2800" kern="0" dirty="0">
              <a:solidFill>
                <a:srgbClr val="C00000"/>
              </a:solidFill>
              <a:cs typeface="Calibri" pitchFamily="34" charset="0"/>
            </a:endParaRPr>
          </a:p>
        </p:txBody>
      </p:sp>
      <p:sp>
        <p:nvSpPr>
          <p:cNvPr id="2" name="TextBox 1"/>
          <p:cNvSpPr txBox="1"/>
          <p:nvPr/>
        </p:nvSpPr>
        <p:spPr>
          <a:xfrm>
            <a:off x="402119" y="1426772"/>
            <a:ext cx="1745885" cy="1015663"/>
          </a:xfrm>
          <a:prstGeom prst="rect">
            <a:avLst/>
          </a:prstGeom>
          <a:noFill/>
          <a:ln w="19050">
            <a:solidFill>
              <a:schemeClr val="bg2"/>
            </a:solidFill>
            <a:prstDash val="dash"/>
          </a:ln>
        </p:spPr>
        <p:txBody>
          <a:bodyPr wrap="square" rtlCol="0">
            <a:spAutoFit/>
          </a:bodyPr>
          <a:lstStyle/>
          <a:p>
            <a:pPr algn="ctr"/>
            <a:r>
              <a:rPr lang="en-IE" sz="2000" dirty="0" smtClean="0">
                <a:solidFill>
                  <a:schemeClr val="bg2"/>
                </a:solidFill>
              </a:rPr>
              <a:t>Same Sample Profile as May 2015</a:t>
            </a:r>
            <a:endParaRPr lang="en-IE" sz="2000" dirty="0">
              <a:solidFill>
                <a:schemeClr val="bg2"/>
              </a:solidFill>
            </a:endParaRPr>
          </a:p>
        </p:txBody>
      </p:sp>
    </p:spTree>
    <p:extLst>
      <p:ext uri="{BB962C8B-B14F-4D97-AF65-F5344CB8AC3E}">
        <p14:creationId xmlns:p14="http://schemas.microsoft.com/office/powerpoint/2010/main" val="2532393789"/>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75071" y="205208"/>
            <a:ext cx="8577028" cy="654025"/>
          </a:xfrm>
          <a:prstGeom prst="rect">
            <a:avLst/>
          </a:prstGeom>
        </p:spPr>
        <p:txBody>
          <a:bodyPr vert="horz" wrap="none" lIns="0" tIns="0" rIns="0" bIns="0" rtlCol="0" anchor="ctr">
            <a:spAutoFit/>
          </a:bodyPr>
          <a:lstStyle>
            <a:lvl1pPr algn="l" defTabSz="685800" rtl="0" eaLnBrk="1" latinLnBrk="0" hangingPunct="1">
              <a:lnSpc>
                <a:spcPct val="100000"/>
              </a:lnSpc>
              <a:spcBef>
                <a:spcPct val="0"/>
              </a:spcBef>
              <a:spcAft>
                <a:spcPts val="300"/>
              </a:spcAft>
              <a:buNone/>
              <a:defRPr sz="2400" b="1" kern="1200">
                <a:solidFill>
                  <a:schemeClr val="accent5"/>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fontAlgn="b"/>
            <a:r>
              <a:rPr lang="en-IE" sz="2000" dirty="0"/>
              <a:t>I feel that I cannot speak freely about my views on abortion because I fear being </a:t>
            </a:r>
            <a:endParaRPr lang="en-IE" sz="2000" dirty="0" smtClean="0"/>
          </a:p>
          <a:p>
            <a:pPr fontAlgn="b"/>
            <a:r>
              <a:rPr lang="en-IE" sz="2000" dirty="0" smtClean="0"/>
              <a:t>verbally </a:t>
            </a:r>
            <a:r>
              <a:rPr lang="en-IE" sz="2000" dirty="0"/>
              <a:t>attacked</a:t>
            </a:r>
            <a:endParaRPr lang="en-IE" sz="2000" b="0" dirty="0">
              <a:solidFill>
                <a:srgbClr val="000000"/>
              </a:solidFill>
              <a:latin typeface="Calibri" panose="020F0502020204030204" pitchFamily="34" charset="0"/>
            </a:endParaRP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(Q.5)</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769441"/>
          </a:xfrm>
        </p:spPr>
        <p:txBody>
          <a:bodyPr/>
          <a:lstStyle/>
          <a:p>
            <a:pPr fontAlgn="b"/>
            <a:r>
              <a:rPr lang="en-GB" dirty="0" smtClean="0"/>
              <a:t>Those opposed to abortion are more likely to agree that they </a:t>
            </a:r>
            <a:r>
              <a:rPr lang="en-IE" dirty="0"/>
              <a:t>cannot speak freely about </a:t>
            </a:r>
            <a:r>
              <a:rPr lang="en-IE" dirty="0" smtClean="0"/>
              <a:t>their views </a:t>
            </a:r>
            <a:r>
              <a:rPr lang="en-IE" dirty="0"/>
              <a:t>on abortion </a:t>
            </a:r>
            <a:r>
              <a:rPr lang="en-IE" dirty="0" smtClean="0"/>
              <a:t>because they </a:t>
            </a:r>
            <a:r>
              <a:rPr lang="en-IE" dirty="0"/>
              <a:t>fear being </a:t>
            </a:r>
            <a:r>
              <a:rPr lang="en-IE" dirty="0" smtClean="0"/>
              <a:t>verbally attacked.</a:t>
            </a:r>
            <a:endParaRPr lang="en-IE" b="0" dirty="0">
              <a:solidFill>
                <a:srgbClr val="000000"/>
              </a:solidFill>
              <a:latin typeface="Calibri" panose="020F0502020204030204" pitchFamily="34" charset="0"/>
            </a:endParaRPr>
          </a:p>
        </p:txBody>
      </p:sp>
      <p:graphicFrame>
        <p:nvGraphicFramePr>
          <p:cNvPr id="9" name="Table 8"/>
          <p:cNvGraphicFramePr>
            <a:graphicFrameLocks noGrp="1"/>
          </p:cNvGraphicFramePr>
          <p:nvPr>
            <p:extLst>
              <p:ext uri="{D42A27DB-BD31-4B8C-83A1-F6EECF244321}">
                <p14:modId xmlns:p14="http://schemas.microsoft.com/office/powerpoint/2010/main" val="3898929965"/>
              </p:ext>
            </p:extLst>
          </p:nvPr>
        </p:nvGraphicFramePr>
        <p:xfrm>
          <a:off x="468352" y="1604085"/>
          <a:ext cx="8184995" cy="3351863"/>
        </p:xfrm>
        <a:graphic>
          <a:graphicData uri="http://schemas.openxmlformats.org/drawingml/2006/table">
            <a:tbl>
              <a:tblPr firstRow="1" bandRow="1">
                <a:tableStyleId>{5C22544A-7EE6-4342-B048-85BDC9FD1C3A}</a:tableStyleId>
              </a:tblPr>
              <a:tblGrid>
                <a:gridCol w="1970048"/>
                <a:gridCol w="411967"/>
                <a:gridCol w="648451"/>
                <a:gridCol w="648451"/>
                <a:gridCol w="786057"/>
                <a:gridCol w="806608"/>
                <a:gridCol w="802115"/>
                <a:gridCol w="631903"/>
                <a:gridCol w="564995"/>
                <a:gridCol w="914400"/>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22%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Neither agree nor disagree</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31%</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44%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44%</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Refused</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
        <p:nvSpPr>
          <p:cNvPr id="10" name="Text Placeholder 2"/>
          <p:cNvSpPr txBox="1">
            <a:spLocks/>
          </p:cNvSpPr>
          <p:nvPr/>
        </p:nvSpPr>
        <p:spPr>
          <a:xfrm>
            <a:off x="175071" y="877628"/>
            <a:ext cx="2231380" cy="215444"/>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dirty="0"/>
              <a:t>(Base: All Adults 18+; n=1,004)</a:t>
            </a:r>
          </a:p>
        </p:txBody>
      </p:sp>
    </p:spTree>
    <p:extLst>
      <p:ext uri="{BB962C8B-B14F-4D97-AF65-F5344CB8AC3E}">
        <p14:creationId xmlns:p14="http://schemas.microsoft.com/office/powerpoint/2010/main" val="218408686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75071" y="205208"/>
            <a:ext cx="7937301" cy="654025"/>
          </a:xfrm>
          <a:prstGeom prst="rect">
            <a:avLst/>
          </a:prstGeom>
        </p:spPr>
        <p:txBody>
          <a:bodyPr vert="horz" wrap="none" lIns="0" tIns="0" rIns="0" bIns="0" rtlCol="0" anchor="ctr">
            <a:spAutoFit/>
          </a:bodyPr>
          <a:lstStyle>
            <a:lvl1pPr algn="l" defTabSz="685800" rtl="0" eaLnBrk="1" latinLnBrk="0" hangingPunct="1">
              <a:lnSpc>
                <a:spcPct val="100000"/>
              </a:lnSpc>
              <a:spcBef>
                <a:spcPct val="0"/>
              </a:spcBef>
              <a:spcAft>
                <a:spcPts val="300"/>
              </a:spcAft>
              <a:buNone/>
              <a:defRPr sz="2400" b="1" kern="1200">
                <a:solidFill>
                  <a:schemeClr val="accent5"/>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fontAlgn="b"/>
            <a:r>
              <a:rPr lang="en-IE" sz="2000" dirty="0"/>
              <a:t>Men have a responsibility to be part of the discussion on women's right to </a:t>
            </a:r>
            <a:endParaRPr lang="en-IE" sz="2000" dirty="0" smtClean="0"/>
          </a:p>
          <a:p>
            <a:pPr fontAlgn="b"/>
            <a:r>
              <a:rPr lang="en-IE" sz="2000" dirty="0" smtClean="0"/>
              <a:t>access </a:t>
            </a:r>
            <a:r>
              <a:rPr lang="en-IE" sz="2000" dirty="0"/>
              <a:t>abortion</a:t>
            </a:r>
            <a:endParaRPr lang="en-IE" sz="2000" b="0" dirty="0">
              <a:solidFill>
                <a:srgbClr val="000000"/>
              </a:solidFill>
              <a:latin typeface="Calibri" panose="020F0502020204030204" pitchFamily="34" charset="0"/>
            </a:endParaRP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(Q.5)</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769441"/>
          </a:xfrm>
        </p:spPr>
        <p:txBody>
          <a:bodyPr/>
          <a:lstStyle/>
          <a:p>
            <a:r>
              <a:rPr lang="en-GB" dirty="0" smtClean="0"/>
              <a:t>There is relatively universal agreement that men have a responsibility to be part of the discussion on abortion – however those in favour as a woman chooses are a little less likely to agree.</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1184822390"/>
              </p:ext>
            </p:extLst>
          </p:nvPr>
        </p:nvGraphicFramePr>
        <p:xfrm>
          <a:off x="468352" y="1604085"/>
          <a:ext cx="8184995" cy="3351863"/>
        </p:xfrm>
        <a:graphic>
          <a:graphicData uri="http://schemas.openxmlformats.org/drawingml/2006/table">
            <a:tbl>
              <a:tblPr firstRow="1" bandRow="1">
                <a:tableStyleId>{5C22544A-7EE6-4342-B048-85BDC9FD1C3A}</a:tableStyleId>
              </a:tblPr>
              <a:tblGrid>
                <a:gridCol w="1970048"/>
                <a:gridCol w="411967"/>
                <a:gridCol w="648451"/>
                <a:gridCol w="648451"/>
                <a:gridCol w="786057"/>
                <a:gridCol w="806608"/>
                <a:gridCol w="802115"/>
                <a:gridCol w="631903"/>
                <a:gridCol w="564995"/>
                <a:gridCol w="914400"/>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53%</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41%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38%</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19%</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22%</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Neither agree nor disagree</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11%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20%</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Refused</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
        <p:nvSpPr>
          <p:cNvPr id="10" name="Text Placeholder 2"/>
          <p:cNvSpPr txBox="1">
            <a:spLocks/>
          </p:cNvSpPr>
          <p:nvPr/>
        </p:nvSpPr>
        <p:spPr>
          <a:xfrm>
            <a:off x="175071" y="877628"/>
            <a:ext cx="2231380" cy="215444"/>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dirty="0"/>
              <a:t>(Base: All Adults 18+; n=1,004)</a:t>
            </a:r>
          </a:p>
        </p:txBody>
      </p:sp>
    </p:spTree>
    <p:extLst>
      <p:ext uri="{BB962C8B-B14F-4D97-AF65-F5344CB8AC3E}">
        <p14:creationId xmlns:p14="http://schemas.microsoft.com/office/powerpoint/2010/main" val="75676781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75071" y="378332"/>
            <a:ext cx="6668107" cy="307777"/>
          </a:xfrm>
          <a:prstGeom prst="rect">
            <a:avLst/>
          </a:prstGeom>
        </p:spPr>
        <p:txBody>
          <a:bodyPr vert="horz" wrap="none" lIns="0" tIns="0" rIns="0" bIns="0" rtlCol="0" anchor="ctr">
            <a:spAutoFit/>
          </a:bodyPr>
          <a:lstStyle>
            <a:lvl1pPr algn="l" defTabSz="685800" rtl="0" eaLnBrk="1" latinLnBrk="0" hangingPunct="1">
              <a:lnSpc>
                <a:spcPct val="100000"/>
              </a:lnSpc>
              <a:spcBef>
                <a:spcPct val="0"/>
              </a:spcBef>
              <a:spcAft>
                <a:spcPts val="300"/>
              </a:spcAft>
              <a:buNone/>
              <a:defRPr sz="2400" b="1" kern="1200">
                <a:solidFill>
                  <a:schemeClr val="accent5"/>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fontAlgn="b"/>
            <a:r>
              <a:rPr lang="en-IE" sz="2000" dirty="0"/>
              <a:t>We need to trust women when they say they need an abortion</a:t>
            </a:r>
            <a:endParaRPr lang="en-IE" sz="2000" b="0" dirty="0">
              <a:solidFill>
                <a:srgbClr val="000000"/>
              </a:solidFill>
              <a:latin typeface="Calibri" panose="020F0502020204030204" pitchFamily="34" charset="0"/>
            </a:endParaRP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(Q.5)</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769441"/>
          </a:xfrm>
        </p:spPr>
        <p:txBody>
          <a:bodyPr/>
          <a:lstStyle/>
          <a:p>
            <a:r>
              <a:rPr lang="en-GB" dirty="0" smtClean="0"/>
              <a:t>Non-religious and those in favour are significantly more likely to believe we need to trust women when they say they need an abortion, while those opposed are significantly less likely.</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2582328743"/>
              </p:ext>
            </p:extLst>
          </p:nvPr>
        </p:nvGraphicFramePr>
        <p:xfrm>
          <a:off x="468352" y="1604085"/>
          <a:ext cx="8184995" cy="3351863"/>
        </p:xfrm>
        <a:graphic>
          <a:graphicData uri="http://schemas.openxmlformats.org/drawingml/2006/table">
            <a:tbl>
              <a:tblPr firstRow="1" bandRow="1">
                <a:tableStyleId>{5C22544A-7EE6-4342-B048-85BDC9FD1C3A}</a:tableStyleId>
              </a:tblPr>
              <a:tblGrid>
                <a:gridCol w="1970048"/>
                <a:gridCol w="411967"/>
                <a:gridCol w="648451"/>
                <a:gridCol w="648451"/>
                <a:gridCol w="786057"/>
                <a:gridCol w="806608"/>
                <a:gridCol w="802115"/>
                <a:gridCol w="631903"/>
                <a:gridCol w="564995"/>
                <a:gridCol w="914400"/>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41%</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22%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16%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38%</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78%</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47%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53%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r>
              <a:tr h="344204">
                <a:tc>
                  <a:txBody>
                    <a:bodyPr/>
                    <a:lstStyle/>
                    <a:p>
                      <a:pPr algn="r" fontAlgn="b"/>
                      <a:r>
                        <a:rPr lang="en-GB" sz="1100" b="1" u="none" strike="noStrike" dirty="0">
                          <a:effectLst/>
                        </a:rPr>
                        <a:t>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23%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Neither agree nor disagree</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13%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22%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11%</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r>
              <a:tr h="344204">
                <a:tc>
                  <a:txBody>
                    <a:bodyPr/>
                    <a:lstStyle/>
                    <a:p>
                      <a:pPr algn="r" fontAlgn="b"/>
                      <a:r>
                        <a:rPr lang="en-GB" sz="1100" b="1" u="none" strike="noStrike" dirty="0">
                          <a:effectLst/>
                        </a:rPr>
                        <a:t>Disagree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12%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9%</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28%</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23%</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11%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r>
              <a:tr h="344204">
                <a:tc>
                  <a:txBody>
                    <a:bodyPr/>
                    <a:lstStyle/>
                    <a:p>
                      <a:pPr algn="r" fontAlgn="b"/>
                      <a:r>
                        <a:rPr lang="en-GB" sz="1100" b="1" u="none" strike="noStrike" dirty="0">
                          <a:effectLst/>
                        </a:rPr>
                        <a:t>Refused</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
        <p:nvSpPr>
          <p:cNvPr id="10" name="Text Placeholder 2"/>
          <p:cNvSpPr txBox="1">
            <a:spLocks/>
          </p:cNvSpPr>
          <p:nvPr/>
        </p:nvSpPr>
        <p:spPr>
          <a:xfrm>
            <a:off x="175071" y="877628"/>
            <a:ext cx="2231380" cy="215444"/>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dirty="0"/>
              <a:t>(Base: All Adults 18+; n=1,004)</a:t>
            </a:r>
          </a:p>
        </p:txBody>
      </p:sp>
    </p:spTree>
    <p:extLst>
      <p:ext uri="{BB962C8B-B14F-4D97-AF65-F5344CB8AC3E}">
        <p14:creationId xmlns:p14="http://schemas.microsoft.com/office/powerpoint/2010/main" val="154547369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75071" y="205208"/>
            <a:ext cx="8536376" cy="654025"/>
          </a:xfrm>
          <a:prstGeom prst="rect">
            <a:avLst/>
          </a:prstGeom>
        </p:spPr>
        <p:txBody>
          <a:bodyPr vert="horz" wrap="none" lIns="0" tIns="0" rIns="0" bIns="0" rtlCol="0" anchor="ctr">
            <a:spAutoFit/>
          </a:bodyPr>
          <a:lstStyle>
            <a:lvl1pPr algn="l" defTabSz="685800" rtl="0" eaLnBrk="1" latinLnBrk="0" hangingPunct="1">
              <a:lnSpc>
                <a:spcPct val="100000"/>
              </a:lnSpc>
              <a:spcBef>
                <a:spcPct val="0"/>
              </a:spcBef>
              <a:spcAft>
                <a:spcPts val="300"/>
              </a:spcAft>
              <a:buNone/>
              <a:defRPr sz="2400" b="1" kern="1200">
                <a:solidFill>
                  <a:schemeClr val="accent5"/>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fontAlgn="b"/>
            <a:r>
              <a:rPr lang="en-IE" sz="2000" dirty="0"/>
              <a:t>I do not know enough about the 8th amendment to know how I would vote in a </a:t>
            </a:r>
            <a:endParaRPr lang="en-IE" sz="2000" dirty="0" smtClean="0"/>
          </a:p>
          <a:p>
            <a:pPr fontAlgn="b"/>
            <a:r>
              <a:rPr lang="en-IE" sz="2000" dirty="0" smtClean="0"/>
              <a:t>referendum </a:t>
            </a:r>
            <a:r>
              <a:rPr lang="en-IE" sz="2000" dirty="0"/>
              <a:t>and think the media should give better information on it</a:t>
            </a:r>
            <a:endParaRPr lang="en-IE" sz="2000" b="0" dirty="0">
              <a:solidFill>
                <a:srgbClr val="000000"/>
              </a:solidFill>
              <a:latin typeface="Calibri" panose="020F0502020204030204" pitchFamily="34" charset="0"/>
            </a:endParaRP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(Q.6)</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512961"/>
          </a:xfrm>
        </p:spPr>
        <p:txBody>
          <a:bodyPr/>
          <a:lstStyle/>
          <a:p>
            <a:r>
              <a:rPr lang="en-GB" dirty="0" smtClean="0"/>
              <a:t>Those at both extremes of the argument – both opposed and in favour in any situation, are least likely to believe the do not know enough.</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1346110260"/>
              </p:ext>
            </p:extLst>
          </p:nvPr>
        </p:nvGraphicFramePr>
        <p:xfrm>
          <a:off x="468352" y="1604085"/>
          <a:ext cx="8184995" cy="3351863"/>
        </p:xfrm>
        <a:graphic>
          <a:graphicData uri="http://schemas.openxmlformats.org/drawingml/2006/table">
            <a:tbl>
              <a:tblPr firstRow="1" bandRow="1">
                <a:tableStyleId>{5C22544A-7EE6-4342-B048-85BDC9FD1C3A}</a:tableStyleId>
              </a:tblPr>
              <a:tblGrid>
                <a:gridCol w="1970048"/>
                <a:gridCol w="411967"/>
                <a:gridCol w="648451"/>
                <a:gridCol w="648451"/>
                <a:gridCol w="786057"/>
                <a:gridCol w="806608"/>
                <a:gridCol w="802115"/>
                <a:gridCol w="631903"/>
                <a:gridCol w="564995"/>
                <a:gridCol w="914400"/>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51%</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31%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28%</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r>
              <a:tr h="344204">
                <a:tc>
                  <a:txBody>
                    <a:bodyPr/>
                    <a:lstStyle/>
                    <a:p>
                      <a:pPr algn="r" fontAlgn="b"/>
                      <a:r>
                        <a:rPr lang="en-GB" sz="1100" b="1" u="none" strike="noStrike" dirty="0">
                          <a:effectLst/>
                        </a:rPr>
                        <a:t>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21%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15%</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Neither agree nor disagree</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9%</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20%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29%</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26%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18%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31%</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r>
              <a:tr h="344204">
                <a:tc>
                  <a:txBody>
                    <a:bodyPr/>
                    <a:lstStyle/>
                    <a:p>
                      <a:pPr algn="r" fontAlgn="b"/>
                      <a:r>
                        <a:rPr lang="en-GB" sz="1100" b="1" u="none" strike="noStrike" dirty="0">
                          <a:effectLst/>
                        </a:rPr>
                        <a:t>Refused</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
        <p:nvSpPr>
          <p:cNvPr id="10" name="Text Placeholder 2"/>
          <p:cNvSpPr txBox="1">
            <a:spLocks/>
          </p:cNvSpPr>
          <p:nvPr/>
        </p:nvSpPr>
        <p:spPr>
          <a:xfrm>
            <a:off x="175071" y="1044447"/>
            <a:ext cx="2231380" cy="215444"/>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dirty="0"/>
              <a:t>(Base: All Adults 18+; n=1,004)</a:t>
            </a:r>
          </a:p>
        </p:txBody>
      </p:sp>
    </p:spTree>
    <p:extLst>
      <p:ext uri="{BB962C8B-B14F-4D97-AF65-F5344CB8AC3E}">
        <p14:creationId xmlns:p14="http://schemas.microsoft.com/office/powerpoint/2010/main" val="118614070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75071" y="205208"/>
            <a:ext cx="8483156" cy="654025"/>
          </a:xfrm>
          <a:prstGeom prst="rect">
            <a:avLst/>
          </a:prstGeom>
        </p:spPr>
        <p:txBody>
          <a:bodyPr vert="horz" wrap="none" lIns="0" tIns="0" rIns="0" bIns="0" rtlCol="0" anchor="ctr">
            <a:spAutoFit/>
          </a:bodyPr>
          <a:lstStyle>
            <a:lvl1pPr algn="l" defTabSz="685800" rtl="0" eaLnBrk="1" latinLnBrk="0" hangingPunct="1">
              <a:lnSpc>
                <a:spcPct val="100000"/>
              </a:lnSpc>
              <a:spcBef>
                <a:spcPct val="0"/>
              </a:spcBef>
              <a:spcAft>
                <a:spcPts val="300"/>
              </a:spcAft>
              <a:buNone/>
              <a:defRPr sz="2400" b="1" kern="1200">
                <a:solidFill>
                  <a:schemeClr val="accent5"/>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fontAlgn="b"/>
            <a:r>
              <a:rPr lang="en-IE" sz="2000" dirty="0"/>
              <a:t>The Government should hold a referendum to allow people to vote on whether </a:t>
            </a:r>
            <a:endParaRPr lang="en-IE" sz="2000" dirty="0" smtClean="0"/>
          </a:p>
          <a:p>
            <a:pPr fontAlgn="b"/>
            <a:r>
              <a:rPr lang="en-IE" sz="2000" dirty="0" smtClean="0"/>
              <a:t>or </a:t>
            </a:r>
            <a:r>
              <a:rPr lang="en-IE" sz="2000" dirty="0"/>
              <a:t>not to remove the 8th amendment from the Constitution</a:t>
            </a:r>
            <a:endParaRPr lang="en-IE" sz="2000" b="0" dirty="0">
              <a:solidFill>
                <a:srgbClr val="000000"/>
              </a:solidFill>
              <a:latin typeface="Calibri" panose="020F0502020204030204" pitchFamily="34" charset="0"/>
            </a:endParaRP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(Q.6)</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759439"/>
          </a:xfrm>
        </p:spPr>
        <p:txBody>
          <a:bodyPr/>
          <a:lstStyle/>
          <a:p>
            <a:r>
              <a:rPr lang="en-GB" dirty="0" smtClean="0"/>
              <a:t>Again, clear divide in opinions on holding a referendum as those opposed and Roman Catholics disagree, while those in favour and non-religious agree.</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1323425570"/>
              </p:ext>
            </p:extLst>
          </p:nvPr>
        </p:nvGraphicFramePr>
        <p:xfrm>
          <a:off x="468352" y="1604085"/>
          <a:ext cx="8184995" cy="3351863"/>
        </p:xfrm>
        <a:graphic>
          <a:graphicData uri="http://schemas.openxmlformats.org/drawingml/2006/table">
            <a:tbl>
              <a:tblPr firstRow="1" bandRow="1">
                <a:tableStyleId>{5C22544A-7EE6-4342-B048-85BDC9FD1C3A}</a:tableStyleId>
              </a:tblPr>
              <a:tblGrid>
                <a:gridCol w="1970048"/>
                <a:gridCol w="411967"/>
                <a:gridCol w="648451"/>
                <a:gridCol w="648451"/>
                <a:gridCol w="786057"/>
                <a:gridCol w="806608"/>
                <a:gridCol w="802115"/>
                <a:gridCol w="631903"/>
                <a:gridCol w="564995"/>
                <a:gridCol w="914400"/>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48%</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39%</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52%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71%</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54%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52%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r>
              <a:tr h="344204">
                <a:tc>
                  <a:txBody>
                    <a:bodyPr/>
                    <a:lstStyle/>
                    <a:p>
                      <a:pPr algn="r" fontAlgn="b"/>
                      <a:r>
                        <a:rPr lang="en-GB" sz="1100" b="1" u="none" strike="noStrike" dirty="0">
                          <a:effectLst/>
                        </a:rPr>
                        <a:t>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Neither agree nor disagree</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r>
              <a:tr h="344204">
                <a:tc>
                  <a:txBody>
                    <a:bodyPr/>
                    <a:lstStyle/>
                    <a:p>
                      <a:pPr algn="r" fontAlgn="b"/>
                      <a:r>
                        <a:rPr lang="en-GB" sz="1100" b="1" u="none" strike="noStrike" dirty="0">
                          <a:effectLst/>
                        </a:rPr>
                        <a:t>Disagree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25%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Refused</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
        <p:nvSpPr>
          <p:cNvPr id="10" name="Text Placeholder 2"/>
          <p:cNvSpPr txBox="1">
            <a:spLocks/>
          </p:cNvSpPr>
          <p:nvPr/>
        </p:nvSpPr>
        <p:spPr>
          <a:xfrm>
            <a:off x="175071" y="1044447"/>
            <a:ext cx="2231380" cy="215444"/>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dirty="0"/>
              <a:t>(Base: All Adults 18+; n=1,004)</a:t>
            </a:r>
          </a:p>
        </p:txBody>
      </p:sp>
    </p:spTree>
    <p:extLst>
      <p:ext uri="{BB962C8B-B14F-4D97-AF65-F5344CB8AC3E}">
        <p14:creationId xmlns:p14="http://schemas.microsoft.com/office/powerpoint/2010/main" val="15024223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75071" y="386027"/>
            <a:ext cx="8751627" cy="292388"/>
          </a:xfrm>
          <a:prstGeom prst="rect">
            <a:avLst/>
          </a:prstGeom>
        </p:spPr>
        <p:txBody>
          <a:bodyPr vert="horz" wrap="none" lIns="0" tIns="0" rIns="0" bIns="0" rtlCol="0" anchor="ctr">
            <a:spAutoFit/>
          </a:bodyPr>
          <a:lstStyle>
            <a:lvl1pPr algn="l" defTabSz="685800" rtl="0" eaLnBrk="1" latinLnBrk="0" hangingPunct="1">
              <a:lnSpc>
                <a:spcPct val="100000"/>
              </a:lnSpc>
              <a:spcBef>
                <a:spcPct val="0"/>
              </a:spcBef>
              <a:spcAft>
                <a:spcPts val="300"/>
              </a:spcAft>
              <a:buNone/>
              <a:defRPr sz="2400" b="1" kern="1200">
                <a:solidFill>
                  <a:schemeClr val="accent5"/>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fontAlgn="b"/>
            <a:r>
              <a:rPr lang="en-IE" sz="1900" dirty="0"/>
              <a:t>I would vote yes in a referendum to remove the 8th amendment from the Constitution</a:t>
            </a:r>
            <a:endParaRPr lang="en-IE" sz="1900" b="0" dirty="0">
              <a:solidFill>
                <a:srgbClr val="000000"/>
              </a:solidFill>
              <a:latin typeface="Calibri" panose="020F0502020204030204" pitchFamily="34" charset="0"/>
            </a:endParaRP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(Q.6)</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512961"/>
          </a:xfrm>
        </p:spPr>
        <p:txBody>
          <a:bodyPr/>
          <a:lstStyle/>
          <a:p>
            <a:r>
              <a:rPr lang="en-GB" dirty="0" smtClean="0"/>
              <a:t>Roman Catholics are least likely to vote yes in a referendum to remove the 8</a:t>
            </a:r>
            <a:r>
              <a:rPr lang="en-GB" baseline="30000" dirty="0" smtClean="0"/>
              <a:t>th</a:t>
            </a:r>
            <a:r>
              <a:rPr lang="en-GB" dirty="0" smtClean="0"/>
              <a:t> Amendment.</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2179217268"/>
              </p:ext>
            </p:extLst>
          </p:nvPr>
        </p:nvGraphicFramePr>
        <p:xfrm>
          <a:off x="468352" y="1604085"/>
          <a:ext cx="8184995" cy="3351863"/>
        </p:xfrm>
        <a:graphic>
          <a:graphicData uri="http://schemas.openxmlformats.org/drawingml/2006/table">
            <a:tbl>
              <a:tblPr firstRow="1" bandRow="1">
                <a:tableStyleId>{5C22544A-7EE6-4342-B048-85BDC9FD1C3A}</a:tableStyleId>
              </a:tblPr>
              <a:tblGrid>
                <a:gridCol w="1970048"/>
                <a:gridCol w="411967"/>
                <a:gridCol w="648451"/>
                <a:gridCol w="648451"/>
                <a:gridCol w="786057"/>
                <a:gridCol w="806608"/>
                <a:gridCol w="802115"/>
                <a:gridCol w="631903"/>
                <a:gridCol w="564995"/>
                <a:gridCol w="914400"/>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20%</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19%</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37%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73%</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43%</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45%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61%</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r>
              <a:tr h="344204">
                <a:tc>
                  <a:txBody>
                    <a:bodyPr/>
                    <a:lstStyle/>
                    <a:p>
                      <a:pPr algn="r" fontAlgn="b"/>
                      <a:r>
                        <a:rPr lang="en-GB" sz="1100" b="1" u="none" strike="noStrike" dirty="0">
                          <a:effectLst/>
                        </a:rPr>
                        <a:t>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Neither agree nor disagree</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12%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11%</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18%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r>
              <a:tr h="344204">
                <a:tc>
                  <a:txBody>
                    <a:bodyPr/>
                    <a:lstStyle/>
                    <a:p>
                      <a:pPr algn="r" fontAlgn="b"/>
                      <a:r>
                        <a:rPr lang="en-GB" sz="1100" b="1" u="none" strike="noStrike" dirty="0">
                          <a:effectLst/>
                        </a:rPr>
                        <a:t>Disagree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9%</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48%</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45%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37%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13%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9%</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r>
              <a:tr h="344204">
                <a:tc>
                  <a:txBody>
                    <a:bodyPr/>
                    <a:lstStyle/>
                    <a:p>
                      <a:pPr algn="r" fontAlgn="b"/>
                      <a:r>
                        <a:rPr lang="en-GB" sz="1100" b="1" u="none" strike="noStrike" dirty="0">
                          <a:effectLst/>
                        </a:rPr>
                        <a:t>Refused</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
        <p:nvSpPr>
          <p:cNvPr id="10" name="Text Placeholder 2"/>
          <p:cNvSpPr txBox="1">
            <a:spLocks/>
          </p:cNvSpPr>
          <p:nvPr/>
        </p:nvSpPr>
        <p:spPr>
          <a:xfrm>
            <a:off x="175071" y="1044447"/>
            <a:ext cx="2231380" cy="215444"/>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dirty="0"/>
              <a:t>(Base: All Adults 18+; n=1,004)</a:t>
            </a:r>
          </a:p>
        </p:txBody>
      </p:sp>
    </p:spTree>
    <p:extLst>
      <p:ext uri="{BB962C8B-B14F-4D97-AF65-F5344CB8AC3E}">
        <p14:creationId xmlns:p14="http://schemas.microsoft.com/office/powerpoint/2010/main" val="906105727"/>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75071" y="205208"/>
            <a:ext cx="8401915" cy="654025"/>
          </a:xfrm>
          <a:prstGeom prst="rect">
            <a:avLst/>
          </a:prstGeom>
        </p:spPr>
        <p:txBody>
          <a:bodyPr vert="horz" wrap="none" lIns="0" tIns="0" rIns="0" bIns="0" rtlCol="0" anchor="ctr">
            <a:spAutoFit/>
          </a:bodyPr>
          <a:lstStyle>
            <a:lvl1pPr algn="l" defTabSz="685800" rtl="0" eaLnBrk="1" latinLnBrk="0" hangingPunct="1">
              <a:lnSpc>
                <a:spcPct val="100000"/>
              </a:lnSpc>
              <a:spcBef>
                <a:spcPct val="0"/>
              </a:spcBef>
              <a:spcAft>
                <a:spcPts val="300"/>
              </a:spcAft>
              <a:buNone/>
              <a:defRPr sz="2400" b="1" kern="1200">
                <a:solidFill>
                  <a:schemeClr val="accent5"/>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fontAlgn="b"/>
            <a:r>
              <a:rPr lang="en-IE" sz="2000" dirty="0"/>
              <a:t>I would vote yes to removing the 8th amendment from the Constitution only if </a:t>
            </a:r>
            <a:endParaRPr lang="en-IE" sz="2000" dirty="0" smtClean="0"/>
          </a:p>
          <a:p>
            <a:pPr fontAlgn="b"/>
            <a:r>
              <a:rPr lang="en-IE" sz="2000" dirty="0" smtClean="0"/>
              <a:t>there </a:t>
            </a:r>
            <a:r>
              <a:rPr lang="en-IE" sz="2000" dirty="0"/>
              <a:t>was legislation putting reasonable restrictions on access to abortion</a:t>
            </a:r>
            <a:endParaRPr lang="en-IE" sz="2000" b="0" dirty="0">
              <a:solidFill>
                <a:srgbClr val="000000"/>
              </a:solidFill>
              <a:latin typeface="Calibri" panose="020F0502020204030204" pitchFamily="34" charset="0"/>
            </a:endParaRP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(Q.6)</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448995" y="5655259"/>
            <a:ext cx="6480000" cy="1025922"/>
          </a:xfrm>
        </p:spPr>
        <p:txBody>
          <a:bodyPr/>
          <a:lstStyle/>
          <a:p>
            <a:r>
              <a:rPr lang="en-IE" dirty="0" smtClean="0"/>
              <a:t>Those more likely to vote </a:t>
            </a:r>
            <a:r>
              <a:rPr lang="en-IE" dirty="0"/>
              <a:t>yes to removing the 8th amendment from the Constitution </a:t>
            </a:r>
            <a:r>
              <a:rPr lang="en-IE" dirty="0" smtClean="0"/>
              <a:t>only if there </a:t>
            </a:r>
            <a:r>
              <a:rPr lang="en-IE" dirty="0"/>
              <a:t>was legislation putting </a:t>
            </a:r>
            <a:r>
              <a:rPr lang="en-IE" dirty="0" smtClean="0"/>
              <a:t>restrictions are those in favour in instances of rape, health risk and </a:t>
            </a:r>
            <a:r>
              <a:rPr lang="en-IE" dirty="0" err="1" smtClean="0"/>
              <a:t>FFA</a:t>
            </a:r>
            <a:r>
              <a:rPr lang="en-IE" dirty="0" smtClean="0"/>
              <a:t>. While those in favour of abortion in any case, disagree strongly with this statement.</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904815610"/>
              </p:ext>
            </p:extLst>
          </p:nvPr>
        </p:nvGraphicFramePr>
        <p:xfrm>
          <a:off x="468352" y="1604085"/>
          <a:ext cx="8184995" cy="3351863"/>
        </p:xfrm>
        <a:graphic>
          <a:graphicData uri="http://schemas.openxmlformats.org/drawingml/2006/table">
            <a:tbl>
              <a:tblPr firstRow="1" bandRow="1">
                <a:tableStyleId>{5C22544A-7EE6-4342-B048-85BDC9FD1C3A}</a:tableStyleId>
              </a:tblPr>
              <a:tblGrid>
                <a:gridCol w="1970048"/>
                <a:gridCol w="411967"/>
                <a:gridCol w="648451"/>
                <a:gridCol w="648451"/>
                <a:gridCol w="786057"/>
                <a:gridCol w="806608"/>
                <a:gridCol w="802115"/>
                <a:gridCol w="631903"/>
                <a:gridCol w="564995"/>
                <a:gridCol w="914400"/>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21%</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35%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30%</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r>
              <a:tr h="344204">
                <a:tc>
                  <a:txBody>
                    <a:bodyPr/>
                    <a:lstStyle/>
                    <a:p>
                      <a:pPr algn="r" fontAlgn="b"/>
                      <a:r>
                        <a:rPr lang="en-GB" sz="1100" b="1" u="none" strike="noStrike" dirty="0">
                          <a:effectLst/>
                        </a:rPr>
                        <a:t>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11%</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15%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26%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26%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15%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21%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19%</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Neither agree nor disagree</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22%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26%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8%</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32%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18%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r>
              <a:tr h="344204">
                <a:tc>
                  <a:txBody>
                    <a:bodyPr/>
                    <a:lstStyle/>
                    <a:p>
                      <a:pPr algn="r" fontAlgn="b"/>
                      <a:r>
                        <a:rPr lang="en-GB" sz="1100" b="1" u="none" strike="noStrike" dirty="0">
                          <a:effectLst/>
                        </a:rPr>
                        <a:t>Refused</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9%</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
        <p:nvSpPr>
          <p:cNvPr id="10" name="Text Placeholder 2"/>
          <p:cNvSpPr txBox="1">
            <a:spLocks/>
          </p:cNvSpPr>
          <p:nvPr/>
        </p:nvSpPr>
        <p:spPr>
          <a:xfrm>
            <a:off x="175071" y="1044447"/>
            <a:ext cx="2231380" cy="215444"/>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dirty="0"/>
              <a:t>(Base: All Adults 18+; n=1,004)</a:t>
            </a:r>
          </a:p>
        </p:txBody>
      </p:sp>
    </p:spTree>
    <p:extLst>
      <p:ext uri="{BB962C8B-B14F-4D97-AF65-F5344CB8AC3E}">
        <p14:creationId xmlns:p14="http://schemas.microsoft.com/office/powerpoint/2010/main" val="3784824684"/>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75071" y="143653"/>
            <a:ext cx="8366201" cy="777136"/>
          </a:xfrm>
          <a:prstGeom prst="rect">
            <a:avLst/>
          </a:prstGeom>
        </p:spPr>
        <p:txBody>
          <a:bodyPr vert="horz" wrap="none" lIns="0" tIns="0" rIns="0" bIns="0" rtlCol="0" anchor="ctr">
            <a:spAutoFit/>
          </a:bodyPr>
          <a:lstStyle>
            <a:lvl1pPr algn="l" defTabSz="685800" rtl="0" eaLnBrk="1" latinLnBrk="0" hangingPunct="1">
              <a:lnSpc>
                <a:spcPct val="100000"/>
              </a:lnSpc>
              <a:spcBef>
                <a:spcPct val="0"/>
              </a:spcBef>
              <a:spcAft>
                <a:spcPts val="300"/>
              </a:spcAft>
              <a:buNone/>
              <a:defRPr sz="2400" b="1" kern="1200">
                <a:solidFill>
                  <a:schemeClr val="accent5"/>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fontAlgn="b"/>
            <a:r>
              <a:rPr lang="en-IE" dirty="0"/>
              <a:t>In cases of fatal foetal abnormality, the foetus could survive birth </a:t>
            </a:r>
            <a:endParaRPr lang="en-IE" dirty="0" smtClean="0"/>
          </a:p>
          <a:p>
            <a:pPr fontAlgn="b"/>
            <a:r>
              <a:rPr lang="en-IE" dirty="0" smtClean="0"/>
              <a:t>but </a:t>
            </a:r>
            <a:r>
              <a:rPr lang="en-IE" dirty="0"/>
              <a:t>will die soon after</a:t>
            </a:r>
            <a:endParaRPr lang="en-IE" b="0" dirty="0">
              <a:solidFill>
                <a:srgbClr val="000000"/>
              </a:solidFill>
              <a:latin typeface="Calibri" panose="020F0502020204030204" pitchFamily="34" charset="0"/>
            </a:endParaRP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(Q.7)</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512961"/>
          </a:xfrm>
        </p:spPr>
        <p:txBody>
          <a:bodyPr/>
          <a:lstStyle/>
          <a:p>
            <a:r>
              <a:rPr lang="en-GB" dirty="0" smtClean="0"/>
              <a:t>7 in 10 agree that </a:t>
            </a:r>
            <a:r>
              <a:rPr lang="en-GB" dirty="0" err="1" smtClean="0"/>
              <a:t>FFA</a:t>
            </a:r>
            <a:r>
              <a:rPr lang="en-GB" dirty="0" smtClean="0"/>
              <a:t> means the foetus could survive birth but will die shortly after. </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3125252384"/>
              </p:ext>
            </p:extLst>
          </p:nvPr>
        </p:nvGraphicFramePr>
        <p:xfrm>
          <a:off x="521002" y="2094738"/>
          <a:ext cx="8184995" cy="1975047"/>
        </p:xfrm>
        <a:graphic>
          <a:graphicData uri="http://schemas.openxmlformats.org/drawingml/2006/table">
            <a:tbl>
              <a:tblPr firstRow="1" bandRow="1">
                <a:tableStyleId>{5C22544A-7EE6-4342-B048-85BDC9FD1C3A}</a:tableStyleId>
              </a:tblPr>
              <a:tblGrid>
                <a:gridCol w="1970048"/>
                <a:gridCol w="411967"/>
                <a:gridCol w="648451"/>
                <a:gridCol w="648451"/>
                <a:gridCol w="786057"/>
                <a:gridCol w="806608"/>
                <a:gridCol w="802115"/>
                <a:gridCol w="631903"/>
                <a:gridCol w="564995"/>
                <a:gridCol w="914400"/>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TRUE</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71%</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FALSE</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21%</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8%</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
        <p:nvSpPr>
          <p:cNvPr id="10" name="Text Placeholder 2"/>
          <p:cNvSpPr txBox="1">
            <a:spLocks/>
          </p:cNvSpPr>
          <p:nvPr/>
        </p:nvSpPr>
        <p:spPr>
          <a:xfrm>
            <a:off x="175071" y="1044447"/>
            <a:ext cx="2231380" cy="215444"/>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dirty="0"/>
              <a:t>(Base: All Adults 18+; n=1,004)</a:t>
            </a:r>
          </a:p>
        </p:txBody>
      </p:sp>
    </p:spTree>
    <p:extLst>
      <p:ext uri="{BB962C8B-B14F-4D97-AF65-F5344CB8AC3E}">
        <p14:creationId xmlns:p14="http://schemas.microsoft.com/office/powerpoint/2010/main" val="229651989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75071" y="32084"/>
            <a:ext cx="8148128" cy="1000274"/>
          </a:xfrm>
          <a:prstGeom prst="rect">
            <a:avLst/>
          </a:prstGeom>
        </p:spPr>
        <p:txBody>
          <a:bodyPr vert="horz" wrap="none" lIns="0" tIns="0" rIns="0" bIns="0" rtlCol="0" anchor="ctr">
            <a:spAutoFit/>
          </a:bodyPr>
          <a:lstStyle>
            <a:lvl1pPr algn="l" defTabSz="685800" rtl="0" eaLnBrk="1" latinLnBrk="0" hangingPunct="1">
              <a:lnSpc>
                <a:spcPct val="100000"/>
              </a:lnSpc>
              <a:spcBef>
                <a:spcPct val="0"/>
              </a:spcBef>
              <a:spcAft>
                <a:spcPts val="300"/>
              </a:spcAft>
              <a:buNone/>
              <a:defRPr sz="2400" b="1" kern="1200">
                <a:solidFill>
                  <a:schemeClr val="accent5"/>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fontAlgn="b"/>
            <a:r>
              <a:rPr lang="en-IE" sz="2000" dirty="0"/>
              <a:t>The only way in which the penalty of 14 years imprisonment for an unlawful </a:t>
            </a:r>
            <a:endParaRPr lang="en-IE" sz="2000" dirty="0" smtClean="0"/>
          </a:p>
          <a:p>
            <a:pPr fontAlgn="b"/>
            <a:r>
              <a:rPr lang="en-IE" sz="2000" dirty="0" smtClean="0"/>
              <a:t>abortion </a:t>
            </a:r>
            <a:r>
              <a:rPr lang="en-IE" sz="2000" dirty="0"/>
              <a:t>in Ireland can be removed, is if the 8th Amendment is removed </a:t>
            </a:r>
            <a:endParaRPr lang="en-IE" sz="2000" dirty="0" smtClean="0"/>
          </a:p>
          <a:p>
            <a:pPr fontAlgn="b"/>
            <a:r>
              <a:rPr lang="en-IE" sz="2000" dirty="0" smtClean="0"/>
              <a:t>from </a:t>
            </a:r>
            <a:r>
              <a:rPr lang="en-IE" sz="2000" dirty="0"/>
              <a:t>the Constitution</a:t>
            </a:r>
            <a:endParaRPr lang="en-IE" sz="2000" b="0" dirty="0">
              <a:solidFill>
                <a:srgbClr val="000000"/>
              </a:solidFill>
              <a:latin typeface="Calibri" panose="020F0502020204030204" pitchFamily="34" charset="0"/>
            </a:endParaRP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(Q.7)</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759439"/>
          </a:xfrm>
        </p:spPr>
        <p:txBody>
          <a:bodyPr/>
          <a:lstStyle/>
          <a:p>
            <a:r>
              <a:rPr lang="en-GB" dirty="0" smtClean="0"/>
              <a:t>Those opposed to abortion are least likely to understand that t</a:t>
            </a:r>
            <a:r>
              <a:rPr lang="en-IE" dirty="0" smtClean="0"/>
              <a:t>he </a:t>
            </a:r>
            <a:r>
              <a:rPr lang="en-IE" dirty="0"/>
              <a:t>only way </a:t>
            </a:r>
            <a:r>
              <a:rPr lang="en-IE" dirty="0" smtClean="0"/>
              <a:t>the </a:t>
            </a:r>
            <a:r>
              <a:rPr lang="en-IE" dirty="0"/>
              <a:t>penalty of 14 years imprisonment </a:t>
            </a:r>
            <a:r>
              <a:rPr lang="en-IE" dirty="0" smtClean="0"/>
              <a:t>can </a:t>
            </a:r>
            <a:r>
              <a:rPr lang="en-IE" dirty="0"/>
              <a:t>be removed, is if the 8th Amendment is removed </a:t>
            </a:r>
            <a:r>
              <a:rPr lang="en-IE" dirty="0" smtClean="0"/>
              <a:t>from </a:t>
            </a:r>
            <a:r>
              <a:rPr lang="en-IE" dirty="0"/>
              <a:t>the </a:t>
            </a:r>
            <a:r>
              <a:rPr lang="en-IE" dirty="0" smtClean="0"/>
              <a:t>Constitution.</a:t>
            </a:r>
            <a:r>
              <a:rPr lang="en-GB" dirty="0" smtClean="0"/>
              <a:t> </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3376664514"/>
              </p:ext>
            </p:extLst>
          </p:nvPr>
        </p:nvGraphicFramePr>
        <p:xfrm>
          <a:off x="521002" y="2094738"/>
          <a:ext cx="8184995" cy="1975047"/>
        </p:xfrm>
        <a:graphic>
          <a:graphicData uri="http://schemas.openxmlformats.org/drawingml/2006/table">
            <a:tbl>
              <a:tblPr firstRow="1" bandRow="1">
                <a:tableStyleId>{5C22544A-7EE6-4342-B048-85BDC9FD1C3A}</a:tableStyleId>
              </a:tblPr>
              <a:tblGrid>
                <a:gridCol w="1970048"/>
                <a:gridCol w="411967"/>
                <a:gridCol w="648451"/>
                <a:gridCol w="648451"/>
                <a:gridCol w="786057"/>
                <a:gridCol w="806608"/>
                <a:gridCol w="802115"/>
                <a:gridCol w="631903"/>
                <a:gridCol w="564995"/>
                <a:gridCol w="914400"/>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TRUE</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41%</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42%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40%</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53%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51%</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FALSE</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44%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34%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39%</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9%</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
        <p:nvSpPr>
          <p:cNvPr id="10" name="Text Placeholder 2"/>
          <p:cNvSpPr txBox="1">
            <a:spLocks/>
          </p:cNvSpPr>
          <p:nvPr/>
        </p:nvSpPr>
        <p:spPr>
          <a:xfrm>
            <a:off x="175071" y="1044447"/>
            <a:ext cx="2231380" cy="215444"/>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dirty="0"/>
              <a:t>(Base: All Adults 18+; n=1,004)</a:t>
            </a:r>
          </a:p>
        </p:txBody>
      </p:sp>
    </p:spTree>
    <p:extLst>
      <p:ext uri="{BB962C8B-B14F-4D97-AF65-F5344CB8AC3E}">
        <p14:creationId xmlns:p14="http://schemas.microsoft.com/office/powerpoint/2010/main" val="227748803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75071" y="32084"/>
            <a:ext cx="7981609" cy="1000274"/>
          </a:xfrm>
          <a:prstGeom prst="rect">
            <a:avLst/>
          </a:prstGeom>
        </p:spPr>
        <p:txBody>
          <a:bodyPr vert="horz" wrap="none" lIns="0" tIns="0" rIns="0" bIns="0" rtlCol="0" anchor="ctr">
            <a:spAutoFit/>
          </a:bodyPr>
          <a:lstStyle>
            <a:lvl1pPr algn="l" defTabSz="685800" rtl="0" eaLnBrk="1" latinLnBrk="0" hangingPunct="1">
              <a:lnSpc>
                <a:spcPct val="100000"/>
              </a:lnSpc>
              <a:spcBef>
                <a:spcPct val="0"/>
              </a:spcBef>
              <a:spcAft>
                <a:spcPts val="300"/>
              </a:spcAft>
              <a:buNone/>
              <a:defRPr sz="2400" b="1" kern="1200">
                <a:solidFill>
                  <a:schemeClr val="accent5"/>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fontAlgn="b"/>
            <a:r>
              <a:rPr lang="en-IE" sz="2000" dirty="0"/>
              <a:t>The only way women can be allowed greater access to abortion in Ireland, </a:t>
            </a:r>
            <a:endParaRPr lang="en-IE" sz="2000" dirty="0" smtClean="0"/>
          </a:p>
          <a:p>
            <a:pPr fontAlgn="b"/>
            <a:r>
              <a:rPr lang="en-IE" sz="2000" dirty="0" smtClean="0"/>
              <a:t>including </a:t>
            </a:r>
            <a:r>
              <a:rPr lang="en-IE" sz="2000" dirty="0"/>
              <a:t>on grounds such as rape and fatal foetal abnormality, is if the 8th </a:t>
            </a:r>
            <a:endParaRPr lang="en-IE" sz="2000" dirty="0" smtClean="0"/>
          </a:p>
          <a:p>
            <a:pPr fontAlgn="b"/>
            <a:r>
              <a:rPr lang="en-IE" sz="2000" dirty="0" smtClean="0"/>
              <a:t>amendment </a:t>
            </a:r>
            <a:r>
              <a:rPr lang="en-IE" sz="2000" dirty="0"/>
              <a:t>is removed from the Constitution</a:t>
            </a:r>
            <a:endParaRPr lang="en-IE" sz="2000" b="0" dirty="0">
              <a:solidFill>
                <a:srgbClr val="000000"/>
              </a:solidFill>
              <a:latin typeface="Calibri" panose="020F0502020204030204" pitchFamily="34" charset="0"/>
            </a:endParaRP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(Q.7)</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689127"/>
            <a:ext cx="6480000" cy="989053"/>
          </a:xfrm>
        </p:spPr>
        <p:txBody>
          <a:bodyPr/>
          <a:lstStyle/>
          <a:p>
            <a:pPr fontAlgn="b"/>
            <a:r>
              <a:rPr lang="en-GB" dirty="0"/>
              <a:t>Those opposed to abortion are least likely to understand that t</a:t>
            </a:r>
            <a:r>
              <a:rPr lang="en-IE" dirty="0"/>
              <a:t>he only way women can be allowed greater access to </a:t>
            </a:r>
            <a:r>
              <a:rPr lang="en-IE" dirty="0" smtClean="0"/>
              <a:t>abortion, including </a:t>
            </a:r>
            <a:r>
              <a:rPr lang="en-IE" dirty="0"/>
              <a:t>on grounds such as rape and fatal foetal abnormality, is if the 8th </a:t>
            </a:r>
            <a:r>
              <a:rPr lang="en-IE" dirty="0" smtClean="0"/>
              <a:t>amendment </a:t>
            </a:r>
            <a:r>
              <a:rPr lang="en-IE" dirty="0"/>
              <a:t>is removed from the </a:t>
            </a:r>
            <a:r>
              <a:rPr lang="en-IE" dirty="0" smtClean="0"/>
              <a:t>Constitution.</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1013125040"/>
              </p:ext>
            </p:extLst>
          </p:nvPr>
        </p:nvGraphicFramePr>
        <p:xfrm>
          <a:off x="521002" y="2094738"/>
          <a:ext cx="8184995" cy="1975047"/>
        </p:xfrm>
        <a:graphic>
          <a:graphicData uri="http://schemas.openxmlformats.org/drawingml/2006/table">
            <a:tbl>
              <a:tblPr firstRow="1" bandRow="1">
                <a:tableStyleId>{5C22544A-7EE6-4342-B048-85BDC9FD1C3A}</a:tableStyleId>
              </a:tblPr>
              <a:tblGrid>
                <a:gridCol w="1970048"/>
                <a:gridCol w="411967"/>
                <a:gridCol w="648451"/>
                <a:gridCol w="648451"/>
                <a:gridCol w="786057"/>
                <a:gridCol w="806608"/>
                <a:gridCol w="802115"/>
                <a:gridCol w="631903"/>
                <a:gridCol w="564995"/>
                <a:gridCol w="914400"/>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GB" sz="1100" u="none" strike="noStrike" dirty="0">
                          <a:effectLst/>
                        </a:rPr>
                        <a:t>Non </a:t>
                      </a:r>
                      <a:r>
                        <a:rPr lang="en-GB" sz="1100" u="none" strike="noStrike" dirty="0" smtClean="0">
                          <a:effectLst/>
                        </a:rPr>
                        <a:t>religious</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(265)</a:t>
                      </a:r>
                    </a:p>
                  </a:txBody>
                  <a:tcPr marL="9525" marR="9525" marT="9525" marB="0" anchor="b"/>
                </a:tc>
              </a:tr>
              <a:tr h="344204">
                <a:tc>
                  <a:txBody>
                    <a:bodyPr/>
                    <a:lstStyle/>
                    <a:p>
                      <a:pPr algn="r" fontAlgn="b"/>
                      <a:r>
                        <a:rPr lang="en-GB" sz="1100" b="1" u="none" strike="noStrike" dirty="0">
                          <a:effectLst/>
                        </a:rPr>
                        <a:t>TRUE</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56%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67%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66%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58%</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73%</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r>
              <a:tr h="344204">
                <a:tc>
                  <a:txBody>
                    <a:bodyPr/>
                    <a:lstStyle/>
                    <a:p>
                      <a:pPr algn="r" fontAlgn="b"/>
                      <a:r>
                        <a:rPr lang="en-GB" sz="1100" b="1" u="none" strike="noStrike" dirty="0">
                          <a:effectLst/>
                        </a:rPr>
                        <a:t>FALSE</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42%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25%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20%</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26%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22%</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5%</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
        <p:nvSpPr>
          <p:cNvPr id="10" name="Text Placeholder 2"/>
          <p:cNvSpPr txBox="1">
            <a:spLocks/>
          </p:cNvSpPr>
          <p:nvPr/>
        </p:nvSpPr>
        <p:spPr>
          <a:xfrm>
            <a:off x="175071" y="1044447"/>
            <a:ext cx="2231380" cy="215444"/>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dirty="0"/>
              <a:t>(Base: All Adults 18+; n=1,004)</a:t>
            </a:r>
          </a:p>
        </p:txBody>
      </p:sp>
    </p:spTree>
    <p:extLst>
      <p:ext uri="{BB962C8B-B14F-4D97-AF65-F5344CB8AC3E}">
        <p14:creationId xmlns:p14="http://schemas.microsoft.com/office/powerpoint/2010/main" val="88885511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IE" dirty="0" smtClean="0"/>
              <a:t>Levels of Support for Abortion in Ireland</a:t>
            </a:r>
            <a:endParaRPr lang="en-IE" dirty="0"/>
          </a:p>
        </p:txBody>
      </p:sp>
      <p:pic>
        <p:nvPicPr>
          <p:cNvPr id="5" name="Picture Placeholder 4"/>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09950989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75071" y="97916"/>
            <a:ext cx="855427" cy="307777"/>
          </a:xfrm>
          <a:prstGeom prst="rect">
            <a:avLst/>
          </a:prstGeom>
        </p:spPr>
        <p:txBody>
          <a:bodyPr vert="horz" wrap="none" lIns="0" tIns="0" rIns="0" bIns="0" rtlCol="0" anchor="ctr">
            <a:spAutoFit/>
          </a:bodyPr>
          <a:lstStyle>
            <a:lvl1pPr algn="l" defTabSz="685800" rtl="0" eaLnBrk="1" latinLnBrk="0" hangingPunct="1">
              <a:lnSpc>
                <a:spcPct val="100000"/>
              </a:lnSpc>
              <a:spcBef>
                <a:spcPct val="0"/>
              </a:spcBef>
              <a:spcAft>
                <a:spcPts val="300"/>
              </a:spcAft>
              <a:buNone/>
              <a:defRPr sz="2400" b="1" kern="1200">
                <a:solidFill>
                  <a:schemeClr val="accent5"/>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fontAlgn="b"/>
            <a:r>
              <a:rPr lang="en-IE" sz="2000" dirty="0" smtClean="0"/>
              <a:t>Religion</a:t>
            </a:r>
            <a:endParaRPr lang="en-IE" sz="2000" b="0" dirty="0">
              <a:solidFill>
                <a:srgbClr val="000000"/>
              </a:solidFill>
              <a:latin typeface="Calibri" panose="020F0502020204030204" pitchFamily="34" charset="0"/>
            </a:endParaRP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(Q.7)</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512961"/>
          </a:xfrm>
        </p:spPr>
        <p:txBody>
          <a:bodyPr/>
          <a:lstStyle/>
          <a:p>
            <a:r>
              <a:rPr lang="en-GB" dirty="0"/>
              <a:t>T</a:t>
            </a:r>
            <a:r>
              <a:rPr lang="en-GB" dirty="0" smtClean="0"/>
              <a:t>hose who do not consider themselves religious are more likely to favour abortion as a woman chooses.</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313555084"/>
              </p:ext>
            </p:extLst>
          </p:nvPr>
        </p:nvGraphicFramePr>
        <p:xfrm>
          <a:off x="1486830" y="686109"/>
          <a:ext cx="6344440" cy="4728679"/>
        </p:xfrm>
        <a:graphic>
          <a:graphicData uri="http://schemas.openxmlformats.org/drawingml/2006/table">
            <a:tbl>
              <a:tblPr firstRow="1" bandRow="1">
                <a:tableStyleId>{5C22544A-7EE6-4342-B048-85BDC9FD1C3A}</a:tableStyleId>
              </a:tblPr>
              <a:tblGrid>
                <a:gridCol w="2240791"/>
                <a:gridCol w="411967"/>
                <a:gridCol w="648451"/>
                <a:gridCol w="648451"/>
                <a:gridCol w="786057"/>
                <a:gridCol w="806608"/>
                <a:gridCol w="802115"/>
              </a:tblGrid>
              <a:tr h="942435">
                <a:tc>
                  <a:txBody>
                    <a:bodyPr/>
                    <a:lstStyle/>
                    <a:p>
                      <a:pPr algn="l" fontAlgn="b"/>
                      <a:endParaRPr lang="en-GB"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(1004)</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(47)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(75)</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(66)</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(424)</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(386)</a:t>
                      </a:r>
                    </a:p>
                  </a:txBody>
                  <a:tcPr marL="9525" marR="9525" marT="9525" marB="0" anchor="b"/>
                </a:tc>
              </a:tr>
              <a:tr h="344204">
                <a:tc>
                  <a:txBody>
                    <a:bodyPr/>
                    <a:lstStyle/>
                    <a:p>
                      <a:pPr algn="r" fontAlgn="b"/>
                      <a:r>
                        <a:rPr lang="en-GB" sz="1100" b="1" u="none" strike="noStrike" dirty="0">
                          <a:effectLst/>
                        </a:rPr>
                        <a:t>Roman Catholic</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57%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r>
              <a:tr h="344204">
                <a:tc>
                  <a:txBody>
                    <a:bodyPr/>
                    <a:lstStyle/>
                    <a:p>
                      <a:pPr algn="r" fontAlgn="b"/>
                      <a:r>
                        <a:rPr lang="en-GB" sz="1100" b="1" u="none" strike="noStrike" dirty="0">
                          <a:effectLst/>
                        </a:rPr>
                        <a:t>Other Christian</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Church of Ireland</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Muslim</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Protestant</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Spiritualism</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Russian or Eastern Orthodox</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Hindu</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Others</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Atheist/agnostic</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a:t>
                      </a:r>
                      <a:endParaRPr lang="en-GB" sz="1100" b="0" i="0" u="none" strike="noStrike" dirty="0">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IE" sz="1100" b="1" u="none" strike="noStrike" dirty="0">
                          <a:effectLst/>
                        </a:rPr>
                        <a:t>None/I don't consider myself religious</a:t>
                      </a:r>
                      <a:endParaRPr lang="en-IE"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34%</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r>
            </a:tbl>
          </a:graphicData>
        </a:graphic>
      </p:graphicFrame>
      <p:sp>
        <p:nvSpPr>
          <p:cNvPr id="10" name="Text Placeholder 2"/>
          <p:cNvSpPr txBox="1">
            <a:spLocks/>
          </p:cNvSpPr>
          <p:nvPr/>
        </p:nvSpPr>
        <p:spPr>
          <a:xfrm>
            <a:off x="249413" y="405693"/>
            <a:ext cx="2231380" cy="215444"/>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dirty="0"/>
              <a:t>(Base: All Adults 18+; n=1,004)</a:t>
            </a:r>
          </a:p>
        </p:txBody>
      </p:sp>
    </p:spTree>
    <p:extLst>
      <p:ext uri="{BB962C8B-B14F-4D97-AF65-F5344CB8AC3E}">
        <p14:creationId xmlns:p14="http://schemas.microsoft.com/office/powerpoint/2010/main" val="358485774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75072" y="162889"/>
            <a:ext cx="8193074" cy="738664"/>
          </a:xfrm>
          <a:prstGeom prst="rect">
            <a:avLst/>
          </a:prstGeom>
        </p:spPr>
        <p:txBody>
          <a:bodyPr vert="horz" wrap="square" lIns="0" tIns="0" rIns="0" bIns="0" rtlCol="0" anchor="ctr">
            <a:spAutoFit/>
          </a:bodyPr>
          <a:lstStyle>
            <a:lvl1pPr algn="l" defTabSz="685800" rtl="0" eaLnBrk="1" latinLnBrk="0" hangingPunct="1">
              <a:lnSpc>
                <a:spcPct val="100000"/>
              </a:lnSpc>
              <a:spcBef>
                <a:spcPct val="0"/>
              </a:spcBef>
              <a:spcAft>
                <a:spcPts val="300"/>
              </a:spcAft>
              <a:buNone/>
              <a:defRPr sz="2400" b="1" kern="1200">
                <a:solidFill>
                  <a:schemeClr val="accent5"/>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fontAlgn="b"/>
            <a:r>
              <a:rPr lang="en-IE" dirty="0"/>
              <a:t>As a general principle, my religious views should apply to me and not be imposed on other people</a:t>
            </a:r>
            <a:endParaRPr lang="en-IE" b="0" dirty="0">
              <a:solidFill>
                <a:srgbClr val="000000"/>
              </a:solidFill>
              <a:latin typeface="Calibri" panose="020F0502020204030204" pitchFamily="34" charset="0"/>
            </a:endParaRP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(Q.9)</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512961"/>
          </a:xfrm>
        </p:spPr>
        <p:txBody>
          <a:bodyPr/>
          <a:lstStyle/>
          <a:p>
            <a:r>
              <a:rPr lang="en-GB" dirty="0" smtClean="0"/>
              <a:t>Those opposed to abortion, or who consider themselves religious are less likely to agree that their religious views should apply only to them.</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379466012"/>
              </p:ext>
            </p:extLst>
          </p:nvPr>
        </p:nvGraphicFramePr>
        <p:xfrm>
          <a:off x="973874" y="1709463"/>
          <a:ext cx="7270595" cy="3351863"/>
        </p:xfrm>
        <a:graphic>
          <a:graphicData uri="http://schemas.openxmlformats.org/drawingml/2006/table">
            <a:tbl>
              <a:tblPr firstRow="1" bandRow="1">
                <a:tableStyleId>{5C22544A-7EE6-4342-B048-85BDC9FD1C3A}</a:tableStyleId>
              </a:tblPr>
              <a:tblGrid>
                <a:gridCol w="1970048"/>
                <a:gridCol w="411967"/>
                <a:gridCol w="648451"/>
                <a:gridCol w="648451"/>
                <a:gridCol w="786057"/>
                <a:gridCol w="806608"/>
                <a:gridCol w="802115"/>
                <a:gridCol w="631903"/>
                <a:gridCol w="564995"/>
              </a:tblGrid>
              <a:tr h="942435">
                <a:tc>
                  <a:txBody>
                    <a:bodyPr/>
                    <a:lstStyle/>
                    <a:p>
                      <a:pPr algn="r" fontAlgn="b"/>
                      <a:r>
                        <a:rPr lang="en-GB" sz="1100" b="0" i="0" u="none" strike="noStrike" dirty="0" smtClean="0">
                          <a:solidFill>
                            <a:schemeClr val="tx1"/>
                          </a:solidFill>
                          <a:effectLst/>
                          <a:latin typeface="Calibri" panose="020F0502020204030204" pitchFamily="34" charset="0"/>
                        </a:rPr>
                        <a:t>Base – All Religious</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(739)</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(50)</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(340)</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(245)</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r>
              <a:tr h="344204">
                <a:tc>
                  <a:txBody>
                    <a:bodyPr/>
                    <a:lstStyle/>
                    <a:p>
                      <a:pPr algn="r" fontAlgn="b"/>
                      <a:r>
                        <a:rPr lang="en-GB" sz="1100" b="1" u="none" strike="noStrike" dirty="0">
                          <a:effectLst/>
                        </a:rPr>
                        <a:t>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53%</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61%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55%</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a:effectLst/>
                        </a:rPr>
                        <a:t>65%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62%</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Neither agree nor disagree</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3%</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23%</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22%</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r>
              <a:tr h="344204">
                <a:tc>
                  <a:txBody>
                    <a:bodyPr/>
                    <a:lstStyle/>
                    <a:p>
                      <a:pPr algn="r" fontAlgn="b"/>
                      <a:r>
                        <a:rPr lang="en-GB" sz="1100" b="1" u="none" strike="noStrike" dirty="0">
                          <a:effectLst/>
                        </a:rPr>
                        <a:t>Refused</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
        <p:nvSpPr>
          <p:cNvPr id="10" name="Text Placeholder 2"/>
          <p:cNvSpPr txBox="1">
            <a:spLocks/>
          </p:cNvSpPr>
          <p:nvPr/>
        </p:nvSpPr>
        <p:spPr>
          <a:xfrm>
            <a:off x="175071" y="1044447"/>
            <a:ext cx="3029740" cy="215444"/>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dirty="0"/>
              <a:t>(Base: All Adults </a:t>
            </a:r>
            <a:r>
              <a:rPr lang="en-IE" dirty="0" smtClean="0"/>
              <a:t>who are religious - 739)</a:t>
            </a:r>
            <a:endParaRPr lang="en-IE" dirty="0"/>
          </a:p>
        </p:txBody>
      </p:sp>
    </p:spTree>
    <p:extLst>
      <p:ext uri="{BB962C8B-B14F-4D97-AF65-F5344CB8AC3E}">
        <p14:creationId xmlns:p14="http://schemas.microsoft.com/office/powerpoint/2010/main" val="353138059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75071" y="-21777"/>
            <a:ext cx="8237409" cy="1107996"/>
          </a:xfrm>
          <a:prstGeom prst="rect">
            <a:avLst/>
          </a:prstGeom>
        </p:spPr>
        <p:txBody>
          <a:bodyPr vert="horz" wrap="square" lIns="0" tIns="0" rIns="0" bIns="0" rtlCol="0" anchor="ctr">
            <a:spAutoFit/>
          </a:bodyPr>
          <a:lstStyle>
            <a:lvl1pPr algn="l" defTabSz="685800" rtl="0" eaLnBrk="1" latinLnBrk="0" hangingPunct="1">
              <a:lnSpc>
                <a:spcPct val="100000"/>
              </a:lnSpc>
              <a:spcBef>
                <a:spcPct val="0"/>
              </a:spcBef>
              <a:spcAft>
                <a:spcPts val="300"/>
              </a:spcAft>
              <a:buNone/>
              <a:defRPr sz="2400" b="1" kern="1200">
                <a:solidFill>
                  <a:schemeClr val="accent5"/>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fontAlgn="b"/>
            <a:r>
              <a:rPr lang="en-IE" dirty="0"/>
              <a:t>Looking at abortion from a human rights viewpoint is useful, because it balances my right to freedom of religion with the rights of women who decide to have abortions</a:t>
            </a:r>
            <a:endParaRPr lang="en-IE" b="0" dirty="0">
              <a:solidFill>
                <a:srgbClr val="000000"/>
              </a:solidFill>
              <a:latin typeface="Calibri" panose="020F0502020204030204" pitchFamily="34" charset="0"/>
            </a:endParaRP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(Q.9)</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769441"/>
          </a:xfrm>
        </p:spPr>
        <p:txBody>
          <a:bodyPr/>
          <a:lstStyle/>
          <a:p>
            <a:r>
              <a:rPr lang="en-GB" dirty="0"/>
              <a:t>Those opposed to abortion, </a:t>
            </a:r>
            <a:r>
              <a:rPr lang="en-GB" dirty="0" smtClean="0"/>
              <a:t>or who consider </a:t>
            </a:r>
            <a:r>
              <a:rPr lang="en-GB" dirty="0"/>
              <a:t>themselves religious are less likely to agree that </a:t>
            </a:r>
            <a:r>
              <a:rPr lang="en-IE" dirty="0" smtClean="0"/>
              <a:t>looking </a:t>
            </a:r>
            <a:r>
              <a:rPr lang="en-IE" dirty="0"/>
              <a:t>at abortion from a human rights viewpoint is </a:t>
            </a:r>
            <a:r>
              <a:rPr lang="en-IE" dirty="0" smtClean="0"/>
              <a:t>useful.</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3028307348"/>
              </p:ext>
            </p:extLst>
          </p:nvPr>
        </p:nvGraphicFramePr>
        <p:xfrm>
          <a:off x="973874" y="1709463"/>
          <a:ext cx="7270595" cy="3351863"/>
        </p:xfrm>
        <a:graphic>
          <a:graphicData uri="http://schemas.openxmlformats.org/drawingml/2006/table">
            <a:tbl>
              <a:tblPr firstRow="1" bandRow="1">
                <a:tableStyleId>{5C22544A-7EE6-4342-B048-85BDC9FD1C3A}</a:tableStyleId>
              </a:tblPr>
              <a:tblGrid>
                <a:gridCol w="1970048"/>
                <a:gridCol w="411967"/>
                <a:gridCol w="648451"/>
                <a:gridCol w="648451"/>
                <a:gridCol w="786057"/>
                <a:gridCol w="806608"/>
                <a:gridCol w="802115"/>
                <a:gridCol w="631903"/>
                <a:gridCol w="564995"/>
              </a:tblGrid>
              <a:tr h="942435">
                <a:tc>
                  <a:txBody>
                    <a:bodyPr/>
                    <a:lstStyle/>
                    <a:p>
                      <a:pPr algn="r" fontAlgn="b"/>
                      <a:r>
                        <a:rPr lang="en-GB" sz="1100" b="0" i="0" u="none" strike="noStrike" dirty="0" smtClean="0">
                          <a:solidFill>
                            <a:schemeClr val="tx1"/>
                          </a:solidFill>
                          <a:effectLst/>
                          <a:latin typeface="Calibri" panose="020F0502020204030204" pitchFamily="34" charset="0"/>
                        </a:rPr>
                        <a:t>Base – All Religious</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(739)</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(50)</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(340)</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(245)</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r>
              <a:tr h="344204">
                <a:tc>
                  <a:txBody>
                    <a:bodyPr/>
                    <a:lstStyle/>
                    <a:p>
                      <a:pPr algn="r" fontAlgn="b"/>
                      <a:r>
                        <a:rPr lang="en-GB" sz="1100" b="1" u="none" strike="noStrike" dirty="0">
                          <a:effectLst/>
                        </a:rPr>
                        <a:t>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IE" sz="1100" b="0" i="0" u="none" strike="noStrike" dirty="0">
                          <a:solidFill>
                            <a:schemeClr val="bg1"/>
                          </a:solidFill>
                          <a:effectLst/>
                          <a:latin typeface="Calibri"/>
                        </a:rPr>
                        <a:t>37%</a:t>
                      </a:r>
                    </a:p>
                  </a:txBody>
                  <a:tcPr marL="9525" marR="9525" marT="9525" marB="0" anchor="ctr"/>
                </a:tc>
                <a:tc>
                  <a:txBody>
                    <a:bodyPr/>
                    <a:lstStyle/>
                    <a:p>
                      <a:pPr algn="ctr" fontAlgn="b"/>
                      <a:r>
                        <a:rPr lang="en-IE" sz="1100" b="0" i="0" u="none" strike="noStrike" dirty="0">
                          <a:solidFill>
                            <a:schemeClr val="bg1"/>
                          </a:solidFill>
                          <a:effectLst/>
                          <a:latin typeface="Calibri"/>
                        </a:rPr>
                        <a:t>28%</a:t>
                      </a:r>
                    </a:p>
                  </a:txBody>
                  <a:tcPr marL="9525" marR="9525" marT="9525" marB="0" anchor="ctr">
                    <a:solidFill>
                      <a:schemeClr val="bg2">
                        <a:lumMod val="20000"/>
                        <a:lumOff val="80000"/>
                      </a:schemeClr>
                    </a:solidFill>
                  </a:tcPr>
                </a:tc>
                <a:tc>
                  <a:txBody>
                    <a:bodyPr/>
                    <a:lstStyle/>
                    <a:p>
                      <a:pPr algn="ctr" fontAlgn="b"/>
                      <a:r>
                        <a:rPr lang="en-IE" sz="1100" b="0" i="0" u="none" strike="noStrike" dirty="0">
                          <a:solidFill>
                            <a:schemeClr val="bg1"/>
                          </a:solidFill>
                          <a:effectLst/>
                          <a:latin typeface="Calibri"/>
                        </a:rPr>
                        <a:t>30%</a:t>
                      </a:r>
                    </a:p>
                  </a:txBody>
                  <a:tcPr marL="9525" marR="9525" marT="9525" marB="0" anchor="ctr"/>
                </a:tc>
                <a:tc>
                  <a:txBody>
                    <a:bodyPr/>
                    <a:lstStyle/>
                    <a:p>
                      <a:pPr algn="ctr" fontAlgn="b"/>
                      <a:r>
                        <a:rPr lang="en-IE" sz="1100" b="0" i="0" u="none" strike="noStrike" dirty="0">
                          <a:solidFill>
                            <a:schemeClr val="bg1"/>
                          </a:solidFill>
                          <a:effectLst/>
                          <a:latin typeface="Calibri"/>
                        </a:rPr>
                        <a:t>17%</a:t>
                      </a:r>
                    </a:p>
                  </a:txBody>
                  <a:tcPr marL="9525" marR="9525" marT="9525" marB="0" anchor="ctr">
                    <a:solidFill>
                      <a:schemeClr val="bg2">
                        <a:lumMod val="20000"/>
                        <a:lumOff val="80000"/>
                      </a:schemeClr>
                    </a:solidFill>
                  </a:tcPr>
                </a:tc>
                <a:tc>
                  <a:txBody>
                    <a:bodyPr/>
                    <a:lstStyle/>
                    <a:p>
                      <a:pPr algn="ctr" fontAlgn="b"/>
                      <a:r>
                        <a:rPr lang="en-IE" sz="1100" b="0" i="0" u="none" strike="noStrike" dirty="0">
                          <a:solidFill>
                            <a:schemeClr val="bg1"/>
                          </a:solidFill>
                          <a:effectLst/>
                          <a:latin typeface="Calibri"/>
                        </a:rPr>
                        <a:t>34%</a:t>
                      </a:r>
                    </a:p>
                  </a:txBody>
                  <a:tcPr marL="9525" marR="9525" marT="9525" marB="0" anchor="ctr"/>
                </a:tc>
                <a:tc>
                  <a:txBody>
                    <a:bodyPr/>
                    <a:lstStyle/>
                    <a:p>
                      <a:pPr algn="ctr" fontAlgn="b"/>
                      <a:r>
                        <a:rPr lang="en-IE" sz="1100" b="0" i="0" u="none" strike="noStrike" dirty="0">
                          <a:solidFill>
                            <a:schemeClr val="bg1"/>
                          </a:solidFill>
                          <a:effectLst/>
                          <a:latin typeface="Calibri"/>
                        </a:rPr>
                        <a:t>48%</a:t>
                      </a:r>
                    </a:p>
                  </a:txBody>
                  <a:tcPr marL="9525" marR="9525" marT="9525" marB="0" anchor="ctr">
                    <a:solidFill>
                      <a:schemeClr val="accent1"/>
                    </a:solidFill>
                  </a:tcPr>
                </a:tc>
                <a:tc>
                  <a:txBody>
                    <a:bodyPr/>
                    <a:lstStyle/>
                    <a:p>
                      <a:pPr algn="ctr" fontAlgn="b"/>
                      <a:r>
                        <a:rPr lang="en-IE" sz="1100" b="0" i="0" u="none" strike="noStrike">
                          <a:solidFill>
                            <a:schemeClr val="bg1"/>
                          </a:solidFill>
                          <a:effectLst/>
                          <a:latin typeface="Calibri"/>
                        </a:rPr>
                        <a:t>37%</a:t>
                      </a:r>
                    </a:p>
                  </a:txBody>
                  <a:tcPr marL="9525" marR="9525" marT="9525" marB="0" anchor="ctr"/>
                </a:tc>
                <a:tc>
                  <a:txBody>
                    <a:bodyPr/>
                    <a:lstStyle/>
                    <a:p>
                      <a:pPr algn="ctr" fontAlgn="b"/>
                      <a:r>
                        <a:rPr lang="en-IE" sz="1100" b="0" i="0" u="none" strike="noStrike">
                          <a:solidFill>
                            <a:schemeClr val="bg1"/>
                          </a:solidFill>
                          <a:effectLst/>
                          <a:latin typeface="Calibri"/>
                        </a:rPr>
                        <a:t>39%</a:t>
                      </a:r>
                    </a:p>
                  </a:txBody>
                  <a:tcPr marL="9525" marR="9525" marT="9525" marB="0" anchor="ctr"/>
                </a:tc>
              </a:tr>
              <a:tr h="344204">
                <a:tc>
                  <a:txBody>
                    <a:bodyPr/>
                    <a:lstStyle/>
                    <a:p>
                      <a:pPr algn="r" fontAlgn="b"/>
                      <a:r>
                        <a:rPr lang="en-GB" sz="1100" b="1" u="none" strike="noStrike" dirty="0">
                          <a:effectLst/>
                        </a:rPr>
                        <a:t>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IE" sz="1100" b="0" i="0" u="none" strike="noStrike">
                          <a:solidFill>
                            <a:schemeClr val="bg1"/>
                          </a:solidFill>
                          <a:effectLst/>
                          <a:latin typeface="Calibri"/>
                        </a:rPr>
                        <a:t>19%</a:t>
                      </a:r>
                    </a:p>
                  </a:txBody>
                  <a:tcPr marL="9525" marR="9525" marT="9525" marB="0" anchor="ctr"/>
                </a:tc>
                <a:tc>
                  <a:txBody>
                    <a:bodyPr/>
                    <a:lstStyle/>
                    <a:p>
                      <a:pPr algn="ctr" fontAlgn="b"/>
                      <a:r>
                        <a:rPr lang="en-IE" sz="1100" b="0" i="0" u="none" strike="noStrike" dirty="0">
                          <a:solidFill>
                            <a:schemeClr val="bg1"/>
                          </a:solidFill>
                          <a:effectLst/>
                          <a:latin typeface="Calibri"/>
                        </a:rPr>
                        <a:t>3%</a:t>
                      </a:r>
                    </a:p>
                  </a:txBody>
                  <a:tcPr marL="9525" marR="9525" marT="9525" marB="0" anchor="ctr">
                    <a:solidFill>
                      <a:schemeClr val="bg2">
                        <a:lumMod val="20000"/>
                        <a:lumOff val="80000"/>
                      </a:schemeClr>
                    </a:solidFill>
                  </a:tcPr>
                </a:tc>
                <a:tc>
                  <a:txBody>
                    <a:bodyPr/>
                    <a:lstStyle/>
                    <a:p>
                      <a:pPr algn="ctr" fontAlgn="b"/>
                      <a:r>
                        <a:rPr lang="en-IE" sz="1100" b="0" i="0" u="none" strike="noStrike" dirty="0">
                          <a:solidFill>
                            <a:schemeClr val="bg1"/>
                          </a:solidFill>
                          <a:effectLst/>
                          <a:latin typeface="Calibri"/>
                        </a:rPr>
                        <a:t>18%</a:t>
                      </a:r>
                    </a:p>
                  </a:txBody>
                  <a:tcPr marL="9525" marR="9525" marT="9525" marB="0" anchor="ctr"/>
                </a:tc>
                <a:tc>
                  <a:txBody>
                    <a:bodyPr/>
                    <a:lstStyle/>
                    <a:p>
                      <a:pPr algn="ctr" fontAlgn="b"/>
                      <a:r>
                        <a:rPr lang="en-IE" sz="1100" b="0" i="0" u="none" strike="noStrike">
                          <a:solidFill>
                            <a:schemeClr val="bg1"/>
                          </a:solidFill>
                          <a:effectLst/>
                          <a:latin typeface="Calibri"/>
                        </a:rPr>
                        <a:t>17%</a:t>
                      </a:r>
                    </a:p>
                  </a:txBody>
                  <a:tcPr marL="9525" marR="9525" marT="9525" marB="0" anchor="ctr"/>
                </a:tc>
                <a:tc>
                  <a:txBody>
                    <a:bodyPr/>
                    <a:lstStyle/>
                    <a:p>
                      <a:pPr algn="ctr" fontAlgn="b"/>
                      <a:r>
                        <a:rPr lang="en-IE" sz="1100" b="0" i="0" u="none" strike="noStrike" dirty="0">
                          <a:solidFill>
                            <a:schemeClr val="bg1"/>
                          </a:solidFill>
                          <a:effectLst/>
                          <a:latin typeface="Calibri"/>
                        </a:rPr>
                        <a:t>23%</a:t>
                      </a:r>
                    </a:p>
                  </a:txBody>
                  <a:tcPr marL="9525" marR="9525" marT="9525" marB="0" anchor="ctr">
                    <a:solidFill>
                      <a:schemeClr val="accent1"/>
                    </a:solidFill>
                  </a:tcPr>
                </a:tc>
                <a:tc>
                  <a:txBody>
                    <a:bodyPr/>
                    <a:lstStyle/>
                    <a:p>
                      <a:pPr algn="ctr" fontAlgn="b"/>
                      <a:r>
                        <a:rPr lang="en-IE" sz="1100" b="0" i="0" u="none" strike="noStrike">
                          <a:solidFill>
                            <a:schemeClr val="bg1"/>
                          </a:solidFill>
                          <a:effectLst/>
                          <a:latin typeface="Calibri"/>
                        </a:rPr>
                        <a:t>16%</a:t>
                      </a:r>
                    </a:p>
                  </a:txBody>
                  <a:tcPr marL="9525" marR="9525" marT="9525" marB="0" anchor="ctr"/>
                </a:tc>
                <a:tc>
                  <a:txBody>
                    <a:bodyPr/>
                    <a:lstStyle/>
                    <a:p>
                      <a:pPr algn="ctr" fontAlgn="b"/>
                      <a:r>
                        <a:rPr lang="en-IE" sz="1100" b="0" i="0" u="none" strike="noStrike">
                          <a:solidFill>
                            <a:schemeClr val="bg1"/>
                          </a:solidFill>
                          <a:effectLst/>
                          <a:latin typeface="Calibri"/>
                        </a:rPr>
                        <a:t>19%</a:t>
                      </a:r>
                    </a:p>
                  </a:txBody>
                  <a:tcPr marL="9525" marR="9525" marT="9525" marB="0" anchor="ctr"/>
                </a:tc>
                <a:tc>
                  <a:txBody>
                    <a:bodyPr/>
                    <a:lstStyle/>
                    <a:p>
                      <a:pPr algn="ctr" fontAlgn="b"/>
                      <a:r>
                        <a:rPr lang="en-IE" sz="1100" b="0" i="0" u="none" strike="noStrike">
                          <a:solidFill>
                            <a:schemeClr val="bg1"/>
                          </a:solidFill>
                          <a:effectLst/>
                          <a:latin typeface="Calibri"/>
                        </a:rPr>
                        <a:t>15%</a:t>
                      </a:r>
                    </a:p>
                  </a:txBody>
                  <a:tcPr marL="9525" marR="9525" marT="9525" marB="0" anchor="ctr"/>
                </a:tc>
              </a:tr>
              <a:tr h="344204">
                <a:tc>
                  <a:txBody>
                    <a:bodyPr/>
                    <a:lstStyle/>
                    <a:p>
                      <a:pPr algn="r" fontAlgn="b"/>
                      <a:r>
                        <a:rPr lang="en-GB" sz="1100" b="1" u="none" strike="noStrike" dirty="0">
                          <a:effectLst/>
                        </a:rPr>
                        <a:t>Neither agree nor disagree</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IE" sz="1100" b="0" i="0" u="none" strike="noStrike" dirty="0">
                          <a:solidFill>
                            <a:schemeClr val="bg1"/>
                          </a:solidFill>
                          <a:effectLst/>
                          <a:latin typeface="Calibri"/>
                        </a:rPr>
                        <a:t>22%</a:t>
                      </a:r>
                    </a:p>
                  </a:txBody>
                  <a:tcPr marL="9525" marR="9525" marT="9525" marB="0" anchor="ctr"/>
                </a:tc>
                <a:tc>
                  <a:txBody>
                    <a:bodyPr/>
                    <a:lstStyle/>
                    <a:p>
                      <a:pPr algn="ctr" fontAlgn="b"/>
                      <a:r>
                        <a:rPr lang="en-IE" sz="1100" b="0" i="0" u="none" strike="noStrike" dirty="0">
                          <a:solidFill>
                            <a:schemeClr val="bg1"/>
                          </a:solidFill>
                          <a:effectLst/>
                          <a:latin typeface="Calibri"/>
                        </a:rPr>
                        <a:t>29%</a:t>
                      </a:r>
                    </a:p>
                  </a:txBody>
                  <a:tcPr marL="9525" marR="9525" marT="9525" marB="0" anchor="ctr"/>
                </a:tc>
                <a:tc>
                  <a:txBody>
                    <a:bodyPr/>
                    <a:lstStyle/>
                    <a:p>
                      <a:pPr algn="ctr" fontAlgn="b"/>
                      <a:r>
                        <a:rPr lang="en-IE" sz="1100" b="0" i="0" u="none" strike="noStrike" dirty="0">
                          <a:solidFill>
                            <a:schemeClr val="bg1"/>
                          </a:solidFill>
                          <a:effectLst/>
                          <a:latin typeface="Calibri"/>
                        </a:rPr>
                        <a:t>15%</a:t>
                      </a:r>
                    </a:p>
                  </a:txBody>
                  <a:tcPr marL="9525" marR="9525" marT="9525" marB="0" anchor="ctr"/>
                </a:tc>
                <a:tc>
                  <a:txBody>
                    <a:bodyPr/>
                    <a:lstStyle/>
                    <a:p>
                      <a:pPr algn="ctr" fontAlgn="b"/>
                      <a:r>
                        <a:rPr lang="en-IE" sz="1100" b="0" i="0" u="none" strike="noStrike" dirty="0">
                          <a:solidFill>
                            <a:schemeClr val="bg1"/>
                          </a:solidFill>
                          <a:effectLst/>
                          <a:latin typeface="Calibri"/>
                        </a:rPr>
                        <a:t>37%</a:t>
                      </a:r>
                    </a:p>
                  </a:txBody>
                  <a:tcPr marL="9525" marR="9525" marT="9525" marB="0" anchor="ctr">
                    <a:solidFill>
                      <a:schemeClr val="accent1"/>
                    </a:solidFill>
                  </a:tcPr>
                </a:tc>
                <a:tc>
                  <a:txBody>
                    <a:bodyPr/>
                    <a:lstStyle/>
                    <a:p>
                      <a:pPr algn="ctr" fontAlgn="b"/>
                      <a:r>
                        <a:rPr lang="en-IE" sz="1100" b="0" i="0" u="none" strike="noStrike" dirty="0">
                          <a:solidFill>
                            <a:schemeClr val="bg1"/>
                          </a:solidFill>
                          <a:effectLst/>
                          <a:latin typeface="Calibri"/>
                        </a:rPr>
                        <a:t>26%</a:t>
                      </a:r>
                    </a:p>
                  </a:txBody>
                  <a:tcPr marL="9525" marR="9525" marT="9525" marB="0" anchor="ctr"/>
                </a:tc>
                <a:tc>
                  <a:txBody>
                    <a:bodyPr/>
                    <a:lstStyle/>
                    <a:p>
                      <a:pPr algn="ctr" fontAlgn="b"/>
                      <a:r>
                        <a:rPr lang="en-IE" sz="1100" b="0" i="0" u="none" strike="noStrike" dirty="0">
                          <a:solidFill>
                            <a:schemeClr val="bg1"/>
                          </a:solidFill>
                          <a:effectLst/>
                          <a:latin typeface="Calibri"/>
                        </a:rPr>
                        <a:t>15%</a:t>
                      </a:r>
                    </a:p>
                  </a:txBody>
                  <a:tcPr marL="9525" marR="9525" marT="9525" marB="0" anchor="ctr">
                    <a:solidFill>
                      <a:schemeClr val="bg2">
                        <a:lumMod val="20000"/>
                        <a:lumOff val="80000"/>
                      </a:schemeClr>
                    </a:solidFill>
                  </a:tcPr>
                </a:tc>
                <a:tc>
                  <a:txBody>
                    <a:bodyPr/>
                    <a:lstStyle/>
                    <a:p>
                      <a:pPr algn="ctr" fontAlgn="b"/>
                      <a:r>
                        <a:rPr lang="en-IE" sz="1100" b="0" i="0" u="none" strike="noStrike">
                          <a:solidFill>
                            <a:schemeClr val="bg1"/>
                          </a:solidFill>
                          <a:effectLst/>
                          <a:latin typeface="Calibri"/>
                        </a:rPr>
                        <a:t>23%</a:t>
                      </a:r>
                    </a:p>
                  </a:txBody>
                  <a:tcPr marL="9525" marR="9525" marT="9525" marB="0" anchor="ctr"/>
                </a:tc>
                <a:tc>
                  <a:txBody>
                    <a:bodyPr/>
                    <a:lstStyle/>
                    <a:p>
                      <a:pPr algn="ctr" fontAlgn="b"/>
                      <a:r>
                        <a:rPr lang="en-IE" sz="1100" b="0" i="0" u="none" strike="noStrike" dirty="0">
                          <a:solidFill>
                            <a:schemeClr val="bg1"/>
                          </a:solidFill>
                          <a:effectLst/>
                          <a:latin typeface="Calibri"/>
                        </a:rPr>
                        <a:t>10%</a:t>
                      </a:r>
                    </a:p>
                  </a:txBody>
                  <a:tcPr marL="9525" marR="9525" marT="9525" marB="0" anchor="ctr">
                    <a:solidFill>
                      <a:schemeClr val="bg2">
                        <a:lumMod val="20000"/>
                        <a:lumOff val="80000"/>
                      </a:schemeClr>
                    </a:solidFill>
                  </a:tcPr>
                </a:tc>
              </a:tr>
              <a:tr h="344204">
                <a:tc>
                  <a:txBody>
                    <a:bodyPr/>
                    <a:lstStyle/>
                    <a:p>
                      <a:pPr algn="r" fontAlgn="b"/>
                      <a:r>
                        <a:rPr lang="en-GB" sz="1100" b="1" u="none" strike="noStrike" dirty="0">
                          <a:effectLst/>
                        </a:rPr>
                        <a:t>Disagree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IE" sz="1100" b="0" i="0" u="none" strike="noStrike">
                          <a:solidFill>
                            <a:schemeClr val="bg1"/>
                          </a:solidFill>
                          <a:effectLst/>
                          <a:latin typeface="Calibri"/>
                        </a:rPr>
                        <a:t>6%</a:t>
                      </a:r>
                    </a:p>
                  </a:txBody>
                  <a:tcPr marL="9525" marR="9525" marT="9525" marB="0" anchor="ctr"/>
                </a:tc>
                <a:tc>
                  <a:txBody>
                    <a:bodyPr/>
                    <a:lstStyle/>
                    <a:p>
                      <a:pPr algn="ctr" fontAlgn="b"/>
                      <a:r>
                        <a:rPr lang="en-IE" sz="1100" b="0" i="0" u="none" strike="noStrike">
                          <a:solidFill>
                            <a:schemeClr val="bg1"/>
                          </a:solidFill>
                          <a:effectLst/>
                          <a:latin typeface="Calibri"/>
                        </a:rPr>
                        <a:t>5%</a:t>
                      </a:r>
                    </a:p>
                  </a:txBody>
                  <a:tcPr marL="9525" marR="9525" marT="9525" marB="0" anchor="ctr"/>
                </a:tc>
                <a:tc>
                  <a:txBody>
                    <a:bodyPr/>
                    <a:lstStyle/>
                    <a:p>
                      <a:pPr algn="ctr" fontAlgn="b"/>
                      <a:r>
                        <a:rPr lang="en-IE" sz="1100" b="0" i="0" u="none" strike="noStrike">
                          <a:solidFill>
                            <a:schemeClr val="bg1"/>
                          </a:solidFill>
                          <a:effectLst/>
                          <a:latin typeface="Calibri"/>
                        </a:rPr>
                        <a:t>5%</a:t>
                      </a:r>
                    </a:p>
                  </a:txBody>
                  <a:tcPr marL="9525" marR="9525" marT="9525" marB="0" anchor="ctr"/>
                </a:tc>
                <a:tc>
                  <a:txBody>
                    <a:bodyPr/>
                    <a:lstStyle/>
                    <a:p>
                      <a:pPr algn="ctr" fontAlgn="b"/>
                      <a:r>
                        <a:rPr lang="en-IE" sz="1100" b="0" i="0" u="none" strike="noStrike">
                          <a:solidFill>
                            <a:schemeClr val="bg1"/>
                          </a:solidFill>
                          <a:effectLst/>
                          <a:latin typeface="Calibri"/>
                        </a:rPr>
                        <a:t>3%</a:t>
                      </a:r>
                    </a:p>
                  </a:txBody>
                  <a:tcPr marL="9525" marR="9525" marT="9525" marB="0" anchor="ctr"/>
                </a:tc>
                <a:tc>
                  <a:txBody>
                    <a:bodyPr/>
                    <a:lstStyle/>
                    <a:p>
                      <a:pPr algn="ctr" fontAlgn="b"/>
                      <a:r>
                        <a:rPr lang="en-IE" sz="1100" b="0" i="0" u="none" strike="noStrike" dirty="0">
                          <a:solidFill>
                            <a:schemeClr val="bg1"/>
                          </a:solidFill>
                          <a:effectLst/>
                          <a:latin typeface="Calibri"/>
                        </a:rPr>
                        <a:t>6%</a:t>
                      </a:r>
                    </a:p>
                  </a:txBody>
                  <a:tcPr marL="9525" marR="9525" marT="9525" marB="0" anchor="ctr"/>
                </a:tc>
                <a:tc>
                  <a:txBody>
                    <a:bodyPr/>
                    <a:lstStyle/>
                    <a:p>
                      <a:pPr algn="ctr" fontAlgn="b"/>
                      <a:r>
                        <a:rPr lang="en-IE" sz="1100" b="0" i="0" u="none" strike="noStrike" dirty="0">
                          <a:solidFill>
                            <a:schemeClr val="bg1"/>
                          </a:solidFill>
                          <a:effectLst/>
                          <a:latin typeface="Calibri"/>
                        </a:rPr>
                        <a:t>6%</a:t>
                      </a:r>
                    </a:p>
                  </a:txBody>
                  <a:tcPr marL="9525" marR="9525" marT="9525" marB="0" anchor="ctr"/>
                </a:tc>
                <a:tc>
                  <a:txBody>
                    <a:bodyPr/>
                    <a:lstStyle/>
                    <a:p>
                      <a:pPr algn="ctr" fontAlgn="b"/>
                      <a:r>
                        <a:rPr lang="en-IE" sz="1100" b="0" i="0" u="none" strike="noStrike">
                          <a:solidFill>
                            <a:schemeClr val="bg1"/>
                          </a:solidFill>
                          <a:effectLst/>
                          <a:latin typeface="Calibri"/>
                        </a:rPr>
                        <a:t>6%</a:t>
                      </a:r>
                    </a:p>
                  </a:txBody>
                  <a:tcPr marL="9525" marR="9525" marT="9525" marB="0" anchor="ctr"/>
                </a:tc>
                <a:tc>
                  <a:txBody>
                    <a:bodyPr/>
                    <a:lstStyle/>
                    <a:p>
                      <a:pPr algn="ctr" fontAlgn="b"/>
                      <a:r>
                        <a:rPr lang="en-IE" sz="1100" b="0" i="0" u="none" strike="noStrike">
                          <a:solidFill>
                            <a:schemeClr val="bg1"/>
                          </a:solidFill>
                          <a:effectLst/>
                          <a:latin typeface="Calibri"/>
                        </a:rPr>
                        <a:t>6%</a:t>
                      </a:r>
                    </a:p>
                  </a:txBody>
                  <a:tcPr marL="9525" marR="9525" marT="9525" marB="0" anchor="ctr"/>
                </a:tc>
              </a:tr>
              <a:tr h="344204">
                <a:tc>
                  <a:txBody>
                    <a:bodyPr/>
                    <a:lstStyle/>
                    <a:p>
                      <a:pPr algn="r" fontAlgn="b"/>
                      <a:r>
                        <a:rPr lang="en-GB" sz="1100" b="1" u="none" strike="noStrike" dirty="0">
                          <a:effectLst/>
                        </a:rPr>
                        <a:t>Disagree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IE" sz="1100" b="0" i="0" u="none" strike="noStrike" dirty="0">
                          <a:solidFill>
                            <a:schemeClr val="bg1"/>
                          </a:solidFill>
                          <a:effectLst/>
                          <a:latin typeface="Calibri"/>
                        </a:rPr>
                        <a:t>14%</a:t>
                      </a:r>
                    </a:p>
                  </a:txBody>
                  <a:tcPr marL="9525" marR="9525" marT="9525" marB="0" anchor="ctr"/>
                </a:tc>
                <a:tc>
                  <a:txBody>
                    <a:bodyPr/>
                    <a:lstStyle/>
                    <a:p>
                      <a:pPr algn="ctr" fontAlgn="b"/>
                      <a:r>
                        <a:rPr lang="en-IE" sz="1100" b="0" i="0" u="none" strike="noStrike" dirty="0">
                          <a:solidFill>
                            <a:schemeClr val="bg1"/>
                          </a:solidFill>
                          <a:effectLst/>
                          <a:latin typeface="Calibri"/>
                        </a:rPr>
                        <a:t>27%</a:t>
                      </a:r>
                    </a:p>
                  </a:txBody>
                  <a:tcPr marL="9525" marR="9525" marT="9525" marB="0" anchor="ctr">
                    <a:solidFill>
                      <a:schemeClr val="accent1"/>
                    </a:solidFill>
                  </a:tcPr>
                </a:tc>
                <a:tc>
                  <a:txBody>
                    <a:bodyPr/>
                    <a:lstStyle/>
                    <a:p>
                      <a:pPr algn="ctr" fontAlgn="b"/>
                      <a:r>
                        <a:rPr lang="en-IE" sz="1100" b="0" i="0" u="none" strike="noStrike" dirty="0">
                          <a:solidFill>
                            <a:schemeClr val="bg1"/>
                          </a:solidFill>
                          <a:effectLst/>
                          <a:latin typeface="Calibri"/>
                        </a:rPr>
                        <a:t>33%</a:t>
                      </a:r>
                    </a:p>
                  </a:txBody>
                  <a:tcPr marL="9525" marR="9525" marT="9525" marB="0" anchor="ctr">
                    <a:solidFill>
                      <a:schemeClr val="accent1"/>
                    </a:solidFill>
                  </a:tcPr>
                </a:tc>
                <a:tc>
                  <a:txBody>
                    <a:bodyPr/>
                    <a:lstStyle/>
                    <a:p>
                      <a:pPr algn="ctr" fontAlgn="b"/>
                      <a:r>
                        <a:rPr lang="en-IE" sz="1100" b="0" i="0" u="none" strike="noStrike" dirty="0">
                          <a:solidFill>
                            <a:schemeClr val="bg1"/>
                          </a:solidFill>
                          <a:effectLst/>
                          <a:latin typeface="Calibri"/>
                        </a:rPr>
                        <a:t>24%</a:t>
                      </a:r>
                    </a:p>
                  </a:txBody>
                  <a:tcPr marL="9525" marR="9525" marT="9525" marB="0" anchor="ctr">
                    <a:solidFill>
                      <a:schemeClr val="accent1"/>
                    </a:solidFill>
                  </a:tcPr>
                </a:tc>
                <a:tc>
                  <a:txBody>
                    <a:bodyPr/>
                    <a:lstStyle/>
                    <a:p>
                      <a:pPr algn="ctr" fontAlgn="b"/>
                      <a:r>
                        <a:rPr lang="en-IE" sz="1100" b="0" i="0" u="none" strike="noStrike" dirty="0">
                          <a:solidFill>
                            <a:schemeClr val="bg1"/>
                          </a:solidFill>
                          <a:effectLst/>
                          <a:latin typeface="Calibri"/>
                        </a:rPr>
                        <a:t>9%</a:t>
                      </a:r>
                    </a:p>
                  </a:txBody>
                  <a:tcPr marL="9525" marR="9525" marT="9525" marB="0" anchor="ctr">
                    <a:solidFill>
                      <a:schemeClr val="bg2">
                        <a:lumMod val="20000"/>
                        <a:lumOff val="80000"/>
                      </a:schemeClr>
                    </a:solidFill>
                  </a:tcPr>
                </a:tc>
                <a:tc>
                  <a:txBody>
                    <a:bodyPr/>
                    <a:lstStyle/>
                    <a:p>
                      <a:pPr algn="ctr" fontAlgn="b"/>
                      <a:r>
                        <a:rPr lang="en-IE" sz="1100" b="0" i="0" u="none" strike="noStrike" dirty="0">
                          <a:solidFill>
                            <a:schemeClr val="bg1"/>
                          </a:solidFill>
                          <a:effectLst/>
                          <a:latin typeface="Calibri"/>
                        </a:rPr>
                        <a:t>12%</a:t>
                      </a:r>
                    </a:p>
                  </a:txBody>
                  <a:tcPr marL="9525" marR="9525" marT="9525" marB="0" anchor="ctr"/>
                </a:tc>
                <a:tc>
                  <a:txBody>
                    <a:bodyPr/>
                    <a:lstStyle/>
                    <a:p>
                      <a:pPr algn="ctr" fontAlgn="b"/>
                      <a:r>
                        <a:rPr lang="en-IE" sz="1100" b="0" i="0" u="none" strike="noStrike" dirty="0">
                          <a:solidFill>
                            <a:schemeClr val="bg1"/>
                          </a:solidFill>
                          <a:effectLst/>
                          <a:latin typeface="Calibri"/>
                        </a:rPr>
                        <a:t>13%</a:t>
                      </a:r>
                    </a:p>
                  </a:txBody>
                  <a:tcPr marL="9525" marR="9525" marT="9525" marB="0" anchor="ctr"/>
                </a:tc>
                <a:tc>
                  <a:txBody>
                    <a:bodyPr/>
                    <a:lstStyle/>
                    <a:p>
                      <a:pPr algn="ctr" fontAlgn="b"/>
                      <a:r>
                        <a:rPr lang="en-IE" sz="1100" b="0" i="0" u="none" strike="noStrike" dirty="0">
                          <a:solidFill>
                            <a:schemeClr val="bg1"/>
                          </a:solidFill>
                          <a:effectLst/>
                          <a:latin typeface="Calibri"/>
                        </a:rPr>
                        <a:t>22%</a:t>
                      </a:r>
                    </a:p>
                  </a:txBody>
                  <a:tcPr marL="9525" marR="9525" marT="9525" marB="0" anchor="ctr">
                    <a:solidFill>
                      <a:schemeClr val="accent1"/>
                    </a:solidFill>
                  </a:tcPr>
                </a:tc>
              </a:tr>
              <a:tr h="344204">
                <a:tc>
                  <a:txBody>
                    <a:bodyPr/>
                    <a:lstStyle/>
                    <a:p>
                      <a:pPr algn="r" fontAlgn="b"/>
                      <a:r>
                        <a:rPr lang="en-GB" sz="1100" b="1" u="none" strike="noStrike" dirty="0">
                          <a:effectLst/>
                        </a:rPr>
                        <a:t>Refused</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IE" sz="1100" b="0" i="0" u="none" strike="noStrike" dirty="0" smtClean="0">
                          <a:solidFill>
                            <a:schemeClr val="bg1"/>
                          </a:solidFill>
                          <a:effectLst/>
                          <a:latin typeface="Calibri"/>
                        </a:rPr>
                        <a:t>*</a:t>
                      </a:r>
                      <a:endParaRPr lang="en-IE" sz="1100" b="0" i="0" u="none" strike="noStrike" dirty="0">
                        <a:solidFill>
                          <a:schemeClr val="bg1"/>
                        </a:solidFill>
                        <a:effectLst/>
                        <a:latin typeface="Calibri"/>
                      </a:endParaRPr>
                    </a:p>
                  </a:txBody>
                  <a:tcPr marL="9525" marR="9525" marT="9525" marB="0" anchor="ctr"/>
                </a:tc>
                <a:tc>
                  <a:txBody>
                    <a:bodyPr/>
                    <a:lstStyle/>
                    <a:p>
                      <a:pPr algn="ctr" fontAlgn="b"/>
                      <a:r>
                        <a:rPr lang="en-IE" sz="1100" b="0" i="0" u="none" strike="noStrike">
                          <a:solidFill>
                            <a:schemeClr val="bg1"/>
                          </a:solidFill>
                          <a:effectLst/>
                          <a:latin typeface="Calibri"/>
                        </a:rPr>
                        <a:t>1%</a:t>
                      </a:r>
                    </a:p>
                  </a:txBody>
                  <a:tcPr marL="9525" marR="9525" marT="9525" marB="0" anchor="ctr"/>
                </a:tc>
                <a:tc>
                  <a:txBody>
                    <a:bodyPr/>
                    <a:lstStyle/>
                    <a:p>
                      <a:pPr algn="ctr" fontAlgn="b"/>
                      <a:r>
                        <a:rPr lang="en-IE" sz="1100" b="0" i="0" u="none" strike="noStrike">
                          <a:solidFill>
                            <a:schemeClr val="bg1"/>
                          </a:solidFill>
                          <a:effectLst/>
                          <a:latin typeface="Calibri"/>
                        </a:rPr>
                        <a:t>- </a:t>
                      </a:r>
                    </a:p>
                  </a:txBody>
                  <a:tcPr marL="9525" marR="9525" marT="9525" marB="0" anchor="ctr"/>
                </a:tc>
                <a:tc>
                  <a:txBody>
                    <a:bodyPr/>
                    <a:lstStyle/>
                    <a:p>
                      <a:pPr algn="ctr" fontAlgn="b"/>
                      <a:r>
                        <a:rPr lang="en-IE" sz="1100" b="0" i="0" u="none" strike="noStrike">
                          <a:solidFill>
                            <a:schemeClr val="bg1"/>
                          </a:solidFill>
                          <a:effectLst/>
                          <a:latin typeface="Calibri"/>
                        </a:rPr>
                        <a:t>2%</a:t>
                      </a:r>
                    </a:p>
                  </a:txBody>
                  <a:tcPr marL="9525" marR="9525" marT="9525" marB="0" anchor="ctr"/>
                </a:tc>
                <a:tc>
                  <a:txBody>
                    <a:bodyPr/>
                    <a:lstStyle/>
                    <a:p>
                      <a:pPr algn="ctr" fontAlgn="b"/>
                      <a:r>
                        <a:rPr lang="en-IE" sz="1100" b="0" i="0" u="none" strike="noStrike">
                          <a:solidFill>
                            <a:schemeClr val="bg1"/>
                          </a:solidFill>
                          <a:effectLst/>
                          <a:latin typeface="Calibri"/>
                        </a:rPr>
                        <a:t>- </a:t>
                      </a:r>
                    </a:p>
                  </a:txBody>
                  <a:tcPr marL="9525" marR="9525" marT="9525" marB="0" anchor="ctr"/>
                </a:tc>
                <a:tc>
                  <a:txBody>
                    <a:bodyPr/>
                    <a:lstStyle/>
                    <a:p>
                      <a:pPr algn="ctr" fontAlgn="b"/>
                      <a:r>
                        <a:rPr lang="en-IE" sz="1100" b="0" i="0" u="none" strike="noStrike">
                          <a:solidFill>
                            <a:schemeClr val="bg1"/>
                          </a:solidFill>
                          <a:effectLst/>
                          <a:latin typeface="Calibri"/>
                        </a:rPr>
                        <a:t>1%</a:t>
                      </a:r>
                    </a:p>
                  </a:txBody>
                  <a:tcPr marL="9525" marR="9525" marT="9525" marB="0" anchor="ctr"/>
                </a:tc>
                <a:tc>
                  <a:txBody>
                    <a:bodyPr/>
                    <a:lstStyle/>
                    <a:p>
                      <a:pPr algn="ctr" fontAlgn="b"/>
                      <a:r>
                        <a:rPr lang="en-IE" sz="1100" b="0" i="0" u="none" strike="noStrike" dirty="0" smtClean="0">
                          <a:solidFill>
                            <a:schemeClr val="bg1"/>
                          </a:solidFill>
                          <a:effectLst/>
                          <a:latin typeface="Calibri"/>
                        </a:rPr>
                        <a:t>*</a:t>
                      </a:r>
                      <a:endParaRPr lang="en-IE" sz="1100" b="0" i="0" u="none" strike="noStrike" dirty="0">
                        <a:solidFill>
                          <a:schemeClr val="bg1"/>
                        </a:solidFill>
                        <a:effectLst/>
                        <a:latin typeface="Calibri"/>
                      </a:endParaRPr>
                    </a:p>
                  </a:txBody>
                  <a:tcPr marL="9525" marR="9525" marT="9525" marB="0" anchor="ctr"/>
                </a:tc>
                <a:tc>
                  <a:txBody>
                    <a:bodyPr/>
                    <a:lstStyle/>
                    <a:p>
                      <a:pPr algn="ctr" fontAlgn="b"/>
                      <a:r>
                        <a:rPr lang="en-IE" sz="1100" b="0" i="0" u="none" strike="noStrike">
                          <a:solidFill>
                            <a:schemeClr val="bg1"/>
                          </a:solidFill>
                          <a:effectLst/>
                          <a:latin typeface="Calibri"/>
                        </a:rPr>
                        <a:t>- </a:t>
                      </a: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IE" sz="1100" b="0" i="0" u="none" strike="noStrike">
                          <a:solidFill>
                            <a:schemeClr val="bg1"/>
                          </a:solidFill>
                          <a:effectLst/>
                          <a:latin typeface="Calibri"/>
                        </a:rPr>
                        <a:t>2%</a:t>
                      </a:r>
                    </a:p>
                  </a:txBody>
                  <a:tcPr marL="9525" marR="9525" marT="9525" marB="0" anchor="ctr"/>
                </a:tc>
                <a:tc>
                  <a:txBody>
                    <a:bodyPr/>
                    <a:lstStyle/>
                    <a:p>
                      <a:pPr algn="ctr" fontAlgn="b"/>
                      <a:r>
                        <a:rPr lang="en-IE" sz="1100" b="0" i="0" u="none" strike="noStrike">
                          <a:solidFill>
                            <a:schemeClr val="bg1"/>
                          </a:solidFill>
                          <a:effectLst/>
                          <a:latin typeface="Calibri"/>
                        </a:rPr>
                        <a:t>8%</a:t>
                      </a:r>
                    </a:p>
                  </a:txBody>
                  <a:tcPr marL="9525" marR="9525" marT="9525" marB="0" anchor="ctr"/>
                </a:tc>
                <a:tc>
                  <a:txBody>
                    <a:bodyPr/>
                    <a:lstStyle/>
                    <a:p>
                      <a:pPr algn="ctr" fontAlgn="b"/>
                      <a:r>
                        <a:rPr lang="en-IE" sz="1100" b="0" i="0" u="none" strike="noStrike">
                          <a:solidFill>
                            <a:schemeClr val="bg1"/>
                          </a:solidFill>
                          <a:effectLst/>
                          <a:latin typeface="Calibri"/>
                        </a:rPr>
                        <a:t>- </a:t>
                      </a:r>
                    </a:p>
                  </a:txBody>
                  <a:tcPr marL="9525" marR="9525" marT="9525" marB="0" anchor="ctr"/>
                </a:tc>
                <a:tc>
                  <a:txBody>
                    <a:bodyPr/>
                    <a:lstStyle/>
                    <a:p>
                      <a:pPr algn="ctr" fontAlgn="b"/>
                      <a:r>
                        <a:rPr lang="en-IE" sz="1100" b="0" i="0" u="none" strike="noStrike">
                          <a:solidFill>
                            <a:schemeClr val="bg1"/>
                          </a:solidFill>
                          <a:effectLst/>
                          <a:latin typeface="Calibri"/>
                        </a:rPr>
                        <a:t>1%</a:t>
                      </a:r>
                    </a:p>
                  </a:txBody>
                  <a:tcPr marL="9525" marR="9525" marT="9525" marB="0" anchor="ctr"/>
                </a:tc>
                <a:tc>
                  <a:txBody>
                    <a:bodyPr/>
                    <a:lstStyle/>
                    <a:p>
                      <a:pPr algn="ctr" fontAlgn="b"/>
                      <a:r>
                        <a:rPr lang="en-IE" sz="1100" b="0" i="0" u="none" strike="noStrike">
                          <a:solidFill>
                            <a:schemeClr val="bg1"/>
                          </a:solidFill>
                          <a:effectLst/>
                          <a:latin typeface="Calibri"/>
                        </a:rPr>
                        <a:t>2%</a:t>
                      </a:r>
                    </a:p>
                  </a:txBody>
                  <a:tcPr marL="9525" marR="9525" marT="9525" marB="0" anchor="ctr"/>
                </a:tc>
                <a:tc>
                  <a:txBody>
                    <a:bodyPr/>
                    <a:lstStyle/>
                    <a:p>
                      <a:pPr algn="ctr" fontAlgn="b"/>
                      <a:r>
                        <a:rPr lang="en-IE" sz="1100" b="0" i="0" u="none" strike="noStrike">
                          <a:solidFill>
                            <a:schemeClr val="bg1"/>
                          </a:solidFill>
                          <a:effectLst/>
                          <a:latin typeface="Calibri"/>
                        </a:rPr>
                        <a:t>2%</a:t>
                      </a:r>
                    </a:p>
                  </a:txBody>
                  <a:tcPr marL="9525" marR="9525" marT="9525" marB="0" anchor="ctr"/>
                </a:tc>
                <a:tc>
                  <a:txBody>
                    <a:bodyPr/>
                    <a:lstStyle/>
                    <a:p>
                      <a:pPr algn="ctr" fontAlgn="b"/>
                      <a:r>
                        <a:rPr lang="en-IE" sz="1100" b="0" i="0" u="none" strike="noStrike" dirty="0">
                          <a:solidFill>
                            <a:schemeClr val="bg1"/>
                          </a:solidFill>
                          <a:effectLst/>
                          <a:latin typeface="Calibri"/>
                        </a:rPr>
                        <a:t>1%</a:t>
                      </a:r>
                    </a:p>
                  </a:txBody>
                  <a:tcPr marL="9525" marR="9525" marT="9525" marB="0" anchor="ctr"/>
                </a:tc>
                <a:tc>
                  <a:txBody>
                    <a:bodyPr/>
                    <a:lstStyle/>
                    <a:p>
                      <a:pPr algn="ctr" fontAlgn="b"/>
                      <a:r>
                        <a:rPr lang="en-IE" sz="1100" b="0" i="0" u="none" strike="noStrike" dirty="0">
                          <a:solidFill>
                            <a:schemeClr val="bg1"/>
                          </a:solidFill>
                          <a:effectLst/>
                          <a:latin typeface="Calibri"/>
                        </a:rPr>
                        <a:t>9%</a:t>
                      </a:r>
                    </a:p>
                  </a:txBody>
                  <a:tcPr marL="9525" marR="9525" marT="9525" marB="0" anchor="ctr"/>
                </a:tc>
              </a:tr>
            </a:tbl>
          </a:graphicData>
        </a:graphic>
      </p:graphicFrame>
      <p:sp>
        <p:nvSpPr>
          <p:cNvPr id="10" name="Text Placeholder 2"/>
          <p:cNvSpPr txBox="1">
            <a:spLocks/>
          </p:cNvSpPr>
          <p:nvPr/>
        </p:nvSpPr>
        <p:spPr>
          <a:xfrm>
            <a:off x="175071" y="1141983"/>
            <a:ext cx="3029740" cy="215444"/>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dirty="0"/>
              <a:t>(Base: All Adults </a:t>
            </a:r>
            <a:r>
              <a:rPr lang="en-IE" dirty="0" smtClean="0"/>
              <a:t>who are religious - 739)</a:t>
            </a:r>
            <a:endParaRPr lang="en-IE" dirty="0"/>
          </a:p>
        </p:txBody>
      </p:sp>
    </p:spTree>
    <p:extLst>
      <p:ext uri="{BB962C8B-B14F-4D97-AF65-F5344CB8AC3E}">
        <p14:creationId xmlns:p14="http://schemas.microsoft.com/office/powerpoint/2010/main" val="308813672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75071" y="347555"/>
            <a:ext cx="8013925" cy="369332"/>
          </a:xfrm>
          <a:prstGeom prst="rect">
            <a:avLst/>
          </a:prstGeom>
        </p:spPr>
        <p:txBody>
          <a:bodyPr vert="horz" wrap="none" lIns="0" tIns="0" rIns="0" bIns="0" rtlCol="0" anchor="ctr">
            <a:spAutoFit/>
          </a:bodyPr>
          <a:lstStyle>
            <a:lvl1pPr algn="l" defTabSz="685800" rtl="0" eaLnBrk="1" latinLnBrk="0" hangingPunct="1">
              <a:lnSpc>
                <a:spcPct val="100000"/>
              </a:lnSpc>
              <a:spcBef>
                <a:spcPct val="0"/>
              </a:spcBef>
              <a:spcAft>
                <a:spcPts val="300"/>
              </a:spcAft>
              <a:buNone/>
              <a:defRPr sz="2400" b="1" kern="1200">
                <a:solidFill>
                  <a:schemeClr val="accent5"/>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fontAlgn="b"/>
            <a:r>
              <a:rPr lang="en-IE" dirty="0"/>
              <a:t>I have very conflicted views on abortion because of my religion</a:t>
            </a:r>
            <a:endParaRPr lang="en-IE" b="0" dirty="0">
              <a:solidFill>
                <a:srgbClr val="000000"/>
              </a:solidFill>
              <a:latin typeface="Calibri" panose="020F0502020204030204" pitchFamily="34" charset="0"/>
            </a:endParaRP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(Q.9)</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512961"/>
          </a:xfrm>
        </p:spPr>
        <p:txBody>
          <a:bodyPr/>
          <a:lstStyle/>
          <a:p>
            <a:r>
              <a:rPr lang="en-GB" dirty="0" smtClean="0"/>
              <a:t>Those in favour as you choose are more likely to disagree about having conflicted views on abortion.</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3612504416"/>
              </p:ext>
            </p:extLst>
          </p:nvPr>
        </p:nvGraphicFramePr>
        <p:xfrm>
          <a:off x="1122557" y="1604085"/>
          <a:ext cx="7270595" cy="3351863"/>
        </p:xfrm>
        <a:graphic>
          <a:graphicData uri="http://schemas.openxmlformats.org/drawingml/2006/table">
            <a:tbl>
              <a:tblPr firstRow="1" bandRow="1">
                <a:tableStyleId>{5C22544A-7EE6-4342-B048-85BDC9FD1C3A}</a:tableStyleId>
              </a:tblPr>
              <a:tblGrid>
                <a:gridCol w="1970048"/>
                <a:gridCol w="411967"/>
                <a:gridCol w="648451"/>
                <a:gridCol w="648451"/>
                <a:gridCol w="786057"/>
                <a:gridCol w="806608"/>
                <a:gridCol w="802115"/>
                <a:gridCol w="631903"/>
                <a:gridCol w="564995"/>
              </a:tblGrid>
              <a:tr h="942435">
                <a:tc>
                  <a:txBody>
                    <a:bodyPr/>
                    <a:lstStyle/>
                    <a:p>
                      <a:pPr algn="r" fontAlgn="b"/>
                      <a:r>
                        <a:rPr lang="en-GB" sz="1100" b="0" i="0" u="none" strike="noStrike" dirty="0" smtClean="0">
                          <a:solidFill>
                            <a:schemeClr val="tx1"/>
                          </a:solidFill>
                          <a:effectLst/>
                          <a:latin typeface="Calibri" panose="020F0502020204030204" pitchFamily="34" charset="0"/>
                        </a:rPr>
                        <a:t>Base – All Religious</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(739)</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Opposed</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(37*)</a:t>
                      </a: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(50)</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(340)</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(245)</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(678)</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r>
              <a:tr h="344204">
                <a:tc>
                  <a:txBody>
                    <a:bodyPr/>
                    <a:lstStyle/>
                    <a:p>
                      <a:pPr algn="r" fontAlgn="b"/>
                      <a:r>
                        <a:rPr lang="en-GB" sz="1100" b="1" u="none" strike="noStrike" dirty="0">
                          <a:effectLst/>
                        </a:rPr>
                        <a:t>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14%</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19%</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7%</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Neither agree nor disagree</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19%</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10%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18%</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14%</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c>
                  <a:txBody>
                    <a:bodyPr/>
                    <a:lstStyle/>
                    <a:p>
                      <a:pPr algn="ctr" fontAlgn="b"/>
                      <a:r>
                        <a:rPr lang="en-GB" sz="1100" u="none" strike="noStrike" dirty="0">
                          <a:effectLst/>
                        </a:rPr>
                        <a:t>56%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67%</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a:effectLst/>
                        </a:rPr>
                        <a:t>58%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58%</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Refused</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3%</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
        <p:nvSpPr>
          <p:cNvPr id="10" name="Text Placeholder 2"/>
          <p:cNvSpPr txBox="1">
            <a:spLocks/>
          </p:cNvSpPr>
          <p:nvPr/>
        </p:nvSpPr>
        <p:spPr>
          <a:xfrm>
            <a:off x="175071" y="1044447"/>
            <a:ext cx="2938368" cy="215444"/>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dirty="0"/>
              <a:t>(Base: All Adults who are religious - 739)</a:t>
            </a:r>
          </a:p>
        </p:txBody>
      </p:sp>
    </p:spTree>
    <p:extLst>
      <p:ext uri="{BB962C8B-B14F-4D97-AF65-F5344CB8AC3E}">
        <p14:creationId xmlns:p14="http://schemas.microsoft.com/office/powerpoint/2010/main" val="160392597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75071" y="143653"/>
            <a:ext cx="8795293" cy="777136"/>
          </a:xfrm>
          <a:prstGeom prst="rect">
            <a:avLst/>
          </a:prstGeom>
        </p:spPr>
        <p:txBody>
          <a:bodyPr vert="horz" wrap="none" lIns="0" tIns="0" rIns="0" bIns="0" rtlCol="0" anchor="ctr">
            <a:spAutoFit/>
          </a:bodyPr>
          <a:lstStyle>
            <a:lvl1pPr algn="l" defTabSz="685800" rtl="0" eaLnBrk="1" latinLnBrk="0" hangingPunct="1">
              <a:lnSpc>
                <a:spcPct val="100000"/>
              </a:lnSpc>
              <a:spcBef>
                <a:spcPct val="0"/>
              </a:spcBef>
              <a:spcAft>
                <a:spcPts val="300"/>
              </a:spcAft>
              <a:buNone/>
              <a:defRPr sz="2400" b="1" kern="1200">
                <a:solidFill>
                  <a:schemeClr val="accent5"/>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fontAlgn="b"/>
            <a:r>
              <a:rPr lang="en-IE" dirty="0"/>
              <a:t>I support abortion in some circumstances but hide it because of how </a:t>
            </a:r>
            <a:endParaRPr lang="en-IE" dirty="0" smtClean="0"/>
          </a:p>
          <a:p>
            <a:pPr fontAlgn="b"/>
            <a:r>
              <a:rPr lang="en-IE" dirty="0" smtClean="0"/>
              <a:t>people </a:t>
            </a:r>
            <a:r>
              <a:rPr lang="en-IE" dirty="0"/>
              <a:t>who share my religion would feel about me</a:t>
            </a:r>
            <a:endParaRPr lang="en-IE" b="0" dirty="0">
              <a:solidFill>
                <a:srgbClr val="000000"/>
              </a:solidFill>
              <a:latin typeface="Calibri" panose="020F0502020204030204" pitchFamily="34" charset="0"/>
            </a:endParaRP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(Q.9)</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769441"/>
          </a:xfrm>
        </p:spPr>
        <p:txBody>
          <a:bodyPr/>
          <a:lstStyle/>
          <a:p>
            <a:pPr fontAlgn="b"/>
            <a:r>
              <a:rPr lang="en-GB" dirty="0" smtClean="0"/>
              <a:t>Those of faiths other than Roman Catholic agree that they </a:t>
            </a:r>
            <a:r>
              <a:rPr lang="en-IE" dirty="0" smtClean="0"/>
              <a:t>support </a:t>
            </a:r>
            <a:r>
              <a:rPr lang="en-IE" dirty="0"/>
              <a:t>abortion in some circumstances but hide it because of how </a:t>
            </a:r>
            <a:r>
              <a:rPr lang="en-IE" dirty="0" smtClean="0"/>
              <a:t>people </a:t>
            </a:r>
            <a:r>
              <a:rPr lang="en-IE" dirty="0"/>
              <a:t>who share </a:t>
            </a:r>
            <a:r>
              <a:rPr lang="en-IE" dirty="0" smtClean="0"/>
              <a:t>their religion </a:t>
            </a:r>
            <a:r>
              <a:rPr lang="en-IE" dirty="0"/>
              <a:t>would feel about </a:t>
            </a:r>
            <a:r>
              <a:rPr lang="en-IE" dirty="0" smtClean="0"/>
              <a:t>them.</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535817600"/>
              </p:ext>
            </p:extLst>
          </p:nvPr>
        </p:nvGraphicFramePr>
        <p:xfrm>
          <a:off x="1419922" y="1709463"/>
          <a:ext cx="6622144" cy="3351863"/>
        </p:xfrm>
        <a:graphic>
          <a:graphicData uri="http://schemas.openxmlformats.org/drawingml/2006/table">
            <a:tbl>
              <a:tblPr firstRow="1" bandRow="1">
                <a:tableStyleId>{5C22544A-7EE6-4342-B048-85BDC9FD1C3A}</a:tableStyleId>
              </a:tblPr>
              <a:tblGrid>
                <a:gridCol w="1970048"/>
                <a:gridCol w="411967"/>
                <a:gridCol w="648451"/>
                <a:gridCol w="786057"/>
                <a:gridCol w="806608"/>
                <a:gridCol w="802115"/>
                <a:gridCol w="631903"/>
                <a:gridCol w="564995"/>
              </a:tblGrid>
              <a:tr h="942435">
                <a:tc>
                  <a:txBody>
                    <a:bodyPr/>
                    <a:lstStyle/>
                    <a:p>
                      <a:pPr marL="0" marR="0" indent="0" algn="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Base – All Religious</a:t>
                      </a:r>
                      <a:r>
                        <a:rPr lang="en-IE" sz="1100" b="0" u="none" strike="noStrike" dirty="0" smtClean="0">
                          <a:effectLst/>
                        </a:rPr>
                        <a:t>and support abortion to some degree</a:t>
                      </a:r>
                      <a:endParaRPr lang="en-IE" sz="1100" b="0" i="0" u="none" strike="noStrike" dirty="0" smtClean="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(697)</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(50)</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(340)</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(245)</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(641)</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(57)</a:t>
                      </a:r>
                    </a:p>
                  </a:txBody>
                  <a:tcPr marL="9525" marR="9525" marT="9525" marB="0" anchor="b"/>
                </a:tc>
              </a:tr>
              <a:tr h="344204">
                <a:tc>
                  <a:txBody>
                    <a:bodyPr/>
                    <a:lstStyle/>
                    <a:p>
                      <a:pPr algn="r" fontAlgn="b"/>
                      <a:r>
                        <a:rPr lang="en-GB" sz="1100" b="1" u="none" strike="noStrike" dirty="0">
                          <a:effectLst/>
                        </a:rPr>
                        <a:t>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16%</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18%</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15%</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26%</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r>
              <a:tr h="344204">
                <a:tc>
                  <a:txBody>
                    <a:bodyPr/>
                    <a:lstStyle/>
                    <a:p>
                      <a:pPr algn="r" fontAlgn="b"/>
                      <a:r>
                        <a:rPr lang="en-GB" sz="1100" b="1" u="none" strike="noStrike" dirty="0">
                          <a:effectLst/>
                        </a:rPr>
                        <a:t>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12%</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6%</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13%</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bg2">
                        <a:lumMod val="20000"/>
                        <a:lumOff val="80000"/>
                      </a:schemeClr>
                    </a:solidFill>
                  </a:tcPr>
                </a:tc>
              </a:tr>
              <a:tr h="344204">
                <a:tc>
                  <a:txBody>
                    <a:bodyPr/>
                    <a:lstStyle/>
                    <a:p>
                      <a:pPr algn="r" fontAlgn="b"/>
                      <a:r>
                        <a:rPr lang="en-GB" sz="1100" b="1" u="none" strike="noStrike" dirty="0">
                          <a:effectLst/>
                        </a:rPr>
                        <a:t>Neither agree nor disagree</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10%</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9%</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15%</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13%</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10%</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Disagree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58%</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61%</a:t>
                      </a:r>
                      <a:endParaRPr lang="en-GB" sz="1100" b="0" i="0" u="none" strike="noStrike" dirty="0">
                        <a:solidFill>
                          <a:srgbClr val="000000"/>
                        </a:solidFill>
                        <a:effectLst/>
                        <a:latin typeface="Calibri" panose="020F0502020204030204" pitchFamily="34" charset="0"/>
                      </a:endParaRPr>
                    </a:p>
                  </a:txBody>
                  <a:tcPr marL="9525" marR="9525" marT="9525" marB="0" anchor="ctr">
                    <a:solidFill>
                      <a:schemeClr val="accent1"/>
                    </a:solidFill>
                  </a:tcPr>
                </a:tc>
                <a:tc>
                  <a:txBody>
                    <a:bodyPr/>
                    <a:lstStyle/>
                    <a:p>
                      <a:pPr algn="ctr" fontAlgn="b"/>
                      <a:r>
                        <a:rPr lang="en-GB" sz="1100" u="none" strike="noStrike" dirty="0">
                          <a:effectLst/>
                        </a:rPr>
                        <a:t>47%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47%</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49%</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46%</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Refused</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 </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smtClean="0">
                          <a:effectLst/>
                        </a:rPr>
                        <a:t>*</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 </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1%</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a:effectLst/>
                        </a:rPr>
                        <a:t>2%</a:t>
                      </a:r>
                      <a:endParaRPr lang="en-GB" sz="1100" b="0" i="0" u="none" strike="noStrike">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1%</a:t>
                      </a:r>
                      <a:endParaRPr lang="en-GB" sz="1100" b="0"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GB" sz="1100" u="none" strike="noStrike" dirty="0">
                          <a:effectLst/>
                        </a:rPr>
                        <a:t>8%</a:t>
                      </a:r>
                      <a:endParaRPr lang="en-GB" sz="1100" b="0" i="0" u="none" strike="noStrike" dirty="0">
                        <a:solidFill>
                          <a:srgbClr val="000000"/>
                        </a:solidFill>
                        <a:effectLst/>
                        <a:latin typeface="Calibri" panose="020F0502020204030204" pitchFamily="34" charset="0"/>
                      </a:endParaRPr>
                    </a:p>
                  </a:txBody>
                  <a:tcPr marL="9525" marR="9525" marT="9525" marB="0" anchor="ctr"/>
                </a:tc>
              </a:tr>
            </a:tbl>
          </a:graphicData>
        </a:graphic>
      </p:graphicFrame>
      <p:sp>
        <p:nvSpPr>
          <p:cNvPr id="10" name="Text Placeholder 2"/>
          <p:cNvSpPr txBox="1">
            <a:spLocks/>
          </p:cNvSpPr>
          <p:nvPr/>
        </p:nvSpPr>
        <p:spPr>
          <a:xfrm>
            <a:off x="175071" y="1044447"/>
            <a:ext cx="5611151" cy="215444"/>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dirty="0"/>
              <a:t>(Base: All Adults who are religious and favour abortion to some degree - 697)</a:t>
            </a:r>
          </a:p>
        </p:txBody>
      </p:sp>
      <p:sp>
        <p:nvSpPr>
          <p:cNvPr id="11" name="Text Placeholder 2"/>
          <p:cNvSpPr txBox="1">
            <a:spLocks/>
          </p:cNvSpPr>
          <p:nvPr/>
        </p:nvSpPr>
        <p:spPr>
          <a:xfrm>
            <a:off x="674604" y="5277783"/>
            <a:ext cx="2260234" cy="169277"/>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sz="1100" i="1" dirty="0" smtClean="0"/>
              <a:t>*Base too small to show those opposed</a:t>
            </a:r>
            <a:endParaRPr lang="en-IE" sz="1100" i="1" dirty="0"/>
          </a:p>
        </p:txBody>
      </p:sp>
    </p:spTree>
    <p:extLst>
      <p:ext uri="{BB962C8B-B14F-4D97-AF65-F5344CB8AC3E}">
        <p14:creationId xmlns:p14="http://schemas.microsoft.com/office/powerpoint/2010/main" val="432638829"/>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75072" y="162889"/>
            <a:ext cx="8119184" cy="738664"/>
          </a:xfrm>
          <a:prstGeom prst="rect">
            <a:avLst/>
          </a:prstGeom>
        </p:spPr>
        <p:txBody>
          <a:bodyPr vert="horz" wrap="square" lIns="0" tIns="0" rIns="0" bIns="0" rtlCol="0" anchor="ctr">
            <a:spAutoFit/>
          </a:bodyPr>
          <a:lstStyle>
            <a:lvl1pPr algn="l" defTabSz="685800" rtl="0" eaLnBrk="1" latinLnBrk="0" hangingPunct="1">
              <a:lnSpc>
                <a:spcPct val="100000"/>
              </a:lnSpc>
              <a:spcBef>
                <a:spcPct val="0"/>
              </a:spcBef>
              <a:spcAft>
                <a:spcPts val="300"/>
              </a:spcAft>
              <a:buNone/>
              <a:defRPr sz="2400" b="1" kern="1200">
                <a:solidFill>
                  <a:schemeClr val="accent5"/>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fontAlgn="b"/>
            <a:r>
              <a:rPr lang="en-IE" dirty="0"/>
              <a:t>I would voice my support for greater access to abortion if high profile religious people publicly supported it too</a:t>
            </a:r>
            <a:endParaRPr lang="en-IE" b="0" dirty="0">
              <a:solidFill>
                <a:srgbClr val="000000"/>
              </a:solidFill>
              <a:latin typeface="Calibri" panose="020F0502020204030204" pitchFamily="34" charset="0"/>
            </a:endParaRPr>
          </a:p>
        </p:txBody>
      </p:sp>
      <p:sp>
        <p:nvSpPr>
          <p:cNvPr id="6"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(Q.9)</a:t>
            </a:r>
            <a:endParaRPr lang="en-GB" sz="1000" i="1" dirty="0">
              <a:solidFill>
                <a:srgbClr val="22505F"/>
              </a:solidFill>
              <a:cs typeface="Calibri" pitchFamily="34" charset="0"/>
            </a:endParaRPr>
          </a:p>
        </p:txBody>
      </p:sp>
      <p:sp>
        <p:nvSpPr>
          <p:cNvPr id="7" name="Text Placeholder 6"/>
          <p:cNvSpPr>
            <a:spLocks noGrp="1"/>
          </p:cNvSpPr>
          <p:nvPr>
            <p:ph type="body" sz="quarter" idx="14"/>
          </p:nvPr>
        </p:nvSpPr>
        <p:spPr>
          <a:xfrm>
            <a:off x="576000" y="5850000"/>
            <a:ext cx="6480000" cy="759439"/>
          </a:xfrm>
        </p:spPr>
        <p:txBody>
          <a:bodyPr/>
          <a:lstStyle/>
          <a:p>
            <a:r>
              <a:rPr lang="en-GB" dirty="0" smtClean="0"/>
              <a:t>Those in favour of abortion as a woman chooses are significantly more likely to agree that they would </a:t>
            </a:r>
            <a:r>
              <a:rPr lang="en-IE" dirty="0"/>
              <a:t>voice </a:t>
            </a:r>
            <a:r>
              <a:rPr lang="en-IE" dirty="0" smtClean="0"/>
              <a:t>support </a:t>
            </a:r>
            <a:r>
              <a:rPr lang="en-IE" dirty="0"/>
              <a:t>for greater access to abortion if high profile religious people publicly supported it </a:t>
            </a:r>
            <a:r>
              <a:rPr lang="en-IE" dirty="0" smtClean="0"/>
              <a:t>too.</a:t>
            </a: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3563150410"/>
              </p:ext>
            </p:extLst>
          </p:nvPr>
        </p:nvGraphicFramePr>
        <p:xfrm>
          <a:off x="1081586" y="1709463"/>
          <a:ext cx="6622144" cy="3351863"/>
        </p:xfrm>
        <a:graphic>
          <a:graphicData uri="http://schemas.openxmlformats.org/drawingml/2006/table">
            <a:tbl>
              <a:tblPr firstRow="1" bandRow="1">
                <a:tableStyleId>{5C22544A-7EE6-4342-B048-85BDC9FD1C3A}</a:tableStyleId>
              </a:tblPr>
              <a:tblGrid>
                <a:gridCol w="1970048"/>
                <a:gridCol w="411967"/>
                <a:gridCol w="648451"/>
                <a:gridCol w="786057"/>
                <a:gridCol w="806608"/>
                <a:gridCol w="802115"/>
                <a:gridCol w="631903"/>
                <a:gridCol w="564995"/>
              </a:tblGrid>
              <a:tr h="942435">
                <a:tc>
                  <a:txBody>
                    <a:bodyPr/>
                    <a:lstStyle/>
                    <a:p>
                      <a:pPr marL="0" marR="0" indent="0" algn="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Base – All Religious</a:t>
                      </a:r>
                      <a:r>
                        <a:rPr lang="en-IE" sz="1100" b="0" u="none" strike="noStrike" dirty="0" smtClean="0">
                          <a:effectLst/>
                        </a:rPr>
                        <a:t>and support abortion to some degree</a:t>
                      </a:r>
                      <a:endParaRPr lang="en-IE" sz="1100" b="0" i="0" u="none" strike="noStrike" dirty="0" smtClean="0">
                        <a:solidFill>
                          <a:srgbClr val="000000"/>
                        </a:solidFill>
                        <a:effectLst/>
                        <a:latin typeface="Calibri" panose="020F0502020204030204" pitchFamily="34" charset="0"/>
                      </a:endParaRPr>
                    </a:p>
                  </a:txBody>
                  <a:tcPr marL="9525" marR="9525" marT="9525" marB="0" anchor="b"/>
                </a:tc>
                <a:tc>
                  <a:txBody>
                    <a:bodyPr/>
                    <a:lstStyle/>
                    <a:p>
                      <a:pPr algn="ctr" fontAlgn="b"/>
                      <a:r>
                        <a:rPr lang="en-GB" sz="1100" u="none" strike="noStrike" dirty="0" smtClean="0">
                          <a:effectLst/>
                        </a:rPr>
                        <a:t>Total</a:t>
                      </a:r>
                    </a:p>
                    <a:p>
                      <a:pPr algn="ctr" fontAlgn="b"/>
                      <a:r>
                        <a:rPr lang="en-GB" sz="1100" b="0" i="0" u="none" strike="noStrike" dirty="0" smtClean="0">
                          <a:solidFill>
                            <a:schemeClr val="tx1"/>
                          </a:solidFill>
                          <a:effectLst/>
                          <a:latin typeface="Calibri" panose="020F0502020204030204" pitchFamily="34" charset="0"/>
                        </a:rPr>
                        <a:t>(697)</a:t>
                      </a:r>
                      <a:endParaRPr lang="en-GB" sz="1100" b="0" i="0" u="none" strike="noStrike" dirty="0">
                        <a:solidFill>
                          <a:schemeClr val="tx1"/>
                        </a:solidFill>
                        <a:effectLst/>
                        <a:latin typeface="Calibri" panose="020F0502020204030204" pitchFamily="34" charset="0"/>
                      </a:endParaRPr>
                    </a:p>
                  </a:txBody>
                  <a:tcPr marL="9525" marR="9525" marT="9525" marB="0" anchor="b"/>
                </a:tc>
                <a:tc>
                  <a:txBody>
                    <a:bodyPr/>
                    <a:lstStyle/>
                    <a:p>
                      <a:pPr algn="ctr" fontAlgn="b"/>
                      <a:r>
                        <a:rPr lang="en-IE" sz="1100" u="none" strike="noStrike" dirty="0">
                          <a:effectLst/>
                        </a:rPr>
                        <a:t>In favour only if life at </a:t>
                      </a:r>
                      <a:r>
                        <a:rPr lang="en-IE" sz="1100" u="none" strike="noStrike" dirty="0" smtClean="0">
                          <a:effectLst/>
                        </a:rPr>
                        <a:t>risk</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(62)</a:t>
                      </a:r>
                    </a:p>
                  </a:txBody>
                  <a:tcPr marL="9525" marR="9525" marT="9525" marB="0" anchor="b"/>
                </a:tc>
                <a:tc>
                  <a:txBody>
                    <a:bodyPr/>
                    <a:lstStyle/>
                    <a:p>
                      <a:pPr algn="ctr" fontAlgn="b"/>
                      <a:r>
                        <a:rPr lang="en-IE" sz="1100" u="none" strike="noStrike" dirty="0">
                          <a:effectLst/>
                        </a:rPr>
                        <a:t>In favour if life at risk/ </a:t>
                      </a:r>
                      <a:r>
                        <a:rPr lang="en-IE" sz="1100" u="none" strike="noStrike" dirty="0" smtClean="0">
                          <a:effectLst/>
                        </a:rPr>
                        <a:t>abnormality</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(50)</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IE" sz="1100" u="none" strike="noStrike" dirty="0">
                          <a:effectLst/>
                        </a:rPr>
                        <a:t>In favour if rape/ health risk/ </a:t>
                      </a:r>
                      <a:r>
                        <a:rPr lang="en-IE" sz="1100" u="none" strike="noStrike" dirty="0" smtClean="0">
                          <a:effectLst/>
                        </a:rPr>
                        <a:t>abnormality </a:t>
                      </a:r>
                      <a:r>
                        <a:rPr lang="en-GB" sz="1100" b="0" i="0" u="none" strike="noStrike" dirty="0" smtClean="0">
                          <a:solidFill>
                            <a:schemeClr val="tx1"/>
                          </a:solidFill>
                          <a:effectLst/>
                          <a:latin typeface="Calibri" panose="020F0502020204030204" pitchFamily="34" charset="0"/>
                        </a:rPr>
                        <a:t>(340)</a:t>
                      </a:r>
                    </a:p>
                  </a:txBody>
                  <a:tcPr marL="9525" marR="9525" marT="9525" marB="0" anchor="b"/>
                </a:tc>
                <a:tc>
                  <a:txBody>
                    <a:bodyPr/>
                    <a:lstStyle/>
                    <a:p>
                      <a:pPr algn="ctr" fontAlgn="b"/>
                      <a:r>
                        <a:rPr lang="en-GB" sz="1100" u="none" strike="noStrike" dirty="0">
                          <a:effectLst/>
                        </a:rPr>
                        <a:t>In favour as </a:t>
                      </a:r>
                      <a:r>
                        <a:rPr lang="en-GB" sz="1100" u="none" strike="noStrike" dirty="0" smtClean="0">
                          <a:effectLst/>
                        </a:rPr>
                        <a:t>choice</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(245)</a:t>
                      </a:r>
                    </a:p>
                  </a:txBody>
                  <a:tcPr marL="9525" marR="9525" marT="9525" marB="0" anchor="b"/>
                </a:tc>
                <a:tc>
                  <a:txBody>
                    <a:bodyPr/>
                    <a:lstStyle/>
                    <a:p>
                      <a:pPr marL="0" marR="0" indent="0" algn="ctr" defTabSz="685800" rtl="0" eaLnBrk="1" fontAlgn="b" latinLnBrk="0" hangingPunct="1">
                        <a:lnSpc>
                          <a:spcPct val="100000"/>
                        </a:lnSpc>
                        <a:spcBef>
                          <a:spcPts val="0"/>
                        </a:spcBef>
                        <a:spcAft>
                          <a:spcPts val="0"/>
                        </a:spcAft>
                        <a:buClrTx/>
                        <a:buSzTx/>
                        <a:buFontTx/>
                        <a:buNone/>
                        <a:tabLst/>
                        <a:defRPr/>
                      </a:pPr>
                      <a:r>
                        <a:rPr lang="en-GB" sz="1100" u="none" strike="noStrike" dirty="0">
                          <a:effectLst/>
                        </a:rPr>
                        <a:t>Roman </a:t>
                      </a:r>
                      <a:r>
                        <a:rPr lang="en-GB" sz="1100" u="none" strike="noStrike" dirty="0" smtClean="0">
                          <a:effectLst/>
                        </a:rPr>
                        <a:t>Catholic </a:t>
                      </a:r>
                      <a:r>
                        <a:rPr lang="en-GB" sz="1100" b="0" i="0" u="none" strike="noStrike" dirty="0" smtClean="0">
                          <a:solidFill>
                            <a:schemeClr val="tx1"/>
                          </a:solidFill>
                          <a:effectLst/>
                          <a:latin typeface="Calibri" panose="020F0502020204030204" pitchFamily="34" charset="0"/>
                        </a:rPr>
                        <a:t>(641)</a:t>
                      </a:r>
                    </a:p>
                  </a:txBody>
                  <a:tcPr marL="9525" marR="9525" marT="9525" marB="0" anchor="b"/>
                </a:tc>
                <a:tc>
                  <a:txBody>
                    <a:bodyPr/>
                    <a:lstStyle/>
                    <a:p>
                      <a:pPr algn="ctr" fontAlgn="b"/>
                      <a:r>
                        <a:rPr lang="en-GB" sz="1100" u="none" strike="noStrike" dirty="0" smtClean="0">
                          <a:effectLst/>
                        </a:rPr>
                        <a:t>Other</a:t>
                      </a:r>
                    </a:p>
                    <a:p>
                      <a:pPr marL="0" marR="0" indent="0" algn="ctr" defTabSz="685800" rtl="0" eaLnBrk="1" fontAlgn="b" latinLnBrk="0" hangingPunct="1">
                        <a:lnSpc>
                          <a:spcPct val="100000"/>
                        </a:lnSpc>
                        <a:spcBef>
                          <a:spcPts val="0"/>
                        </a:spcBef>
                        <a:spcAft>
                          <a:spcPts val="0"/>
                        </a:spcAft>
                        <a:buClrTx/>
                        <a:buSzTx/>
                        <a:buFontTx/>
                        <a:buNone/>
                        <a:tabLst/>
                        <a:defRPr/>
                      </a:pPr>
                      <a:r>
                        <a:rPr lang="en-GB" sz="1100" b="0" i="0" u="none" strike="noStrike" dirty="0" smtClean="0">
                          <a:solidFill>
                            <a:schemeClr val="tx1"/>
                          </a:solidFill>
                          <a:effectLst/>
                          <a:latin typeface="Calibri" panose="020F0502020204030204" pitchFamily="34" charset="0"/>
                        </a:rPr>
                        <a:t>(57)</a:t>
                      </a:r>
                    </a:p>
                  </a:txBody>
                  <a:tcPr marL="9525" marR="9525" marT="9525" marB="0" anchor="b"/>
                </a:tc>
              </a:tr>
              <a:tr h="344204">
                <a:tc>
                  <a:txBody>
                    <a:bodyPr/>
                    <a:lstStyle/>
                    <a:p>
                      <a:pPr algn="r" fontAlgn="b"/>
                      <a:r>
                        <a:rPr lang="en-GB" sz="1100" b="1" u="none" strike="noStrike" dirty="0">
                          <a:effectLst/>
                        </a:rPr>
                        <a:t>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IE" sz="1100" b="0" i="0" u="none" strike="noStrike" dirty="0">
                          <a:solidFill>
                            <a:schemeClr val="bg1"/>
                          </a:solidFill>
                          <a:effectLst/>
                          <a:latin typeface="Calibri"/>
                        </a:rPr>
                        <a:t>23%</a:t>
                      </a:r>
                    </a:p>
                  </a:txBody>
                  <a:tcPr marL="9525" marR="9525" marT="9525" marB="0" anchor="ctr"/>
                </a:tc>
                <a:tc>
                  <a:txBody>
                    <a:bodyPr/>
                    <a:lstStyle/>
                    <a:p>
                      <a:pPr algn="ctr" fontAlgn="b"/>
                      <a:r>
                        <a:rPr lang="en-IE" sz="1100" b="0" i="0" u="none" strike="noStrike" dirty="0">
                          <a:solidFill>
                            <a:schemeClr val="bg1"/>
                          </a:solidFill>
                          <a:effectLst/>
                          <a:latin typeface="Calibri"/>
                        </a:rPr>
                        <a:t>8%</a:t>
                      </a:r>
                    </a:p>
                  </a:txBody>
                  <a:tcPr marL="9525" marR="9525" marT="9525" marB="0" anchor="ctr">
                    <a:solidFill>
                      <a:schemeClr val="bg2">
                        <a:lumMod val="20000"/>
                        <a:lumOff val="80000"/>
                      </a:schemeClr>
                    </a:solidFill>
                  </a:tcPr>
                </a:tc>
                <a:tc>
                  <a:txBody>
                    <a:bodyPr/>
                    <a:lstStyle/>
                    <a:p>
                      <a:pPr algn="ctr" fontAlgn="b"/>
                      <a:r>
                        <a:rPr lang="en-IE" sz="1100" b="0" i="0" u="none" strike="noStrike" dirty="0">
                          <a:solidFill>
                            <a:schemeClr val="bg1"/>
                          </a:solidFill>
                          <a:effectLst/>
                          <a:latin typeface="Calibri"/>
                        </a:rPr>
                        <a:t>11%</a:t>
                      </a:r>
                    </a:p>
                  </a:txBody>
                  <a:tcPr marL="9525" marR="9525" marT="9525" marB="0" anchor="ctr">
                    <a:solidFill>
                      <a:schemeClr val="bg2">
                        <a:lumMod val="20000"/>
                        <a:lumOff val="80000"/>
                      </a:schemeClr>
                    </a:solidFill>
                  </a:tcPr>
                </a:tc>
                <a:tc>
                  <a:txBody>
                    <a:bodyPr/>
                    <a:lstStyle/>
                    <a:p>
                      <a:pPr algn="ctr" fontAlgn="b"/>
                      <a:r>
                        <a:rPr lang="en-IE" sz="1100" b="0" i="0" u="none" strike="noStrike">
                          <a:solidFill>
                            <a:schemeClr val="bg1"/>
                          </a:solidFill>
                          <a:effectLst/>
                          <a:latin typeface="Calibri"/>
                        </a:rPr>
                        <a:t>21%</a:t>
                      </a:r>
                    </a:p>
                  </a:txBody>
                  <a:tcPr marL="9525" marR="9525" marT="9525" marB="0" anchor="ctr"/>
                </a:tc>
                <a:tc>
                  <a:txBody>
                    <a:bodyPr/>
                    <a:lstStyle/>
                    <a:p>
                      <a:pPr algn="ctr" fontAlgn="b"/>
                      <a:r>
                        <a:rPr lang="en-IE" sz="1100" b="0" i="0" u="none" strike="noStrike" dirty="0">
                          <a:solidFill>
                            <a:schemeClr val="bg1"/>
                          </a:solidFill>
                          <a:effectLst/>
                          <a:latin typeface="Calibri"/>
                        </a:rPr>
                        <a:t>31%</a:t>
                      </a:r>
                    </a:p>
                  </a:txBody>
                  <a:tcPr marL="9525" marR="9525" marT="9525" marB="0" anchor="ctr">
                    <a:solidFill>
                      <a:schemeClr val="accent1"/>
                    </a:solidFill>
                  </a:tcPr>
                </a:tc>
                <a:tc>
                  <a:txBody>
                    <a:bodyPr/>
                    <a:lstStyle/>
                    <a:p>
                      <a:pPr algn="ctr" fontAlgn="b"/>
                      <a:r>
                        <a:rPr lang="en-IE" sz="1100" b="0" i="0" u="none" strike="noStrike">
                          <a:solidFill>
                            <a:schemeClr val="bg1"/>
                          </a:solidFill>
                          <a:effectLst/>
                          <a:latin typeface="Calibri"/>
                        </a:rPr>
                        <a:t>22%</a:t>
                      </a:r>
                    </a:p>
                  </a:txBody>
                  <a:tcPr marL="9525" marR="9525" marT="9525" marB="0" anchor="ctr"/>
                </a:tc>
                <a:tc>
                  <a:txBody>
                    <a:bodyPr/>
                    <a:lstStyle/>
                    <a:p>
                      <a:pPr algn="ctr" fontAlgn="b"/>
                      <a:r>
                        <a:rPr lang="en-IE" sz="1100" b="0" i="0" u="none" strike="noStrike">
                          <a:solidFill>
                            <a:schemeClr val="bg1"/>
                          </a:solidFill>
                          <a:effectLst/>
                          <a:latin typeface="Calibri"/>
                        </a:rPr>
                        <a:t>34%</a:t>
                      </a:r>
                    </a:p>
                  </a:txBody>
                  <a:tcPr marL="9525" marR="9525" marT="9525" marB="0" anchor="ctr"/>
                </a:tc>
              </a:tr>
              <a:tr h="344204">
                <a:tc>
                  <a:txBody>
                    <a:bodyPr/>
                    <a:lstStyle/>
                    <a:p>
                      <a:pPr algn="r" fontAlgn="b"/>
                      <a:r>
                        <a:rPr lang="en-GB" sz="1100" b="1" u="none" strike="noStrike" dirty="0">
                          <a:effectLst/>
                        </a:rPr>
                        <a:t>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IE" sz="1100" b="0" i="0" u="none" strike="noStrike">
                          <a:solidFill>
                            <a:schemeClr val="bg1"/>
                          </a:solidFill>
                          <a:effectLst/>
                          <a:latin typeface="Calibri"/>
                        </a:rPr>
                        <a:t>11%</a:t>
                      </a:r>
                    </a:p>
                  </a:txBody>
                  <a:tcPr marL="9525" marR="9525" marT="9525" marB="0" anchor="ctr"/>
                </a:tc>
                <a:tc>
                  <a:txBody>
                    <a:bodyPr/>
                    <a:lstStyle/>
                    <a:p>
                      <a:pPr algn="ctr" fontAlgn="b"/>
                      <a:r>
                        <a:rPr lang="en-IE" sz="1100" b="0" i="0" u="none" strike="noStrike" dirty="0">
                          <a:solidFill>
                            <a:schemeClr val="bg1"/>
                          </a:solidFill>
                          <a:effectLst/>
                          <a:latin typeface="Calibri"/>
                        </a:rPr>
                        <a:t>12%</a:t>
                      </a:r>
                    </a:p>
                  </a:txBody>
                  <a:tcPr marL="9525" marR="9525" marT="9525" marB="0" anchor="ctr"/>
                </a:tc>
                <a:tc>
                  <a:txBody>
                    <a:bodyPr/>
                    <a:lstStyle/>
                    <a:p>
                      <a:pPr algn="ctr" fontAlgn="b"/>
                      <a:r>
                        <a:rPr lang="en-IE" sz="1100" b="0" i="0" u="none" strike="noStrike">
                          <a:solidFill>
                            <a:schemeClr val="bg1"/>
                          </a:solidFill>
                          <a:effectLst/>
                          <a:latin typeface="Calibri"/>
                        </a:rPr>
                        <a:t>11%</a:t>
                      </a:r>
                    </a:p>
                  </a:txBody>
                  <a:tcPr marL="9525" marR="9525" marT="9525" marB="0" anchor="ctr"/>
                </a:tc>
                <a:tc>
                  <a:txBody>
                    <a:bodyPr/>
                    <a:lstStyle/>
                    <a:p>
                      <a:pPr algn="ctr" fontAlgn="b"/>
                      <a:r>
                        <a:rPr lang="en-IE" sz="1100" b="0" i="0" u="none" strike="noStrike">
                          <a:solidFill>
                            <a:schemeClr val="bg1"/>
                          </a:solidFill>
                          <a:effectLst/>
                          <a:latin typeface="Calibri"/>
                        </a:rPr>
                        <a:t>11%</a:t>
                      </a:r>
                    </a:p>
                  </a:txBody>
                  <a:tcPr marL="9525" marR="9525" marT="9525" marB="0" anchor="ctr"/>
                </a:tc>
                <a:tc>
                  <a:txBody>
                    <a:bodyPr/>
                    <a:lstStyle/>
                    <a:p>
                      <a:pPr algn="ctr" fontAlgn="b"/>
                      <a:r>
                        <a:rPr lang="en-IE" sz="1100" b="0" i="0" u="none" strike="noStrike">
                          <a:solidFill>
                            <a:schemeClr val="bg1"/>
                          </a:solidFill>
                          <a:effectLst/>
                          <a:latin typeface="Calibri"/>
                        </a:rPr>
                        <a:t>11%</a:t>
                      </a:r>
                    </a:p>
                  </a:txBody>
                  <a:tcPr marL="9525" marR="9525" marT="9525" marB="0" anchor="ctr"/>
                </a:tc>
                <a:tc>
                  <a:txBody>
                    <a:bodyPr/>
                    <a:lstStyle/>
                    <a:p>
                      <a:pPr algn="ctr" fontAlgn="b"/>
                      <a:r>
                        <a:rPr lang="en-IE" sz="1100" b="0" i="0" u="none" strike="noStrike">
                          <a:solidFill>
                            <a:schemeClr val="bg1"/>
                          </a:solidFill>
                          <a:effectLst/>
                          <a:latin typeface="Calibri"/>
                        </a:rPr>
                        <a:t>12%</a:t>
                      </a:r>
                    </a:p>
                  </a:txBody>
                  <a:tcPr marL="9525" marR="9525" marT="9525" marB="0" anchor="ctr"/>
                </a:tc>
                <a:tc>
                  <a:txBody>
                    <a:bodyPr/>
                    <a:lstStyle/>
                    <a:p>
                      <a:pPr algn="ctr" fontAlgn="b"/>
                      <a:r>
                        <a:rPr lang="en-IE" sz="1100" b="0" i="0" u="none" strike="noStrike">
                          <a:solidFill>
                            <a:schemeClr val="bg1"/>
                          </a:solidFill>
                          <a:effectLst/>
                          <a:latin typeface="Calibri"/>
                        </a:rPr>
                        <a:t>4%</a:t>
                      </a:r>
                    </a:p>
                  </a:txBody>
                  <a:tcPr marL="9525" marR="9525" marT="9525" marB="0" anchor="ctr"/>
                </a:tc>
              </a:tr>
              <a:tr h="344204">
                <a:tc>
                  <a:txBody>
                    <a:bodyPr/>
                    <a:lstStyle/>
                    <a:p>
                      <a:pPr algn="r" fontAlgn="b"/>
                      <a:r>
                        <a:rPr lang="en-GB" sz="1100" b="1" u="none" strike="noStrike" dirty="0">
                          <a:effectLst/>
                        </a:rPr>
                        <a:t>Neither agree nor disagree</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IE" sz="1100" b="0" i="0" u="none" strike="noStrike">
                          <a:solidFill>
                            <a:schemeClr val="bg1"/>
                          </a:solidFill>
                          <a:effectLst/>
                          <a:latin typeface="Calibri"/>
                        </a:rPr>
                        <a:t>15%</a:t>
                      </a:r>
                    </a:p>
                  </a:txBody>
                  <a:tcPr marL="9525" marR="9525" marT="9525" marB="0" anchor="ctr"/>
                </a:tc>
                <a:tc>
                  <a:txBody>
                    <a:bodyPr/>
                    <a:lstStyle/>
                    <a:p>
                      <a:pPr algn="ctr" fontAlgn="b"/>
                      <a:r>
                        <a:rPr lang="en-IE" sz="1100" b="0" i="0" u="none" strike="noStrike">
                          <a:solidFill>
                            <a:schemeClr val="bg1"/>
                          </a:solidFill>
                          <a:effectLst/>
                          <a:latin typeface="Calibri"/>
                        </a:rPr>
                        <a:t>13%</a:t>
                      </a:r>
                    </a:p>
                  </a:txBody>
                  <a:tcPr marL="9525" marR="9525" marT="9525" marB="0" anchor="ctr"/>
                </a:tc>
                <a:tc>
                  <a:txBody>
                    <a:bodyPr/>
                    <a:lstStyle/>
                    <a:p>
                      <a:pPr algn="ctr" fontAlgn="b"/>
                      <a:r>
                        <a:rPr lang="en-IE" sz="1100" b="0" i="0" u="none" strike="noStrike" dirty="0">
                          <a:solidFill>
                            <a:schemeClr val="bg1"/>
                          </a:solidFill>
                          <a:effectLst/>
                          <a:latin typeface="Calibri"/>
                        </a:rPr>
                        <a:t>24%</a:t>
                      </a:r>
                    </a:p>
                  </a:txBody>
                  <a:tcPr marL="9525" marR="9525" marT="9525" marB="0" anchor="ctr"/>
                </a:tc>
                <a:tc>
                  <a:txBody>
                    <a:bodyPr/>
                    <a:lstStyle/>
                    <a:p>
                      <a:pPr algn="ctr" fontAlgn="b"/>
                      <a:r>
                        <a:rPr lang="en-IE" sz="1100" b="0" i="0" u="none" strike="noStrike">
                          <a:solidFill>
                            <a:schemeClr val="bg1"/>
                          </a:solidFill>
                          <a:effectLst/>
                          <a:latin typeface="Calibri"/>
                        </a:rPr>
                        <a:t>16%</a:t>
                      </a:r>
                    </a:p>
                  </a:txBody>
                  <a:tcPr marL="9525" marR="9525" marT="9525" marB="0" anchor="ctr"/>
                </a:tc>
                <a:tc>
                  <a:txBody>
                    <a:bodyPr/>
                    <a:lstStyle/>
                    <a:p>
                      <a:pPr algn="ctr" fontAlgn="b"/>
                      <a:r>
                        <a:rPr lang="en-IE" sz="1100" b="0" i="0" u="none" strike="noStrike">
                          <a:solidFill>
                            <a:schemeClr val="bg1"/>
                          </a:solidFill>
                          <a:effectLst/>
                          <a:latin typeface="Calibri"/>
                        </a:rPr>
                        <a:t>14%</a:t>
                      </a:r>
                    </a:p>
                  </a:txBody>
                  <a:tcPr marL="9525" marR="9525" marT="9525" marB="0" anchor="ctr"/>
                </a:tc>
                <a:tc>
                  <a:txBody>
                    <a:bodyPr/>
                    <a:lstStyle/>
                    <a:p>
                      <a:pPr algn="ctr" fontAlgn="b"/>
                      <a:r>
                        <a:rPr lang="en-IE" sz="1100" b="0" i="0" u="none" strike="noStrike">
                          <a:solidFill>
                            <a:schemeClr val="bg1"/>
                          </a:solidFill>
                          <a:effectLst/>
                          <a:latin typeface="Calibri"/>
                        </a:rPr>
                        <a:t>16%</a:t>
                      </a:r>
                    </a:p>
                  </a:txBody>
                  <a:tcPr marL="9525" marR="9525" marT="9525" marB="0" anchor="ctr"/>
                </a:tc>
                <a:tc>
                  <a:txBody>
                    <a:bodyPr/>
                    <a:lstStyle/>
                    <a:p>
                      <a:pPr algn="ctr" fontAlgn="b"/>
                      <a:r>
                        <a:rPr lang="en-IE" sz="1100" b="0" i="0" u="none" strike="noStrike">
                          <a:solidFill>
                            <a:schemeClr val="bg1"/>
                          </a:solidFill>
                          <a:effectLst/>
                          <a:latin typeface="Calibri"/>
                        </a:rPr>
                        <a:t>8%</a:t>
                      </a:r>
                    </a:p>
                  </a:txBody>
                  <a:tcPr marL="9525" marR="9525" marT="9525" marB="0" anchor="ctr"/>
                </a:tc>
              </a:tr>
              <a:tr h="344204">
                <a:tc>
                  <a:txBody>
                    <a:bodyPr/>
                    <a:lstStyle/>
                    <a:p>
                      <a:pPr algn="r" fontAlgn="b"/>
                      <a:r>
                        <a:rPr lang="en-GB" sz="1100" b="1" u="none" strike="noStrike" dirty="0">
                          <a:effectLst/>
                        </a:rPr>
                        <a:t>Disagree slightly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IE" sz="1100" b="0" i="0" u="none" strike="noStrike">
                          <a:solidFill>
                            <a:schemeClr val="bg1"/>
                          </a:solidFill>
                          <a:effectLst/>
                          <a:latin typeface="Calibri"/>
                        </a:rPr>
                        <a:t>11%</a:t>
                      </a:r>
                    </a:p>
                  </a:txBody>
                  <a:tcPr marL="9525" marR="9525" marT="9525" marB="0" anchor="ctr"/>
                </a:tc>
                <a:tc>
                  <a:txBody>
                    <a:bodyPr/>
                    <a:lstStyle/>
                    <a:p>
                      <a:pPr algn="ctr" fontAlgn="b"/>
                      <a:r>
                        <a:rPr lang="en-IE" sz="1100" b="0" i="0" u="none" strike="noStrike">
                          <a:solidFill>
                            <a:schemeClr val="bg1"/>
                          </a:solidFill>
                          <a:effectLst/>
                          <a:latin typeface="Calibri"/>
                        </a:rPr>
                        <a:t>7%</a:t>
                      </a:r>
                    </a:p>
                  </a:txBody>
                  <a:tcPr marL="9525" marR="9525" marT="9525" marB="0" anchor="ctr"/>
                </a:tc>
                <a:tc>
                  <a:txBody>
                    <a:bodyPr/>
                    <a:lstStyle/>
                    <a:p>
                      <a:pPr algn="ctr" fontAlgn="b"/>
                      <a:r>
                        <a:rPr lang="en-IE" sz="1100" b="0" i="0" u="none" strike="noStrike" dirty="0">
                          <a:solidFill>
                            <a:schemeClr val="bg1"/>
                          </a:solidFill>
                          <a:effectLst/>
                          <a:latin typeface="Calibri"/>
                        </a:rPr>
                        <a:t>4%</a:t>
                      </a:r>
                    </a:p>
                  </a:txBody>
                  <a:tcPr marL="9525" marR="9525" marT="9525" marB="0" anchor="ctr"/>
                </a:tc>
                <a:tc>
                  <a:txBody>
                    <a:bodyPr/>
                    <a:lstStyle/>
                    <a:p>
                      <a:pPr algn="ctr" fontAlgn="b"/>
                      <a:r>
                        <a:rPr lang="en-IE" sz="1100" b="0" i="0" u="none" strike="noStrike" dirty="0">
                          <a:solidFill>
                            <a:schemeClr val="bg1"/>
                          </a:solidFill>
                          <a:effectLst/>
                          <a:latin typeface="Calibri"/>
                        </a:rPr>
                        <a:t>12%</a:t>
                      </a:r>
                    </a:p>
                  </a:txBody>
                  <a:tcPr marL="9525" marR="9525" marT="9525" marB="0" anchor="ctr"/>
                </a:tc>
                <a:tc>
                  <a:txBody>
                    <a:bodyPr/>
                    <a:lstStyle/>
                    <a:p>
                      <a:pPr algn="ctr" fontAlgn="b"/>
                      <a:r>
                        <a:rPr lang="en-IE" sz="1100" b="0" i="0" u="none" strike="noStrike">
                          <a:solidFill>
                            <a:schemeClr val="bg1"/>
                          </a:solidFill>
                          <a:effectLst/>
                          <a:latin typeface="Calibri"/>
                        </a:rPr>
                        <a:t>12%</a:t>
                      </a:r>
                    </a:p>
                  </a:txBody>
                  <a:tcPr marL="9525" marR="9525" marT="9525" marB="0" anchor="ctr"/>
                </a:tc>
                <a:tc>
                  <a:txBody>
                    <a:bodyPr/>
                    <a:lstStyle/>
                    <a:p>
                      <a:pPr algn="ctr" fontAlgn="b"/>
                      <a:r>
                        <a:rPr lang="en-IE" sz="1100" b="0" i="0" u="none" strike="noStrike">
                          <a:solidFill>
                            <a:schemeClr val="bg1"/>
                          </a:solidFill>
                          <a:effectLst/>
                          <a:latin typeface="Calibri"/>
                        </a:rPr>
                        <a:t>11%</a:t>
                      </a:r>
                    </a:p>
                  </a:txBody>
                  <a:tcPr marL="9525" marR="9525" marT="9525" marB="0" anchor="ctr"/>
                </a:tc>
                <a:tc>
                  <a:txBody>
                    <a:bodyPr/>
                    <a:lstStyle/>
                    <a:p>
                      <a:pPr algn="ctr" fontAlgn="b"/>
                      <a:r>
                        <a:rPr lang="en-IE" sz="1100" b="0" i="0" u="none" strike="noStrike">
                          <a:solidFill>
                            <a:schemeClr val="bg1"/>
                          </a:solidFill>
                          <a:effectLst/>
                          <a:latin typeface="Calibri"/>
                        </a:rPr>
                        <a:t>10%</a:t>
                      </a:r>
                    </a:p>
                  </a:txBody>
                  <a:tcPr marL="9525" marR="9525" marT="9525" marB="0" anchor="ctr"/>
                </a:tc>
              </a:tr>
              <a:tr h="344204">
                <a:tc>
                  <a:txBody>
                    <a:bodyPr/>
                    <a:lstStyle/>
                    <a:p>
                      <a:pPr algn="r" fontAlgn="b"/>
                      <a:r>
                        <a:rPr lang="en-GB" sz="1100" b="1" u="none" strike="noStrike" dirty="0">
                          <a:effectLst/>
                        </a:rPr>
                        <a:t>Disagree strongly</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IE" sz="1100" b="0" i="0" u="none" strike="noStrike">
                          <a:solidFill>
                            <a:schemeClr val="bg1"/>
                          </a:solidFill>
                          <a:effectLst/>
                          <a:latin typeface="Calibri"/>
                        </a:rPr>
                        <a:t>39%</a:t>
                      </a:r>
                    </a:p>
                  </a:txBody>
                  <a:tcPr marL="9525" marR="9525" marT="9525" marB="0" anchor="ctr"/>
                </a:tc>
                <a:tc>
                  <a:txBody>
                    <a:bodyPr/>
                    <a:lstStyle/>
                    <a:p>
                      <a:pPr algn="ctr" fontAlgn="b"/>
                      <a:r>
                        <a:rPr lang="en-IE" sz="1100" b="0" i="0" u="none" strike="noStrike" dirty="0">
                          <a:solidFill>
                            <a:schemeClr val="bg1"/>
                          </a:solidFill>
                          <a:effectLst/>
                          <a:latin typeface="Calibri"/>
                        </a:rPr>
                        <a:t>57%</a:t>
                      </a:r>
                    </a:p>
                  </a:txBody>
                  <a:tcPr marL="9525" marR="9525" marT="9525" marB="0" anchor="ctr">
                    <a:solidFill>
                      <a:schemeClr val="accent1"/>
                    </a:solidFill>
                  </a:tcPr>
                </a:tc>
                <a:tc>
                  <a:txBody>
                    <a:bodyPr/>
                    <a:lstStyle/>
                    <a:p>
                      <a:pPr algn="ctr" fontAlgn="b"/>
                      <a:r>
                        <a:rPr lang="en-IE" sz="1100" b="0" i="0" u="none" strike="noStrike" dirty="0">
                          <a:solidFill>
                            <a:schemeClr val="bg1"/>
                          </a:solidFill>
                          <a:effectLst/>
                          <a:latin typeface="Calibri"/>
                        </a:rPr>
                        <a:t>49%</a:t>
                      </a:r>
                    </a:p>
                  </a:txBody>
                  <a:tcPr marL="9525" marR="9525" marT="9525" marB="0" anchor="ctr">
                    <a:solidFill>
                      <a:schemeClr val="accent1"/>
                    </a:solidFill>
                  </a:tcPr>
                </a:tc>
                <a:tc>
                  <a:txBody>
                    <a:bodyPr/>
                    <a:lstStyle/>
                    <a:p>
                      <a:pPr algn="ctr" fontAlgn="b"/>
                      <a:r>
                        <a:rPr lang="en-IE" sz="1100" b="0" i="0" u="none" strike="noStrike" dirty="0">
                          <a:solidFill>
                            <a:schemeClr val="bg1"/>
                          </a:solidFill>
                          <a:effectLst/>
                          <a:latin typeface="Calibri"/>
                        </a:rPr>
                        <a:t>39%</a:t>
                      </a:r>
                    </a:p>
                  </a:txBody>
                  <a:tcPr marL="9525" marR="9525" marT="9525" marB="0" anchor="ctr"/>
                </a:tc>
                <a:tc>
                  <a:txBody>
                    <a:bodyPr/>
                    <a:lstStyle/>
                    <a:p>
                      <a:pPr algn="ctr" fontAlgn="b"/>
                      <a:r>
                        <a:rPr lang="en-IE" sz="1100" b="0" i="0" u="none" strike="noStrike" dirty="0">
                          <a:solidFill>
                            <a:schemeClr val="bg1"/>
                          </a:solidFill>
                          <a:effectLst/>
                          <a:latin typeface="Calibri"/>
                        </a:rPr>
                        <a:t>31%</a:t>
                      </a:r>
                    </a:p>
                  </a:txBody>
                  <a:tcPr marL="9525" marR="9525" marT="9525" marB="0" anchor="ctr">
                    <a:solidFill>
                      <a:schemeClr val="bg2">
                        <a:lumMod val="20000"/>
                        <a:lumOff val="80000"/>
                      </a:schemeClr>
                    </a:solidFill>
                  </a:tcPr>
                </a:tc>
                <a:tc>
                  <a:txBody>
                    <a:bodyPr/>
                    <a:lstStyle/>
                    <a:p>
                      <a:pPr algn="ctr" fontAlgn="b"/>
                      <a:r>
                        <a:rPr lang="en-IE" sz="1100" b="0" i="0" u="none" strike="noStrike">
                          <a:solidFill>
                            <a:schemeClr val="bg1"/>
                          </a:solidFill>
                          <a:effectLst/>
                          <a:latin typeface="Calibri"/>
                        </a:rPr>
                        <a:t>39%</a:t>
                      </a:r>
                    </a:p>
                  </a:txBody>
                  <a:tcPr marL="9525" marR="9525" marT="9525" marB="0" anchor="ctr"/>
                </a:tc>
                <a:tc>
                  <a:txBody>
                    <a:bodyPr/>
                    <a:lstStyle/>
                    <a:p>
                      <a:pPr algn="ctr" fontAlgn="b"/>
                      <a:r>
                        <a:rPr lang="en-IE" sz="1100" b="0" i="0" u="none" strike="noStrike">
                          <a:solidFill>
                            <a:schemeClr val="bg1"/>
                          </a:solidFill>
                          <a:effectLst/>
                          <a:latin typeface="Calibri"/>
                        </a:rPr>
                        <a:t>39%</a:t>
                      </a:r>
                    </a:p>
                  </a:txBody>
                  <a:tcPr marL="9525" marR="9525" marT="9525" marB="0" anchor="ctr"/>
                </a:tc>
              </a:tr>
              <a:tr h="344204">
                <a:tc>
                  <a:txBody>
                    <a:bodyPr/>
                    <a:lstStyle/>
                    <a:p>
                      <a:pPr algn="r" fontAlgn="b"/>
                      <a:r>
                        <a:rPr lang="en-GB" sz="1100" b="1" u="none" strike="noStrike" dirty="0">
                          <a:effectLst/>
                        </a:rPr>
                        <a:t>Refused</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IE" sz="1100" b="0" i="0" u="none" strike="noStrike" dirty="0" smtClean="0">
                          <a:solidFill>
                            <a:schemeClr val="bg1"/>
                          </a:solidFill>
                          <a:effectLst/>
                          <a:latin typeface="Calibri"/>
                        </a:rPr>
                        <a:t>*</a:t>
                      </a:r>
                      <a:endParaRPr lang="en-IE" sz="1100" b="0" i="0" u="none" strike="noStrike" dirty="0">
                        <a:solidFill>
                          <a:schemeClr val="bg1"/>
                        </a:solidFill>
                        <a:effectLst/>
                        <a:latin typeface="Calibri"/>
                      </a:endParaRPr>
                    </a:p>
                  </a:txBody>
                  <a:tcPr marL="9525" marR="9525" marT="9525" marB="0" anchor="ctr"/>
                </a:tc>
                <a:tc>
                  <a:txBody>
                    <a:bodyPr/>
                    <a:lstStyle/>
                    <a:p>
                      <a:pPr algn="ctr" fontAlgn="b"/>
                      <a:r>
                        <a:rPr lang="en-IE" sz="1100" b="0" i="0" u="none" strike="noStrike">
                          <a:solidFill>
                            <a:schemeClr val="bg1"/>
                          </a:solidFill>
                          <a:effectLst/>
                          <a:latin typeface="Calibri"/>
                        </a:rPr>
                        <a:t>- </a:t>
                      </a:r>
                    </a:p>
                  </a:txBody>
                  <a:tcPr marL="9525" marR="9525" marT="9525" marB="0" anchor="ctr"/>
                </a:tc>
                <a:tc>
                  <a:txBody>
                    <a:bodyPr/>
                    <a:lstStyle/>
                    <a:p>
                      <a:pPr algn="ctr" fontAlgn="b"/>
                      <a:r>
                        <a:rPr lang="en-IE" sz="1100" b="0" i="0" u="none" strike="noStrike">
                          <a:solidFill>
                            <a:schemeClr val="bg1"/>
                          </a:solidFill>
                          <a:effectLst/>
                          <a:latin typeface="Calibri"/>
                        </a:rPr>
                        <a:t>2%</a:t>
                      </a:r>
                    </a:p>
                  </a:txBody>
                  <a:tcPr marL="9525" marR="9525" marT="9525" marB="0" anchor="ctr"/>
                </a:tc>
                <a:tc>
                  <a:txBody>
                    <a:bodyPr/>
                    <a:lstStyle/>
                    <a:p>
                      <a:pPr algn="ctr" fontAlgn="b"/>
                      <a:r>
                        <a:rPr lang="en-IE" sz="1100" b="0" i="0" u="none" strike="noStrike">
                          <a:solidFill>
                            <a:schemeClr val="bg1"/>
                          </a:solidFill>
                          <a:effectLst/>
                          <a:latin typeface="Calibri"/>
                        </a:rPr>
                        <a:t>- </a:t>
                      </a:r>
                    </a:p>
                  </a:txBody>
                  <a:tcPr marL="9525" marR="9525" marT="9525" marB="0" anchor="ctr"/>
                </a:tc>
                <a:tc>
                  <a:txBody>
                    <a:bodyPr/>
                    <a:lstStyle/>
                    <a:p>
                      <a:pPr algn="ctr" fontAlgn="b"/>
                      <a:r>
                        <a:rPr lang="en-IE" sz="1100" b="0" i="0" u="none" strike="noStrike" dirty="0" smtClean="0">
                          <a:solidFill>
                            <a:schemeClr val="bg1"/>
                          </a:solidFill>
                          <a:effectLst/>
                          <a:latin typeface="Calibri"/>
                        </a:rPr>
                        <a:t>*</a:t>
                      </a:r>
                      <a:endParaRPr lang="en-IE" sz="1100" b="0" i="0" u="none" strike="noStrike" dirty="0">
                        <a:solidFill>
                          <a:schemeClr val="bg1"/>
                        </a:solidFill>
                        <a:effectLst/>
                        <a:latin typeface="Calibri"/>
                      </a:endParaRPr>
                    </a:p>
                  </a:txBody>
                  <a:tcPr marL="9525" marR="9525" marT="9525" marB="0" anchor="ctr"/>
                </a:tc>
                <a:tc>
                  <a:txBody>
                    <a:bodyPr/>
                    <a:lstStyle/>
                    <a:p>
                      <a:pPr algn="ctr" fontAlgn="b"/>
                      <a:r>
                        <a:rPr lang="en-IE" sz="1100" b="0" i="0" u="none" strike="noStrike" dirty="0" smtClean="0">
                          <a:solidFill>
                            <a:schemeClr val="bg1"/>
                          </a:solidFill>
                          <a:effectLst/>
                          <a:latin typeface="Calibri"/>
                        </a:rPr>
                        <a:t>*</a:t>
                      </a:r>
                      <a:endParaRPr lang="en-IE" sz="1100" b="0" i="0" u="none" strike="noStrike" dirty="0">
                        <a:solidFill>
                          <a:schemeClr val="bg1"/>
                        </a:solidFill>
                        <a:effectLst/>
                        <a:latin typeface="Calibri"/>
                      </a:endParaRPr>
                    </a:p>
                  </a:txBody>
                  <a:tcPr marL="9525" marR="9525" marT="9525" marB="0" anchor="ctr"/>
                </a:tc>
                <a:tc>
                  <a:txBody>
                    <a:bodyPr/>
                    <a:lstStyle/>
                    <a:p>
                      <a:pPr algn="ctr" fontAlgn="b"/>
                      <a:r>
                        <a:rPr lang="en-IE" sz="1100" b="0" i="0" u="none" strike="noStrike">
                          <a:solidFill>
                            <a:schemeClr val="bg1"/>
                          </a:solidFill>
                          <a:effectLst/>
                          <a:latin typeface="Calibri"/>
                        </a:rPr>
                        <a:t>- </a:t>
                      </a:r>
                    </a:p>
                  </a:txBody>
                  <a:tcPr marL="9525" marR="9525" marT="9525" marB="0" anchor="ctr"/>
                </a:tc>
              </a:tr>
              <a:tr h="344204">
                <a:tc>
                  <a:txBody>
                    <a:bodyPr/>
                    <a:lstStyle/>
                    <a:p>
                      <a:pPr algn="r" fontAlgn="b"/>
                      <a:r>
                        <a:rPr lang="en-GB" sz="1100" b="1" u="none" strike="noStrike" dirty="0">
                          <a:effectLst/>
                        </a:rPr>
                        <a:t>Don't know</a:t>
                      </a:r>
                      <a:endParaRPr lang="en-GB"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b"/>
                      <a:r>
                        <a:rPr lang="en-IE" sz="1100" b="0" i="0" u="none" strike="noStrike">
                          <a:solidFill>
                            <a:schemeClr val="bg1"/>
                          </a:solidFill>
                          <a:effectLst/>
                          <a:latin typeface="Calibri"/>
                        </a:rPr>
                        <a:t>1%</a:t>
                      </a:r>
                    </a:p>
                  </a:txBody>
                  <a:tcPr marL="9525" marR="9525" marT="9525" marB="0" anchor="ctr"/>
                </a:tc>
                <a:tc>
                  <a:txBody>
                    <a:bodyPr/>
                    <a:lstStyle/>
                    <a:p>
                      <a:pPr algn="ctr" fontAlgn="b"/>
                      <a:r>
                        <a:rPr lang="en-IE" sz="1100" b="0" i="0" u="none" strike="noStrike">
                          <a:solidFill>
                            <a:schemeClr val="bg1"/>
                          </a:solidFill>
                          <a:effectLst/>
                          <a:latin typeface="Calibri"/>
                        </a:rPr>
                        <a:t>2%</a:t>
                      </a:r>
                    </a:p>
                  </a:txBody>
                  <a:tcPr marL="9525" marR="9525" marT="9525" marB="0" anchor="ctr"/>
                </a:tc>
                <a:tc>
                  <a:txBody>
                    <a:bodyPr/>
                    <a:lstStyle/>
                    <a:p>
                      <a:pPr algn="ctr" fontAlgn="b"/>
                      <a:r>
                        <a:rPr lang="en-IE" sz="1100" b="0" i="0" u="none" strike="noStrike">
                          <a:solidFill>
                            <a:schemeClr val="bg1"/>
                          </a:solidFill>
                          <a:effectLst/>
                          <a:latin typeface="Calibri"/>
                        </a:rPr>
                        <a:t>- </a:t>
                      </a:r>
                    </a:p>
                  </a:txBody>
                  <a:tcPr marL="9525" marR="9525" marT="9525" marB="0" anchor="ctr"/>
                </a:tc>
                <a:tc>
                  <a:txBody>
                    <a:bodyPr/>
                    <a:lstStyle/>
                    <a:p>
                      <a:pPr algn="ctr" fontAlgn="b"/>
                      <a:r>
                        <a:rPr lang="en-IE" sz="1100" b="0" i="0" u="none" strike="noStrike">
                          <a:solidFill>
                            <a:schemeClr val="bg1"/>
                          </a:solidFill>
                          <a:effectLst/>
                          <a:latin typeface="Calibri"/>
                        </a:rPr>
                        <a:t>1%</a:t>
                      </a:r>
                    </a:p>
                  </a:txBody>
                  <a:tcPr marL="9525" marR="9525" marT="9525" marB="0" anchor="ctr"/>
                </a:tc>
                <a:tc>
                  <a:txBody>
                    <a:bodyPr/>
                    <a:lstStyle/>
                    <a:p>
                      <a:pPr algn="ctr" fontAlgn="b"/>
                      <a:r>
                        <a:rPr lang="en-IE" sz="1100" b="0" i="0" u="none" strike="noStrike">
                          <a:solidFill>
                            <a:schemeClr val="bg1"/>
                          </a:solidFill>
                          <a:effectLst/>
                          <a:latin typeface="Calibri"/>
                        </a:rPr>
                        <a:t>1%</a:t>
                      </a:r>
                    </a:p>
                  </a:txBody>
                  <a:tcPr marL="9525" marR="9525" marT="9525" marB="0" anchor="ctr"/>
                </a:tc>
                <a:tc>
                  <a:txBody>
                    <a:bodyPr/>
                    <a:lstStyle/>
                    <a:p>
                      <a:pPr algn="ctr" fontAlgn="b"/>
                      <a:r>
                        <a:rPr lang="en-IE" sz="1100" b="0" i="0" u="none" strike="noStrike" dirty="0">
                          <a:solidFill>
                            <a:schemeClr val="bg1"/>
                          </a:solidFill>
                          <a:effectLst/>
                          <a:latin typeface="Calibri"/>
                        </a:rPr>
                        <a:t>1%</a:t>
                      </a:r>
                    </a:p>
                  </a:txBody>
                  <a:tcPr marL="9525" marR="9525" marT="9525" marB="0" anchor="ctr"/>
                </a:tc>
                <a:tc>
                  <a:txBody>
                    <a:bodyPr/>
                    <a:lstStyle/>
                    <a:p>
                      <a:pPr algn="ctr" fontAlgn="b"/>
                      <a:r>
                        <a:rPr lang="en-IE" sz="1100" b="0" i="0" u="none" strike="noStrike" dirty="0">
                          <a:solidFill>
                            <a:schemeClr val="bg1"/>
                          </a:solidFill>
                          <a:effectLst/>
                          <a:latin typeface="Calibri"/>
                        </a:rPr>
                        <a:t>6%</a:t>
                      </a:r>
                    </a:p>
                  </a:txBody>
                  <a:tcPr marL="9525" marR="9525" marT="9525" marB="0" anchor="ctr"/>
                </a:tc>
              </a:tr>
            </a:tbl>
          </a:graphicData>
        </a:graphic>
      </p:graphicFrame>
      <p:sp>
        <p:nvSpPr>
          <p:cNvPr id="10" name="Text Placeholder 2"/>
          <p:cNvSpPr txBox="1">
            <a:spLocks/>
          </p:cNvSpPr>
          <p:nvPr/>
        </p:nvSpPr>
        <p:spPr>
          <a:xfrm>
            <a:off x="175071" y="1044447"/>
            <a:ext cx="5611151" cy="215444"/>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dirty="0"/>
              <a:t>(Base: All Adults who are </a:t>
            </a:r>
            <a:r>
              <a:rPr lang="en-IE" dirty="0" smtClean="0"/>
              <a:t>religious and favour abortion to some degree </a:t>
            </a:r>
            <a:r>
              <a:rPr lang="en-IE" dirty="0"/>
              <a:t>- </a:t>
            </a:r>
            <a:r>
              <a:rPr lang="en-IE" dirty="0" smtClean="0"/>
              <a:t>697)</a:t>
            </a:r>
            <a:endParaRPr lang="en-IE" dirty="0"/>
          </a:p>
        </p:txBody>
      </p:sp>
      <p:sp>
        <p:nvSpPr>
          <p:cNvPr id="11" name="Text Placeholder 2"/>
          <p:cNvSpPr txBox="1">
            <a:spLocks/>
          </p:cNvSpPr>
          <p:nvPr/>
        </p:nvSpPr>
        <p:spPr>
          <a:xfrm>
            <a:off x="674604" y="5277783"/>
            <a:ext cx="2260234" cy="169277"/>
          </a:xfrm>
          <a:prstGeom prst="rect">
            <a:avLst/>
          </a:prstGeom>
        </p:spPr>
        <p:txBody>
          <a:bodyPr vert="horz" wrap="none" lIns="0" tIns="0" rIns="0" bIns="0" rtlCol="0">
            <a:spAutoFit/>
          </a:bodyPr>
          <a:lstStyle>
            <a:lvl1pPr marL="0" indent="0" algn="l" defTabSz="685800" rtl="0" eaLnBrk="1" latinLnBrk="0" hangingPunct="1">
              <a:lnSpc>
                <a:spcPct val="100000"/>
              </a:lnSpc>
              <a:spcBef>
                <a:spcPts val="0"/>
              </a:spcBef>
              <a:buFont typeface="Arial" panose="020B0604020202020204" pitchFamily="34" charset="0"/>
              <a:buNone/>
              <a:defRPr sz="1400" kern="1200">
                <a:solidFill>
                  <a:schemeClr val="accent5"/>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E" sz="1100" i="1" dirty="0" smtClean="0"/>
              <a:t>*Base too small to show those opposed</a:t>
            </a:r>
            <a:endParaRPr lang="en-IE" sz="1100" i="1" dirty="0"/>
          </a:p>
        </p:txBody>
      </p:sp>
    </p:spTree>
    <p:extLst>
      <p:ext uri="{BB962C8B-B14F-4D97-AF65-F5344CB8AC3E}">
        <p14:creationId xmlns:p14="http://schemas.microsoft.com/office/powerpoint/2010/main" val="361871573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10240" y="156945"/>
            <a:ext cx="4846391" cy="369332"/>
          </a:xfrm>
        </p:spPr>
        <p:txBody>
          <a:bodyPr/>
          <a:lstStyle/>
          <a:p>
            <a:r>
              <a:rPr lang="en-IE" dirty="0" smtClean="0"/>
              <a:t>Attitudes Allowing Abortion In Ireland</a:t>
            </a:r>
            <a:endParaRPr lang="en-IE" dirty="0"/>
          </a:p>
        </p:txBody>
      </p:sp>
      <p:sp>
        <p:nvSpPr>
          <p:cNvPr id="4" name="Text Placeholder 3"/>
          <p:cNvSpPr>
            <a:spLocks noGrp="1"/>
          </p:cNvSpPr>
          <p:nvPr>
            <p:ph type="body" sz="quarter" idx="13"/>
          </p:nvPr>
        </p:nvSpPr>
        <p:spPr>
          <a:xfrm>
            <a:off x="210240" y="524714"/>
            <a:ext cx="2231380" cy="215444"/>
          </a:xfrm>
        </p:spPr>
        <p:txBody>
          <a:bodyPr/>
          <a:lstStyle/>
          <a:p>
            <a:r>
              <a:rPr lang="en-IE" dirty="0"/>
              <a:t>(Base: All Adults 18+; n=1,004</a:t>
            </a:r>
            <a:r>
              <a:rPr lang="en-IE" dirty="0" smtClean="0"/>
              <a:t>)</a:t>
            </a:r>
            <a:endParaRPr lang="en-IE" dirty="0"/>
          </a:p>
        </p:txBody>
      </p:sp>
      <p:sp>
        <p:nvSpPr>
          <p:cNvPr id="5" name="Text Placeholder 4"/>
          <p:cNvSpPr>
            <a:spLocks noGrp="1"/>
          </p:cNvSpPr>
          <p:nvPr>
            <p:ph type="body" sz="quarter" idx="14"/>
          </p:nvPr>
        </p:nvSpPr>
        <p:spPr>
          <a:xfrm>
            <a:off x="576000" y="5722404"/>
            <a:ext cx="6480000" cy="769441"/>
          </a:xfrm>
        </p:spPr>
        <p:txBody>
          <a:bodyPr/>
          <a:lstStyle/>
          <a:p>
            <a:r>
              <a:rPr lang="en-IE" dirty="0" smtClean="0"/>
              <a:t>Opinion is split on the issue of abortion as to </a:t>
            </a:r>
            <a:r>
              <a:rPr lang="en-IE" u="sng" dirty="0" smtClean="0"/>
              <a:t>when</a:t>
            </a:r>
            <a:r>
              <a:rPr lang="en-IE" dirty="0" smtClean="0"/>
              <a:t> it should be allowed. However what is clear is that there is almost universal support for the expansion of allowing abortion beyond the current legislation.</a:t>
            </a:r>
            <a:endParaRPr lang="en-IE" dirty="0"/>
          </a:p>
        </p:txBody>
      </p:sp>
      <p:sp>
        <p:nvSpPr>
          <p:cNvPr id="6" name="Rectangle 5"/>
          <p:cNvSpPr/>
          <p:nvPr/>
        </p:nvSpPr>
        <p:spPr>
          <a:xfrm>
            <a:off x="144992" y="763241"/>
            <a:ext cx="5706370" cy="261610"/>
          </a:xfrm>
          <a:prstGeom prst="rect">
            <a:avLst/>
          </a:prstGeom>
        </p:spPr>
        <p:style>
          <a:lnRef idx="1">
            <a:schemeClr val="accent6"/>
          </a:lnRef>
          <a:fillRef idx="2">
            <a:schemeClr val="accent6"/>
          </a:fillRef>
          <a:effectRef idx="1">
            <a:schemeClr val="accent6"/>
          </a:effectRef>
          <a:fontRef idx="minor">
            <a:schemeClr val="dk1"/>
          </a:fontRef>
        </p:style>
        <p:txBody>
          <a:bodyPr wrap="none">
            <a:spAutoFit/>
          </a:bodyPr>
          <a:lstStyle/>
          <a:p>
            <a:pPr marL="450215" indent="-450215"/>
            <a:r>
              <a:rPr lang="en-GB" sz="1100" dirty="0">
                <a:solidFill>
                  <a:srgbClr val="22505F"/>
                </a:solidFill>
              </a:rPr>
              <a:t>Q.4	Which of the following best describes how you feel personally about abortion in Ireland?</a:t>
            </a:r>
            <a:endParaRPr lang="en-IE" sz="1100" dirty="0">
              <a:solidFill>
                <a:srgbClr val="22505F"/>
              </a:solidFill>
              <a:latin typeface="Arial" panose="020B0604020202020204" pitchFamily="34" charset="0"/>
              <a:ea typeface="Times New Roman" panose="02020603050405020304" pitchFamily="18" charset="0"/>
              <a:cs typeface="Times New Roman" panose="02020603050405020304" pitchFamily="18" charset="0"/>
            </a:endParaRPr>
          </a:p>
        </p:txBody>
      </p:sp>
      <p:sp>
        <p:nvSpPr>
          <p:cNvPr id="7"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(Q.4)</a:t>
            </a:r>
            <a:endParaRPr lang="en-GB" sz="1000" i="1" dirty="0">
              <a:solidFill>
                <a:srgbClr val="22505F"/>
              </a:solidFill>
              <a:cs typeface="Calibri" pitchFamily="34" charset="0"/>
            </a:endParaRPr>
          </a:p>
        </p:txBody>
      </p:sp>
      <p:graphicFrame>
        <p:nvGraphicFramePr>
          <p:cNvPr id="11" name="Chart 10"/>
          <p:cNvGraphicFramePr/>
          <p:nvPr>
            <p:extLst>
              <p:ext uri="{D42A27DB-BD31-4B8C-83A1-F6EECF244321}">
                <p14:modId xmlns:p14="http://schemas.microsoft.com/office/powerpoint/2010/main" val="1421671517"/>
              </p:ext>
            </p:extLst>
          </p:nvPr>
        </p:nvGraphicFramePr>
        <p:xfrm>
          <a:off x="2441620" y="1243517"/>
          <a:ext cx="4668716"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Box 11"/>
          <p:cNvSpPr txBox="1"/>
          <p:nvPr/>
        </p:nvSpPr>
        <p:spPr>
          <a:xfrm>
            <a:off x="7085714" y="1412878"/>
            <a:ext cx="256480" cy="430887"/>
          </a:xfrm>
          <a:prstGeom prst="rect">
            <a:avLst/>
          </a:prstGeom>
          <a:noFill/>
        </p:spPr>
        <p:txBody>
          <a:bodyPr wrap="none" lIns="0" tIns="0" rIns="0" bIns="0" rtlCol="0" anchor="b" anchorCtr="1">
            <a:spAutoFit/>
          </a:bodyPr>
          <a:lstStyle/>
          <a:p>
            <a:pPr algn="ctr"/>
            <a:r>
              <a:rPr lang="en-IE" sz="2800" dirty="0" smtClean="0">
                <a:solidFill>
                  <a:srgbClr val="D0103A"/>
                </a:solidFill>
              </a:rPr>
              <a:t>%</a:t>
            </a:r>
            <a:endParaRPr lang="en-IE" sz="2800" dirty="0">
              <a:solidFill>
                <a:srgbClr val="D0103A"/>
              </a:solidFill>
            </a:endParaRPr>
          </a:p>
        </p:txBody>
      </p:sp>
      <p:sp>
        <p:nvSpPr>
          <p:cNvPr id="13" name="Rectangle 12"/>
          <p:cNvSpPr/>
          <p:nvPr/>
        </p:nvSpPr>
        <p:spPr>
          <a:xfrm>
            <a:off x="6519411" y="2258652"/>
            <a:ext cx="1645566" cy="615553"/>
          </a:xfrm>
          <a:prstGeom prst="rect">
            <a:avLst/>
          </a:prstGeom>
        </p:spPr>
        <p:txBody>
          <a:bodyPr wrap="square" lIns="0" tIns="0" rIns="0" bIns="0" anchor="ctr" anchorCtr="0">
            <a:spAutoFit/>
          </a:bodyPr>
          <a:lstStyle/>
          <a:p>
            <a:pPr>
              <a:lnSpc>
                <a:spcPts val="1200"/>
              </a:lnSpc>
            </a:pPr>
            <a:r>
              <a:rPr lang="en-IE" sz="1200" dirty="0">
                <a:solidFill>
                  <a:srgbClr val="22505F"/>
                </a:solidFill>
              </a:rPr>
              <a:t>I am in favour of allowing all women </a:t>
            </a:r>
            <a:r>
              <a:rPr lang="en-IE" sz="1200" dirty="0" smtClean="0">
                <a:solidFill>
                  <a:srgbClr val="22505F"/>
                </a:solidFill>
              </a:rPr>
              <a:t>access</a:t>
            </a:r>
            <a:br>
              <a:rPr lang="en-IE" sz="1200" dirty="0" smtClean="0">
                <a:solidFill>
                  <a:srgbClr val="22505F"/>
                </a:solidFill>
              </a:rPr>
            </a:br>
            <a:r>
              <a:rPr lang="en-IE" sz="1200" dirty="0" smtClean="0">
                <a:solidFill>
                  <a:srgbClr val="22505F"/>
                </a:solidFill>
              </a:rPr>
              <a:t>to </a:t>
            </a:r>
            <a:r>
              <a:rPr lang="en-IE" sz="1200" dirty="0">
                <a:solidFill>
                  <a:srgbClr val="22505F"/>
                </a:solidFill>
              </a:rPr>
              <a:t>abortion in Ireland as they choose</a:t>
            </a:r>
          </a:p>
        </p:txBody>
      </p:sp>
      <p:sp>
        <p:nvSpPr>
          <p:cNvPr id="14" name="Rectangle 13"/>
          <p:cNvSpPr/>
          <p:nvPr/>
        </p:nvSpPr>
        <p:spPr>
          <a:xfrm>
            <a:off x="517341" y="3996988"/>
            <a:ext cx="2655637" cy="923330"/>
          </a:xfrm>
          <a:prstGeom prst="rect">
            <a:avLst/>
          </a:prstGeom>
        </p:spPr>
        <p:txBody>
          <a:bodyPr wrap="square" lIns="0" tIns="0" rIns="0" bIns="0" anchor="ctr" anchorCtr="0">
            <a:spAutoFit/>
          </a:bodyPr>
          <a:lstStyle/>
          <a:p>
            <a:pPr algn="r">
              <a:lnSpc>
                <a:spcPts val="1200"/>
              </a:lnSpc>
            </a:pPr>
            <a:r>
              <a:rPr lang="en-IE" sz="1200" dirty="0">
                <a:solidFill>
                  <a:srgbClr val="22505F"/>
                </a:solidFill>
              </a:rPr>
              <a:t>I am in favour of allowing abortion in </a:t>
            </a:r>
            <a:r>
              <a:rPr lang="en-IE" sz="1200" dirty="0" smtClean="0">
                <a:solidFill>
                  <a:srgbClr val="22505F"/>
                </a:solidFill>
              </a:rPr>
              <a:t>Ireland only where woman’s life</a:t>
            </a:r>
            <a:br>
              <a:rPr lang="en-IE" sz="1200" dirty="0" smtClean="0">
                <a:solidFill>
                  <a:srgbClr val="22505F"/>
                </a:solidFill>
              </a:rPr>
            </a:br>
            <a:r>
              <a:rPr lang="en-IE" sz="1200" dirty="0" smtClean="0">
                <a:solidFill>
                  <a:srgbClr val="22505F"/>
                </a:solidFill>
              </a:rPr>
              <a:t>is </a:t>
            </a:r>
            <a:r>
              <a:rPr lang="en-IE" sz="1200" dirty="0">
                <a:solidFill>
                  <a:srgbClr val="22505F"/>
                </a:solidFill>
              </a:rPr>
              <a:t>at risk, </a:t>
            </a:r>
            <a:r>
              <a:rPr lang="en-IE" sz="1200" dirty="0" smtClean="0">
                <a:solidFill>
                  <a:srgbClr val="22505F"/>
                </a:solidFill>
              </a:rPr>
              <a:t>where there </a:t>
            </a:r>
            <a:r>
              <a:rPr lang="en-IE" sz="1200" dirty="0">
                <a:solidFill>
                  <a:srgbClr val="22505F"/>
                </a:solidFill>
              </a:rPr>
              <a:t>is diagnosis of </a:t>
            </a:r>
            <a:r>
              <a:rPr lang="en-IE" sz="1200" dirty="0" smtClean="0">
                <a:solidFill>
                  <a:srgbClr val="22505F"/>
                </a:solidFill>
              </a:rPr>
              <a:t>fatal foetal abnormality, where the pregnancy is </a:t>
            </a:r>
            <a:r>
              <a:rPr lang="en-IE" sz="1200" dirty="0">
                <a:solidFill>
                  <a:srgbClr val="22505F"/>
                </a:solidFill>
              </a:rPr>
              <a:t>a result of rape </a:t>
            </a:r>
            <a:r>
              <a:rPr lang="en-IE" sz="1200" dirty="0" smtClean="0">
                <a:solidFill>
                  <a:srgbClr val="22505F"/>
                </a:solidFill>
              </a:rPr>
              <a:t>or incest, or where</a:t>
            </a:r>
            <a:br>
              <a:rPr lang="en-IE" sz="1200" dirty="0" smtClean="0">
                <a:solidFill>
                  <a:srgbClr val="22505F"/>
                </a:solidFill>
              </a:rPr>
            </a:br>
            <a:r>
              <a:rPr lang="en-IE" sz="1200" dirty="0" smtClean="0">
                <a:solidFill>
                  <a:srgbClr val="22505F"/>
                </a:solidFill>
              </a:rPr>
              <a:t>the </a:t>
            </a:r>
            <a:r>
              <a:rPr lang="en-IE" sz="1200" dirty="0">
                <a:solidFill>
                  <a:srgbClr val="22505F"/>
                </a:solidFill>
              </a:rPr>
              <a:t>woman’s health is at risk</a:t>
            </a:r>
          </a:p>
        </p:txBody>
      </p:sp>
      <p:sp>
        <p:nvSpPr>
          <p:cNvPr id="15" name="Rectangle 14"/>
          <p:cNvSpPr/>
          <p:nvPr/>
        </p:nvSpPr>
        <p:spPr>
          <a:xfrm>
            <a:off x="576000" y="1987170"/>
            <a:ext cx="2435470" cy="615553"/>
          </a:xfrm>
          <a:prstGeom prst="rect">
            <a:avLst/>
          </a:prstGeom>
        </p:spPr>
        <p:txBody>
          <a:bodyPr wrap="square" lIns="0" tIns="0" rIns="0" bIns="0" anchor="ctr" anchorCtr="0">
            <a:spAutoFit/>
          </a:bodyPr>
          <a:lstStyle/>
          <a:p>
            <a:pPr algn="r">
              <a:lnSpc>
                <a:spcPts val="1200"/>
              </a:lnSpc>
            </a:pPr>
            <a:r>
              <a:rPr lang="en-IE" sz="1200" dirty="0">
                <a:solidFill>
                  <a:srgbClr val="22505F"/>
                </a:solidFill>
              </a:rPr>
              <a:t>I am in favour of allowing abortion in Ireland only </a:t>
            </a:r>
            <a:r>
              <a:rPr lang="en-IE" sz="1200" dirty="0" smtClean="0">
                <a:solidFill>
                  <a:srgbClr val="22505F"/>
                </a:solidFill>
              </a:rPr>
              <a:t>where the women’s life is </a:t>
            </a:r>
            <a:r>
              <a:rPr lang="en-IE" sz="1200" dirty="0">
                <a:solidFill>
                  <a:srgbClr val="22505F"/>
                </a:solidFill>
              </a:rPr>
              <a:t>at risk or where there </a:t>
            </a:r>
            <a:r>
              <a:rPr lang="en-IE" sz="1200" dirty="0" smtClean="0">
                <a:solidFill>
                  <a:srgbClr val="22505F"/>
                </a:solidFill>
              </a:rPr>
              <a:t>is a </a:t>
            </a:r>
            <a:r>
              <a:rPr lang="en-IE" sz="1200" dirty="0">
                <a:solidFill>
                  <a:srgbClr val="22505F"/>
                </a:solidFill>
              </a:rPr>
              <a:t>fatal foetal abnormality </a:t>
            </a:r>
          </a:p>
        </p:txBody>
      </p:sp>
      <p:sp>
        <p:nvSpPr>
          <p:cNvPr id="16" name="Rectangle 15"/>
          <p:cNvSpPr/>
          <p:nvPr/>
        </p:nvSpPr>
        <p:spPr>
          <a:xfrm>
            <a:off x="734827" y="1572283"/>
            <a:ext cx="2949870" cy="307777"/>
          </a:xfrm>
          <a:prstGeom prst="rect">
            <a:avLst/>
          </a:prstGeom>
        </p:spPr>
        <p:txBody>
          <a:bodyPr wrap="square" lIns="0" tIns="0" rIns="0" bIns="0" anchor="ctr" anchorCtr="0">
            <a:spAutoFit/>
          </a:bodyPr>
          <a:lstStyle/>
          <a:p>
            <a:pPr algn="r">
              <a:lnSpc>
                <a:spcPts val="1200"/>
              </a:lnSpc>
            </a:pPr>
            <a:r>
              <a:rPr lang="en-IE" sz="1200" dirty="0">
                <a:solidFill>
                  <a:srgbClr val="22505F"/>
                </a:solidFill>
              </a:rPr>
              <a:t>I am in favour of allowing abortion in Ireland only </a:t>
            </a:r>
            <a:r>
              <a:rPr lang="en-IE" sz="1200" dirty="0" smtClean="0">
                <a:solidFill>
                  <a:srgbClr val="22505F"/>
                </a:solidFill>
              </a:rPr>
              <a:t>where the </a:t>
            </a:r>
            <a:r>
              <a:rPr lang="en-IE" sz="1200" dirty="0">
                <a:solidFill>
                  <a:srgbClr val="22505F"/>
                </a:solidFill>
              </a:rPr>
              <a:t>woman’s life is at risk</a:t>
            </a:r>
          </a:p>
        </p:txBody>
      </p:sp>
      <p:sp>
        <p:nvSpPr>
          <p:cNvPr id="17" name="Rectangle 16"/>
          <p:cNvSpPr/>
          <p:nvPr/>
        </p:nvSpPr>
        <p:spPr>
          <a:xfrm>
            <a:off x="3139630" y="1142551"/>
            <a:ext cx="2458213" cy="307777"/>
          </a:xfrm>
          <a:prstGeom prst="rect">
            <a:avLst/>
          </a:prstGeom>
        </p:spPr>
        <p:txBody>
          <a:bodyPr wrap="square" lIns="0" tIns="0" rIns="0" bIns="0" anchor="ctr" anchorCtr="0">
            <a:spAutoFit/>
          </a:bodyPr>
          <a:lstStyle/>
          <a:p>
            <a:pPr algn="ctr">
              <a:lnSpc>
                <a:spcPts val="1200"/>
              </a:lnSpc>
            </a:pPr>
            <a:r>
              <a:rPr lang="en-IE" sz="1200" dirty="0">
                <a:solidFill>
                  <a:srgbClr val="22505F"/>
                </a:solidFill>
              </a:rPr>
              <a:t>I am opposed to allowing abortion </a:t>
            </a:r>
            <a:endParaRPr lang="en-IE" sz="1200" dirty="0" smtClean="0">
              <a:solidFill>
                <a:srgbClr val="22505F"/>
              </a:solidFill>
            </a:endParaRPr>
          </a:p>
          <a:p>
            <a:pPr algn="ctr">
              <a:lnSpc>
                <a:spcPts val="1200"/>
              </a:lnSpc>
            </a:pPr>
            <a:r>
              <a:rPr lang="en-IE" sz="1200" dirty="0" smtClean="0">
                <a:solidFill>
                  <a:srgbClr val="22505F"/>
                </a:solidFill>
              </a:rPr>
              <a:t>in </a:t>
            </a:r>
            <a:r>
              <a:rPr lang="en-IE" sz="1200" dirty="0">
                <a:solidFill>
                  <a:srgbClr val="22505F"/>
                </a:solidFill>
              </a:rPr>
              <a:t>Ireland in all circumstances</a:t>
            </a:r>
          </a:p>
        </p:txBody>
      </p:sp>
      <p:sp>
        <p:nvSpPr>
          <p:cNvPr id="18" name="Rectangle 17"/>
          <p:cNvSpPr/>
          <p:nvPr/>
        </p:nvSpPr>
        <p:spPr>
          <a:xfrm>
            <a:off x="431615" y="5290492"/>
            <a:ext cx="2980560" cy="156068"/>
          </a:xfrm>
          <a:prstGeom prst="rect">
            <a:avLst/>
          </a:prstGeom>
        </p:spPr>
        <p:txBody>
          <a:bodyPr wrap="none" lIns="0" tIns="0" rIns="0" bIns="0" anchor="ctr" anchorCtr="0">
            <a:spAutoFit/>
          </a:bodyPr>
          <a:lstStyle/>
          <a:p>
            <a:pPr algn="r">
              <a:lnSpc>
                <a:spcPts val="1200"/>
              </a:lnSpc>
            </a:pPr>
            <a:r>
              <a:rPr lang="en-IE" sz="1200" dirty="0">
                <a:solidFill>
                  <a:srgbClr val="22505F"/>
                </a:solidFill>
              </a:rPr>
              <a:t>I don’t know/have no opinion/Refuse to answer</a:t>
            </a:r>
          </a:p>
        </p:txBody>
      </p:sp>
      <p:sp>
        <p:nvSpPr>
          <p:cNvPr id="19" name="Rectangle 18"/>
          <p:cNvSpPr/>
          <p:nvPr/>
        </p:nvSpPr>
        <p:spPr>
          <a:xfrm>
            <a:off x="3463054" y="5222047"/>
            <a:ext cx="219612" cy="215444"/>
          </a:xfrm>
          <a:prstGeom prst="rect">
            <a:avLst/>
          </a:prstGeom>
        </p:spPr>
        <p:txBody>
          <a:bodyPr wrap="none" lIns="0" tIns="0" rIns="0" bIns="0" anchor="ctr" anchorCtr="0">
            <a:spAutoFit/>
          </a:bodyPr>
          <a:lstStyle/>
          <a:p>
            <a:pPr algn="r"/>
            <a:r>
              <a:rPr lang="en-IE" sz="1400" dirty="0" smtClean="0">
                <a:solidFill>
                  <a:srgbClr val="22505F"/>
                </a:solidFill>
              </a:rPr>
              <a:t>1%</a:t>
            </a:r>
            <a:endParaRPr lang="en-IE" sz="1400" dirty="0">
              <a:solidFill>
                <a:srgbClr val="22505F"/>
              </a:solidFill>
            </a:endParaRPr>
          </a:p>
        </p:txBody>
      </p:sp>
      <p:sp>
        <p:nvSpPr>
          <p:cNvPr id="20" name="TextBox 19"/>
          <p:cNvSpPr txBox="1"/>
          <p:nvPr/>
        </p:nvSpPr>
        <p:spPr>
          <a:xfrm>
            <a:off x="6847369" y="4315770"/>
            <a:ext cx="2187246" cy="1077218"/>
          </a:xfrm>
          <a:prstGeom prst="rect">
            <a:avLst/>
          </a:prstGeom>
          <a:noFill/>
          <a:ln>
            <a:solidFill>
              <a:schemeClr val="bg2"/>
            </a:solidFill>
            <a:prstDash val="dash"/>
          </a:ln>
        </p:spPr>
        <p:txBody>
          <a:bodyPr wrap="square" rtlCol="0">
            <a:spAutoFit/>
          </a:bodyPr>
          <a:lstStyle/>
          <a:p>
            <a:pPr algn="ctr"/>
            <a:r>
              <a:rPr lang="en-IE" sz="1600" dirty="0" smtClean="0">
                <a:solidFill>
                  <a:srgbClr val="D0103A"/>
                </a:solidFill>
              </a:rPr>
              <a:t>Of those opposed in all circumstances, 72% are NOT aware of the 14 year penalty</a:t>
            </a:r>
            <a:endParaRPr lang="en-IE" sz="1600" dirty="0">
              <a:solidFill>
                <a:srgbClr val="D0103A"/>
              </a:solidFill>
            </a:endParaRPr>
          </a:p>
        </p:txBody>
      </p:sp>
      <p:sp>
        <p:nvSpPr>
          <p:cNvPr id="2" name="Right Arrow 1"/>
          <p:cNvSpPr/>
          <p:nvPr/>
        </p:nvSpPr>
        <p:spPr>
          <a:xfrm>
            <a:off x="6145619" y="4631303"/>
            <a:ext cx="510362" cy="442700"/>
          </a:xfrm>
          <a:prstGeom prst="rightArrow">
            <a:avLst/>
          </a:prstGeom>
          <a:solidFill>
            <a:schemeClr val="bg2">
              <a:lumMod val="75000"/>
            </a:schemeClr>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a:solidFill>
                <a:srgbClr val="FFFFFF"/>
              </a:solidFill>
            </a:endParaRPr>
          </a:p>
        </p:txBody>
      </p:sp>
      <p:cxnSp>
        <p:nvCxnSpPr>
          <p:cNvPr id="9" name="Straight Connector 8"/>
          <p:cNvCxnSpPr/>
          <p:nvPr/>
        </p:nvCxnSpPr>
        <p:spPr>
          <a:xfrm>
            <a:off x="4457700" y="1450328"/>
            <a:ext cx="56310" cy="218666"/>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H="1">
            <a:off x="6231054" y="2444262"/>
            <a:ext cx="169746" cy="108854"/>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816000" y="1668994"/>
            <a:ext cx="129441" cy="211066"/>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3235569" y="2250234"/>
            <a:ext cx="164999" cy="12468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H="1">
            <a:off x="3275603" y="4282114"/>
            <a:ext cx="187451" cy="153169"/>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6285137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10240" y="156945"/>
            <a:ext cx="4846391" cy="369332"/>
          </a:xfrm>
        </p:spPr>
        <p:txBody>
          <a:bodyPr/>
          <a:lstStyle/>
          <a:p>
            <a:r>
              <a:rPr lang="en-IE" dirty="0" smtClean="0"/>
              <a:t>Attitudes Allowing Abortion In Ireland</a:t>
            </a:r>
            <a:endParaRPr lang="en-IE" dirty="0"/>
          </a:p>
        </p:txBody>
      </p:sp>
      <p:sp>
        <p:nvSpPr>
          <p:cNvPr id="4" name="Text Placeholder 3"/>
          <p:cNvSpPr>
            <a:spLocks noGrp="1"/>
          </p:cNvSpPr>
          <p:nvPr>
            <p:ph type="body" sz="quarter" idx="13"/>
          </p:nvPr>
        </p:nvSpPr>
        <p:spPr>
          <a:xfrm>
            <a:off x="210240" y="524714"/>
            <a:ext cx="2231380" cy="215444"/>
          </a:xfrm>
        </p:spPr>
        <p:txBody>
          <a:bodyPr/>
          <a:lstStyle/>
          <a:p>
            <a:r>
              <a:rPr lang="en-IE" dirty="0"/>
              <a:t>(Base: All Adults 18+; n=1,004</a:t>
            </a:r>
            <a:r>
              <a:rPr lang="en-IE" dirty="0" smtClean="0"/>
              <a:t>)</a:t>
            </a:r>
            <a:endParaRPr lang="en-IE" dirty="0"/>
          </a:p>
        </p:txBody>
      </p:sp>
      <p:sp>
        <p:nvSpPr>
          <p:cNvPr id="5" name="Text Placeholder 4"/>
          <p:cNvSpPr>
            <a:spLocks noGrp="1"/>
          </p:cNvSpPr>
          <p:nvPr>
            <p:ph type="body" sz="quarter" idx="14"/>
          </p:nvPr>
        </p:nvSpPr>
        <p:spPr>
          <a:xfrm>
            <a:off x="64900" y="5863221"/>
            <a:ext cx="6921795" cy="769441"/>
          </a:xfrm>
        </p:spPr>
        <p:txBody>
          <a:bodyPr/>
          <a:lstStyle/>
          <a:p>
            <a:r>
              <a:rPr lang="en-IE" sz="1400" dirty="0" smtClean="0"/>
              <a:t>Age is a clear divider on the issue of allowing abortion in Ireland on the extremes of the spectrum, but we can see consistency across age groups on the middle ground. Class also shows a divide as </a:t>
            </a:r>
            <a:r>
              <a:rPr lang="en-IE" sz="1400" dirty="0" err="1" smtClean="0"/>
              <a:t>C2DE’s</a:t>
            </a:r>
            <a:r>
              <a:rPr lang="en-IE" sz="1400" dirty="0" smtClean="0"/>
              <a:t> and Farmers are less likely to accept it in any case.</a:t>
            </a:r>
            <a:endParaRPr lang="en-IE" sz="1400" dirty="0"/>
          </a:p>
        </p:txBody>
      </p:sp>
      <p:sp>
        <p:nvSpPr>
          <p:cNvPr id="6" name="Rectangle 5"/>
          <p:cNvSpPr/>
          <p:nvPr/>
        </p:nvSpPr>
        <p:spPr>
          <a:xfrm>
            <a:off x="1718815" y="723402"/>
            <a:ext cx="5706370" cy="261610"/>
          </a:xfrm>
          <a:prstGeom prst="rect">
            <a:avLst/>
          </a:prstGeom>
        </p:spPr>
        <p:style>
          <a:lnRef idx="1">
            <a:schemeClr val="accent6"/>
          </a:lnRef>
          <a:fillRef idx="2">
            <a:schemeClr val="accent6"/>
          </a:fillRef>
          <a:effectRef idx="1">
            <a:schemeClr val="accent6"/>
          </a:effectRef>
          <a:fontRef idx="minor">
            <a:schemeClr val="dk1"/>
          </a:fontRef>
        </p:style>
        <p:txBody>
          <a:bodyPr wrap="none">
            <a:spAutoFit/>
          </a:bodyPr>
          <a:lstStyle/>
          <a:p>
            <a:pPr marL="450215" indent="-450215"/>
            <a:r>
              <a:rPr lang="en-GB" sz="1100" dirty="0">
                <a:solidFill>
                  <a:srgbClr val="22505F"/>
                </a:solidFill>
              </a:rPr>
              <a:t>Q.4	Which of the following best describes how you feel personally about abortion in Ireland?</a:t>
            </a:r>
            <a:endParaRPr lang="en-IE" sz="1100" dirty="0">
              <a:solidFill>
                <a:srgbClr val="22505F"/>
              </a:solidFill>
              <a:latin typeface="Arial" panose="020B0604020202020204" pitchFamily="34" charset="0"/>
              <a:ea typeface="Times New Roman" panose="02020603050405020304" pitchFamily="18" charset="0"/>
              <a:cs typeface="Times New Roman" panose="02020603050405020304" pitchFamily="18" charset="0"/>
            </a:endParaRPr>
          </a:p>
        </p:txBody>
      </p:sp>
      <p:sp>
        <p:nvSpPr>
          <p:cNvPr id="7" name="Text Box 3"/>
          <p:cNvSpPr txBox="1">
            <a:spLocks noChangeArrowheads="1"/>
          </p:cNvSpPr>
          <p:nvPr/>
        </p:nvSpPr>
        <p:spPr bwMode="auto">
          <a:xfrm>
            <a:off x="8705997" y="6278473"/>
            <a:ext cx="444353" cy="246221"/>
          </a:xfrm>
          <a:prstGeom prst="rect">
            <a:avLst/>
          </a:prstGeom>
          <a:noFill/>
          <a:ln w="9525">
            <a:noFill/>
            <a:miter lim="800000"/>
            <a:headEnd/>
            <a:tailEnd/>
          </a:ln>
        </p:spPr>
        <p:txBody>
          <a:bodyPr wrap="none">
            <a:spAutoFit/>
          </a:bodyPr>
          <a:lstStyle/>
          <a:p>
            <a:pPr algn="r"/>
            <a:r>
              <a:rPr lang="en-IE" sz="1000" i="1" dirty="0" smtClean="0">
                <a:solidFill>
                  <a:srgbClr val="22505F"/>
                </a:solidFill>
                <a:cs typeface="Calibri" pitchFamily="34" charset="0"/>
              </a:rPr>
              <a:t>(Q.4)</a:t>
            </a:r>
            <a:endParaRPr lang="en-GB" sz="1000" i="1" dirty="0">
              <a:solidFill>
                <a:srgbClr val="22505F"/>
              </a:solidFill>
              <a:cs typeface="Calibri" pitchFamily="34" charset="0"/>
            </a:endParaRPr>
          </a:p>
        </p:txBody>
      </p:sp>
      <p:graphicFrame>
        <p:nvGraphicFramePr>
          <p:cNvPr id="2" name="Table 1"/>
          <p:cNvGraphicFramePr>
            <a:graphicFrameLocks noGrp="1"/>
          </p:cNvGraphicFramePr>
          <p:nvPr>
            <p:extLst>
              <p:ext uri="{D42A27DB-BD31-4B8C-83A1-F6EECF244321}">
                <p14:modId xmlns:p14="http://schemas.microsoft.com/office/powerpoint/2010/main" val="3584069917"/>
              </p:ext>
            </p:extLst>
          </p:nvPr>
        </p:nvGraphicFramePr>
        <p:xfrm>
          <a:off x="144000" y="1093788"/>
          <a:ext cx="8856000" cy="2011680"/>
        </p:xfrm>
        <a:graphic>
          <a:graphicData uri="http://schemas.openxmlformats.org/drawingml/2006/table">
            <a:tbl>
              <a:tblPr firstRow="1" bandRow="1">
                <a:tableStyleId>{5C22544A-7EE6-4342-B048-85BDC9FD1C3A}</a:tableStyleId>
              </a:tblPr>
              <a:tblGrid>
                <a:gridCol w="4680000"/>
                <a:gridCol w="504000"/>
                <a:gridCol w="468000"/>
                <a:gridCol w="540000"/>
                <a:gridCol w="468000"/>
                <a:gridCol w="504000"/>
                <a:gridCol w="468000"/>
                <a:gridCol w="432000"/>
                <a:gridCol w="468000"/>
                <a:gridCol w="324000"/>
              </a:tblGrid>
              <a:tr h="0">
                <a:tc>
                  <a:txBody>
                    <a:bodyPr/>
                    <a:lstStyle/>
                    <a:p>
                      <a:pPr algn="l" fontAlgn="b"/>
                      <a:endParaRPr lang="en-IE" sz="1200" b="0" i="0" u="none" strike="noStrike" dirty="0">
                        <a:solidFill>
                          <a:schemeClr val="bg1"/>
                        </a:solidFill>
                        <a:effectLst/>
                        <a:latin typeface="+mn-lt"/>
                      </a:endParaRPr>
                    </a:p>
                  </a:txBody>
                  <a:tcPr marL="9525" marR="9525" marT="9525" marB="0" anchor="b"/>
                </a:tc>
                <a:tc>
                  <a:txBody>
                    <a:bodyPr/>
                    <a:lstStyle/>
                    <a:p>
                      <a:pPr algn="ctr" fontAlgn="b"/>
                      <a:r>
                        <a:rPr lang="en-IE" sz="1200" b="1" u="none" strike="noStrike" dirty="0" smtClean="0">
                          <a:solidFill>
                            <a:schemeClr val="tx1"/>
                          </a:solidFill>
                          <a:effectLst/>
                        </a:rPr>
                        <a:t> Total </a:t>
                      </a:r>
                      <a:endParaRPr lang="en-IE" sz="1200" b="1" i="0" u="none" strike="noStrike" dirty="0">
                        <a:solidFill>
                          <a:schemeClr val="tx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tcPr>
                </a:tc>
                <a:tc gridSpan="2">
                  <a:txBody>
                    <a:bodyPr/>
                    <a:lstStyle/>
                    <a:p>
                      <a:pPr algn="ctr" fontAlgn="b"/>
                      <a:r>
                        <a:rPr lang="en-IE" sz="1200" u="none" strike="noStrike" dirty="0" smtClean="0">
                          <a:solidFill>
                            <a:schemeClr val="tx1"/>
                          </a:solidFill>
                          <a:effectLst/>
                        </a:rPr>
                        <a:t>Sex</a:t>
                      </a:r>
                      <a:endParaRPr lang="en-IE" sz="1200" b="0" i="0" u="none" strike="noStrike" dirty="0">
                        <a:solidFill>
                          <a:schemeClr val="tx1"/>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tcPr>
                </a:tc>
                <a:tc hMerge="1">
                  <a:txBody>
                    <a:bodyPr/>
                    <a:lstStyle/>
                    <a:p>
                      <a:pPr algn="ctr" fontAlgn="b"/>
                      <a:endParaRPr lang="en-IE" sz="1200" b="0" i="0" u="none" strike="noStrike" dirty="0">
                        <a:solidFill>
                          <a:schemeClr val="bg1"/>
                        </a:solidFill>
                        <a:effectLst/>
                        <a:latin typeface="+mn-lt"/>
                      </a:endParaRPr>
                    </a:p>
                  </a:txBody>
                  <a:tcPr marL="9525" marR="9525" marT="9525" marB="0" anchor="ctr"/>
                </a:tc>
                <a:tc gridSpan="6">
                  <a:txBody>
                    <a:bodyPr/>
                    <a:lstStyle/>
                    <a:p>
                      <a:pPr algn="ctr" fontAlgn="b"/>
                      <a:r>
                        <a:rPr lang="en-IE" sz="1200" u="none" strike="noStrike" dirty="0" smtClean="0">
                          <a:solidFill>
                            <a:schemeClr val="tx1"/>
                          </a:solidFill>
                          <a:effectLst/>
                        </a:rPr>
                        <a:t>Age</a:t>
                      </a:r>
                      <a:endParaRPr lang="en-IE" sz="1200" b="0" i="0" u="none" strike="noStrike" dirty="0">
                        <a:solidFill>
                          <a:schemeClr val="tx1"/>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tcPr>
                </a:tc>
                <a:tc hMerge="1">
                  <a:txBody>
                    <a:bodyPr/>
                    <a:lstStyle/>
                    <a:p>
                      <a:pPr algn="ctr" fontAlgn="b"/>
                      <a:endParaRPr lang="en-IE" sz="1200" b="0" i="0" u="none" strike="noStrike" dirty="0">
                        <a:solidFill>
                          <a:schemeClr val="bg1"/>
                        </a:solidFill>
                        <a:effectLst/>
                        <a:latin typeface="+mn-lt"/>
                      </a:endParaRPr>
                    </a:p>
                  </a:txBody>
                  <a:tcPr marL="9525" marR="9525" marT="9525" marB="0" anchor="ctr"/>
                </a:tc>
                <a:tc hMerge="1">
                  <a:txBody>
                    <a:bodyPr/>
                    <a:lstStyle/>
                    <a:p>
                      <a:pPr algn="ctr" fontAlgn="b"/>
                      <a:endParaRPr lang="en-IE" sz="1200" b="0" i="0" u="none" strike="noStrike" dirty="0">
                        <a:solidFill>
                          <a:schemeClr val="bg1"/>
                        </a:solidFill>
                        <a:effectLst/>
                        <a:latin typeface="+mn-lt"/>
                      </a:endParaRPr>
                    </a:p>
                  </a:txBody>
                  <a:tcPr marL="9525" marR="9525" marT="9525" marB="0" anchor="ctr"/>
                </a:tc>
                <a:tc hMerge="1">
                  <a:txBody>
                    <a:bodyPr/>
                    <a:lstStyle/>
                    <a:p>
                      <a:pPr algn="ctr" fontAlgn="b"/>
                      <a:endParaRPr lang="en-IE" sz="1200" b="0" i="0" u="none" strike="noStrike" dirty="0">
                        <a:solidFill>
                          <a:schemeClr val="bg1"/>
                        </a:solidFill>
                        <a:effectLst/>
                        <a:latin typeface="+mn-lt"/>
                      </a:endParaRPr>
                    </a:p>
                  </a:txBody>
                  <a:tcPr marL="9525" marR="9525" marT="9525" marB="0" anchor="ctr"/>
                </a:tc>
                <a:tc hMerge="1">
                  <a:txBody>
                    <a:bodyPr/>
                    <a:lstStyle/>
                    <a:p>
                      <a:pPr algn="ctr" fontAlgn="b"/>
                      <a:endParaRPr lang="en-IE" sz="1200" b="0" i="0" u="none" strike="noStrike" dirty="0">
                        <a:solidFill>
                          <a:schemeClr val="bg1"/>
                        </a:solidFill>
                        <a:effectLst/>
                        <a:latin typeface="+mn-lt"/>
                      </a:endParaRPr>
                    </a:p>
                  </a:txBody>
                  <a:tcPr marL="9525" marR="9525" marT="9525" marB="0" anchor="ctr"/>
                </a:tc>
                <a:tc hMerge="1">
                  <a:txBody>
                    <a:bodyPr/>
                    <a:lstStyle/>
                    <a:p>
                      <a:pPr algn="ctr" fontAlgn="b"/>
                      <a:endParaRPr lang="en-IE" sz="1200" b="0" i="0" u="none" strike="noStrike" dirty="0">
                        <a:solidFill>
                          <a:schemeClr val="bg1"/>
                        </a:solidFill>
                        <a:effectLst/>
                        <a:latin typeface="+mn-lt"/>
                      </a:endParaRPr>
                    </a:p>
                  </a:txBody>
                  <a:tcPr marL="9525" marR="9525" marT="9525" marB="0" anchor="ctr"/>
                </a:tc>
              </a:tr>
              <a:tr h="0">
                <a:tc>
                  <a:txBody>
                    <a:bodyPr/>
                    <a:lstStyle/>
                    <a:p>
                      <a:pPr algn="l" fontAlgn="b"/>
                      <a:r>
                        <a:rPr lang="en-IE" sz="1200" u="none" strike="noStrike" dirty="0">
                          <a:effectLst/>
                        </a:rPr>
                        <a:t> </a:t>
                      </a:r>
                      <a:r>
                        <a:rPr lang="en-IE" sz="1200" u="none" strike="noStrike" dirty="0" smtClean="0">
                          <a:effectLst/>
                        </a:rPr>
                        <a:t>In favour of…</a:t>
                      </a:r>
                      <a:endParaRPr lang="en-IE" sz="1200" b="0" i="0" u="none" strike="noStrike" dirty="0">
                        <a:solidFill>
                          <a:schemeClr val="bg1"/>
                        </a:solidFill>
                        <a:effectLst/>
                        <a:latin typeface="+mn-lt"/>
                      </a:endParaRPr>
                    </a:p>
                  </a:txBody>
                  <a:tcPr marL="9525" marR="9525" marT="9525" marB="0" anchor="b"/>
                </a:tc>
                <a:tc>
                  <a:txBody>
                    <a:bodyPr/>
                    <a:lstStyle/>
                    <a:p>
                      <a:pPr algn="ctr" fontAlgn="b"/>
                      <a:endParaRPr lang="en-IE" sz="1100" b="1" i="0" u="none" strike="noStrike" dirty="0">
                        <a:solidFill>
                          <a:schemeClr val="tx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solidFill>
                      <a:schemeClr val="accent1"/>
                    </a:solidFill>
                  </a:tcPr>
                </a:tc>
                <a:tc>
                  <a:txBody>
                    <a:bodyPr/>
                    <a:lstStyle/>
                    <a:p>
                      <a:pPr algn="ctr" fontAlgn="b"/>
                      <a:r>
                        <a:rPr lang="en-IE" sz="1100" b="1" u="none" strike="noStrike" dirty="0">
                          <a:effectLst/>
                        </a:rPr>
                        <a:t> Male</a:t>
                      </a:r>
                      <a:endParaRPr lang="en-IE" sz="1100" b="1" i="0" u="none" strike="noStrike" dirty="0">
                        <a:solidFill>
                          <a:schemeClr val="bg1"/>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100" b="1" u="none" strike="noStrike" dirty="0">
                          <a:effectLst/>
                        </a:rPr>
                        <a:t> Female</a:t>
                      </a:r>
                      <a:endParaRPr lang="en-IE" sz="1100" b="1" i="0" u="none" strike="noStrike" dirty="0">
                        <a:solidFill>
                          <a:schemeClr val="bg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tcPr>
                </a:tc>
                <a:tc>
                  <a:txBody>
                    <a:bodyPr/>
                    <a:lstStyle/>
                    <a:p>
                      <a:pPr algn="ctr" fontAlgn="b"/>
                      <a:r>
                        <a:rPr lang="en-IE" sz="1100" b="1" u="none" strike="noStrike" dirty="0">
                          <a:effectLst/>
                        </a:rPr>
                        <a:t> 18-24</a:t>
                      </a:r>
                      <a:endParaRPr lang="en-IE" sz="1100" b="1" i="0" u="none" strike="noStrike" dirty="0">
                        <a:solidFill>
                          <a:schemeClr val="bg1"/>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100" b="1" u="none" strike="noStrike" dirty="0">
                          <a:effectLst/>
                        </a:rPr>
                        <a:t> 25-34</a:t>
                      </a:r>
                      <a:endParaRPr lang="en-IE" sz="1100" b="1" i="0" u="none" strike="noStrike" dirty="0">
                        <a:solidFill>
                          <a:schemeClr val="bg1"/>
                        </a:solidFill>
                        <a:effectLst/>
                        <a:latin typeface="+mn-lt"/>
                      </a:endParaRPr>
                    </a:p>
                  </a:txBody>
                  <a:tcPr marL="9525" marR="9525" marT="9525" marB="0" anchor="ctr"/>
                </a:tc>
                <a:tc>
                  <a:txBody>
                    <a:bodyPr/>
                    <a:lstStyle/>
                    <a:p>
                      <a:pPr algn="ctr" fontAlgn="b"/>
                      <a:r>
                        <a:rPr lang="en-IE" sz="1100" b="1" u="none" strike="noStrike" dirty="0">
                          <a:effectLst/>
                        </a:rPr>
                        <a:t> 35-44</a:t>
                      </a:r>
                      <a:endParaRPr lang="en-IE" sz="1100" b="1" i="0" u="none" strike="noStrike" dirty="0">
                        <a:solidFill>
                          <a:schemeClr val="bg1"/>
                        </a:solidFill>
                        <a:effectLst/>
                        <a:latin typeface="+mn-lt"/>
                      </a:endParaRPr>
                    </a:p>
                  </a:txBody>
                  <a:tcPr marL="9525" marR="9525" marT="9525" marB="0" anchor="ctr"/>
                </a:tc>
                <a:tc>
                  <a:txBody>
                    <a:bodyPr/>
                    <a:lstStyle/>
                    <a:p>
                      <a:pPr algn="ctr" fontAlgn="b"/>
                      <a:r>
                        <a:rPr lang="en-IE" sz="1100" b="1" u="none" strike="noStrike" dirty="0">
                          <a:effectLst/>
                        </a:rPr>
                        <a:t> 45-54</a:t>
                      </a:r>
                      <a:endParaRPr lang="en-IE" sz="1100" b="1" i="0" u="none" strike="noStrike" dirty="0">
                        <a:solidFill>
                          <a:schemeClr val="bg1"/>
                        </a:solidFill>
                        <a:effectLst/>
                        <a:latin typeface="+mn-lt"/>
                      </a:endParaRPr>
                    </a:p>
                  </a:txBody>
                  <a:tcPr marL="9525" marR="9525" marT="9525" marB="0" anchor="ctr"/>
                </a:tc>
                <a:tc>
                  <a:txBody>
                    <a:bodyPr/>
                    <a:lstStyle/>
                    <a:p>
                      <a:pPr algn="ctr" fontAlgn="b"/>
                      <a:r>
                        <a:rPr lang="en-IE" sz="1100" b="1" u="none" strike="noStrike" dirty="0">
                          <a:effectLst/>
                        </a:rPr>
                        <a:t> 55-64</a:t>
                      </a:r>
                      <a:endParaRPr lang="en-IE" sz="1100" b="1" i="0" u="none" strike="noStrike" dirty="0">
                        <a:solidFill>
                          <a:schemeClr val="bg1"/>
                        </a:solidFill>
                        <a:effectLst/>
                        <a:latin typeface="+mn-lt"/>
                      </a:endParaRPr>
                    </a:p>
                  </a:txBody>
                  <a:tcPr marL="9525" marR="9525" marT="9525" marB="0" anchor="ctr"/>
                </a:tc>
                <a:tc>
                  <a:txBody>
                    <a:bodyPr/>
                    <a:lstStyle/>
                    <a:p>
                      <a:pPr algn="ctr" fontAlgn="b"/>
                      <a:r>
                        <a:rPr lang="en-IE" sz="1100" b="1" u="none" strike="noStrike" dirty="0">
                          <a:effectLst/>
                        </a:rPr>
                        <a:t> 65+</a:t>
                      </a:r>
                      <a:endParaRPr lang="en-IE" sz="1100" b="1" i="0" u="none" strike="noStrike" dirty="0">
                        <a:solidFill>
                          <a:schemeClr val="bg1"/>
                        </a:solidFill>
                        <a:effectLst/>
                        <a:latin typeface="+mn-lt"/>
                      </a:endParaRPr>
                    </a:p>
                  </a:txBody>
                  <a:tcPr marL="9525" marR="9525" marT="9525" marB="0" anchor="ctr"/>
                </a:tc>
              </a:tr>
              <a:tr h="0">
                <a:tc>
                  <a:txBody>
                    <a:bodyPr/>
                    <a:lstStyle/>
                    <a:p>
                      <a:pPr algn="l" fontAlgn="b"/>
                      <a:r>
                        <a:rPr lang="en-IE" sz="1100" u="none" strike="noStrike" dirty="0" smtClean="0">
                          <a:effectLst/>
                        </a:rPr>
                        <a:t>allowing </a:t>
                      </a:r>
                      <a:r>
                        <a:rPr lang="en-IE" sz="1100" u="none" strike="noStrike" dirty="0">
                          <a:effectLst/>
                        </a:rPr>
                        <a:t>all women access to abortion in Ireland as they choose</a:t>
                      </a:r>
                      <a:endParaRPr lang="en-IE" sz="1100" b="0" i="0" u="none" strike="noStrike" dirty="0">
                        <a:solidFill>
                          <a:schemeClr val="bg1"/>
                        </a:solidFill>
                        <a:effectLst/>
                        <a:latin typeface="+mn-lt"/>
                      </a:endParaRPr>
                    </a:p>
                  </a:txBody>
                  <a:tcPr marL="9525" marR="9525" marT="9525" marB="0" anchor="ctr"/>
                </a:tc>
                <a:tc>
                  <a:txBody>
                    <a:bodyPr/>
                    <a:lstStyle/>
                    <a:p>
                      <a:pPr algn="ctr" fontAlgn="b"/>
                      <a:r>
                        <a:rPr lang="en-IE" sz="1200" b="1" u="none" strike="noStrike" dirty="0">
                          <a:solidFill>
                            <a:schemeClr val="tx1"/>
                          </a:solidFill>
                          <a:effectLst/>
                        </a:rPr>
                        <a:t>38%</a:t>
                      </a:r>
                      <a:endParaRPr lang="en-IE" sz="1200" b="1" i="0" u="none" strike="noStrike" dirty="0">
                        <a:solidFill>
                          <a:schemeClr val="tx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solidFill>
                      <a:schemeClr val="accent1"/>
                    </a:solidFill>
                  </a:tcPr>
                </a:tc>
                <a:tc>
                  <a:txBody>
                    <a:bodyPr/>
                    <a:lstStyle/>
                    <a:p>
                      <a:pPr algn="ctr" fontAlgn="b"/>
                      <a:r>
                        <a:rPr lang="en-IE" sz="1200" u="none" strike="noStrike" dirty="0">
                          <a:effectLst/>
                        </a:rPr>
                        <a:t>37%</a:t>
                      </a:r>
                      <a:endParaRPr lang="en-IE" sz="1200" b="0" i="0" u="none" strike="noStrike" dirty="0">
                        <a:solidFill>
                          <a:schemeClr val="bg1"/>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39%</a:t>
                      </a:r>
                      <a:endParaRPr lang="en-IE" sz="1200" b="0" i="0" u="none" strike="noStrike" dirty="0">
                        <a:solidFill>
                          <a:schemeClr val="bg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tcPr>
                </a:tc>
                <a:tc>
                  <a:txBody>
                    <a:bodyPr/>
                    <a:lstStyle/>
                    <a:p>
                      <a:pPr algn="ctr" fontAlgn="b"/>
                      <a:r>
                        <a:rPr lang="en-IE" sz="1200" u="none" strike="noStrike" dirty="0">
                          <a:effectLst/>
                        </a:rPr>
                        <a:t>46%</a:t>
                      </a:r>
                      <a:endParaRPr lang="en-IE" sz="1200" b="0" i="0" u="none" strike="noStrike" dirty="0">
                        <a:solidFill>
                          <a:schemeClr val="bg1"/>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42%</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43%</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38%</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36%</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27%</a:t>
                      </a:r>
                      <a:endParaRPr lang="en-IE" sz="1200" b="0" i="0" u="none" strike="noStrike" dirty="0">
                        <a:solidFill>
                          <a:schemeClr val="bg1"/>
                        </a:solidFill>
                        <a:effectLst/>
                        <a:latin typeface="+mn-lt"/>
                      </a:endParaRPr>
                    </a:p>
                  </a:txBody>
                  <a:tcPr marL="9525" marR="9525" marT="9525" marB="0" anchor="ctr"/>
                </a:tc>
              </a:tr>
              <a:tr h="0">
                <a:tc>
                  <a:txBody>
                    <a:bodyPr/>
                    <a:lstStyle/>
                    <a:p>
                      <a:pPr algn="l" fontAlgn="b"/>
                      <a:r>
                        <a:rPr lang="en-IE" sz="1100" u="none" strike="noStrike" dirty="0" smtClean="0">
                          <a:effectLst/>
                        </a:rPr>
                        <a:t>allowing </a:t>
                      </a:r>
                      <a:r>
                        <a:rPr lang="en-IE" sz="1100" u="none" strike="noStrike" dirty="0">
                          <a:effectLst/>
                        </a:rPr>
                        <a:t>abortion in Ireland only where woman’s life is at risk, where there is diagnosis of fatal foetal abnormality, where the pregnancy is a result of rape or incest, or where the woman’s health is at risk</a:t>
                      </a:r>
                      <a:endParaRPr lang="en-IE" sz="1100" b="0" i="0" u="none" strike="noStrike" dirty="0">
                        <a:solidFill>
                          <a:schemeClr val="bg1"/>
                        </a:solidFill>
                        <a:effectLst/>
                        <a:latin typeface="+mn-lt"/>
                      </a:endParaRPr>
                    </a:p>
                  </a:txBody>
                  <a:tcPr marL="9525" marR="9525" marT="9525" marB="0" anchor="ctr"/>
                </a:tc>
                <a:tc>
                  <a:txBody>
                    <a:bodyPr/>
                    <a:lstStyle/>
                    <a:p>
                      <a:pPr algn="ctr" fontAlgn="b"/>
                      <a:r>
                        <a:rPr lang="en-IE" sz="1200" b="1" u="none" strike="noStrike" dirty="0">
                          <a:solidFill>
                            <a:schemeClr val="tx1"/>
                          </a:solidFill>
                          <a:effectLst/>
                        </a:rPr>
                        <a:t>42%</a:t>
                      </a:r>
                      <a:endParaRPr lang="en-IE" sz="1200" b="1" i="0" u="none" strike="noStrike" dirty="0">
                        <a:solidFill>
                          <a:schemeClr val="tx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solidFill>
                      <a:schemeClr val="accent1"/>
                    </a:solidFill>
                  </a:tcPr>
                </a:tc>
                <a:tc>
                  <a:txBody>
                    <a:bodyPr/>
                    <a:lstStyle/>
                    <a:p>
                      <a:pPr algn="ctr" fontAlgn="b"/>
                      <a:r>
                        <a:rPr lang="en-IE" sz="1200" u="none" strike="noStrike" dirty="0">
                          <a:effectLst/>
                        </a:rPr>
                        <a:t>42%</a:t>
                      </a:r>
                      <a:endParaRPr lang="en-IE" sz="1200" b="0" i="0" u="none" strike="noStrike" dirty="0">
                        <a:solidFill>
                          <a:schemeClr val="bg1"/>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43%</a:t>
                      </a:r>
                      <a:endParaRPr lang="en-IE" sz="1200" b="0" i="0" u="none" strike="noStrike" dirty="0">
                        <a:solidFill>
                          <a:schemeClr val="bg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tcPr>
                </a:tc>
                <a:tc>
                  <a:txBody>
                    <a:bodyPr/>
                    <a:lstStyle/>
                    <a:p>
                      <a:pPr algn="ctr" fontAlgn="b"/>
                      <a:r>
                        <a:rPr lang="en-IE" sz="1200" u="none" strike="noStrike" dirty="0">
                          <a:effectLst/>
                        </a:rPr>
                        <a:t>41%</a:t>
                      </a:r>
                      <a:endParaRPr lang="en-IE" sz="1200" b="0" i="0" u="none" strike="noStrike" dirty="0">
                        <a:solidFill>
                          <a:schemeClr val="bg1"/>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45%</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37%</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42%</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47%</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41%</a:t>
                      </a:r>
                      <a:endParaRPr lang="en-IE" sz="1200" b="0" i="0" u="none" strike="noStrike" dirty="0">
                        <a:solidFill>
                          <a:schemeClr val="bg1"/>
                        </a:solidFill>
                        <a:effectLst/>
                        <a:latin typeface="+mn-lt"/>
                      </a:endParaRPr>
                    </a:p>
                  </a:txBody>
                  <a:tcPr marL="9525" marR="9525" marT="9525" marB="0" anchor="ctr"/>
                </a:tc>
              </a:tr>
              <a:tr h="0">
                <a:tc>
                  <a:txBody>
                    <a:bodyPr/>
                    <a:lstStyle/>
                    <a:p>
                      <a:pPr algn="l" fontAlgn="b"/>
                      <a:r>
                        <a:rPr lang="en-IE" sz="1100" u="none" strike="noStrike" dirty="0" smtClean="0">
                          <a:effectLst/>
                        </a:rPr>
                        <a:t>allowing </a:t>
                      </a:r>
                      <a:r>
                        <a:rPr lang="en-IE" sz="1100" u="none" strike="noStrike" dirty="0">
                          <a:effectLst/>
                        </a:rPr>
                        <a:t>abortion in Ireland only where the women’s life is at risk or where there is a fatal foetal abnormality   </a:t>
                      </a:r>
                      <a:endParaRPr lang="en-IE" sz="1100" b="0" i="0" u="none" strike="noStrike" dirty="0">
                        <a:solidFill>
                          <a:schemeClr val="bg1"/>
                        </a:solidFill>
                        <a:effectLst/>
                        <a:latin typeface="+mn-lt"/>
                      </a:endParaRPr>
                    </a:p>
                  </a:txBody>
                  <a:tcPr marL="9525" marR="9525" marT="9525" marB="0" anchor="ctr"/>
                </a:tc>
                <a:tc>
                  <a:txBody>
                    <a:bodyPr/>
                    <a:lstStyle/>
                    <a:p>
                      <a:pPr algn="ctr" fontAlgn="b"/>
                      <a:r>
                        <a:rPr lang="en-IE" sz="1200" b="1" u="none" strike="noStrike" dirty="0">
                          <a:solidFill>
                            <a:schemeClr val="tx1"/>
                          </a:solidFill>
                          <a:effectLst/>
                        </a:rPr>
                        <a:t>7%</a:t>
                      </a:r>
                      <a:endParaRPr lang="en-IE" sz="1200" b="1" i="0" u="none" strike="noStrike" dirty="0">
                        <a:solidFill>
                          <a:schemeClr val="tx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solidFill>
                      <a:schemeClr val="accent1"/>
                    </a:solidFill>
                  </a:tcPr>
                </a:tc>
                <a:tc>
                  <a:txBody>
                    <a:bodyPr/>
                    <a:lstStyle/>
                    <a:p>
                      <a:pPr algn="ctr" fontAlgn="b"/>
                      <a:r>
                        <a:rPr lang="en-IE" sz="1200" u="none" strike="noStrike" dirty="0">
                          <a:effectLst/>
                        </a:rPr>
                        <a:t>7%</a:t>
                      </a:r>
                      <a:endParaRPr lang="en-IE" sz="1200" b="0" i="0" u="none" strike="noStrike" dirty="0">
                        <a:solidFill>
                          <a:schemeClr val="bg1"/>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6%</a:t>
                      </a:r>
                      <a:endParaRPr lang="en-IE" sz="1200" b="0" i="0" u="none" strike="noStrike" dirty="0">
                        <a:solidFill>
                          <a:schemeClr val="bg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tcPr>
                </a:tc>
                <a:tc>
                  <a:txBody>
                    <a:bodyPr/>
                    <a:lstStyle/>
                    <a:p>
                      <a:pPr algn="ctr" fontAlgn="b"/>
                      <a:r>
                        <a:rPr lang="en-IE" sz="1200" u="none" strike="noStrike" dirty="0">
                          <a:effectLst/>
                        </a:rPr>
                        <a:t>2%</a:t>
                      </a:r>
                      <a:endParaRPr lang="en-IE" sz="1200" b="0" i="0" u="none" strike="noStrike" dirty="0">
                        <a:solidFill>
                          <a:schemeClr val="bg1"/>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7%</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7%</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7%</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6%</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8%</a:t>
                      </a:r>
                      <a:endParaRPr lang="en-IE" sz="1200" b="0" i="0" u="none" strike="noStrike" dirty="0">
                        <a:solidFill>
                          <a:schemeClr val="bg1"/>
                        </a:solidFill>
                        <a:effectLst/>
                        <a:latin typeface="+mn-lt"/>
                      </a:endParaRPr>
                    </a:p>
                  </a:txBody>
                  <a:tcPr marL="9525" marR="9525" marT="9525" marB="0" anchor="ctr"/>
                </a:tc>
              </a:tr>
              <a:tr h="0">
                <a:tc>
                  <a:txBody>
                    <a:bodyPr/>
                    <a:lstStyle/>
                    <a:p>
                      <a:pPr algn="l" fontAlgn="b"/>
                      <a:r>
                        <a:rPr lang="en-IE" sz="1100" u="none" strike="noStrike" dirty="0" smtClean="0">
                          <a:effectLst/>
                        </a:rPr>
                        <a:t>allowing </a:t>
                      </a:r>
                      <a:r>
                        <a:rPr lang="en-IE" sz="1100" u="none" strike="noStrike" dirty="0">
                          <a:effectLst/>
                        </a:rPr>
                        <a:t>abortion in Ireland only where the woman’s life is at risk</a:t>
                      </a:r>
                      <a:endParaRPr lang="en-IE" sz="1100" b="0" i="0" u="none" strike="noStrike" dirty="0">
                        <a:solidFill>
                          <a:schemeClr val="bg1"/>
                        </a:solidFill>
                        <a:effectLst/>
                        <a:latin typeface="+mn-lt"/>
                      </a:endParaRPr>
                    </a:p>
                  </a:txBody>
                  <a:tcPr marL="9525" marR="9525" marT="9525" marB="0" anchor="ctr"/>
                </a:tc>
                <a:tc>
                  <a:txBody>
                    <a:bodyPr/>
                    <a:lstStyle/>
                    <a:p>
                      <a:pPr algn="ctr" fontAlgn="b"/>
                      <a:r>
                        <a:rPr lang="en-IE" sz="1200" b="1" u="none" strike="noStrike" dirty="0">
                          <a:solidFill>
                            <a:schemeClr val="tx1"/>
                          </a:solidFill>
                          <a:effectLst/>
                        </a:rPr>
                        <a:t>7%</a:t>
                      </a:r>
                      <a:endParaRPr lang="en-IE" sz="1200" b="1" i="0" u="none" strike="noStrike" dirty="0">
                        <a:solidFill>
                          <a:schemeClr val="tx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solidFill>
                      <a:schemeClr val="accent1"/>
                    </a:solidFill>
                  </a:tcPr>
                </a:tc>
                <a:tc>
                  <a:txBody>
                    <a:bodyPr/>
                    <a:lstStyle/>
                    <a:p>
                      <a:pPr algn="ctr" fontAlgn="b"/>
                      <a:r>
                        <a:rPr lang="en-IE" sz="1200" u="none" strike="noStrike" dirty="0">
                          <a:effectLst/>
                        </a:rPr>
                        <a:t>8%</a:t>
                      </a:r>
                      <a:endParaRPr lang="en-IE" sz="1200" b="0" i="0" u="none" strike="noStrike" dirty="0">
                        <a:solidFill>
                          <a:schemeClr val="bg1"/>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6%</a:t>
                      </a:r>
                      <a:endParaRPr lang="en-IE" sz="1200" b="0" i="0" u="none" strike="noStrike" dirty="0">
                        <a:solidFill>
                          <a:schemeClr val="bg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tcPr>
                </a:tc>
                <a:tc>
                  <a:txBody>
                    <a:bodyPr/>
                    <a:lstStyle/>
                    <a:p>
                      <a:pPr algn="ctr" fontAlgn="b"/>
                      <a:r>
                        <a:rPr lang="en-IE" sz="1200" u="none" strike="noStrike" dirty="0">
                          <a:effectLst/>
                        </a:rPr>
                        <a:t>7%</a:t>
                      </a:r>
                      <a:endParaRPr lang="en-IE" sz="1200" b="0" i="0" u="none" strike="noStrike" dirty="0">
                        <a:solidFill>
                          <a:schemeClr val="bg1"/>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4%</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5%</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8%</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6%</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15%</a:t>
                      </a:r>
                      <a:endParaRPr lang="en-IE" sz="1200" b="0" i="0" u="none" strike="noStrike" dirty="0">
                        <a:solidFill>
                          <a:schemeClr val="bg1"/>
                        </a:solidFill>
                        <a:effectLst/>
                        <a:latin typeface="+mn-lt"/>
                      </a:endParaRPr>
                    </a:p>
                  </a:txBody>
                  <a:tcPr marL="9525" marR="9525" marT="9525" marB="0" anchor="ctr"/>
                </a:tc>
              </a:tr>
              <a:tr h="0">
                <a:tc>
                  <a:txBody>
                    <a:bodyPr/>
                    <a:lstStyle/>
                    <a:p>
                      <a:pPr algn="l" fontAlgn="b"/>
                      <a:r>
                        <a:rPr lang="en-IE" sz="1100" u="none" strike="noStrike" dirty="0">
                          <a:effectLst/>
                        </a:rPr>
                        <a:t>I am opposed to allowing abortion in Ireland in all circumstances</a:t>
                      </a:r>
                      <a:endParaRPr lang="en-IE" sz="1100" b="0" i="0" u="none" strike="noStrike" dirty="0">
                        <a:solidFill>
                          <a:schemeClr val="bg1"/>
                        </a:solidFill>
                        <a:effectLst/>
                        <a:latin typeface="+mn-lt"/>
                      </a:endParaRPr>
                    </a:p>
                  </a:txBody>
                  <a:tcPr marL="9525" marR="9525" marT="9525" marB="0" anchor="ctr"/>
                </a:tc>
                <a:tc>
                  <a:txBody>
                    <a:bodyPr/>
                    <a:lstStyle/>
                    <a:p>
                      <a:pPr algn="ctr" fontAlgn="b"/>
                      <a:r>
                        <a:rPr lang="en-IE" sz="1200" b="1" u="none" strike="noStrike" dirty="0">
                          <a:solidFill>
                            <a:schemeClr val="tx1"/>
                          </a:solidFill>
                          <a:effectLst/>
                        </a:rPr>
                        <a:t>5%</a:t>
                      </a:r>
                      <a:endParaRPr lang="en-IE" sz="1200" b="1" i="0" u="none" strike="noStrike" dirty="0">
                        <a:solidFill>
                          <a:schemeClr val="tx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solidFill>
                      <a:schemeClr val="accent1"/>
                    </a:solidFill>
                  </a:tcPr>
                </a:tc>
                <a:tc>
                  <a:txBody>
                    <a:bodyPr/>
                    <a:lstStyle/>
                    <a:p>
                      <a:pPr algn="ctr" fontAlgn="b"/>
                      <a:r>
                        <a:rPr lang="en-IE" sz="1200" u="none" strike="noStrike" dirty="0">
                          <a:effectLst/>
                        </a:rPr>
                        <a:t>4%</a:t>
                      </a:r>
                      <a:endParaRPr lang="en-IE" sz="1200" b="0" i="0" u="none" strike="noStrike" dirty="0">
                        <a:solidFill>
                          <a:schemeClr val="bg1"/>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5%</a:t>
                      </a:r>
                      <a:endParaRPr lang="en-IE" sz="1200" b="0" i="0" u="none" strike="noStrike" dirty="0">
                        <a:solidFill>
                          <a:schemeClr val="bg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tcPr>
                </a:tc>
                <a:tc>
                  <a:txBody>
                    <a:bodyPr/>
                    <a:lstStyle/>
                    <a:p>
                      <a:pPr algn="ctr" fontAlgn="b"/>
                      <a:r>
                        <a:rPr lang="en-IE" sz="1200" u="none" strike="noStrike" dirty="0">
                          <a:effectLst/>
                        </a:rPr>
                        <a:t>3%</a:t>
                      </a:r>
                      <a:endParaRPr lang="en-IE" sz="1200" b="0" i="0" u="none" strike="noStrike" dirty="0">
                        <a:solidFill>
                          <a:schemeClr val="bg1"/>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2%</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6%</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5%</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2%</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9%</a:t>
                      </a:r>
                      <a:endParaRPr lang="en-IE" sz="1200" b="0" i="0" u="none" strike="noStrike" dirty="0">
                        <a:solidFill>
                          <a:schemeClr val="bg1"/>
                        </a:solidFill>
                        <a:effectLst/>
                        <a:latin typeface="+mn-lt"/>
                      </a:endParaRPr>
                    </a:p>
                  </a:txBody>
                  <a:tcPr marL="9525" marR="9525" marT="9525" marB="0" anchor="ctr"/>
                </a:tc>
              </a:tr>
              <a:tr h="0">
                <a:tc>
                  <a:txBody>
                    <a:bodyPr/>
                    <a:lstStyle/>
                    <a:p>
                      <a:pPr algn="l" fontAlgn="b"/>
                      <a:r>
                        <a:rPr lang="en-IE" sz="1100" u="none" strike="noStrike" dirty="0">
                          <a:effectLst/>
                        </a:rPr>
                        <a:t>I don’t know/have no opinion/Refuse to answer</a:t>
                      </a:r>
                      <a:endParaRPr lang="en-IE" sz="1100" b="0" i="0" u="none" strike="noStrike" dirty="0">
                        <a:solidFill>
                          <a:schemeClr val="bg1"/>
                        </a:solidFill>
                        <a:effectLst/>
                        <a:latin typeface="+mn-lt"/>
                      </a:endParaRPr>
                    </a:p>
                  </a:txBody>
                  <a:tcPr marL="9525" marR="9525" marT="9525" marB="0" anchor="ctr"/>
                </a:tc>
                <a:tc>
                  <a:txBody>
                    <a:bodyPr/>
                    <a:lstStyle/>
                    <a:p>
                      <a:pPr algn="ctr" fontAlgn="b"/>
                      <a:r>
                        <a:rPr lang="en-IE" sz="1200" b="1" u="none" strike="noStrike" dirty="0">
                          <a:solidFill>
                            <a:schemeClr val="tx1"/>
                          </a:solidFill>
                          <a:effectLst/>
                        </a:rPr>
                        <a:t>1%</a:t>
                      </a:r>
                      <a:endParaRPr lang="en-IE" sz="1200" b="1" i="0" u="none" strike="noStrike" dirty="0">
                        <a:solidFill>
                          <a:schemeClr val="tx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solidFill>
                      <a:schemeClr val="accent1"/>
                    </a:solidFill>
                  </a:tcPr>
                </a:tc>
                <a:tc>
                  <a:txBody>
                    <a:bodyPr/>
                    <a:lstStyle/>
                    <a:p>
                      <a:pPr algn="ctr" fontAlgn="b"/>
                      <a:r>
                        <a:rPr lang="en-IE" sz="1200" u="none" strike="noStrike" dirty="0">
                          <a:effectLst/>
                        </a:rPr>
                        <a:t>1%</a:t>
                      </a:r>
                      <a:endParaRPr lang="en-IE" sz="1200" b="0" i="0" u="none" strike="noStrike" dirty="0">
                        <a:solidFill>
                          <a:schemeClr val="bg1"/>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 *</a:t>
                      </a:r>
                      <a:endParaRPr lang="en-IE" sz="1200" b="0" i="0" u="none" strike="noStrike" dirty="0">
                        <a:solidFill>
                          <a:schemeClr val="bg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tcPr>
                </a:tc>
                <a:tc>
                  <a:txBody>
                    <a:bodyPr/>
                    <a:lstStyle/>
                    <a:p>
                      <a:pPr algn="ctr" fontAlgn="b"/>
                      <a:r>
                        <a:rPr lang="en-IE" sz="1200" u="none" strike="noStrike" dirty="0">
                          <a:effectLst/>
                        </a:rPr>
                        <a:t> -</a:t>
                      </a:r>
                      <a:endParaRPr lang="en-IE" sz="1200" b="0" i="0" u="none" strike="noStrike" dirty="0">
                        <a:solidFill>
                          <a:schemeClr val="bg1"/>
                        </a:solidFill>
                        <a:effectLst/>
                        <a:latin typeface="+mn-lt"/>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 *</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1%</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 -</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2%</a:t>
                      </a:r>
                      <a:endParaRPr lang="en-IE" sz="1200" b="0" i="0" u="none" strike="noStrike" dirty="0">
                        <a:solidFill>
                          <a:schemeClr val="bg1"/>
                        </a:solidFill>
                        <a:effectLst/>
                        <a:latin typeface="+mn-lt"/>
                      </a:endParaRPr>
                    </a:p>
                  </a:txBody>
                  <a:tcPr marL="9525" marR="9525" marT="9525" marB="0" anchor="ctr"/>
                </a:tc>
                <a:tc>
                  <a:txBody>
                    <a:bodyPr/>
                    <a:lstStyle/>
                    <a:p>
                      <a:pPr algn="ctr" fontAlgn="b"/>
                      <a:r>
                        <a:rPr lang="en-IE" sz="1200" u="none" strike="noStrike" dirty="0">
                          <a:effectLst/>
                        </a:rPr>
                        <a:t> *</a:t>
                      </a:r>
                      <a:endParaRPr lang="en-IE" sz="1200" b="0" i="0" u="none" strike="noStrike" dirty="0">
                        <a:solidFill>
                          <a:schemeClr val="bg1"/>
                        </a:solidFill>
                        <a:effectLst/>
                        <a:latin typeface="+mn-lt"/>
                      </a:endParaRPr>
                    </a:p>
                  </a:txBody>
                  <a:tcPr marL="9525" marR="9525" marT="9525" marB="0" anchor="ctr"/>
                </a:tc>
              </a:tr>
            </a:tbl>
          </a:graphicData>
        </a:graphic>
      </p:graphicFrame>
      <p:graphicFrame>
        <p:nvGraphicFramePr>
          <p:cNvPr id="21" name="Table 20"/>
          <p:cNvGraphicFramePr>
            <a:graphicFrameLocks noGrp="1"/>
          </p:cNvGraphicFramePr>
          <p:nvPr>
            <p:extLst>
              <p:ext uri="{D42A27DB-BD31-4B8C-83A1-F6EECF244321}">
                <p14:modId xmlns:p14="http://schemas.microsoft.com/office/powerpoint/2010/main" val="1335987719"/>
              </p:ext>
            </p:extLst>
          </p:nvPr>
        </p:nvGraphicFramePr>
        <p:xfrm>
          <a:off x="171452" y="3143066"/>
          <a:ext cx="8801095" cy="2636520"/>
        </p:xfrm>
        <a:graphic>
          <a:graphicData uri="http://schemas.openxmlformats.org/drawingml/2006/table">
            <a:tbl>
              <a:tblPr firstRow="1" bandRow="1">
                <a:tableStyleId>{5C22544A-7EE6-4342-B048-85BDC9FD1C3A}</a:tableStyleId>
              </a:tblPr>
              <a:tblGrid>
                <a:gridCol w="4114798"/>
                <a:gridCol w="517855"/>
                <a:gridCol w="378949"/>
                <a:gridCol w="378949"/>
                <a:gridCol w="344499"/>
                <a:gridCol w="447849"/>
                <a:gridCol w="456024"/>
                <a:gridCol w="571500"/>
                <a:gridCol w="561975"/>
                <a:gridCol w="476250"/>
                <a:gridCol w="552447"/>
              </a:tblGrid>
              <a:tr h="0">
                <a:tc>
                  <a:txBody>
                    <a:bodyPr/>
                    <a:lstStyle/>
                    <a:p>
                      <a:pPr algn="l" fontAlgn="b"/>
                      <a:endParaRPr lang="en-IE" sz="1200" b="0" i="0" u="none" strike="noStrike" dirty="0">
                        <a:solidFill>
                          <a:schemeClr val="bg1"/>
                        </a:solidFill>
                        <a:effectLst/>
                        <a:latin typeface="+mn-lt"/>
                      </a:endParaRPr>
                    </a:p>
                  </a:txBody>
                  <a:tcPr marL="9525" marR="9525" marT="9525" marB="0" anchor="b"/>
                </a:tc>
                <a:tc>
                  <a:txBody>
                    <a:bodyPr/>
                    <a:lstStyle/>
                    <a:p>
                      <a:pPr algn="ctr" fontAlgn="b"/>
                      <a:r>
                        <a:rPr lang="en-IE" sz="1200" b="1" u="none" strike="noStrike" dirty="0" smtClean="0">
                          <a:solidFill>
                            <a:schemeClr val="tx1"/>
                          </a:solidFill>
                          <a:effectLst/>
                        </a:rPr>
                        <a:t> Total </a:t>
                      </a:r>
                      <a:endParaRPr lang="en-IE" sz="1200" b="1" i="0" u="none" strike="noStrike" dirty="0">
                        <a:solidFill>
                          <a:schemeClr val="tx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tcPr>
                </a:tc>
                <a:tc gridSpan="3">
                  <a:txBody>
                    <a:bodyPr/>
                    <a:lstStyle/>
                    <a:p>
                      <a:pPr algn="ctr" fontAlgn="b"/>
                      <a:r>
                        <a:rPr lang="en-IE" sz="1100" b="1" u="none" strike="noStrike" dirty="0" smtClean="0">
                          <a:solidFill>
                            <a:schemeClr val="tx1"/>
                          </a:solidFill>
                          <a:effectLst/>
                        </a:rPr>
                        <a:t>Class</a:t>
                      </a:r>
                      <a:endParaRPr lang="en-IE" sz="1100" b="1" i="0" u="none" strike="noStrike" dirty="0">
                        <a:solidFill>
                          <a:schemeClr val="tx1"/>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tcPr>
                </a:tc>
                <a:tc hMerge="1">
                  <a:txBody>
                    <a:bodyPr/>
                    <a:lstStyle/>
                    <a:p>
                      <a:pPr algn="l" fontAlgn="b"/>
                      <a:endParaRPr lang="en-IE" sz="1100" b="1" i="0" u="none" strike="noStrike" dirty="0">
                        <a:solidFill>
                          <a:schemeClr val="bg1"/>
                        </a:solidFill>
                        <a:effectLst/>
                        <a:latin typeface="Calibri" panose="020F0502020204030204" pitchFamily="34" charset="0"/>
                      </a:endParaRPr>
                    </a:p>
                  </a:txBody>
                  <a:tcPr marL="9525" marR="9525" marT="9525" marB="0" anchor="b"/>
                </a:tc>
                <a:tc hMerge="1">
                  <a:txBody>
                    <a:bodyPr/>
                    <a:lstStyle/>
                    <a:p>
                      <a:pPr algn="l" fontAlgn="b"/>
                      <a:endParaRPr lang="en-IE" sz="1100" b="1" i="0" u="none" strike="noStrike" dirty="0">
                        <a:solidFill>
                          <a:schemeClr val="bg1"/>
                        </a:solidFill>
                        <a:effectLst/>
                        <a:latin typeface="Calibri" panose="020F0502020204030204" pitchFamily="34" charset="0"/>
                      </a:endParaRPr>
                    </a:p>
                  </a:txBody>
                  <a:tcPr marL="9525" marR="9525" marT="9525" marB="0" anchor="b"/>
                </a:tc>
                <a:tc gridSpan="4">
                  <a:txBody>
                    <a:bodyPr/>
                    <a:lstStyle/>
                    <a:p>
                      <a:pPr algn="ctr" fontAlgn="b"/>
                      <a:r>
                        <a:rPr lang="en-IE" sz="1100" b="1" u="none" strike="noStrike" dirty="0" smtClean="0">
                          <a:solidFill>
                            <a:schemeClr val="tx1"/>
                          </a:solidFill>
                          <a:effectLst/>
                        </a:rPr>
                        <a:t>Region</a:t>
                      </a:r>
                      <a:endParaRPr lang="en-IE" sz="1100" b="1" i="0" u="none" strike="noStrike" dirty="0">
                        <a:solidFill>
                          <a:schemeClr val="tx1"/>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tcPr>
                </a:tc>
                <a:tc hMerge="1">
                  <a:txBody>
                    <a:bodyPr/>
                    <a:lstStyle/>
                    <a:p>
                      <a:pPr algn="l" fontAlgn="b"/>
                      <a:endParaRPr lang="en-IE" sz="1100" b="1" i="0" u="none" strike="noStrike" dirty="0">
                        <a:solidFill>
                          <a:schemeClr val="bg1"/>
                        </a:solidFill>
                        <a:effectLst/>
                        <a:latin typeface="Calibri" panose="020F0502020204030204" pitchFamily="34" charset="0"/>
                      </a:endParaRPr>
                    </a:p>
                  </a:txBody>
                  <a:tcPr marL="9525" marR="9525" marT="9525" marB="0" anchor="b"/>
                </a:tc>
                <a:tc hMerge="1">
                  <a:txBody>
                    <a:bodyPr/>
                    <a:lstStyle/>
                    <a:p>
                      <a:pPr algn="l" fontAlgn="b"/>
                      <a:endParaRPr lang="en-IE" sz="1100" b="1" i="0" u="none" strike="noStrike" dirty="0">
                        <a:solidFill>
                          <a:schemeClr val="bg1"/>
                        </a:solidFill>
                        <a:effectLst/>
                        <a:latin typeface="Calibri" panose="020F0502020204030204" pitchFamily="34" charset="0"/>
                      </a:endParaRPr>
                    </a:p>
                  </a:txBody>
                  <a:tcPr marL="9525" marR="9525" marT="9525" marB="0" anchor="b"/>
                </a:tc>
                <a:tc hMerge="1">
                  <a:txBody>
                    <a:bodyPr/>
                    <a:lstStyle/>
                    <a:p>
                      <a:pPr algn="l" fontAlgn="b"/>
                      <a:endParaRPr lang="en-IE" sz="1100" b="1" i="0" u="none" strike="noStrike" dirty="0">
                        <a:solidFill>
                          <a:schemeClr val="bg1"/>
                        </a:solidFill>
                        <a:effectLst/>
                        <a:latin typeface="Calibri" panose="020F0502020204030204" pitchFamily="34" charset="0"/>
                      </a:endParaRPr>
                    </a:p>
                  </a:txBody>
                  <a:tcPr marL="9525" marR="9525" marT="9525" marB="0" anchor="b"/>
                </a:tc>
                <a:tc gridSpan="2">
                  <a:txBody>
                    <a:bodyPr/>
                    <a:lstStyle/>
                    <a:p>
                      <a:pPr algn="ctr" fontAlgn="b"/>
                      <a:r>
                        <a:rPr lang="en-IE" sz="1100" b="1" u="none" strike="noStrike" dirty="0" smtClean="0">
                          <a:solidFill>
                            <a:schemeClr val="tx1"/>
                          </a:solidFill>
                          <a:effectLst/>
                        </a:rPr>
                        <a:t>14 Year Penalty</a:t>
                      </a:r>
                      <a:endParaRPr lang="en-IE" sz="1100" b="1" i="0" u="none" strike="noStrike" dirty="0">
                        <a:solidFill>
                          <a:schemeClr val="tx1"/>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tcPr>
                </a:tc>
                <a:tc hMerge="1">
                  <a:txBody>
                    <a:bodyPr/>
                    <a:lstStyle/>
                    <a:p>
                      <a:pPr algn="l" fontAlgn="b"/>
                      <a:endParaRPr lang="en-IE" sz="1100" b="1" i="0" u="none" strike="noStrike" dirty="0">
                        <a:solidFill>
                          <a:schemeClr val="bg1"/>
                        </a:solidFill>
                        <a:effectLst/>
                        <a:latin typeface="Calibri" panose="020F0502020204030204" pitchFamily="34" charset="0"/>
                      </a:endParaRPr>
                    </a:p>
                  </a:txBody>
                  <a:tcPr marL="9525" marR="9525" marT="9525" marB="0" anchor="b"/>
                </a:tc>
              </a:tr>
              <a:tr h="0">
                <a:tc>
                  <a:txBody>
                    <a:bodyPr/>
                    <a:lstStyle/>
                    <a:p>
                      <a:pPr algn="l" fontAlgn="b"/>
                      <a:r>
                        <a:rPr lang="en-IE" sz="1200" u="none" strike="noStrike" dirty="0">
                          <a:effectLst/>
                        </a:rPr>
                        <a:t> </a:t>
                      </a:r>
                      <a:endParaRPr lang="en-IE" sz="1200" b="0" i="0" u="none" strike="noStrike" dirty="0">
                        <a:solidFill>
                          <a:schemeClr val="bg1"/>
                        </a:solidFill>
                        <a:effectLst/>
                        <a:latin typeface="+mn-lt"/>
                      </a:endParaRPr>
                    </a:p>
                  </a:txBody>
                  <a:tcPr marL="9525" marR="9525" marT="9525" marB="0" anchor="b"/>
                </a:tc>
                <a:tc>
                  <a:txBody>
                    <a:bodyPr/>
                    <a:lstStyle/>
                    <a:p>
                      <a:pPr algn="ctr" fontAlgn="b"/>
                      <a:endParaRPr lang="en-IE" sz="1100" b="1" i="0" u="none" strike="noStrike" dirty="0">
                        <a:solidFill>
                          <a:schemeClr val="tx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solidFill>
                      <a:schemeClr val="accent1"/>
                    </a:solidFill>
                  </a:tcPr>
                </a:tc>
                <a:tc>
                  <a:txBody>
                    <a:bodyPr/>
                    <a:lstStyle/>
                    <a:p>
                      <a:pPr algn="ctr" fontAlgn="b"/>
                      <a:r>
                        <a:rPr lang="en-IE" sz="1100" b="1" u="none" strike="noStrike" dirty="0">
                          <a:effectLst/>
                        </a:rPr>
                        <a:t> ABC1</a:t>
                      </a:r>
                      <a:endParaRPr lang="en-IE" sz="1100" b="1" i="0" u="none" strike="noStrike" dirty="0">
                        <a:solidFill>
                          <a:schemeClr val="bg1"/>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tcPr>
                </a:tc>
                <a:tc>
                  <a:txBody>
                    <a:bodyPr/>
                    <a:lstStyle/>
                    <a:p>
                      <a:pPr algn="ctr" fontAlgn="b"/>
                      <a:r>
                        <a:rPr lang="en-IE" sz="1100" b="1" u="none" strike="noStrike" dirty="0">
                          <a:effectLst/>
                        </a:rPr>
                        <a:t> C2DE</a:t>
                      </a:r>
                      <a:endParaRPr lang="en-IE" sz="1100" b="1" i="0" u="none" strike="noStrike" dirty="0">
                        <a:solidFill>
                          <a:schemeClr val="bg1"/>
                        </a:solidFill>
                        <a:effectLst/>
                        <a:latin typeface="Calibri" panose="020F0502020204030204" pitchFamily="34" charset="0"/>
                      </a:endParaRPr>
                    </a:p>
                  </a:txBody>
                  <a:tcPr marL="9525" marR="9525" marT="9525" marB="0" anchor="b"/>
                </a:tc>
                <a:tc>
                  <a:txBody>
                    <a:bodyPr/>
                    <a:lstStyle/>
                    <a:p>
                      <a:pPr algn="ctr" fontAlgn="b"/>
                      <a:r>
                        <a:rPr lang="en-IE" sz="1100" b="1" u="none" strike="noStrike" dirty="0">
                          <a:effectLst/>
                        </a:rPr>
                        <a:t> F</a:t>
                      </a:r>
                      <a:endParaRPr lang="en-IE" sz="1100" b="1" i="0" u="none" strike="noStrike" dirty="0">
                        <a:solidFill>
                          <a:schemeClr val="bg1"/>
                        </a:solidFill>
                        <a:effectLst/>
                        <a:latin typeface="Calibri" panose="020F0502020204030204" pitchFamily="34" charset="0"/>
                      </a:endParaRPr>
                    </a:p>
                  </a:txBody>
                  <a:tcPr marL="9525" marR="9525" marT="9525" marB="0" anchor="b">
                    <a:lnR w="12700" cap="flat" cmpd="sng" algn="ctr">
                      <a:solidFill>
                        <a:schemeClr val="bg1"/>
                      </a:solidFill>
                      <a:prstDash val="solid"/>
                      <a:round/>
                      <a:headEnd type="none" w="med" len="med"/>
                      <a:tailEnd type="none" w="med" len="med"/>
                    </a:lnR>
                  </a:tcPr>
                </a:tc>
                <a:tc>
                  <a:txBody>
                    <a:bodyPr/>
                    <a:lstStyle/>
                    <a:p>
                      <a:pPr algn="ctr" fontAlgn="b"/>
                      <a:r>
                        <a:rPr lang="en-IE" sz="1100" b="1" u="none" strike="noStrike" dirty="0" smtClean="0">
                          <a:effectLst/>
                        </a:rPr>
                        <a:t>Dublin</a:t>
                      </a:r>
                      <a:endParaRPr lang="en-IE" sz="1100" b="1" i="0" u="none" strike="noStrike" dirty="0">
                        <a:solidFill>
                          <a:schemeClr val="bg1"/>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tcPr>
                </a:tc>
                <a:tc>
                  <a:txBody>
                    <a:bodyPr/>
                    <a:lstStyle/>
                    <a:p>
                      <a:pPr algn="ctr" fontAlgn="b"/>
                      <a:r>
                        <a:rPr lang="en-IE" sz="1100" b="1" u="none" strike="noStrike" dirty="0">
                          <a:effectLst/>
                        </a:rPr>
                        <a:t>ROL</a:t>
                      </a:r>
                      <a:endParaRPr lang="en-IE" sz="1100" b="1" i="0" u="none" strike="noStrike" dirty="0">
                        <a:solidFill>
                          <a:schemeClr val="bg1"/>
                        </a:solidFill>
                        <a:effectLst/>
                        <a:latin typeface="Calibri" panose="020F0502020204030204" pitchFamily="34" charset="0"/>
                      </a:endParaRPr>
                    </a:p>
                  </a:txBody>
                  <a:tcPr marL="9525" marR="9525" marT="9525" marB="0" anchor="b"/>
                </a:tc>
                <a:tc>
                  <a:txBody>
                    <a:bodyPr/>
                    <a:lstStyle/>
                    <a:p>
                      <a:pPr algn="ctr" fontAlgn="b"/>
                      <a:r>
                        <a:rPr lang="en-IE" sz="1100" b="1" u="none" strike="noStrike" dirty="0" smtClean="0">
                          <a:effectLst/>
                        </a:rPr>
                        <a:t>Munster</a:t>
                      </a:r>
                      <a:endParaRPr lang="en-IE" sz="1100" b="1" i="0" u="none" strike="noStrike" dirty="0">
                        <a:solidFill>
                          <a:schemeClr val="bg1"/>
                        </a:solidFill>
                        <a:effectLst/>
                        <a:latin typeface="Calibri" panose="020F0502020204030204" pitchFamily="34" charset="0"/>
                      </a:endParaRPr>
                    </a:p>
                  </a:txBody>
                  <a:tcPr marL="9525" marR="9525" marT="9525" marB="0" anchor="b"/>
                </a:tc>
                <a:tc>
                  <a:txBody>
                    <a:bodyPr/>
                    <a:lstStyle/>
                    <a:p>
                      <a:pPr algn="ctr" fontAlgn="b"/>
                      <a:r>
                        <a:rPr lang="en-IE" sz="1100" b="1" u="none" strike="noStrike" dirty="0" smtClean="0">
                          <a:effectLst/>
                        </a:rPr>
                        <a:t>Conn</a:t>
                      </a:r>
                      <a:r>
                        <a:rPr lang="en-IE" sz="1100" b="1" u="none" strike="noStrike" dirty="0">
                          <a:effectLst/>
                        </a:rPr>
                        <a:t>/ Ulster</a:t>
                      </a:r>
                      <a:endParaRPr lang="en-IE" sz="1100" b="1" i="0" u="none" strike="noStrike" dirty="0">
                        <a:solidFill>
                          <a:schemeClr val="bg1"/>
                        </a:solidFill>
                        <a:effectLst/>
                        <a:latin typeface="Calibri" panose="020F0502020204030204" pitchFamily="34" charset="0"/>
                      </a:endParaRPr>
                    </a:p>
                  </a:txBody>
                  <a:tcPr marL="9525" marR="9525" marT="9525" marB="0" anchor="b">
                    <a:lnR w="12700" cap="flat" cmpd="sng" algn="ctr">
                      <a:solidFill>
                        <a:schemeClr val="bg1"/>
                      </a:solidFill>
                      <a:prstDash val="solid"/>
                      <a:round/>
                      <a:headEnd type="none" w="med" len="med"/>
                      <a:tailEnd type="none" w="med" len="med"/>
                    </a:lnR>
                  </a:tcPr>
                </a:tc>
                <a:tc>
                  <a:txBody>
                    <a:bodyPr/>
                    <a:lstStyle/>
                    <a:p>
                      <a:pPr algn="ctr" fontAlgn="b"/>
                      <a:r>
                        <a:rPr lang="en-IE" sz="1100" b="1" u="none" strike="noStrike" dirty="0" smtClean="0">
                          <a:effectLst/>
                        </a:rPr>
                        <a:t>Aware</a:t>
                      </a:r>
                      <a:endParaRPr lang="en-IE" sz="1100" b="1" i="0" u="none" strike="noStrike" dirty="0">
                        <a:solidFill>
                          <a:schemeClr val="bg1"/>
                        </a:solidFill>
                        <a:effectLst/>
                        <a:latin typeface="Calibri" panose="020F0502020204030204" pitchFamily="34" charset="0"/>
                      </a:endParaRPr>
                    </a:p>
                  </a:txBody>
                  <a:tcPr marL="9525" marR="9525" marT="9525" marB="0" anchor="b">
                    <a:lnL w="12700" cap="flat" cmpd="sng" algn="ctr">
                      <a:solidFill>
                        <a:schemeClr val="bg1"/>
                      </a:solidFill>
                      <a:prstDash val="solid"/>
                      <a:round/>
                      <a:headEnd type="none" w="med" len="med"/>
                      <a:tailEnd type="none" w="med" len="med"/>
                    </a:lnL>
                  </a:tcPr>
                </a:tc>
                <a:tc>
                  <a:txBody>
                    <a:bodyPr/>
                    <a:lstStyle/>
                    <a:p>
                      <a:pPr algn="ctr" fontAlgn="b"/>
                      <a:r>
                        <a:rPr lang="en-IE" sz="1100" b="1" u="none" strike="noStrike" dirty="0">
                          <a:effectLst/>
                        </a:rPr>
                        <a:t>Not </a:t>
                      </a:r>
                      <a:r>
                        <a:rPr lang="en-IE" sz="1100" b="1" u="none" strike="noStrike" dirty="0" smtClean="0">
                          <a:effectLst/>
                        </a:rPr>
                        <a:t>Aware</a:t>
                      </a:r>
                      <a:endParaRPr lang="en-IE" sz="1100" b="1" i="0" u="none" strike="noStrike" dirty="0">
                        <a:solidFill>
                          <a:schemeClr val="bg1"/>
                        </a:solidFill>
                        <a:effectLst/>
                        <a:latin typeface="Calibri" panose="020F0502020204030204" pitchFamily="34" charset="0"/>
                      </a:endParaRPr>
                    </a:p>
                  </a:txBody>
                  <a:tcPr marL="9525" marR="9525" marT="9525" marB="0" anchor="b"/>
                </a:tc>
              </a:tr>
              <a:tr h="0">
                <a:tc>
                  <a:txBody>
                    <a:bodyPr/>
                    <a:lstStyle/>
                    <a:p>
                      <a:pPr algn="l" fontAlgn="b"/>
                      <a:r>
                        <a:rPr lang="en-IE" sz="1100" u="none" strike="noStrike" dirty="0">
                          <a:effectLst/>
                        </a:rPr>
                        <a:t>I am in favour of allowing all women access to abortion in Ireland as they choose</a:t>
                      </a:r>
                      <a:endParaRPr lang="en-IE" sz="1100" b="0" i="0" u="none" strike="noStrike" dirty="0">
                        <a:solidFill>
                          <a:schemeClr val="bg1"/>
                        </a:solidFill>
                        <a:effectLst/>
                        <a:latin typeface="+mn-lt"/>
                      </a:endParaRPr>
                    </a:p>
                  </a:txBody>
                  <a:tcPr marL="9525" marR="9525" marT="9525" marB="0" anchor="ctr"/>
                </a:tc>
                <a:tc>
                  <a:txBody>
                    <a:bodyPr/>
                    <a:lstStyle/>
                    <a:p>
                      <a:pPr algn="ctr" fontAlgn="b"/>
                      <a:r>
                        <a:rPr lang="en-IE" sz="1200" b="1" u="none" strike="noStrike" dirty="0">
                          <a:solidFill>
                            <a:schemeClr val="tx1"/>
                          </a:solidFill>
                          <a:effectLst/>
                        </a:rPr>
                        <a:t>38%</a:t>
                      </a:r>
                      <a:endParaRPr lang="en-IE" sz="1200" b="1" i="0" u="none" strike="noStrike" dirty="0">
                        <a:solidFill>
                          <a:schemeClr val="tx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solidFill>
                      <a:schemeClr val="accent1"/>
                    </a:solidFill>
                  </a:tcPr>
                </a:tc>
                <a:tc>
                  <a:txBody>
                    <a:bodyPr/>
                    <a:lstStyle/>
                    <a:p>
                      <a:pPr algn="ctr" fontAlgn="b"/>
                      <a:r>
                        <a:rPr lang="en-IE" sz="1200" u="none" strike="noStrike" dirty="0">
                          <a:effectLst/>
                        </a:rPr>
                        <a:t>44%</a:t>
                      </a:r>
                      <a:endParaRPr lang="en-IE" sz="12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35%</a:t>
                      </a:r>
                      <a:endParaRPr lang="en-IE" sz="12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200" u="none" strike="noStrike" dirty="0">
                          <a:effectLst/>
                        </a:rPr>
                        <a:t>28%</a:t>
                      </a:r>
                      <a:endParaRPr lang="en-IE" sz="1200" b="0" i="0" u="none" strike="noStrike" dirty="0">
                        <a:solidFill>
                          <a:schemeClr val="bg1"/>
                        </a:solidFill>
                        <a:effectLst/>
                        <a:latin typeface="Calibri" panose="020F0502020204030204" pitchFamily="34" charset="0"/>
                      </a:endParaRPr>
                    </a:p>
                  </a:txBody>
                  <a:tcPr marL="9525" marR="9525" marT="9525" marB="0" anchor="ctr">
                    <a:lnR w="12700" cap="flat" cmpd="sng" algn="ctr">
                      <a:solidFill>
                        <a:schemeClr val="bg1"/>
                      </a:solidFill>
                      <a:prstDash val="solid"/>
                      <a:round/>
                      <a:headEnd type="none" w="med" len="med"/>
                      <a:tailEnd type="none" w="med" len="med"/>
                    </a:lnR>
                  </a:tcPr>
                </a:tc>
                <a:tc>
                  <a:txBody>
                    <a:bodyPr/>
                    <a:lstStyle/>
                    <a:p>
                      <a:pPr algn="ctr" fontAlgn="b"/>
                      <a:r>
                        <a:rPr lang="en-IE" sz="1200" u="none" strike="noStrike" dirty="0">
                          <a:effectLst/>
                        </a:rPr>
                        <a:t>46%</a:t>
                      </a:r>
                      <a:endParaRPr lang="en-IE" sz="12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32%</a:t>
                      </a:r>
                      <a:endParaRPr lang="en-IE" sz="12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200" u="none" strike="noStrike" dirty="0">
                          <a:effectLst/>
                        </a:rPr>
                        <a:t>40%</a:t>
                      </a:r>
                      <a:endParaRPr lang="en-IE" sz="12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200" u="none" strike="noStrike" dirty="0">
                          <a:effectLst/>
                        </a:rPr>
                        <a:t>33%</a:t>
                      </a:r>
                      <a:endParaRPr lang="en-IE" sz="1200" b="0" i="0" u="none" strike="noStrike" dirty="0">
                        <a:solidFill>
                          <a:schemeClr val="bg1"/>
                        </a:solidFill>
                        <a:effectLst/>
                        <a:latin typeface="Calibri" panose="020F0502020204030204" pitchFamily="34" charset="0"/>
                      </a:endParaRPr>
                    </a:p>
                  </a:txBody>
                  <a:tcPr marL="9525" marR="9525" marT="9525" marB="0" anchor="ctr">
                    <a:lnR w="12700" cap="flat" cmpd="sng" algn="ctr">
                      <a:solidFill>
                        <a:schemeClr val="bg1"/>
                      </a:solidFill>
                      <a:prstDash val="solid"/>
                      <a:round/>
                      <a:headEnd type="none" w="med" len="med"/>
                      <a:tailEnd type="none" w="med" len="med"/>
                    </a:lnR>
                  </a:tcPr>
                </a:tc>
                <a:tc>
                  <a:txBody>
                    <a:bodyPr/>
                    <a:lstStyle/>
                    <a:p>
                      <a:pPr algn="ctr" fontAlgn="b"/>
                      <a:r>
                        <a:rPr lang="en-IE" sz="1200" u="none" strike="noStrike" dirty="0">
                          <a:effectLst/>
                        </a:rPr>
                        <a:t>46%</a:t>
                      </a:r>
                      <a:endParaRPr lang="en-IE" sz="12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37%</a:t>
                      </a:r>
                      <a:endParaRPr lang="en-IE" sz="1200" b="0" i="0" u="none" strike="noStrike" dirty="0">
                        <a:solidFill>
                          <a:schemeClr val="bg1"/>
                        </a:solidFill>
                        <a:effectLst/>
                        <a:latin typeface="Calibri" panose="020F0502020204030204" pitchFamily="34" charset="0"/>
                      </a:endParaRPr>
                    </a:p>
                  </a:txBody>
                  <a:tcPr marL="9525" marR="9525" marT="9525" marB="0" anchor="ctr"/>
                </a:tc>
              </a:tr>
              <a:tr h="0">
                <a:tc>
                  <a:txBody>
                    <a:bodyPr/>
                    <a:lstStyle/>
                    <a:p>
                      <a:pPr algn="l" fontAlgn="b"/>
                      <a:r>
                        <a:rPr lang="en-IE" sz="1100" u="none" strike="noStrike" dirty="0">
                          <a:effectLst/>
                        </a:rPr>
                        <a:t>I am in favour of allowing abortion in Ireland only where woman’s life is at risk, where there is diagnosis of fatal foetal abnormality, where the pregnancy is a result of rape or incest, or where the woman’s health is at risk</a:t>
                      </a:r>
                      <a:endParaRPr lang="en-IE" sz="1100" b="0" i="0" u="none" strike="noStrike" dirty="0">
                        <a:solidFill>
                          <a:schemeClr val="bg1"/>
                        </a:solidFill>
                        <a:effectLst/>
                        <a:latin typeface="+mn-lt"/>
                      </a:endParaRPr>
                    </a:p>
                  </a:txBody>
                  <a:tcPr marL="9525" marR="9525" marT="9525" marB="0" anchor="ctr"/>
                </a:tc>
                <a:tc>
                  <a:txBody>
                    <a:bodyPr/>
                    <a:lstStyle/>
                    <a:p>
                      <a:pPr algn="ctr" fontAlgn="b"/>
                      <a:r>
                        <a:rPr lang="en-IE" sz="1200" b="1" u="none" strike="noStrike" dirty="0">
                          <a:solidFill>
                            <a:schemeClr val="tx1"/>
                          </a:solidFill>
                          <a:effectLst/>
                        </a:rPr>
                        <a:t>42%</a:t>
                      </a:r>
                      <a:endParaRPr lang="en-IE" sz="1200" b="1" i="0" u="none" strike="noStrike" dirty="0">
                        <a:solidFill>
                          <a:schemeClr val="tx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solidFill>
                      <a:schemeClr val="accent1"/>
                    </a:solidFill>
                  </a:tcPr>
                </a:tc>
                <a:tc>
                  <a:txBody>
                    <a:bodyPr/>
                    <a:lstStyle/>
                    <a:p>
                      <a:pPr algn="ctr" fontAlgn="b"/>
                      <a:r>
                        <a:rPr lang="en-IE" sz="1200" u="none" strike="noStrike" dirty="0">
                          <a:effectLst/>
                        </a:rPr>
                        <a:t>38%</a:t>
                      </a:r>
                      <a:endParaRPr lang="en-IE" sz="12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46%</a:t>
                      </a:r>
                      <a:endParaRPr lang="en-IE" sz="12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200" u="none" strike="noStrike" dirty="0">
                          <a:effectLst/>
                        </a:rPr>
                        <a:t>40%</a:t>
                      </a:r>
                      <a:endParaRPr lang="en-IE" sz="1200" b="0" i="0" u="none" strike="noStrike" dirty="0">
                        <a:solidFill>
                          <a:schemeClr val="bg1"/>
                        </a:solidFill>
                        <a:effectLst/>
                        <a:latin typeface="Calibri" panose="020F0502020204030204" pitchFamily="34" charset="0"/>
                      </a:endParaRPr>
                    </a:p>
                  </a:txBody>
                  <a:tcPr marL="9525" marR="9525" marT="9525" marB="0" anchor="ctr">
                    <a:lnR w="12700" cap="flat" cmpd="sng" algn="ctr">
                      <a:solidFill>
                        <a:schemeClr val="bg1"/>
                      </a:solidFill>
                      <a:prstDash val="solid"/>
                      <a:round/>
                      <a:headEnd type="none" w="med" len="med"/>
                      <a:tailEnd type="none" w="med" len="med"/>
                    </a:lnR>
                  </a:tcPr>
                </a:tc>
                <a:tc>
                  <a:txBody>
                    <a:bodyPr/>
                    <a:lstStyle/>
                    <a:p>
                      <a:pPr algn="ctr" fontAlgn="b"/>
                      <a:r>
                        <a:rPr lang="en-IE" sz="1200" u="none" strike="noStrike" dirty="0">
                          <a:effectLst/>
                        </a:rPr>
                        <a:t>38%</a:t>
                      </a:r>
                      <a:endParaRPr lang="en-IE" sz="12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47%</a:t>
                      </a:r>
                      <a:endParaRPr lang="en-IE" sz="12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200" u="none" strike="noStrike" dirty="0">
                          <a:effectLst/>
                        </a:rPr>
                        <a:t>41%</a:t>
                      </a:r>
                      <a:endParaRPr lang="en-IE" sz="12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200" u="none" strike="noStrike" dirty="0">
                          <a:effectLst/>
                        </a:rPr>
                        <a:t>43%</a:t>
                      </a:r>
                      <a:endParaRPr lang="en-IE" sz="1200" b="0" i="0" u="none" strike="noStrike" dirty="0">
                        <a:solidFill>
                          <a:schemeClr val="bg1"/>
                        </a:solidFill>
                        <a:effectLst/>
                        <a:latin typeface="Calibri" panose="020F0502020204030204" pitchFamily="34" charset="0"/>
                      </a:endParaRPr>
                    </a:p>
                  </a:txBody>
                  <a:tcPr marL="9525" marR="9525" marT="9525" marB="0" anchor="ctr">
                    <a:lnR w="12700" cap="flat" cmpd="sng" algn="ctr">
                      <a:solidFill>
                        <a:schemeClr val="bg1"/>
                      </a:solidFill>
                      <a:prstDash val="solid"/>
                      <a:round/>
                      <a:headEnd type="none" w="med" len="med"/>
                      <a:tailEnd type="none" w="med" len="med"/>
                    </a:lnR>
                  </a:tcPr>
                </a:tc>
                <a:tc>
                  <a:txBody>
                    <a:bodyPr/>
                    <a:lstStyle/>
                    <a:p>
                      <a:pPr algn="ctr" fontAlgn="b"/>
                      <a:r>
                        <a:rPr lang="en-IE" sz="1200" u="none" strike="noStrike" dirty="0">
                          <a:effectLst/>
                        </a:rPr>
                        <a:t>33%</a:t>
                      </a:r>
                      <a:endParaRPr lang="en-IE" sz="12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44%</a:t>
                      </a:r>
                      <a:endParaRPr lang="en-IE" sz="1200" b="0" i="0" u="none" strike="noStrike" dirty="0">
                        <a:solidFill>
                          <a:schemeClr val="bg1"/>
                        </a:solidFill>
                        <a:effectLst/>
                        <a:latin typeface="Calibri" panose="020F0502020204030204" pitchFamily="34" charset="0"/>
                      </a:endParaRPr>
                    </a:p>
                  </a:txBody>
                  <a:tcPr marL="9525" marR="9525" marT="9525" marB="0" anchor="ctr"/>
                </a:tc>
              </a:tr>
              <a:tr h="0">
                <a:tc>
                  <a:txBody>
                    <a:bodyPr/>
                    <a:lstStyle/>
                    <a:p>
                      <a:pPr algn="l" fontAlgn="b"/>
                      <a:r>
                        <a:rPr lang="en-IE" sz="1100" u="none" strike="noStrike" dirty="0">
                          <a:effectLst/>
                        </a:rPr>
                        <a:t>I am in favour of allowing abortion in Ireland only where the women’s life is at risk or where there is a fatal foetal abnormality   </a:t>
                      </a:r>
                      <a:endParaRPr lang="en-IE" sz="1100" b="0" i="0" u="none" strike="noStrike" dirty="0">
                        <a:solidFill>
                          <a:schemeClr val="bg1"/>
                        </a:solidFill>
                        <a:effectLst/>
                        <a:latin typeface="+mn-lt"/>
                      </a:endParaRPr>
                    </a:p>
                  </a:txBody>
                  <a:tcPr marL="9525" marR="9525" marT="9525" marB="0" anchor="ctr"/>
                </a:tc>
                <a:tc>
                  <a:txBody>
                    <a:bodyPr/>
                    <a:lstStyle/>
                    <a:p>
                      <a:pPr algn="ctr" fontAlgn="b"/>
                      <a:r>
                        <a:rPr lang="en-IE" sz="1200" b="1" u="none" strike="noStrike" dirty="0">
                          <a:solidFill>
                            <a:schemeClr val="tx1"/>
                          </a:solidFill>
                          <a:effectLst/>
                        </a:rPr>
                        <a:t>7%</a:t>
                      </a:r>
                      <a:endParaRPr lang="en-IE" sz="1200" b="1" i="0" u="none" strike="noStrike" dirty="0">
                        <a:solidFill>
                          <a:schemeClr val="tx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solidFill>
                      <a:schemeClr val="accent1"/>
                    </a:solidFill>
                  </a:tcPr>
                </a:tc>
                <a:tc>
                  <a:txBody>
                    <a:bodyPr/>
                    <a:lstStyle/>
                    <a:p>
                      <a:pPr algn="ctr" fontAlgn="b"/>
                      <a:r>
                        <a:rPr lang="en-IE" sz="1200" u="none" strike="noStrike" dirty="0">
                          <a:effectLst/>
                        </a:rPr>
                        <a:t>8%</a:t>
                      </a:r>
                      <a:endParaRPr lang="en-IE" sz="12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4%</a:t>
                      </a:r>
                      <a:endParaRPr lang="en-IE" sz="12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200" u="none" strike="noStrike" dirty="0">
                          <a:effectLst/>
                        </a:rPr>
                        <a:t>15%</a:t>
                      </a:r>
                      <a:endParaRPr lang="en-IE" sz="1200" b="0" i="0" u="none" strike="noStrike" dirty="0">
                        <a:solidFill>
                          <a:schemeClr val="bg1"/>
                        </a:solidFill>
                        <a:effectLst/>
                        <a:latin typeface="Calibri" panose="020F0502020204030204" pitchFamily="34" charset="0"/>
                      </a:endParaRPr>
                    </a:p>
                  </a:txBody>
                  <a:tcPr marL="9525" marR="9525" marT="9525" marB="0" anchor="ctr">
                    <a:lnR w="12700" cap="flat" cmpd="sng" algn="ctr">
                      <a:solidFill>
                        <a:schemeClr val="bg1"/>
                      </a:solidFill>
                      <a:prstDash val="solid"/>
                      <a:round/>
                      <a:headEnd type="none" w="med" len="med"/>
                      <a:tailEnd type="none" w="med" len="med"/>
                    </a:lnR>
                  </a:tcPr>
                </a:tc>
                <a:tc>
                  <a:txBody>
                    <a:bodyPr/>
                    <a:lstStyle/>
                    <a:p>
                      <a:pPr algn="ctr" fontAlgn="b"/>
                      <a:r>
                        <a:rPr lang="en-IE" sz="1200" u="none" strike="noStrike" dirty="0">
                          <a:effectLst/>
                        </a:rPr>
                        <a:t>7%</a:t>
                      </a:r>
                      <a:endParaRPr lang="en-IE" sz="12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7%</a:t>
                      </a:r>
                      <a:endParaRPr lang="en-IE" sz="12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200" u="none" strike="noStrike" dirty="0">
                          <a:effectLst/>
                        </a:rPr>
                        <a:t>8%</a:t>
                      </a:r>
                      <a:endParaRPr lang="en-IE" sz="12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200" u="none" strike="noStrike" dirty="0">
                          <a:effectLst/>
                        </a:rPr>
                        <a:t>4%</a:t>
                      </a:r>
                      <a:endParaRPr lang="en-IE" sz="1200" b="0" i="0" u="none" strike="noStrike" dirty="0">
                        <a:solidFill>
                          <a:schemeClr val="bg1"/>
                        </a:solidFill>
                        <a:effectLst/>
                        <a:latin typeface="Calibri" panose="020F0502020204030204" pitchFamily="34" charset="0"/>
                      </a:endParaRPr>
                    </a:p>
                  </a:txBody>
                  <a:tcPr marL="9525" marR="9525" marT="9525" marB="0" anchor="ctr">
                    <a:lnR w="12700" cap="flat" cmpd="sng" algn="ctr">
                      <a:solidFill>
                        <a:schemeClr val="bg1"/>
                      </a:solidFill>
                      <a:prstDash val="solid"/>
                      <a:round/>
                      <a:headEnd type="none" w="med" len="med"/>
                      <a:tailEnd type="none" w="med" len="med"/>
                    </a:lnR>
                  </a:tcPr>
                </a:tc>
                <a:tc>
                  <a:txBody>
                    <a:bodyPr/>
                    <a:lstStyle/>
                    <a:p>
                      <a:pPr algn="ctr" fontAlgn="b"/>
                      <a:r>
                        <a:rPr lang="en-IE" sz="1200" u="none" strike="noStrike" dirty="0">
                          <a:effectLst/>
                        </a:rPr>
                        <a:t>8%</a:t>
                      </a:r>
                      <a:endParaRPr lang="en-IE" sz="12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6%</a:t>
                      </a:r>
                      <a:endParaRPr lang="en-IE" sz="1200" b="0" i="0" u="none" strike="noStrike" dirty="0">
                        <a:solidFill>
                          <a:schemeClr val="bg1"/>
                        </a:solidFill>
                        <a:effectLst/>
                        <a:latin typeface="Calibri" panose="020F0502020204030204" pitchFamily="34" charset="0"/>
                      </a:endParaRPr>
                    </a:p>
                  </a:txBody>
                  <a:tcPr marL="9525" marR="9525" marT="9525" marB="0" anchor="ctr"/>
                </a:tc>
              </a:tr>
              <a:tr h="0">
                <a:tc>
                  <a:txBody>
                    <a:bodyPr/>
                    <a:lstStyle/>
                    <a:p>
                      <a:pPr algn="l" fontAlgn="b"/>
                      <a:r>
                        <a:rPr lang="en-IE" sz="1100" u="none" strike="noStrike" dirty="0">
                          <a:effectLst/>
                        </a:rPr>
                        <a:t>I am in favour of allowing abortion in Ireland only where the woman’s life is at risk</a:t>
                      </a:r>
                      <a:endParaRPr lang="en-IE" sz="1100" b="0" i="0" u="none" strike="noStrike" dirty="0">
                        <a:solidFill>
                          <a:schemeClr val="bg1"/>
                        </a:solidFill>
                        <a:effectLst/>
                        <a:latin typeface="+mn-lt"/>
                      </a:endParaRPr>
                    </a:p>
                  </a:txBody>
                  <a:tcPr marL="9525" marR="9525" marT="9525" marB="0" anchor="ctr"/>
                </a:tc>
                <a:tc>
                  <a:txBody>
                    <a:bodyPr/>
                    <a:lstStyle/>
                    <a:p>
                      <a:pPr algn="ctr" fontAlgn="b"/>
                      <a:r>
                        <a:rPr lang="en-IE" sz="1200" b="1" u="none" strike="noStrike" dirty="0">
                          <a:solidFill>
                            <a:schemeClr val="tx1"/>
                          </a:solidFill>
                          <a:effectLst/>
                        </a:rPr>
                        <a:t>7%</a:t>
                      </a:r>
                      <a:endParaRPr lang="en-IE" sz="1200" b="1" i="0" u="none" strike="noStrike" dirty="0">
                        <a:solidFill>
                          <a:schemeClr val="tx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solidFill>
                      <a:schemeClr val="accent1"/>
                    </a:solidFill>
                  </a:tcPr>
                </a:tc>
                <a:tc>
                  <a:txBody>
                    <a:bodyPr/>
                    <a:lstStyle/>
                    <a:p>
                      <a:pPr algn="ctr" fontAlgn="b"/>
                      <a:r>
                        <a:rPr lang="en-IE" sz="1200" u="none" strike="noStrike" dirty="0">
                          <a:effectLst/>
                        </a:rPr>
                        <a:t>6%</a:t>
                      </a:r>
                      <a:endParaRPr lang="en-IE" sz="12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8%</a:t>
                      </a:r>
                      <a:endParaRPr lang="en-IE" sz="12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200" u="none" strike="noStrike" dirty="0">
                          <a:effectLst/>
                        </a:rPr>
                        <a:t>6%</a:t>
                      </a:r>
                      <a:endParaRPr lang="en-IE" sz="1200" b="0" i="0" u="none" strike="noStrike" dirty="0">
                        <a:solidFill>
                          <a:schemeClr val="bg1"/>
                        </a:solidFill>
                        <a:effectLst/>
                        <a:latin typeface="Calibri" panose="020F0502020204030204" pitchFamily="34" charset="0"/>
                      </a:endParaRPr>
                    </a:p>
                  </a:txBody>
                  <a:tcPr marL="9525" marR="9525" marT="9525" marB="0" anchor="ctr">
                    <a:lnR w="12700" cap="flat" cmpd="sng" algn="ctr">
                      <a:solidFill>
                        <a:schemeClr val="bg1"/>
                      </a:solidFill>
                      <a:prstDash val="solid"/>
                      <a:round/>
                      <a:headEnd type="none" w="med" len="med"/>
                      <a:tailEnd type="none" w="med" len="med"/>
                    </a:lnR>
                  </a:tcPr>
                </a:tc>
                <a:tc>
                  <a:txBody>
                    <a:bodyPr/>
                    <a:lstStyle/>
                    <a:p>
                      <a:pPr algn="ctr" fontAlgn="b"/>
                      <a:r>
                        <a:rPr lang="en-IE" sz="1200" u="none" strike="noStrike" dirty="0">
                          <a:effectLst/>
                        </a:rPr>
                        <a:t>4%</a:t>
                      </a:r>
                      <a:endParaRPr lang="en-IE" sz="12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6%</a:t>
                      </a:r>
                      <a:endParaRPr lang="en-IE" sz="12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200" u="none" strike="noStrike" dirty="0">
                          <a:effectLst/>
                        </a:rPr>
                        <a:t>7%</a:t>
                      </a:r>
                      <a:endParaRPr lang="en-IE" sz="12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200" u="none" strike="noStrike" dirty="0">
                          <a:effectLst/>
                        </a:rPr>
                        <a:t>15%</a:t>
                      </a:r>
                      <a:endParaRPr lang="en-IE" sz="1200" b="0" i="0" u="none" strike="noStrike" dirty="0">
                        <a:solidFill>
                          <a:schemeClr val="bg1"/>
                        </a:solidFill>
                        <a:effectLst/>
                        <a:latin typeface="Calibri" panose="020F0502020204030204" pitchFamily="34" charset="0"/>
                      </a:endParaRPr>
                    </a:p>
                  </a:txBody>
                  <a:tcPr marL="9525" marR="9525" marT="9525" marB="0" anchor="ctr">
                    <a:lnR w="12700" cap="flat" cmpd="sng" algn="ctr">
                      <a:solidFill>
                        <a:schemeClr val="bg1"/>
                      </a:solidFill>
                      <a:prstDash val="solid"/>
                      <a:round/>
                      <a:headEnd type="none" w="med" len="med"/>
                      <a:tailEnd type="none" w="med" len="med"/>
                    </a:lnR>
                  </a:tcPr>
                </a:tc>
                <a:tc>
                  <a:txBody>
                    <a:bodyPr/>
                    <a:lstStyle/>
                    <a:p>
                      <a:pPr algn="ctr" fontAlgn="b"/>
                      <a:r>
                        <a:rPr lang="en-IE" sz="1200" u="none" strike="noStrike" dirty="0">
                          <a:effectLst/>
                        </a:rPr>
                        <a:t>3%</a:t>
                      </a:r>
                      <a:endParaRPr lang="en-IE" sz="12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8%</a:t>
                      </a:r>
                      <a:endParaRPr lang="en-IE" sz="1200" b="0" i="0" u="none" strike="noStrike" dirty="0">
                        <a:solidFill>
                          <a:schemeClr val="bg1"/>
                        </a:solidFill>
                        <a:effectLst/>
                        <a:latin typeface="Calibri" panose="020F0502020204030204" pitchFamily="34" charset="0"/>
                      </a:endParaRPr>
                    </a:p>
                  </a:txBody>
                  <a:tcPr marL="9525" marR="9525" marT="9525" marB="0" anchor="ctr"/>
                </a:tc>
              </a:tr>
              <a:tr h="0">
                <a:tc>
                  <a:txBody>
                    <a:bodyPr/>
                    <a:lstStyle/>
                    <a:p>
                      <a:pPr algn="l" fontAlgn="b"/>
                      <a:r>
                        <a:rPr lang="en-IE" sz="1100" u="none" strike="noStrike" dirty="0">
                          <a:effectLst/>
                        </a:rPr>
                        <a:t>I am opposed to allowing abortion in Ireland in all circumstances</a:t>
                      </a:r>
                      <a:endParaRPr lang="en-IE" sz="1100" b="0" i="0" u="none" strike="noStrike" dirty="0">
                        <a:solidFill>
                          <a:schemeClr val="bg1"/>
                        </a:solidFill>
                        <a:effectLst/>
                        <a:latin typeface="+mn-lt"/>
                      </a:endParaRPr>
                    </a:p>
                  </a:txBody>
                  <a:tcPr marL="9525" marR="9525" marT="9525" marB="0" anchor="ctr"/>
                </a:tc>
                <a:tc>
                  <a:txBody>
                    <a:bodyPr/>
                    <a:lstStyle/>
                    <a:p>
                      <a:pPr algn="ctr" fontAlgn="b"/>
                      <a:r>
                        <a:rPr lang="en-IE" sz="1200" b="1" u="none" strike="noStrike" dirty="0">
                          <a:solidFill>
                            <a:schemeClr val="tx1"/>
                          </a:solidFill>
                          <a:effectLst/>
                        </a:rPr>
                        <a:t>5%</a:t>
                      </a:r>
                      <a:endParaRPr lang="en-IE" sz="1200" b="1" i="0" u="none" strike="noStrike" dirty="0">
                        <a:solidFill>
                          <a:schemeClr val="tx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solidFill>
                      <a:schemeClr val="accent1"/>
                    </a:solidFill>
                  </a:tcPr>
                </a:tc>
                <a:tc>
                  <a:txBody>
                    <a:bodyPr/>
                    <a:lstStyle/>
                    <a:p>
                      <a:pPr algn="ctr" fontAlgn="b"/>
                      <a:r>
                        <a:rPr lang="en-IE" sz="1200" u="none" strike="noStrike" dirty="0">
                          <a:effectLst/>
                        </a:rPr>
                        <a:t>3%</a:t>
                      </a:r>
                      <a:endParaRPr lang="en-IE" sz="12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6%</a:t>
                      </a:r>
                      <a:endParaRPr lang="en-IE" sz="12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200" u="none" strike="noStrike" dirty="0">
                          <a:effectLst/>
                        </a:rPr>
                        <a:t>9%</a:t>
                      </a:r>
                      <a:endParaRPr lang="en-IE" sz="1200" b="0" i="0" u="none" strike="noStrike" dirty="0">
                        <a:solidFill>
                          <a:schemeClr val="bg1"/>
                        </a:solidFill>
                        <a:effectLst/>
                        <a:latin typeface="Calibri" panose="020F0502020204030204" pitchFamily="34" charset="0"/>
                      </a:endParaRPr>
                    </a:p>
                  </a:txBody>
                  <a:tcPr marL="9525" marR="9525" marT="9525" marB="0" anchor="ctr">
                    <a:lnR w="12700" cap="flat" cmpd="sng" algn="ctr">
                      <a:solidFill>
                        <a:schemeClr val="bg1"/>
                      </a:solidFill>
                      <a:prstDash val="solid"/>
                      <a:round/>
                      <a:headEnd type="none" w="med" len="med"/>
                      <a:tailEnd type="none" w="med" len="med"/>
                    </a:lnR>
                  </a:tcPr>
                </a:tc>
                <a:tc>
                  <a:txBody>
                    <a:bodyPr/>
                    <a:lstStyle/>
                    <a:p>
                      <a:pPr algn="ctr" fontAlgn="b"/>
                      <a:r>
                        <a:rPr lang="en-IE" sz="1200" u="none" strike="noStrike" dirty="0">
                          <a:effectLst/>
                        </a:rPr>
                        <a:t>5%</a:t>
                      </a:r>
                      <a:endParaRPr lang="en-IE" sz="12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7%</a:t>
                      </a:r>
                      <a:endParaRPr lang="en-IE" sz="12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200" u="none" strike="noStrike" dirty="0">
                          <a:effectLst/>
                        </a:rPr>
                        <a:t>4%</a:t>
                      </a:r>
                      <a:endParaRPr lang="en-IE" sz="12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200" u="none" strike="noStrike" dirty="0">
                          <a:effectLst/>
                        </a:rPr>
                        <a:t>3%</a:t>
                      </a:r>
                      <a:endParaRPr lang="en-IE" sz="1200" b="0" i="0" u="none" strike="noStrike" dirty="0">
                        <a:solidFill>
                          <a:schemeClr val="bg1"/>
                        </a:solidFill>
                        <a:effectLst/>
                        <a:latin typeface="Calibri" panose="020F0502020204030204" pitchFamily="34" charset="0"/>
                      </a:endParaRPr>
                    </a:p>
                  </a:txBody>
                  <a:tcPr marL="9525" marR="9525" marT="9525" marB="0" anchor="ctr">
                    <a:lnR w="12700" cap="flat" cmpd="sng" algn="ctr">
                      <a:solidFill>
                        <a:schemeClr val="bg1"/>
                      </a:solidFill>
                      <a:prstDash val="solid"/>
                      <a:round/>
                      <a:headEnd type="none" w="med" len="med"/>
                      <a:tailEnd type="none" w="med" len="med"/>
                    </a:lnR>
                  </a:tcPr>
                </a:tc>
                <a:tc>
                  <a:txBody>
                    <a:bodyPr/>
                    <a:lstStyle/>
                    <a:p>
                      <a:pPr algn="ctr" fontAlgn="b"/>
                      <a:r>
                        <a:rPr lang="en-IE" sz="1200" u="none" strike="noStrike" dirty="0">
                          <a:effectLst/>
                        </a:rPr>
                        <a:t>8%</a:t>
                      </a:r>
                      <a:endParaRPr lang="en-IE" sz="12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4%</a:t>
                      </a:r>
                      <a:endParaRPr lang="en-IE" sz="1200" b="0" i="0" u="none" strike="noStrike" dirty="0">
                        <a:solidFill>
                          <a:schemeClr val="bg1"/>
                        </a:solidFill>
                        <a:effectLst/>
                        <a:latin typeface="Calibri" panose="020F0502020204030204" pitchFamily="34" charset="0"/>
                      </a:endParaRPr>
                    </a:p>
                  </a:txBody>
                  <a:tcPr marL="9525" marR="9525" marT="9525" marB="0" anchor="ctr"/>
                </a:tc>
              </a:tr>
              <a:tr h="0">
                <a:tc>
                  <a:txBody>
                    <a:bodyPr/>
                    <a:lstStyle/>
                    <a:p>
                      <a:pPr algn="l" fontAlgn="b"/>
                      <a:r>
                        <a:rPr lang="en-IE" sz="1100" u="none" strike="noStrike" dirty="0">
                          <a:effectLst/>
                        </a:rPr>
                        <a:t>I don’t know/have no opinion/Refuse to answer</a:t>
                      </a:r>
                      <a:endParaRPr lang="en-IE" sz="1100" b="0" i="0" u="none" strike="noStrike" dirty="0">
                        <a:solidFill>
                          <a:schemeClr val="bg1"/>
                        </a:solidFill>
                        <a:effectLst/>
                        <a:latin typeface="+mn-lt"/>
                      </a:endParaRPr>
                    </a:p>
                  </a:txBody>
                  <a:tcPr marL="9525" marR="9525" marT="9525" marB="0" anchor="ctr"/>
                </a:tc>
                <a:tc>
                  <a:txBody>
                    <a:bodyPr/>
                    <a:lstStyle/>
                    <a:p>
                      <a:pPr algn="ctr" fontAlgn="b"/>
                      <a:r>
                        <a:rPr lang="en-IE" sz="1200" b="1" u="none" strike="noStrike" dirty="0">
                          <a:solidFill>
                            <a:schemeClr val="tx1"/>
                          </a:solidFill>
                          <a:effectLst/>
                        </a:rPr>
                        <a:t>1%</a:t>
                      </a:r>
                      <a:endParaRPr lang="en-IE" sz="1200" b="1" i="0" u="none" strike="noStrike" dirty="0">
                        <a:solidFill>
                          <a:schemeClr val="tx1"/>
                        </a:solidFill>
                        <a:effectLst/>
                        <a:latin typeface="+mn-lt"/>
                      </a:endParaRPr>
                    </a:p>
                  </a:txBody>
                  <a:tcPr marL="9525" marR="9525" marT="9525" marB="0" anchor="ctr">
                    <a:lnR w="12700" cap="flat" cmpd="sng" algn="ctr">
                      <a:solidFill>
                        <a:schemeClr val="bg1"/>
                      </a:solidFill>
                      <a:prstDash val="solid"/>
                      <a:round/>
                      <a:headEnd type="none" w="med" len="med"/>
                      <a:tailEnd type="none" w="med" len="med"/>
                    </a:lnR>
                    <a:solidFill>
                      <a:schemeClr val="accent1"/>
                    </a:solidFill>
                  </a:tcPr>
                </a:tc>
                <a:tc>
                  <a:txBody>
                    <a:bodyPr/>
                    <a:lstStyle/>
                    <a:p>
                      <a:pPr algn="ctr" fontAlgn="b"/>
                      <a:r>
                        <a:rPr lang="en-IE" sz="1200" u="none" strike="noStrike" dirty="0">
                          <a:effectLst/>
                        </a:rPr>
                        <a:t>1%</a:t>
                      </a:r>
                      <a:endParaRPr lang="en-IE" sz="12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1%</a:t>
                      </a:r>
                      <a:endParaRPr lang="en-IE" sz="12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200" u="none" strike="noStrike" dirty="0">
                          <a:effectLst/>
                        </a:rPr>
                        <a:t>2%</a:t>
                      </a:r>
                      <a:endParaRPr lang="en-IE" sz="1200" b="0" i="0" u="none" strike="noStrike" dirty="0">
                        <a:solidFill>
                          <a:schemeClr val="bg1"/>
                        </a:solidFill>
                        <a:effectLst/>
                        <a:latin typeface="Calibri" panose="020F0502020204030204" pitchFamily="34" charset="0"/>
                      </a:endParaRPr>
                    </a:p>
                  </a:txBody>
                  <a:tcPr marL="9525" marR="9525" marT="9525" marB="0" anchor="ctr">
                    <a:lnR w="12700" cap="flat" cmpd="sng" algn="ctr">
                      <a:solidFill>
                        <a:schemeClr val="bg1"/>
                      </a:solidFill>
                      <a:prstDash val="solid"/>
                      <a:round/>
                      <a:headEnd type="none" w="med" len="med"/>
                      <a:tailEnd type="none" w="med" len="med"/>
                    </a:lnR>
                  </a:tcPr>
                </a:tc>
                <a:tc>
                  <a:txBody>
                    <a:bodyPr/>
                    <a:lstStyle/>
                    <a:p>
                      <a:pPr algn="ctr" fontAlgn="b"/>
                      <a:r>
                        <a:rPr lang="en-IE" sz="1200" u="none" strike="noStrike" dirty="0">
                          <a:effectLst/>
                        </a:rPr>
                        <a:t>1%</a:t>
                      </a:r>
                      <a:endParaRPr lang="en-IE" sz="12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 *</a:t>
                      </a:r>
                      <a:endParaRPr lang="en-IE" sz="12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200" u="none" strike="noStrike" dirty="0">
                          <a:effectLst/>
                        </a:rPr>
                        <a:t> -</a:t>
                      </a:r>
                      <a:endParaRPr lang="en-IE" sz="1200" b="0" i="0" u="none" strike="noStrike" dirty="0">
                        <a:solidFill>
                          <a:schemeClr val="bg1"/>
                        </a:solidFill>
                        <a:effectLst/>
                        <a:latin typeface="Calibri" panose="020F0502020204030204" pitchFamily="34" charset="0"/>
                      </a:endParaRPr>
                    </a:p>
                  </a:txBody>
                  <a:tcPr marL="9525" marR="9525" marT="9525" marB="0" anchor="ctr"/>
                </a:tc>
                <a:tc>
                  <a:txBody>
                    <a:bodyPr/>
                    <a:lstStyle/>
                    <a:p>
                      <a:pPr algn="ctr" fontAlgn="b"/>
                      <a:r>
                        <a:rPr lang="en-IE" sz="1200" u="none" strike="noStrike" dirty="0">
                          <a:effectLst/>
                        </a:rPr>
                        <a:t>2%</a:t>
                      </a:r>
                      <a:endParaRPr lang="en-IE" sz="1200" b="0" i="0" u="none" strike="noStrike" dirty="0">
                        <a:solidFill>
                          <a:schemeClr val="bg1"/>
                        </a:solidFill>
                        <a:effectLst/>
                        <a:latin typeface="Calibri" panose="020F0502020204030204" pitchFamily="34" charset="0"/>
                      </a:endParaRPr>
                    </a:p>
                  </a:txBody>
                  <a:tcPr marL="9525" marR="9525" marT="9525" marB="0" anchor="ctr">
                    <a:lnR w="12700" cap="flat" cmpd="sng" algn="ctr">
                      <a:solidFill>
                        <a:schemeClr val="bg1"/>
                      </a:solidFill>
                      <a:prstDash val="solid"/>
                      <a:round/>
                      <a:headEnd type="none" w="med" len="med"/>
                      <a:tailEnd type="none" w="med" len="med"/>
                    </a:lnR>
                  </a:tcPr>
                </a:tc>
                <a:tc>
                  <a:txBody>
                    <a:bodyPr/>
                    <a:lstStyle/>
                    <a:p>
                      <a:pPr algn="ctr" fontAlgn="b"/>
                      <a:r>
                        <a:rPr lang="en-IE" sz="1200" u="none" strike="noStrike" dirty="0">
                          <a:effectLst/>
                        </a:rPr>
                        <a:t>2%</a:t>
                      </a:r>
                      <a:endParaRPr lang="en-IE" sz="1200" b="0" i="0" u="none" strike="noStrike" dirty="0">
                        <a:solidFill>
                          <a:schemeClr val="bg1"/>
                        </a:solidFill>
                        <a:effectLst/>
                        <a:latin typeface="Calibri" panose="020F0502020204030204" pitchFamily="34" charset="0"/>
                      </a:endParaRPr>
                    </a:p>
                  </a:txBody>
                  <a:tcPr marL="9525" marR="9525" marT="9525" marB="0" anchor="ctr">
                    <a:lnL w="12700" cap="flat" cmpd="sng" algn="ctr">
                      <a:solidFill>
                        <a:schemeClr val="bg1"/>
                      </a:solidFill>
                      <a:prstDash val="solid"/>
                      <a:round/>
                      <a:headEnd type="none" w="med" len="med"/>
                      <a:tailEnd type="none" w="med" len="med"/>
                    </a:lnL>
                  </a:tcPr>
                </a:tc>
                <a:tc>
                  <a:txBody>
                    <a:bodyPr/>
                    <a:lstStyle/>
                    <a:p>
                      <a:pPr algn="ctr" fontAlgn="b"/>
                      <a:r>
                        <a:rPr lang="en-IE" sz="1200" u="none" strike="noStrike" dirty="0">
                          <a:effectLst/>
                        </a:rPr>
                        <a:t>*</a:t>
                      </a:r>
                      <a:endParaRPr lang="en-IE" sz="1200" b="0" i="0" u="none" strike="noStrike" dirty="0">
                        <a:solidFill>
                          <a:schemeClr val="bg1"/>
                        </a:solidFill>
                        <a:effectLst/>
                        <a:latin typeface="Calibri" panose="020F0502020204030204" pitchFamily="34" charset="0"/>
                      </a:endParaRPr>
                    </a:p>
                  </a:txBody>
                  <a:tcPr marL="9525" marR="9525" marT="9525" marB="0" anchor="ctr"/>
                </a:tc>
              </a:tr>
            </a:tbl>
          </a:graphicData>
        </a:graphic>
      </p:graphicFrame>
      <p:sp>
        <p:nvSpPr>
          <p:cNvPr id="9" name="Rectangle 8"/>
          <p:cNvSpPr/>
          <p:nvPr/>
        </p:nvSpPr>
        <p:spPr>
          <a:xfrm>
            <a:off x="7841561" y="1443999"/>
            <a:ext cx="1118511" cy="246582"/>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solidFill>
                <a:srgbClr val="FFFFFF"/>
              </a:solidFill>
            </a:endParaRPr>
          </a:p>
        </p:txBody>
      </p:sp>
      <p:sp>
        <p:nvSpPr>
          <p:cNvPr id="10" name="Rectangle 9"/>
          <p:cNvSpPr/>
          <p:nvPr/>
        </p:nvSpPr>
        <p:spPr>
          <a:xfrm>
            <a:off x="6370778" y="1454631"/>
            <a:ext cx="1380357" cy="246582"/>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solidFill>
                <a:srgbClr val="FFFFFF"/>
              </a:solidFill>
            </a:endParaRPr>
          </a:p>
        </p:txBody>
      </p:sp>
      <p:sp>
        <p:nvSpPr>
          <p:cNvPr id="11" name="Rectangle 10"/>
          <p:cNvSpPr/>
          <p:nvPr/>
        </p:nvSpPr>
        <p:spPr>
          <a:xfrm>
            <a:off x="7361387" y="1809916"/>
            <a:ext cx="379115" cy="259938"/>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solidFill>
                <a:srgbClr val="FFFFFF"/>
              </a:solidFill>
            </a:endParaRPr>
          </a:p>
        </p:txBody>
      </p:sp>
      <p:sp>
        <p:nvSpPr>
          <p:cNvPr id="12" name="Rectangle 11"/>
          <p:cNvSpPr/>
          <p:nvPr/>
        </p:nvSpPr>
        <p:spPr>
          <a:xfrm>
            <a:off x="8269663" y="1831182"/>
            <a:ext cx="332078" cy="238672"/>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solidFill>
                <a:srgbClr val="FFFFFF"/>
              </a:solidFill>
            </a:endParaRPr>
          </a:p>
        </p:txBody>
      </p:sp>
      <p:sp>
        <p:nvSpPr>
          <p:cNvPr id="13" name="Rectangle 12"/>
          <p:cNvSpPr/>
          <p:nvPr/>
        </p:nvSpPr>
        <p:spPr>
          <a:xfrm>
            <a:off x="5181603" y="3734207"/>
            <a:ext cx="698203" cy="259938"/>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solidFill>
                <a:srgbClr val="FFFFFF"/>
              </a:solidFill>
            </a:endParaRPr>
          </a:p>
        </p:txBody>
      </p:sp>
      <p:sp>
        <p:nvSpPr>
          <p:cNvPr id="14" name="Rectangle 13"/>
          <p:cNvSpPr/>
          <p:nvPr/>
        </p:nvSpPr>
        <p:spPr>
          <a:xfrm>
            <a:off x="4828259" y="3744840"/>
            <a:ext cx="332078" cy="238672"/>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solidFill>
                <a:srgbClr val="FFFFFF"/>
              </a:solidFill>
            </a:endParaRPr>
          </a:p>
        </p:txBody>
      </p:sp>
      <p:sp>
        <p:nvSpPr>
          <p:cNvPr id="15" name="Rectangle 14"/>
          <p:cNvSpPr/>
          <p:nvPr/>
        </p:nvSpPr>
        <p:spPr>
          <a:xfrm>
            <a:off x="7462446" y="3734207"/>
            <a:ext cx="379115" cy="259938"/>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solidFill>
                <a:srgbClr val="FFFFFF"/>
              </a:solidFill>
            </a:endParaRPr>
          </a:p>
        </p:txBody>
      </p:sp>
      <p:sp>
        <p:nvSpPr>
          <p:cNvPr id="16" name="Rectangle 15"/>
          <p:cNvSpPr/>
          <p:nvPr/>
        </p:nvSpPr>
        <p:spPr>
          <a:xfrm>
            <a:off x="5954237" y="3723624"/>
            <a:ext cx="332078" cy="238672"/>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solidFill>
                <a:srgbClr val="FFFFFF"/>
              </a:solidFill>
            </a:endParaRPr>
          </a:p>
        </p:txBody>
      </p:sp>
      <p:sp>
        <p:nvSpPr>
          <p:cNvPr id="17" name="Rectangle 16"/>
          <p:cNvSpPr/>
          <p:nvPr/>
        </p:nvSpPr>
        <p:spPr>
          <a:xfrm>
            <a:off x="7992625" y="3723624"/>
            <a:ext cx="332078" cy="238672"/>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solidFill>
                <a:srgbClr val="FFFFFF"/>
              </a:solidFill>
            </a:endParaRPr>
          </a:p>
        </p:txBody>
      </p:sp>
      <p:sp>
        <p:nvSpPr>
          <p:cNvPr id="18" name="Rectangle 17"/>
          <p:cNvSpPr/>
          <p:nvPr/>
        </p:nvSpPr>
        <p:spPr>
          <a:xfrm>
            <a:off x="6402733" y="3712991"/>
            <a:ext cx="379115" cy="259938"/>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solidFill>
                <a:srgbClr val="FFFFFF"/>
              </a:solidFill>
            </a:endParaRPr>
          </a:p>
        </p:txBody>
      </p:sp>
      <p:sp>
        <p:nvSpPr>
          <p:cNvPr id="19" name="Rectangle 18"/>
          <p:cNvSpPr/>
          <p:nvPr/>
        </p:nvSpPr>
        <p:spPr>
          <a:xfrm>
            <a:off x="5213502" y="4226898"/>
            <a:ext cx="332078" cy="238672"/>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solidFill>
                <a:srgbClr val="FFFFFF"/>
              </a:solidFill>
            </a:endParaRPr>
          </a:p>
        </p:txBody>
      </p:sp>
      <p:sp>
        <p:nvSpPr>
          <p:cNvPr id="20" name="Rectangle 19"/>
          <p:cNvSpPr/>
          <p:nvPr/>
        </p:nvSpPr>
        <p:spPr>
          <a:xfrm>
            <a:off x="4834448" y="4226898"/>
            <a:ext cx="325889" cy="249305"/>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solidFill>
                <a:srgbClr val="FFFFFF"/>
              </a:solidFill>
            </a:endParaRPr>
          </a:p>
        </p:txBody>
      </p:sp>
      <p:sp>
        <p:nvSpPr>
          <p:cNvPr id="22" name="Rectangle 21"/>
          <p:cNvSpPr/>
          <p:nvPr/>
        </p:nvSpPr>
        <p:spPr>
          <a:xfrm>
            <a:off x="5547728" y="4762070"/>
            <a:ext cx="332078" cy="238672"/>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solidFill>
                <a:srgbClr val="FFFFFF"/>
              </a:solidFill>
            </a:endParaRPr>
          </a:p>
        </p:txBody>
      </p:sp>
      <p:sp>
        <p:nvSpPr>
          <p:cNvPr id="23" name="Rectangle 22"/>
          <p:cNvSpPr/>
          <p:nvPr/>
        </p:nvSpPr>
        <p:spPr>
          <a:xfrm>
            <a:off x="6394140" y="4237531"/>
            <a:ext cx="332078" cy="238672"/>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solidFill>
                <a:srgbClr val="FFFFFF"/>
              </a:solidFill>
            </a:endParaRPr>
          </a:p>
        </p:txBody>
      </p:sp>
      <p:sp>
        <p:nvSpPr>
          <p:cNvPr id="24" name="Rectangle 23"/>
          <p:cNvSpPr/>
          <p:nvPr/>
        </p:nvSpPr>
        <p:spPr>
          <a:xfrm>
            <a:off x="5972554" y="4237531"/>
            <a:ext cx="325889" cy="249305"/>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solidFill>
                <a:srgbClr val="FFFFFF"/>
              </a:solidFill>
            </a:endParaRPr>
          </a:p>
        </p:txBody>
      </p:sp>
      <p:sp>
        <p:nvSpPr>
          <p:cNvPr id="25" name="Rectangle 24"/>
          <p:cNvSpPr/>
          <p:nvPr/>
        </p:nvSpPr>
        <p:spPr>
          <a:xfrm>
            <a:off x="8005133" y="4251199"/>
            <a:ext cx="325889" cy="249305"/>
          </a:xfrm>
          <a:prstGeom prst="rect">
            <a:avLst/>
          </a:prstGeom>
          <a:noFill/>
          <a:ln w="12700">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dirty="0">
              <a:solidFill>
                <a:srgbClr val="FFFFFF"/>
              </a:solidFill>
            </a:endParaRPr>
          </a:p>
        </p:txBody>
      </p:sp>
    </p:spTree>
    <p:extLst>
      <p:ext uri="{BB962C8B-B14F-4D97-AF65-F5344CB8AC3E}">
        <p14:creationId xmlns:p14="http://schemas.microsoft.com/office/powerpoint/2010/main" val="1328450876"/>
      </p:ext>
    </p:extLst>
  </p:cSld>
  <p:clrMapOvr>
    <a:masterClrMapping/>
  </p:clrMapOvr>
</p:sld>
</file>

<file path=ppt/theme/theme1.xml><?xml version="1.0" encoding="utf-8"?>
<a:theme xmlns:a="http://schemas.openxmlformats.org/drawingml/2006/main" name="Custom Design">
  <a:themeElements>
    <a:clrScheme name="RED C 2013">
      <a:dk1>
        <a:srgbClr val="22505F"/>
      </a:dk1>
      <a:lt1>
        <a:srgbClr val="FFFFFF"/>
      </a:lt1>
      <a:dk2>
        <a:srgbClr val="D0103A"/>
      </a:dk2>
      <a:lt2>
        <a:srgbClr val="3095B4"/>
      </a:lt2>
      <a:accent1>
        <a:srgbClr val="50C9B5"/>
      </a:accent1>
      <a:accent2>
        <a:srgbClr val="E37222"/>
      </a:accent2>
      <a:accent3>
        <a:srgbClr val="EAE900"/>
      </a:accent3>
      <a:accent4>
        <a:srgbClr val="C7B37F"/>
      </a:accent4>
      <a:accent5>
        <a:srgbClr val="532E60"/>
      </a:accent5>
      <a:accent6>
        <a:srgbClr val="CEC7BA"/>
      </a:accent6>
      <a:hlink>
        <a:srgbClr val="3FCFD5"/>
      </a:hlink>
      <a:folHlink>
        <a:srgbClr val="7030A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RedC_MSPPT_MasterTemplate_V4_LR150" id="{0B547B65-85DD-4901-B1BC-3FD5B3790A6D}" vid="{2164E8F8-B7B9-427A-AA28-2DB695F31270}"/>
    </a:ext>
  </a:extLst>
</a:theme>
</file>

<file path=ppt/theme/theme2.xml><?xml version="1.0" encoding="utf-8"?>
<a:theme xmlns:a="http://schemas.openxmlformats.org/drawingml/2006/main" name="RedC_Secondary  Colours">
  <a:themeElements>
    <a:clrScheme name="RED C 2013">
      <a:dk1>
        <a:srgbClr val="22505F"/>
      </a:dk1>
      <a:lt1>
        <a:srgbClr val="FFFFFF"/>
      </a:lt1>
      <a:dk2>
        <a:srgbClr val="D0103A"/>
      </a:dk2>
      <a:lt2>
        <a:srgbClr val="3095B4"/>
      </a:lt2>
      <a:accent1>
        <a:srgbClr val="50C9B5"/>
      </a:accent1>
      <a:accent2>
        <a:srgbClr val="E37222"/>
      </a:accent2>
      <a:accent3>
        <a:srgbClr val="EAE900"/>
      </a:accent3>
      <a:accent4>
        <a:srgbClr val="C7B37F"/>
      </a:accent4>
      <a:accent5>
        <a:srgbClr val="532E60"/>
      </a:accent5>
      <a:accent6>
        <a:srgbClr val="CEC7BA"/>
      </a:accent6>
      <a:hlink>
        <a:srgbClr val="3FCFD5"/>
      </a:hlink>
      <a:folHlink>
        <a:srgbClr val="7030A0"/>
      </a:folHlink>
    </a:clrScheme>
    <a:fontScheme name="RedC">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RedC_MSPPT_MasterTemplate_V4_LR150" id="{0B547B65-85DD-4901-B1BC-3FD5B3790A6D}" vid="{2E076CBB-A33F-41BE-8CBF-932BF7A2798A}"/>
    </a:ext>
  </a:extLst>
</a:theme>
</file>

<file path=ppt/theme/theme3.xml><?xml version="1.0" encoding="utf-8"?>
<a:theme xmlns:a="http://schemas.openxmlformats.org/drawingml/2006/main" name="1_Custom Design">
  <a:themeElements>
    <a:clrScheme name="RED C 2013">
      <a:dk1>
        <a:srgbClr val="22505F"/>
      </a:dk1>
      <a:lt1>
        <a:srgbClr val="FFFFFF"/>
      </a:lt1>
      <a:dk2>
        <a:srgbClr val="D0103A"/>
      </a:dk2>
      <a:lt2>
        <a:srgbClr val="3095B4"/>
      </a:lt2>
      <a:accent1>
        <a:srgbClr val="50C9B5"/>
      </a:accent1>
      <a:accent2>
        <a:srgbClr val="E37222"/>
      </a:accent2>
      <a:accent3>
        <a:srgbClr val="EAE900"/>
      </a:accent3>
      <a:accent4>
        <a:srgbClr val="C7B37F"/>
      </a:accent4>
      <a:accent5>
        <a:srgbClr val="532E60"/>
      </a:accent5>
      <a:accent6>
        <a:srgbClr val="CEC7BA"/>
      </a:accent6>
      <a:hlink>
        <a:srgbClr val="3FCFD5"/>
      </a:hlink>
      <a:folHlink>
        <a:srgbClr val="7030A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RedC_MSPPT_MasterTemplate_V4_LR150" id="{0B547B65-85DD-4901-B1BC-3FD5B3790A6D}" vid="{2164E8F8-B7B9-427A-AA28-2DB695F31270}"/>
    </a:ext>
  </a:extLst>
</a:theme>
</file>

<file path=ppt/theme/theme4.xml><?xml version="1.0" encoding="utf-8"?>
<a:theme xmlns:a="http://schemas.openxmlformats.org/drawingml/2006/main" name="1_RedC_Secondary  Colours">
  <a:themeElements>
    <a:clrScheme name="RED C 2013">
      <a:dk1>
        <a:srgbClr val="22505F"/>
      </a:dk1>
      <a:lt1>
        <a:srgbClr val="FFFFFF"/>
      </a:lt1>
      <a:dk2>
        <a:srgbClr val="D0103A"/>
      </a:dk2>
      <a:lt2>
        <a:srgbClr val="3095B4"/>
      </a:lt2>
      <a:accent1>
        <a:srgbClr val="50C9B5"/>
      </a:accent1>
      <a:accent2>
        <a:srgbClr val="E37222"/>
      </a:accent2>
      <a:accent3>
        <a:srgbClr val="EAE900"/>
      </a:accent3>
      <a:accent4>
        <a:srgbClr val="C7B37F"/>
      </a:accent4>
      <a:accent5>
        <a:srgbClr val="532E60"/>
      </a:accent5>
      <a:accent6>
        <a:srgbClr val="CEC7BA"/>
      </a:accent6>
      <a:hlink>
        <a:srgbClr val="3FCFD5"/>
      </a:hlink>
      <a:folHlink>
        <a:srgbClr val="7030A0"/>
      </a:folHlink>
    </a:clrScheme>
    <a:fontScheme name="RedC">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RedC_MSPPT_MasterTemplate_V4_LR150" id="{0B547B65-85DD-4901-B1BC-3FD5B3790A6D}" vid="{2E076CBB-A33F-41BE-8CBF-932BF7A2798A}"/>
    </a:ext>
  </a:extLst>
</a:theme>
</file>

<file path=ppt/theme/theme5.xml><?xml version="1.0" encoding="utf-8"?>
<a:theme xmlns:a="http://schemas.openxmlformats.org/drawingml/2006/main" name="2_RedC_Secondary  Colours">
  <a:themeElements>
    <a:clrScheme name="RED C 2013">
      <a:dk1>
        <a:srgbClr val="22505F"/>
      </a:dk1>
      <a:lt1>
        <a:srgbClr val="FFFFFF"/>
      </a:lt1>
      <a:dk2>
        <a:srgbClr val="D0103A"/>
      </a:dk2>
      <a:lt2>
        <a:srgbClr val="3095B4"/>
      </a:lt2>
      <a:accent1>
        <a:srgbClr val="50C9B5"/>
      </a:accent1>
      <a:accent2>
        <a:srgbClr val="E37222"/>
      </a:accent2>
      <a:accent3>
        <a:srgbClr val="EAE900"/>
      </a:accent3>
      <a:accent4>
        <a:srgbClr val="C7B37F"/>
      </a:accent4>
      <a:accent5>
        <a:srgbClr val="532E60"/>
      </a:accent5>
      <a:accent6>
        <a:srgbClr val="CEC7BA"/>
      </a:accent6>
      <a:hlink>
        <a:srgbClr val="3FCFD5"/>
      </a:hlink>
      <a:folHlink>
        <a:srgbClr val="7030A0"/>
      </a:folHlink>
    </a:clrScheme>
    <a:fontScheme name="RedC">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RedC_MSPPT_MasterTemplate_V4_LR150" id="{0B547B65-85DD-4901-B1BC-3FD5B3790A6D}" vid="{2E076CBB-A33F-41BE-8CBF-932BF7A2798A}"/>
    </a:ext>
  </a:extLst>
</a:theme>
</file>

<file path=ppt/theme/theme6.xml><?xml version="1.0" encoding="utf-8"?>
<a:theme xmlns:a="http://schemas.openxmlformats.org/drawingml/2006/main" name="3_RedC_Secondary  Colours">
  <a:themeElements>
    <a:clrScheme name="RED C 2013">
      <a:dk1>
        <a:srgbClr val="22505F"/>
      </a:dk1>
      <a:lt1>
        <a:srgbClr val="FFFFFF"/>
      </a:lt1>
      <a:dk2>
        <a:srgbClr val="D0103A"/>
      </a:dk2>
      <a:lt2>
        <a:srgbClr val="3095B4"/>
      </a:lt2>
      <a:accent1>
        <a:srgbClr val="50C9B5"/>
      </a:accent1>
      <a:accent2>
        <a:srgbClr val="E37222"/>
      </a:accent2>
      <a:accent3>
        <a:srgbClr val="EAE900"/>
      </a:accent3>
      <a:accent4>
        <a:srgbClr val="C7B37F"/>
      </a:accent4>
      <a:accent5>
        <a:srgbClr val="532E60"/>
      </a:accent5>
      <a:accent6>
        <a:srgbClr val="CEC7BA"/>
      </a:accent6>
      <a:hlink>
        <a:srgbClr val="3FCFD5"/>
      </a:hlink>
      <a:folHlink>
        <a:srgbClr val="7030A0"/>
      </a:folHlink>
    </a:clrScheme>
    <a:fontScheme name="RedC">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RedC_MSPPT_MasterTemplate_V4_LR150" id="{0B547B65-85DD-4901-B1BC-3FD5B3790A6D}" vid="{2E076CBB-A33F-41BE-8CBF-932BF7A2798A}"/>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4914</TotalTime>
  <Words>12484</Words>
  <Application>Microsoft Office PowerPoint</Application>
  <PresentationFormat>On-screen Show (4:3)</PresentationFormat>
  <Paragraphs>3749</Paragraphs>
  <Slides>75</Slides>
  <Notes>19</Notes>
  <HiddenSlides>0</HiddenSlides>
  <MMClips>0</MMClips>
  <ScaleCrop>false</ScaleCrop>
  <HeadingPairs>
    <vt:vector size="6" baseType="variant">
      <vt:variant>
        <vt:lpstr>Fonts Used</vt:lpstr>
      </vt:variant>
      <vt:variant>
        <vt:i4>3</vt:i4>
      </vt:variant>
      <vt:variant>
        <vt:lpstr>Theme</vt:lpstr>
      </vt:variant>
      <vt:variant>
        <vt:i4>6</vt:i4>
      </vt:variant>
      <vt:variant>
        <vt:lpstr>Slide Titles</vt:lpstr>
      </vt:variant>
      <vt:variant>
        <vt:i4>75</vt:i4>
      </vt:variant>
    </vt:vector>
  </HeadingPairs>
  <TitlesOfParts>
    <vt:vector size="84" baseType="lpstr">
      <vt:lpstr>Arial</vt:lpstr>
      <vt:lpstr>Calibri</vt:lpstr>
      <vt:lpstr>Times New Roman</vt:lpstr>
      <vt:lpstr>Custom Design</vt:lpstr>
      <vt:lpstr>RedC_Secondary  Colours</vt:lpstr>
      <vt:lpstr>1_Custom Design</vt:lpstr>
      <vt:lpstr>1_RedC_Secondary  Colours</vt:lpstr>
      <vt:lpstr>2_RedC_Secondary  Colours</vt:lpstr>
      <vt:lpstr>3_RedC_Secondary  Colours</vt:lpstr>
      <vt:lpstr>Public Attitudes Towards  Abortion in Ireland</vt:lpstr>
      <vt:lpstr>Research Background &amp; Objectives</vt:lpstr>
      <vt:lpstr>Research Methodology</vt:lpstr>
      <vt:lpstr>To Be Included in Press Release</vt:lpstr>
      <vt:lpstr>Who We Spoke To?</vt:lpstr>
      <vt:lpstr>Nationally Representative Sample Profile</vt:lpstr>
      <vt:lpstr>Levels of Support for Abortion in Ireland</vt:lpstr>
      <vt:lpstr>Attitudes Allowing Abortion In Ireland</vt:lpstr>
      <vt:lpstr>Attitudes Allowing Abortion In Ireland</vt:lpstr>
      <vt:lpstr>Understanding Of Various Issues With Abortion</vt:lpstr>
      <vt:lpstr>Most Trusted Sources When Deciding Stand On Abortion</vt:lpstr>
      <vt:lpstr>Awareness Of Criminalisation For Abortion In Ireland</vt:lpstr>
      <vt:lpstr>PowerPoint Presentation</vt:lpstr>
      <vt:lpstr>Understanding Of Various Issues With Abortion</vt:lpstr>
      <vt:lpstr>Public Attitudes Towards Abortion in Ireland</vt:lpstr>
      <vt:lpstr>Public Attitude Towards Abortion</vt:lpstr>
      <vt:lpstr>PowerPoint Presentation</vt:lpstr>
      <vt:lpstr>PowerPoint Presentation</vt:lpstr>
      <vt:lpstr>PowerPoint Presentation</vt:lpstr>
      <vt:lpstr>PowerPoint Presentation</vt:lpstr>
      <vt:lpstr>Public Attitudes Towards Abortion - II</vt:lpstr>
      <vt:lpstr>PowerPoint Presentation</vt:lpstr>
      <vt:lpstr>PowerPoint Presentation</vt:lpstr>
      <vt:lpstr>PowerPoint Presentation</vt:lpstr>
      <vt:lpstr>The 8th Amendment</vt:lpstr>
      <vt:lpstr>Attitudes Towards The 8th Amendment</vt:lpstr>
      <vt:lpstr>PowerPoint Presentation</vt:lpstr>
      <vt:lpstr>PowerPoint Presentation</vt:lpstr>
      <vt:lpstr>PowerPoint Presentation</vt:lpstr>
      <vt:lpstr>PowerPoint Presentation</vt:lpstr>
      <vt:lpstr>Impact Of Religion On Abortion Views</vt:lpstr>
      <vt:lpstr>Members Of Various Religions – If Consider Themselves Religious</vt:lpstr>
      <vt:lpstr>Potential Impact Of Religion On Abortion Views - I</vt:lpstr>
      <vt:lpstr>PowerPoint Presentation</vt:lpstr>
      <vt:lpstr>PowerPoint Presentation</vt:lpstr>
      <vt:lpstr>PowerPoint Presentation</vt:lpstr>
      <vt:lpstr>Potential Impact Of Religion On Abortion Views - II</vt:lpstr>
      <vt:lpstr>PowerPoint Presentation</vt:lpstr>
      <vt:lpstr>PowerPoint Presentation</vt:lpstr>
      <vt:lpstr>Summary</vt:lpstr>
      <vt:lpstr>Key Findings &amp; Summary - I</vt:lpstr>
      <vt:lpstr>Key Findings &amp; Summary - II</vt:lpstr>
      <vt:lpstr>PowerPoint Presentation</vt:lpstr>
      <vt:lpstr>Medical professionals</vt:lpstr>
      <vt:lpstr>Politicians</vt:lpstr>
      <vt:lpstr>Church Leaders</vt:lpstr>
      <vt:lpstr>Media Outlets</vt:lpstr>
      <vt:lpstr>Women's Rights Groups</vt:lpstr>
      <vt:lpstr>Human Rights Groups</vt:lpstr>
      <vt:lpstr>Amnesty International</vt:lpstr>
      <vt:lpstr>Anti-Abortion Groups</vt:lpstr>
      <vt:lpstr>Women Who Have Had Abortions</vt:lpstr>
      <vt:lpstr>Legal Professionals</vt:lpstr>
      <vt:lpstr>Perceived Penalty for Abortion in Ireland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Microsoft</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Valerie Haslam</dc:creator>
  <cp:lastModifiedBy>Clare Herbert</cp:lastModifiedBy>
  <cp:revision>561</cp:revision>
  <cp:lastPrinted>2016-01-13T11:19:35Z</cp:lastPrinted>
  <dcterms:created xsi:type="dcterms:W3CDTF">2013-06-14T09:58:40Z</dcterms:created>
  <dcterms:modified xsi:type="dcterms:W3CDTF">2016-03-02T14:28:43Z</dcterms:modified>
</cp:coreProperties>
</file>