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786" r:id="rId2"/>
    <p:sldMasterId id="2147483980" r:id="rId3"/>
    <p:sldMasterId id="2147483988" r:id="rId4"/>
    <p:sldMasterId id="2147483993" r:id="rId5"/>
    <p:sldMasterId id="2147483998" r:id="rId6"/>
  </p:sldMasterIdLst>
  <p:notesMasterIdLst>
    <p:notesMasterId r:id="rId38"/>
  </p:notesMasterIdLst>
  <p:handoutMasterIdLst>
    <p:handoutMasterId r:id="rId39"/>
  </p:handoutMasterIdLst>
  <p:sldIdLst>
    <p:sldId id="390" r:id="rId7"/>
    <p:sldId id="496" r:id="rId8"/>
    <p:sldId id="497" r:id="rId9"/>
    <p:sldId id="498" r:id="rId10"/>
    <p:sldId id="499" r:id="rId11"/>
    <p:sldId id="500" r:id="rId12"/>
    <p:sldId id="501" r:id="rId13"/>
    <p:sldId id="502" r:id="rId14"/>
    <p:sldId id="503" r:id="rId15"/>
    <p:sldId id="532" r:id="rId16"/>
    <p:sldId id="533" r:id="rId17"/>
    <p:sldId id="534" r:id="rId18"/>
    <p:sldId id="535" r:id="rId19"/>
    <p:sldId id="536" r:id="rId20"/>
    <p:sldId id="537" r:id="rId21"/>
    <p:sldId id="510" r:id="rId22"/>
    <p:sldId id="511" r:id="rId23"/>
    <p:sldId id="512" r:id="rId24"/>
    <p:sldId id="513" r:id="rId25"/>
    <p:sldId id="514" r:id="rId26"/>
    <p:sldId id="515" r:id="rId27"/>
    <p:sldId id="516" r:id="rId28"/>
    <p:sldId id="517" r:id="rId29"/>
    <p:sldId id="518" r:id="rId30"/>
    <p:sldId id="531" r:id="rId31"/>
    <p:sldId id="525" r:id="rId32"/>
    <p:sldId id="526" r:id="rId33"/>
    <p:sldId id="527" r:id="rId34"/>
    <p:sldId id="528" r:id="rId35"/>
    <p:sldId id="529" r:id="rId36"/>
    <p:sldId id="530" r:id="rId3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91">
          <p15:clr>
            <a:srgbClr val="A4A3A4"/>
          </p15:clr>
        </p15:guide>
        <p15:guide id="2" pos="46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95B4"/>
    <a:srgbClr val="532E60"/>
    <a:srgbClr val="4B29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9484" autoAdjust="0"/>
  </p:normalViewPr>
  <p:slideViewPr>
    <p:cSldViewPr snapToGrid="0">
      <p:cViewPr varScale="1">
        <p:scale>
          <a:sx n="79" d="100"/>
          <a:sy n="79" d="100"/>
        </p:scale>
        <p:origin x="936" y="78"/>
      </p:cViewPr>
      <p:guideLst>
        <p:guide orient="horz" pos="491"/>
        <p:guide pos="46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plotArea>
      <c:layout/>
      <c:barChart>
        <c:barDir val="bar"/>
        <c:grouping val="stacked"/>
        <c:varyColors val="0"/>
        <c:ser>
          <c:idx val="0"/>
          <c:order val="0"/>
          <c:tx>
            <c:strRef>
              <c:f>Sheet1!$B$1</c:f>
              <c:strCache>
                <c:ptCount val="1"/>
                <c:pt idx="0">
                  <c:v>Column1</c:v>
                </c:pt>
              </c:strCache>
            </c:strRef>
          </c:tx>
          <c:spPr>
            <a:solidFill>
              <a:schemeClr val="tx2"/>
            </a:solidFill>
            <a:ln>
              <a:solidFill>
                <a:schemeClr val="tx1"/>
              </a:solidFill>
            </a:ln>
            <a:effectLst/>
          </c:spPr>
          <c:invertIfNegative val="0"/>
          <c:cat>
            <c:numRef>
              <c:f>Sheet1!$A$2:$A$7</c:f>
              <c:numCache>
                <c:formatCode>General</c:formatCode>
                <c:ptCount val="6"/>
              </c:numCache>
            </c:numRef>
          </c:cat>
          <c:val>
            <c:numRef>
              <c:f>Sheet1!$B$2:$B$7</c:f>
              <c:numCache>
                <c:formatCode>General</c:formatCode>
                <c:ptCount val="6"/>
                <c:pt idx="0">
                  <c:v>17</c:v>
                </c:pt>
                <c:pt idx="1">
                  <c:v>14</c:v>
                </c:pt>
                <c:pt idx="2">
                  <c:v>18</c:v>
                </c:pt>
                <c:pt idx="3">
                  <c:v>21</c:v>
                </c:pt>
                <c:pt idx="4">
                  <c:v>20</c:v>
                </c:pt>
                <c:pt idx="5">
                  <c:v>10</c:v>
                </c:pt>
              </c:numCache>
            </c:numRef>
          </c:val>
        </c:ser>
        <c:ser>
          <c:idx val="1"/>
          <c:order val="1"/>
          <c:tx>
            <c:strRef>
              <c:f>Sheet1!$C$1</c:f>
              <c:strCache>
                <c:ptCount val="1"/>
                <c:pt idx="0">
                  <c:v>Column2</c:v>
                </c:pt>
              </c:strCache>
            </c:strRef>
          </c:tx>
          <c:spPr>
            <a:solidFill>
              <a:schemeClr val="tx2">
                <a:lumMod val="20000"/>
                <a:lumOff val="80000"/>
              </a:schemeClr>
            </a:solidFill>
            <a:ln>
              <a:solidFill>
                <a:schemeClr val="tx1"/>
              </a:solidFill>
            </a:ln>
            <a:effectLst/>
          </c:spPr>
          <c:invertIfNegative val="0"/>
          <c:cat>
            <c:numRef>
              <c:f>Sheet1!$A$2:$A$7</c:f>
              <c:numCache>
                <c:formatCode>General</c:formatCode>
                <c:ptCount val="6"/>
              </c:numCache>
            </c:numRef>
          </c:cat>
          <c:val>
            <c:numRef>
              <c:f>Sheet1!$C$2:$C$7</c:f>
              <c:numCache>
                <c:formatCode>General</c:formatCode>
                <c:ptCount val="6"/>
                <c:pt idx="0">
                  <c:v>83</c:v>
                </c:pt>
                <c:pt idx="1">
                  <c:v>86</c:v>
                </c:pt>
                <c:pt idx="2">
                  <c:v>82</c:v>
                </c:pt>
                <c:pt idx="3">
                  <c:v>79</c:v>
                </c:pt>
                <c:pt idx="4">
                  <c:v>80</c:v>
                </c:pt>
                <c:pt idx="5">
                  <c:v>90</c:v>
                </c:pt>
              </c:numCache>
            </c:numRef>
          </c:val>
        </c:ser>
        <c:dLbls>
          <c:showLegendKey val="0"/>
          <c:showVal val="0"/>
          <c:showCatName val="0"/>
          <c:showSerName val="0"/>
          <c:showPercent val="0"/>
          <c:showBubbleSize val="0"/>
        </c:dLbls>
        <c:gapWidth val="30"/>
        <c:overlap val="100"/>
        <c:axId val="249815136"/>
        <c:axId val="249750728"/>
      </c:barChart>
      <c:catAx>
        <c:axId val="249815136"/>
        <c:scaling>
          <c:orientation val="minMax"/>
        </c:scaling>
        <c:delete val="1"/>
        <c:axPos val="l"/>
        <c:numFmt formatCode="General" sourceLinked="1"/>
        <c:majorTickMark val="none"/>
        <c:minorTickMark val="none"/>
        <c:tickLblPos val="none"/>
        <c:crossAx val="249750728"/>
        <c:crosses val="autoZero"/>
        <c:auto val="1"/>
        <c:lblAlgn val="ctr"/>
        <c:lblOffset val="100"/>
        <c:noMultiLvlLbl val="0"/>
      </c:catAx>
      <c:valAx>
        <c:axId val="249750728"/>
        <c:scaling>
          <c:orientation val="minMax"/>
          <c:max val="100"/>
          <c:min val="0"/>
        </c:scaling>
        <c:delete val="1"/>
        <c:axPos val="b"/>
        <c:numFmt formatCode="General" sourceLinked="1"/>
        <c:majorTickMark val="none"/>
        <c:minorTickMark val="none"/>
        <c:tickLblPos val="none"/>
        <c:crossAx val="249815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Column1</c:v>
                </c:pt>
              </c:strCache>
            </c:strRef>
          </c:tx>
          <c:spPr>
            <a:solidFill>
              <a:schemeClr val="accent6"/>
            </a:solidFill>
            <a:ln>
              <a:solidFill>
                <a:schemeClr val="tx1"/>
              </a:solidFill>
            </a:ln>
            <a:effectLst/>
          </c:spPr>
          <c:invertIfNegative val="0"/>
          <c:dLbls>
            <c:delete val="1"/>
          </c:dLbls>
          <c:cat>
            <c:numRef>
              <c:f>Sheet1!$A$2:$A$7</c:f>
              <c:numCache>
                <c:formatCode>General</c:formatCode>
                <c:ptCount val="6"/>
              </c:numCache>
            </c:numRef>
          </c:cat>
          <c:val>
            <c:numRef>
              <c:f>Sheet1!$B$2:$B$7</c:f>
              <c:numCache>
                <c:formatCode>General</c:formatCode>
                <c:ptCount val="6"/>
                <c:pt idx="0">
                  <c:v>-9.5</c:v>
                </c:pt>
                <c:pt idx="1">
                  <c:v>-8</c:v>
                </c:pt>
                <c:pt idx="2">
                  <c:v>-5</c:v>
                </c:pt>
                <c:pt idx="3">
                  <c:v>-5.5</c:v>
                </c:pt>
                <c:pt idx="4">
                  <c:v>-6</c:v>
                </c:pt>
                <c:pt idx="5">
                  <c:v>-9</c:v>
                </c:pt>
              </c:numCache>
            </c:numRef>
          </c:val>
        </c:ser>
        <c:ser>
          <c:idx val="1"/>
          <c:order val="1"/>
          <c:tx>
            <c:strRef>
              <c:f>Sheet1!$C$1</c:f>
              <c:strCache>
                <c:ptCount val="1"/>
                <c:pt idx="0">
                  <c:v>Column2</c:v>
                </c:pt>
              </c:strCache>
            </c:strRef>
          </c:tx>
          <c:spPr>
            <a:solidFill>
              <a:schemeClr val="bg2">
                <a:lumMod val="40000"/>
                <a:lumOff val="60000"/>
              </a:schemeClr>
            </a:solidFill>
            <a:ln>
              <a:solidFill>
                <a:schemeClr val="tx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Sheet1!$C$2:$C$7</c:f>
              <c:numCache>
                <c:formatCode>General</c:formatCode>
                <c:ptCount val="6"/>
                <c:pt idx="0">
                  <c:v>-10</c:v>
                </c:pt>
                <c:pt idx="1">
                  <c:v>-8</c:v>
                </c:pt>
                <c:pt idx="2">
                  <c:v>-3</c:v>
                </c:pt>
                <c:pt idx="3">
                  <c:v>-4</c:v>
                </c:pt>
                <c:pt idx="4">
                  <c:v>-5</c:v>
                </c:pt>
                <c:pt idx="5">
                  <c:v>-9</c:v>
                </c:pt>
              </c:numCache>
            </c:numRef>
          </c:val>
        </c:ser>
        <c:ser>
          <c:idx val="2"/>
          <c:order val="2"/>
          <c:tx>
            <c:strRef>
              <c:f>Sheet1!$D$1</c:f>
              <c:strCache>
                <c:ptCount val="1"/>
                <c:pt idx="0">
                  <c:v>Column3</c:v>
                </c:pt>
              </c:strCache>
            </c:strRef>
          </c:tx>
          <c:spPr>
            <a:solidFill>
              <a:schemeClr val="bg2"/>
            </a:solidFill>
            <a:ln>
              <a:solidFill>
                <a:schemeClr val="tx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Sheet1!$D$2:$D$7</c:f>
              <c:numCache>
                <c:formatCode>General</c:formatCode>
                <c:ptCount val="6"/>
                <c:pt idx="0">
                  <c:v>-15</c:v>
                </c:pt>
                <c:pt idx="1">
                  <c:v>-12</c:v>
                </c:pt>
                <c:pt idx="2">
                  <c:v>-5</c:v>
                </c:pt>
                <c:pt idx="3">
                  <c:v>-11</c:v>
                </c:pt>
                <c:pt idx="4">
                  <c:v>-15</c:v>
                </c:pt>
                <c:pt idx="5">
                  <c:v>-17</c:v>
                </c:pt>
              </c:numCache>
            </c:numRef>
          </c:val>
        </c:ser>
        <c:ser>
          <c:idx val="3"/>
          <c:order val="3"/>
          <c:tx>
            <c:strRef>
              <c:f>Sheet1!$E$1</c:f>
              <c:strCache>
                <c:ptCount val="1"/>
                <c:pt idx="0">
                  <c:v>Column4</c:v>
                </c:pt>
              </c:strCache>
            </c:strRef>
          </c:tx>
          <c:spPr>
            <a:solidFill>
              <a:schemeClr val="accent6"/>
            </a:solidFill>
            <a:ln>
              <a:solidFill>
                <a:schemeClr val="tx1"/>
              </a:solidFill>
            </a:ln>
            <a:effectLst/>
          </c:spPr>
          <c:invertIfNegative val="0"/>
          <c:dLbls>
            <c:delete val="1"/>
          </c:dLbls>
          <c:cat>
            <c:numRef>
              <c:f>Sheet1!$A$2:$A$7</c:f>
              <c:numCache>
                <c:formatCode>General</c:formatCode>
                <c:ptCount val="6"/>
              </c:numCache>
            </c:numRef>
          </c:cat>
          <c:val>
            <c:numRef>
              <c:f>Sheet1!$E$2:$E$7</c:f>
              <c:numCache>
                <c:formatCode>General</c:formatCode>
                <c:ptCount val="6"/>
                <c:pt idx="0">
                  <c:v>9.5</c:v>
                </c:pt>
                <c:pt idx="1">
                  <c:v>8</c:v>
                </c:pt>
                <c:pt idx="2">
                  <c:v>5</c:v>
                </c:pt>
                <c:pt idx="3">
                  <c:v>5.5</c:v>
                </c:pt>
                <c:pt idx="4">
                  <c:v>6</c:v>
                </c:pt>
                <c:pt idx="5">
                  <c:v>9</c:v>
                </c:pt>
              </c:numCache>
            </c:numRef>
          </c:val>
        </c:ser>
        <c:ser>
          <c:idx val="4"/>
          <c:order val="4"/>
          <c:tx>
            <c:strRef>
              <c:f>Sheet1!$F$1</c:f>
              <c:strCache>
                <c:ptCount val="1"/>
                <c:pt idx="0">
                  <c:v>Column5</c:v>
                </c:pt>
              </c:strCache>
            </c:strRef>
          </c:tx>
          <c:spPr>
            <a:solidFill>
              <a:schemeClr val="accent1">
                <a:lumMod val="60000"/>
                <a:lumOff val="4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Sheet1!$F$2:$F$7</c:f>
              <c:numCache>
                <c:formatCode>General</c:formatCode>
                <c:ptCount val="6"/>
                <c:pt idx="0">
                  <c:v>15</c:v>
                </c:pt>
                <c:pt idx="1">
                  <c:v>16</c:v>
                </c:pt>
                <c:pt idx="2">
                  <c:v>13</c:v>
                </c:pt>
                <c:pt idx="3">
                  <c:v>12</c:v>
                </c:pt>
                <c:pt idx="4">
                  <c:v>11</c:v>
                </c:pt>
                <c:pt idx="5">
                  <c:v>13</c:v>
                </c:pt>
              </c:numCache>
            </c:numRef>
          </c:val>
        </c:ser>
        <c:ser>
          <c:idx val="5"/>
          <c:order val="5"/>
          <c:tx>
            <c:strRef>
              <c:f>Sheet1!$G$1</c:f>
              <c:strCache>
                <c:ptCount val="1"/>
                <c:pt idx="0">
                  <c:v>Column6</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Sheet1!$G$2:$G$7</c:f>
              <c:numCache>
                <c:formatCode>General</c:formatCode>
                <c:ptCount val="6"/>
                <c:pt idx="0">
                  <c:v>40</c:v>
                </c:pt>
                <c:pt idx="1">
                  <c:v>47</c:v>
                </c:pt>
                <c:pt idx="2">
                  <c:v>67</c:v>
                </c:pt>
                <c:pt idx="3">
                  <c:v>60</c:v>
                </c:pt>
                <c:pt idx="4">
                  <c:v>55</c:v>
                </c:pt>
                <c:pt idx="5">
                  <c:v>42</c:v>
                </c:pt>
              </c:numCache>
            </c:numRef>
          </c:val>
        </c:ser>
        <c:dLbls>
          <c:dLblPos val="ctr"/>
          <c:showLegendKey val="0"/>
          <c:showVal val="1"/>
          <c:showCatName val="0"/>
          <c:showSerName val="0"/>
          <c:showPercent val="0"/>
          <c:showBubbleSize val="0"/>
        </c:dLbls>
        <c:gapWidth val="50"/>
        <c:overlap val="100"/>
        <c:axId val="210154696"/>
        <c:axId val="249720648"/>
      </c:barChart>
      <c:catAx>
        <c:axId val="210154696"/>
        <c:scaling>
          <c:orientation val="minMax"/>
        </c:scaling>
        <c:delete val="0"/>
        <c:axPos val="b"/>
        <c:numFmt formatCode="General" sourceLinked="1"/>
        <c:majorTickMark val="none"/>
        <c:minorTickMark val="none"/>
        <c:tickLblPos val="nextTo"/>
        <c:spPr>
          <a:noFill/>
          <a:ln w="9525" cap="flat" cmpd="sng" algn="ctr">
            <a:solidFill>
              <a:schemeClr val="bg1"/>
            </a:solidFill>
            <a:prstDash val="dash"/>
            <a:round/>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crossAx val="249720648"/>
        <c:crosses val="autoZero"/>
        <c:auto val="1"/>
        <c:lblAlgn val="ctr"/>
        <c:lblOffset val="100"/>
        <c:noMultiLvlLbl val="0"/>
      </c:catAx>
      <c:valAx>
        <c:axId val="249720648"/>
        <c:scaling>
          <c:orientation val="minMax"/>
          <c:max val="0.8"/>
          <c:min val="-0.8"/>
        </c:scaling>
        <c:delete val="1"/>
        <c:axPos val="l"/>
        <c:numFmt formatCode="0%" sourceLinked="1"/>
        <c:majorTickMark val="none"/>
        <c:minorTickMark val="none"/>
        <c:tickLblPos val="nextTo"/>
        <c:crossAx val="210154696"/>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bg1"/>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Column1</c:v>
                </c:pt>
              </c:strCache>
            </c:strRef>
          </c:tx>
          <c:spPr>
            <a:solidFill>
              <a:schemeClr val="accent6"/>
            </a:solidFill>
            <a:ln>
              <a:solidFill>
                <a:schemeClr val="tx1"/>
              </a:solidFill>
            </a:ln>
            <a:effectLst/>
          </c:spPr>
          <c:invertIfNegative val="0"/>
          <c:dLbls>
            <c:delete val="1"/>
          </c:dLbls>
          <c:cat>
            <c:numRef>
              <c:f>Sheet1!$A$2:$A$7</c:f>
              <c:numCache>
                <c:formatCode>General</c:formatCode>
                <c:ptCount val="6"/>
              </c:numCache>
            </c:numRef>
          </c:cat>
          <c:val>
            <c:numRef>
              <c:f>Sheet1!$B$2:$B$7</c:f>
              <c:numCache>
                <c:formatCode>General</c:formatCode>
                <c:ptCount val="6"/>
              </c:numCache>
            </c:numRef>
          </c:val>
        </c:ser>
        <c:ser>
          <c:idx val="1"/>
          <c:order val="1"/>
          <c:tx>
            <c:strRef>
              <c:f>Sheet1!$C$1</c:f>
              <c:strCache>
                <c:ptCount val="1"/>
                <c:pt idx="0">
                  <c:v>Column2</c:v>
                </c:pt>
              </c:strCache>
            </c:strRef>
          </c:tx>
          <c:spPr>
            <a:solidFill>
              <a:schemeClr val="bg2">
                <a:lumMod val="40000"/>
                <a:lumOff val="60000"/>
              </a:schemeClr>
            </a:solidFill>
            <a:ln>
              <a:solidFill>
                <a:schemeClr val="tx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Sheet1!$C$2:$C$7</c:f>
              <c:numCache>
                <c:formatCode>General</c:formatCode>
                <c:ptCount val="6"/>
                <c:pt idx="0">
                  <c:v>-12</c:v>
                </c:pt>
                <c:pt idx="1">
                  <c:v>-9</c:v>
                </c:pt>
                <c:pt idx="2">
                  <c:v>-4</c:v>
                </c:pt>
                <c:pt idx="3">
                  <c:v>-5</c:v>
                </c:pt>
                <c:pt idx="4">
                  <c:v>-6</c:v>
                </c:pt>
                <c:pt idx="5">
                  <c:v>-11</c:v>
                </c:pt>
              </c:numCache>
            </c:numRef>
          </c:val>
        </c:ser>
        <c:ser>
          <c:idx val="2"/>
          <c:order val="2"/>
          <c:tx>
            <c:strRef>
              <c:f>Sheet1!$D$1</c:f>
              <c:strCache>
                <c:ptCount val="1"/>
                <c:pt idx="0">
                  <c:v>Column3</c:v>
                </c:pt>
              </c:strCache>
            </c:strRef>
          </c:tx>
          <c:spPr>
            <a:solidFill>
              <a:schemeClr val="bg2"/>
            </a:solidFill>
            <a:ln>
              <a:solidFill>
                <a:schemeClr val="tx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Sheet1!$D$2:$D$7</c:f>
              <c:numCache>
                <c:formatCode>General</c:formatCode>
                <c:ptCount val="6"/>
                <c:pt idx="0">
                  <c:v>-19</c:v>
                </c:pt>
                <c:pt idx="1">
                  <c:v>-14</c:v>
                </c:pt>
                <c:pt idx="2">
                  <c:v>-6</c:v>
                </c:pt>
                <c:pt idx="3">
                  <c:v>-13</c:v>
                </c:pt>
                <c:pt idx="4">
                  <c:v>-18</c:v>
                </c:pt>
                <c:pt idx="5">
                  <c:v>-21</c:v>
                </c:pt>
              </c:numCache>
            </c:numRef>
          </c:val>
        </c:ser>
        <c:ser>
          <c:idx val="3"/>
          <c:order val="3"/>
          <c:tx>
            <c:strRef>
              <c:f>Sheet1!$E$1</c:f>
              <c:strCache>
                <c:ptCount val="1"/>
                <c:pt idx="0">
                  <c:v>Column4</c:v>
                </c:pt>
              </c:strCache>
            </c:strRef>
          </c:tx>
          <c:spPr>
            <a:solidFill>
              <a:schemeClr val="accent6"/>
            </a:solidFill>
            <a:ln>
              <a:solidFill>
                <a:schemeClr val="tx1"/>
              </a:solidFill>
            </a:ln>
            <a:effectLst/>
          </c:spPr>
          <c:invertIfNegative val="0"/>
          <c:dLbls>
            <c:delete val="1"/>
          </c:dLbls>
          <c:cat>
            <c:numRef>
              <c:f>Sheet1!$A$2:$A$7</c:f>
              <c:numCache>
                <c:formatCode>General</c:formatCode>
                <c:ptCount val="6"/>
              </c:numCache>
            </c:numRef>
          </c:cat>
          <c:val>
            <c:numRef>
              <c:f>Sheet1!$E$2:$E$7</c:f>
              <c:numCache>
                <c:formatCode>General</c:formatCode>
                <c:ptCount val="6"/>
              </c:numCache>
            </c:numRef>
          </c:val>
        </c:ser>
        <c:ser>
          <c:idx val="4"/>
          <c:order val="4"/>
          <c:tx>
            <c:strRef>
              <c:f>Sheet1!$F$1</c:f>
              <c:strCache>
                <c:ptCount val="1"/>
                <c:pt idx="0">
                  <c:v>Column5</c:v>
                </c:pt>
              </c:strCache>
            </c:strRef>
          </c:tx>
          <c:spPr>
            <a:solidFill>
              <a:schemeClr val="accent1">
                <a:lumMod val="60000"/>
                <a:lumOff val="4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Sheet1!$F$2:$F$7</c:f>
              <c:numCache>
                <c:formatCode>General</c:formatCode>
                <c:ptCount val="6"/>
                <c:pt idx="0">
                  <c:v>19</c:v>
                </c:pt>
                <c:pt idx="1">
                  <c:v>20</c:v>
                </c:pt>
                <c:pt idx="2">
                  <c:v>14</c:v>
                </c:pt>
                <c:pt idx="3">
                  <c:v>14</c:v>
                </c:pt>
                <c:pt idx="4">
                  <c:v>13</c:v>
                </c:pt>
                <c:pt idx="5">
                  <c:v>16</c:v>
                </c:pt>
              </c:numCache>
            </c:numRef>
          </c:val>
        </c:ser>
        <c:ser>
          <c:idx val="5"/>
          <c:order val="5"/>
          <c:tx>
            <c:strRef>
              <c:f>Sheet1!$G$1</c:f>
              <c:strCache>
                <c:ptCount val="1"/>
                <c:pt idx="0">
                  <c:v>Column6</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Sheet1!$G$2:$G$7</c:f>
              <c:numCache>
                <c:formatCode>General</c:formatCode>
                <c:ptCount val="6"/>
                <c:pt idx="0">
                  <c:v>50</c:v>
                </c:pt>
                <c:pt idx="1">
                  <c:v>57</c:v>
                </c:pt>
                <c:pt idx="2">
                  <c:v>76</c:v>
                </c:pt>
                <c:pt idx="3">
                  <c:v>68</c:v>
                </c:pt>
                <c:pt idx="4">
                  <c:v>63</c:v>
                </c:pt>
                <c:pt idx="5">
                  <c:v>52</c:v>
                </c:pt>
              </c:numCache>
            </c:numRef>
          </c:val>
        </c:ser>
        <c:dLbls>
          <c:dLblPos val="ctr"/>
          <c:showLegendKey val="0"/>
          <c:showVal val="1"/>
          <c:showCatName val="0"/>
          <c:showSerName val="0"/>
          <c:showPercent val="0"/>
          <c:showBubbleSize val="0"/>
        </c:dLbls>
        <c:gapWidth val="50"/>
        <c:overlap val="100"/>
        <c:axId val="249689112"/>
        <c:axId val="249650408"/>
      </c:barChart>
      <c:catAx>
        <c:axId val="249689112"/>
        <c:scaling>
          <c:orientation val="minMax"/>
        </c:scaling>
        <c:delete val="0"/>
        <c:axPos val="b"/>
        <c:numFmt formatCode="General" sourceLinked="1"/>
        <c:majorTickMark val="none"/>
        <c:minorTickMark val="none"/>
        <c:tickLblPos val="nextTo"/>
        <c:spPr>
          <a:noFill/>
          <a:ln w="9525" cap="flat" cmpd="sng" algn="ctr">
            <a:solidFill>
              <a:schemeClr val="bg1"/>
            </a:solidFill>
            <a:prstDash val="dash"/>
            <a:round/>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crossAx val="249650408"/>
        <c:crosses val="autoZero"/>
        <c:auto val="1"/>
        <c:lblAlgn val="ctr"/>
        <c:lblOffset val="100"/>
        <c:noMultiLvlLbl val="0"/>
      </c:catAx>
      <c:valAx>
        <c:axId val="249650408"/>
        <c:scaling>
          <c:orientation val="minMax"/>
          <c:max val="0.8"/>
          <c:min val="-0.8"/>
        </c:scaling>
        <c:delete val="1"/>
        <c:axPos val="l"/>
        <c:numFmt formatCode="0%" sourceLinked="1"/>
        <c:majorTickMark val="none"/>
        <c:minorTickMark val="none"/>
        <c:tickLblPos val="nextTo"/>
        <c:crossAx val="249689112"/>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bg1"/>
          </a:solidFil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74A7553-CAD2-4349-A111-131712E819A4}" type="datetimeFigureOut">
              <a:rPr lang="en-IE" smtClean="0"/>
              <a:t>02/03/2016</a:t>
            </a:fld>
            <a:endParaRPr lang="en-IE"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IE"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8C3A032-9EC3-4F85-BBCF-208FFFC78997}" type="slidenum">
              <a:rPr lang="en-IE" smtClean="0"/>
              <a:t>‹#›</a:t>
            </a:fld>
            <a:endParaRPr lang="en-IE" dirty="0"/>
          </a:p>
        </p:txBody>
      </p:sp>
    </p:spTree>
    <p:extLst>
      <p:ext uri="{BB962C8B-B14F-4D97-AF65-F5344CB8AC3E}">
        <p14:creationId xmlns:p14="http://schemas.microsoft.com/office/powerpoint/2010/main" val="10196693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DB14B12-1324-4F38-AB70-390A5C10DCB7}" type="datetimeFigureOut">
              <a:rPr lang="en-US" smtClean="0"/>
              <a:pPr/>
              <a:t>3/2/2016</a:t>
            </a:fld>
            <a:endParaRPr lang="en-IE"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F3E650F-29B7-46CB-8C6A-8E1769DAC737}" type="slidenum">
              <a:rPr lang="en-IE" smtClean="0"/>
              <a:pPr/>
              <a:t>‹#›</a:t>
            </a:fld>
            <a:endParaRPr lang="en-IE" dirty="0"/>
          </a:p>
        </p:txBody>
      </p:sp>
    </p:spTree>
    <p:extLst>
      <p:ext uri="{BB962C8B-B14F-4D97-AF65-F5344CB8AC3E}">
        <p14:creationId xmlns:p14="http://schemas.microsoft.com/office/powerpoint/2010/main" val="1231233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7F3E650F-29B7-46CB-8C6A-8E1769DAC737}" type="slidenum">
              <a:rPr lang="en-IE" smtClean="0"/>
              <a:pPr/>
              <a:t>1</a:t>
            </a:fld>
            <a:endParaRPr lang="en-IE" dirty="0"/>
          </a:p>
        </p:txBody>
      </p:sp>
    </p:spTree>
    <p:extLst>
      <p:ext uri="{BB962C8B-B14F-4D97-AF65-F5344CB8AC3E}">
        <p14:creationId xmlns:p14="http://schemas.microsoft.com/office/powerpoint/2010/main" val="4059866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dirty="0" smtClean="0"/>
          </a:p>
        </p:txBody>
      </p:sp>
      <p:sp>
        <p:nvSpPr>
          <p:cNvPr id="44036" name="Slide Number Placeholder 3"/>
          <p:cNvSpPr>
            <a:spLocks noGrp="1"/>
          </p:cNvSpPr>
          <p:nvPr>
            <p:ph type="sldNum" sz="quarter" idx="5"/>
          </p:nvPr>
        </p:nvSpPr>
        <p:spPr>
          <a:noFill/>
        </p:spPr>
        <p:txBody>
          <a:bodyPr/>
          <a:lstStyle/>
          <a:p>
            <a:fld id="{381A11B9-11A5-4081-804B-FB38A392626B}" type="slidenum">
              <a:rPr lang="en-GB" smtClean="0">
                <a:solidFill>
                  <a:prstClr val="black"/>
                </a:solidFill>
              </a:rPr>
              <a:pPr/>
              <a:t>5</a:t>
            </a:fld>
            <a:endParaRPr lang="en-GB" dirty="0" smtClean="0">
              <a:solidFill>
                <a:prstClr val="black"/>
              </a:solidFill>
            </a:endParaRPr>
          </a:p>
        </p:txBody>
      </p:sp>
    </p:spTree>
    <p:extLst>
      <p:ext uri="{BB962C8B-B14F-4D97-AF65-F5344CB8AC3E}">
        <p14:creationId xmlns:p14="http://schemas.microsoft.com/office/powerpoint/2010/main" val="2056954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IE" dirty="0" smtClean="0"/>
          </a:p>
        </p:txBody>
      </p:sp>
      <p:sp>
        <p:nvSpPr>
          <p:cNvPr id="66564" name="Slide Number Placeholder 3"/>
          <p:cNvSpPr>
            <a:spLocks noGrp="1"/>
          </p:cNvSpPr>
          <p:nvPr>
            <p:ph type="sldNum" sz="quarter" idx="5"/>
          </p:nvPr>
        </p:nvSpPr>
        <p:spPr>
          <a:noFill/>
        </p:spPr>
        <p:txBody>
          <a:bodyPr/>
          <a:lstStyle/>
          <a:p>
            <a:fld id="{C511823C-0624-4EE2-B08D-B317B62E8AC6}" type="slidenum">
              <a:rPr lang="en-GB" smtClean="0">
                <a:solidFill>
                  <a:prstClr val="black"/>
                </a:solidFill>
              </a:rPr>
              <a:pPr/>
              <a:t>10</a:t>
            </a:fld>
            <a:endParaRPr lang="en-GB" dirty="0" smtClean="0">
              <a:solidFill>
                <a:prstClr val="black"/>
              </a:solidFill>
            </a:endParaRPr>
          </a:p>
        </p:txBody>
      </p:sp>
    </p:spTree>
    <p:extLst>
      <p:ext uri="{BB962C8B-B14F-4D97-AF65-F5344CB8AC3E}">
        <p14:creationId xmlns:p14="http://schemas.microsoft.com/office/powerpoint/2010/main" val="3697355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IE" dirty="0" smtClean="0"/>
          </a:p>
        </p:txBody>
      </p:sp>
      <p:sp>
        <p:nvSpPr>
          <p:cNvPr id="66564" name="Slide Number Placeholder 3"/>
          <p:cNvSpPr>
            <a:spLocks noGrp="1"/>
          </p:cNvSpPr>
          <p:nvPr>
            <p:ph type="sldNum" sz="quarter" idx="5"/>
          </p:nvPr>
        </p:nvSpPr>
        <p:spPr>
          <a:noFill/>
        </p:spPr>
        <p:txBody>
          <a:bodyPr/>
          <a:lstStyle/>
          <a:p>
            <a:fld id="{C511823C-0624-4EE2-B08D-B317B62E8AC6}" type="slidenum">
              <a:rPr lang="en-GB" smtClean="0">
                <a:solidFill>
                  <a:prstClr val="black"/>
                </a:solidFill>
              </a:rPr>
              <a:pPr/>
              <a:t>11</a:t>
            </a:fld>
            <a:endParaRPr lang="en-GB" dirty="0" smtClean="0">
              <a:solidFill>
                <a:prstClr val="black"/>
              </a:solidFill>
            </a:endParaRPr>
          </a:p>
        </p:txBody>
      </p:sp>
    </p:spTree>
    <p:extLst>
      <p:ext uri="{BB962C8B-B14F-4D97-AF65-F5344CB8AC3E}">
        <p14:creationId xmlns:p14="http://schemas.microsoft.com/office/powerpoint/2010/main" val="3697355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IE" dirty="0" smtClean="0"/>
          </a:p>
        </p:txBody>
      </p:sp>
      <p:sp>
        <p:nvSpPr>
          <p:cNvPr id="66564" name="Slide Number Placeholder 3"/>
          <p:cNvSpPr>
            <a:spLocks noGrp="1"/>
          </p:cNvSpPr>
          <p:nvPr>
            <p:ph type="sldNum" sz="quarter" idx="5"/>
          </p:nvPr>
        </p:nvSpPr>
        <p:spPr>
          <a:noFill/>
        </p:spPr>
        <p:txBody>
          <a:bodyPr/>
          <a:lstStyle/>
          <a:p>
            <a:fld id="{C511823C-0624-4EE2-B08D-B317B62E8AC6}" type="slidenum">
              <a:rPr lang="en-GB" smtClean="0">
                <a:solidFill>
                  <a:prstClr val="black"/>
                </a:solidFill>
              </a:rPr>
              <a:pPr/>
              <a:t>12</a:t>
            </a:fld>
            <a:endParaRPr lang="en-GB" dirty="0" smtClean="0">
              <a:solidFill>
                <a:prstClr val="black"/>
              </a:solidFill>
            </a:endParaRPr>
          </a:p>
        </p:txBody>
      </p:sp>
    </p:spTree>
    <p:extLst>
      <p:ext uri="{BB962C8B-B14F-4D97-AF65-F5344CB8AC3E}">
        <p14:creationId xmlns:p14="http://schemas.microsoft.com/office/powerpoint/2010/main" val="3697355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IE" dirty="0" smtClean="0"/>
          </a:p>
        </p:txBody>
      </p:sp>
      <p:sp>
        <p:nvSpPr>
          <p:cNvPr id="66564" name="Slide Number Placeholder 3"/>
          <p:cNvSpPr>
            <a:spLocks noGrp="1"/>
          </p:cNvSpPr>
          <p:nvPr>
            <p:ph type="sldNum" sz="quarter" idx="5"/>
          </p:nvPr>
        </p:nvSpPr>
        <p:spPr>
          <a:noFill/>
        </p:spPr>
        <p:txBody>
          <a:bodyPr/>
          <a:lstStyle/>
          <a:p>
            <a:fld id="{C511823C-0624-4EE2-B08D-B317B62E8AC6}" type="slidenum">
              <a:rPr lang="en-GB" smtClean="0">
                <a:solidFill>
                  <a:prstClr val="black"/>
                </a:solidFill>
              </a:rPr>
              <a:pPr/>
              <a:t>13</a:t>
            </a:fld>
            <a:endParaRPr lang="en-GB" dirty="0" smtClean="0">
              <a:solidFill>
                <a:prstClr val="black"/>
              </a:solidFill>
            </a:endParaRPr>
          </a:p>
        </p:txBody>
      </p:sp>
    </p:spTree>
    <p:extLst>
      <p:ext uri="{BB962C8B-B14F-4D97-AF65-F5344CB8AC3E}">
        <p14:creationId xmlns:p14="http://schemas.microsoft.com/office/powerpoint/2010/main" val="3697355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IE" dirty="0" smtClean="0"/>
          </a:p>
        </p:txBody>
      </p:sp>
      <p:sp>
        <p:nvSpPr>
          <p:cNvPr id="66564" name="Slide Number Placeholder 3"/>
          <p:cNvSpPr>
            <a:spLocks noGrp="1"/>
          </p:cNvSpPr>
          <p:nvPr>
            <p:ph type="sldNum" sz="quarter" idx="5"/>
          </p:nvPr>
        </p:nvSpPr>
        <p:spPr>
          <a:noFill/>
        </p:spPr>
        <p:txBody>
          <a:bodyPr/>
          <a:lstStyle/>
          <a:p>
            <a:fld id="{C511823C-0624-4EE2-B08D-B317B62E8AC6}" type="slidenum">
              <a:rPr lang="en-GB" smtClean="0">
                <a:solidFill>
                  <a:prstClr val="black"/>
                </a:solidFill>
              </a:rPr>
              <a:pPr/>
              <a:t>14</a:t>
            </a:fld>
            <a:endParaRPr lang="en-GB" dirty="0" smtClean="0">
              <a:solidFill>
                <a:prstClr val="black"/>
              </a:solidFill>
            </a:endParaRPr>
          </a:p>
        </p:txBody>
      </p:sp>
    </p:spTree>
    <p:extLst>
      <p:ext uri="{BB962C8B-B14F-4D97-AF65-F5344CB8AC3E}">
        <p14:creationId xmlns:p14="http://schemas.microsoft.com/office/powerpoint/2010/main" val="3697355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IE" dirty="0" smtClean="0"/>
          </a:p>
        </p:txBody>
      </p:sp>
      <p:sp>
        <p:nvSpPr>
          <p:cNvPr id="66564" name="Slide Number Placeholder 3"/>
          <p:cNvSpPr>
            <a:spLocks noGrp="1"/>
          </p:cNvSpPr>
          <p:nvPr>
            <p:ph type="sldNum" sz="quarter" idx="5"/>
          </p:nvPr>
        </p:nvSpPr>
        <p:spPr>
          <a:noFill/>
        </p:spPr>
        <p:txBody>
          <a:bodyPr/>
          <a:lstStyle/>
          <a:p>
            <a:fld id="{C511823C-0624-4EE2-B08D-B317B62E8AC6}" type="slidenum">
              <a:rPr lang="en-GB" smtClean="0">
                <a:solidFill>
                  <a:prstClr val="black"/>
                </a:solidFill>
              </a:rPr>
              <a:pPr/>
              <a:t>15</a:t>
            </a:fld>
            <a:endParaRPr lang="en-GB" dirty="0" smtClean="0">
              <a:solidFill>
                <a:prstClr val="black"/>
              </a:solidFill>
            </a:endParaRPr>
          </a:p>
        </p:txBody>
      </p:sp>
    </p:spTree>
    <p:extLst>
      <p:ext uri="{BB962C8B-B14F-4D97-AF65-F5344CB8AC3E}">
        <p14:creationId xmlns:p14="http://schemas.microsoft.com/office/powerpoint/2010/main" val="3697355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IE" dirty="0"/>
          </a:p>
        </p:txBody>
      </p:sp>
      <p:sp>
        <p:nvSpPr>
          <p:cNvPr id="4" name="Picture Placeholder 4"/>
          <p:cNvSpPr>
            <a:spLocks noGrp="1"/>
          </p:cNvSpPr>
          <p:nvPr>
            <p:ph type="pic" sz="quarter" idx="11"/>
          </p:nvPr>
        </p:nvSpPr>
        <p:spPr>
          <a:xfrm>
            <a:off x="1675685" y="1742918"/>
            <a:ext cx="2538626" cy="2538626"/>
          </a:xfrm>
          <a:prstGeom prst="ellipse">
            <a:avLst/>
          </a:prstGeom>
        </p:spPr>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Blank">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316693" y="369332"/>
            <a:ext cx="3742115" cy="369332"/>
          </a:xfrm>
        </p:spPr>
        <p:txBody>
          <a:bodyPr wrap="none">
            <a:spAutoFit/>
          </a:bodyPr>
          <a:lstStyle>
            <a:lvl1pPr>
              <a:lnSpc>
                <a:spcPct val="100000"/>
              </a:lnSpc>
              <a:defRPr sz="2400">
                <a:solidFill>
                  <a:schemeClr val="accent5"/>
                </a:solidFill>
              </a:defRPr>
            </a:lvl1pPr>
          </a:lstStyle>
          <a:p>
            <a:r>
              <a:rPr lang="en-US" dirty="0" smtClean="0"/>
              <a:t>Click to edit Master title style</a:t>
            </a:r>
            <a:endParaRPr lang="en-IE" dirty="0"/>
          </a:p>
        </p:txBody>
      </p:sp>
      <p:sp>
        <p:nvSpPr>
          <p:cNvPr id="9" name="Text Placeholder 8"/>
          <p:cNvSpPr>
            <a:spLocks noGrp="1"/>
          </p:cNvSpPr>
          <p:nvPr>
            <p:ph type="body" sz="quarter" idx="13"/>
          </p:nvPr>
        </p:nvSpPr>
        <p:spPr>
          <a:xfrm>
            <a:off x="554132" y="1283964"/>
            <a:ext cx="8035737" cy="738664"/>
          </a:xfrm>
          <a:prstGeom prst="rect">
            <a:avLst/>
          </a:prstGeom>
        </p:spPr>
        <p:txBody>
          <a:bodyPr wrap="square" lIns="0" tIns="0" rIns="0" bIns="0">
            <a:spAutoFit/>
          </a:bodyPr>
          <a:lstStyle>
            <a:lvl1pPr>
              <a:spcBef>
                <a:spcPts val="0"/>
              </a:spcBef>
              <a:buClr>
                <a:schemeClr val="tx2"/>
              </a:buClr>
              <a:buFont typeface="Calibri" pitchFamily="34" charset="0"/>
              <a:buChar char="/"/>
              <a:defRPr sz="1600">
                <a:solidFill>
                  <a:schemeClr val="tx1"/>
                </a:solidFill>
              </a:defRPr>
            </a:lvl1pPr>
            <a:lvl2pPr>
              <a:spcBef>
                <a:spcPts val="0"/>
              </a:spcBef>
              <a:buClr>
                <a:schemeClr val="tx2"/>
              </a:buClr>
              <a:buFont typeface="Calibri" pitchFamily="34" charset="0"/>
              <a:buChar char="»"/>
              <a:defRPr sz="1600">
                <a:solidFill>
                  <a:schemeClr val="tx1"/>
                </a:solidFill>
              </a:defRPr>
            </a:lvl2pPr>
            <a:lvl3pPr>
              <a:spcBef>
                <a:spcPts val="0"/>
              </a:spcBef>
              <a:buClr>
                <a:schemeClr val="tx2"/>
              </a:buClr>
              <a:defRPr sz="1600">
                <a:solidFill>
                  <a:schemeClr val="tx1"/>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Slide Number Placeholder 5"/>
          <p:cNvSpPr>
            <a:spLocks noGrp="1"/>
          </p:cNvSpPr>
          <p:nvPr>
            <p:ph type="sldNum" sz="quarter" idx="12"/>
          </p:nvPr>
        </p:nvSpPr>
        <p:spPr>
          <a:xfrm>
            <a:off x="8786842" y="6356350"/>
            <a:ext cx="357158" cy="365125"/>
          </a:xfrm>
          <a:prstGeom prst="rect">
            <a:avLst/>
          </a:prstGeom>
        </p:spPr>
        <p:txBody>
          <a:bodyPr/>
          <a:lstStyle>
            <a:lvl1pPr algn="l">
              <a:defRPr sz="900">
                <a:solidFill>
                  <a:schemeClr val="tx1"/>
                </a:solidFill>
              </a:defRPr>
            </a:lvl1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323101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Slide">
    <p:bg bwMode="lt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6000" y="4212000"/>
            <a:ext cx="4837664" cy="1470025"/>
          </a:xfrm>
        </p:spPr>
        <p:txBody>
          <a:bodyPr lIns="0" tIns="0" rIns="0" bIns="0">
            <a:normAutofit/>
          </a:bodyPr>
          <a:lstStyle>
            <a:lvl1pPr>
              <a:lnSpc>
                <a:spcPts val="4500"/>
              </a:lnSpc>
              <a:defRPr sz="4700">
                <a:solidFill>
                  <a:schemeClr val="tx1"/>
                </a:solidFill>
              </a:defRPr>
            </a:lvl1pPr>
          </a:lstStyle>
          <a:p>
            <a:r>
              <a:rPr lang="en-US" smtClean="0"/>
              <a:t>Click to edit Master title style</a:t>
            </a:r>
            <a:endParaRPr lang="en-IE" dirty="0"/>
          </a:p>
        </p:txBody>
      </p:sp>
      <p:sp>
        <p:nvSpPr>
          <p:cNvPr id="4" name="Date Placeholder 3"/>
          <p:cNvSpPr>
            <a:spLocks noGrp="1"/>
          </p:cNvSpPr>
          <p:nvPr>
            <p:ph type="dt" sz="half" idx="10"/>
          </p:nvPr>
        </p:nvSpPr>
        <p:spPr>
          <a:xfrm>
            <a:off x="576000" y="5843862"/>
            <a:ext cx="3584864" cy="365125"/>
          </a:xfrm>
          <a:prstGeom prst="rect">
            <a:avLst/>
          </a:prstGeom>
        </p:spPr>
        <p:txBody>
          <a:bodyPr lIns="0" tIns="0" rIns="0" bIns="0"/>
          <a:lstStyle>
            <a:lvl1pPr>
              <a:lnSpc>
                <a:spcPts val="1900"/>
              </a:lnSpc>
              <a:defRPr sz="1700">
                <a:solidFill>
                  <a:schemeClr val="accent2">
                    <a:lumMod val="60000"/>
                    <a:lumOff val="40000"/>
                  </a:schemeClr>
                </a:solidFill>
              </a:defRPr>
            </a:lvl1pPr>
          </a:lstStyle>
          <a:p>
            <a:endParaRPr lang="en-IE" dirty="0">
              <a:solidFill>
                <a:srgbClr val="E37222">
                  <a:lumMod val="60000"/>
                  <a:lumOff val="40000"/>
                </a:srgbClr>
              </a:solidFill>
            </a:endParaRPr>
          </a:p>
        </p:txBody>
      </p:sp>
      <p:sp>
        <p:nvSpPr>
          <p:cNvPr id="5" name="Picture Placeholder 4"/>
          <p:cNvSpPr>
            <a:spLocks noGrp="1"/>
          </p:cNvSpPr>
          <p:nvPr>
            <p:ph type="pic" sz="quarter" idx="11"/>
          </p:nvPr>
        </p:nvSpPr>
        <p:spPr>
          <a:xfrm>
            <a:off x="933407" y="1215793"/>
            <a:ext cx="1409071" cy="1409071"/>
          </a:xfrm>
          <a:prstGeom prst="ellipse">
            <a:avLst/>
          </a:prstGeom>
        </p:spPr>
      </p:sp>
    </p:spTree>
    <p:extLst>
      <p:ext uri="{BB962C8B-B14F-4D97-AF65-F5344CB8AC3E}">
        <p14:creationId xmlns:p14="http://schemas.microsoft.com/office/powerpoint/2010/main" val="1444125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bg bwMode="lt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0240" y="156945"/>
            <a:ext cx="3742115" cy="369332"/>
          </a:xfrm>
        </p:spPr>
        <p:txBody>
          <a:bodyPr wrap="none" lIns="0" tIns="0" rIns="0" bIns="0">
            <a:spAutoFit/>
          </a:bodyPr>
          <a:lstStyle>
            <a:lvl1pPr>
              <a:lnSpc>
                <a:spcPct val="100000"/>
              </a:lnSpc>
              <a:spcAft>
                <a:spcPts val="300"/>
              </a:spcAft>
              <a:defRPr sz="2400" b="1">
                <a:solidFill>
                  <a:schemeClr val="accent5"/>
                </a:solidFill>
              </a:defRPr>
            </a:lvl1pPr>
          </a:lstStyle>
          <a:p>
            <a:r>
              <a:rPr lang="en-US" dirty="0" smtClean="0"/>
              <a:t>Click to edit Master title style</a:t>
            </a:r>
            <a:endParaRPr lang="en-IE" dirty="0"/>
          </a:p>
        </p:txBody>
      </p:sp>
      <p:sp>
        <p:nvSpPr>
          <p:cNvPr id="10" name="Text Placeholder 9"/>
          <p:cNvSpPr>
            <a:spLocks noGrp="1"/>
          </p:cNvSpPr>
          <p:nvPr>
            <p:ph type="body" sz="quarter" idx="13"/>
          </p:nvPr>
        </p:nvSpPr>
        <p:spPr>
          <a:xfrm>
            <a:off x="210240" y="524714"/>
            <a:ext cx="2197205" cy="215444"/>
          </a:xfrm>
        </p:spPr>
        <p:txBody>
          <a:bodyPr wrap="none" lIns="0" tIns="0" rIns="0" bIns="0">
            <a:spAutoFit/>
          </a:bodyPr>
          <a:lstStyle>
            <a:lvl1pPr marL="0" indent="0" algn="l">
              <a:lnSpc>
                <a:spcPct val="100000"/>
              </a:lnSpc>
              <a:spcBef>
                <a:spcPts val="0"/>
              </a:spcBef>
              <a:buNone/>
              <a:defRPr sz="1400">
                <a:solidFill>
                  <a:schemeClr val="accent5"/>
                </a:solidFill>
              </a:defRPr>
            </a:lvl1pPr>
          </a:lstStyle>
          <a:p>
            <a:pPr lvl="0"/>
            <a:r>
              <a:rPr lang="en-US" smtClean="0"/>
              <a:t>Click to edit Master text styles</a:t>
            </a:r>
          </a:p>
        </p:txBody>
      </p:sp>
      <p:sp>
        <p:nvSpPr>
          <p:cNvPr id="12" name="Text Placeholder 11"/>
          <p:cNvSpPr>
            <a:spLocks noGrp="1"/>
          </p:cNvSpPr>
          <p:nvPr>
            <p:ph type="body" sz="quarter" idx="14"/>
          </p:nvPr>
        </p:nvSpPr>
        <p:spPr>
          <a:xfrm>
            <a:off x="576000" y="5850000"/>
            <a:ext cx="6480000" cy="256480"/>
          </a:xfrm>
        </p:spPr>
        <p:txBody>
          <a:bodyPr lIns="0" tIns="0" rIns="0" bIns="0">
            <a:spAutoFit/>
          </a:bodyPr>
          <a:lstStyle>
            <a:lvl1pPr marL="0" indent="0">
              <a:lnSpc>
                <a:spcPts val="2000"/>
              </a:lnSpc>
              <a:spcBef>
                <a:spcPts val="0"/>
              </a:spcBef>
              <a:buNone/>
              <a:defRPr sz="1600" b="1">
                <a:solidFill>
                  <a:schemeClr val="bg1"/>
                </a:solidFill>
              </a:defRPr>
            </a:lvl1pPr>
          </a:lstStyle>
          <a:p>
            <a:pPr lvl="0"/>
            <a:r>
              <a:rPr lang="en-US" dirty="0" smtClean="0"/>
              <a:t>Click to edit Master text styles</a:t>
            </a:r>
          </a:p>
        </p:txBody>
      </p:sp>
    </p:spTree>
    <p:extLst>
      <p:ext uri="{BB962C8B-B14F-4D97-AF65-F5344CB8AC3E}">
        <p14:creationId xmlns:p14="http://schemas.microsoft.com/office/powerpoint/2010/main" val="4139996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Blank">
    <p:bg bwMode="lt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287242" y="203132"/>
            <a:ext cx="3742115" cy="332399"/>
          </a:xfrm>
        </p:spPr>
        <p:txBody>
          <a:bodyPr wrap="none" lIns="0" tIns="0" rIns="0" bIns="0">
            <a:spAutoFit/>
          </a:bodyPr>
          <a:lstStyle>
            <a:lvl1pPr>
              <a:defRPr sz="2400" b="1">
                <a:solidFill>
                  <a:schemeClr val="accent5"/>
                </a:solidFill>
              </a:defRPr>
            </a:lvl1pPr>
          </a:lstStyle>
          <a:p>
            <a:r>
              <a:rPr lang="en-US" dirty="0" smtClean="0"/>
              <a:t>Click to edit Master title style</a:t>
            </a:r>
            <a:endParaRPr lang="en-IE" dirty="0"/>
          </a:p>
        </p:txBody>
      </p:sp>
      <p:sp>
        <p:nvSpPr>
          <p:cNvPr id="9" name="Text Placeholder 8"/>
          <p:cNvSpPr>
            <a:spLocks noGrp="1"/>
          </p:cNvSpPr>
          <p:nvPr>
            <p:ph type="body" sz="quarter" idx="13"/>
          </p:nvPr>
        </p:nvSpPr>
        <p:spPr>
          <a:xfrm>
            <a:off x="648189" y="1017474"/>
            <a:ext cx="8182990" cy="738664"/>
          </a:xfrm>
          <a:prstGeom prst="rect">
            <a:avLst/>
          </a:prstGeom>
        </p:spPr>
        <p:txBody>
          <a:bodyPr wrap="square" lIns="0" tIns="0" rIns="0" bIns="0">
            <a:spAutoFit/>
          </a:bodyPr>
          <a:lstStyle>
            <a:lvl1pPr>
              <a:lnSpc>
                <a:spcPct val="100000"/>
              </a:lnSpc>
              <a:spcBef>
                <a:spcPts val="0"/>
              </a:spcBef>
              <a:buClr>
                <a:schemeClr val="bg2"/>
              </a:buClr>
              <a:buFont typeface="Calibri" pitchFamily="34" charset="0"/>
              <a:buChar char="/"/>
              <a:defRPr sz="1600">
                <a:solidFill>
                  <a:schemeClr val="bg1"/>
                </a:solidFill>
              </a:defRPr>
            </a:lvl1pPr>
            <a:lvl2pPr>
              <a:lnSpc>
                <a:spcPct val="100000"/>
              </a:lnSpc>
              <a:spcBef>
                <a:spcPts val="0"/>
              </a:spcBef>
              <a:buClr>
                <a:schemeClr val="bg2"/>
              </a:buClr>
              <a:buFont typeface="Calibri" pitchFamily="34" charset="0"/>
              <a:buChar char="»"/>
              <a:defRPr sz="1600">
                <a:solidFill>
                  <a:schemeClr val="bg1"/>
                </a:solidFill>
              </a:defRPr>
            </a:lvl2pPr>
            <a:lvl3pPr>
              <a:lnSpc>
                <a:spcPct val="100000"/>
              </a:lnSpc>
              <a:spcBef>
                <a:spcPts val="0"/>
              </a:spcBef>
              <a:buClr>
                <a:schemeClr val="bg2"/>
              </a:buClr>
              <a:defRPr sz="1600">
                <a:solidFill>
                  <a:schemeClr val="bg1"/>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30376318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3_Blank">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207509" y="269136"/>
            <a:ext cx="3742115" cy="369332"/>
          </a:xfrm>
        </p:spPr>
        <p:txBody>
          <a:bodyPr wrap="none" lIns="0" tIns="0" rIns="0" bIns="0">
            <a:spAutoFit/>
          </a:bodyPr>
          <a:lstStyle>
            <a:lvl1pPr>
              <a:lnSpc>
                <a:spcPct val="100000"/>
              </a:lnSpc>
              <a:defRPr sz="2400" b="1">
                <a:solidFill>
                  <a:schemeClr val="accent5"/>
                </a:solidFill>
              </a:defRPr>
            </a:lvl1pPr>
          </a:lstStyle>
          <a:p>
            <a:r>
              <a:rPr lang="en-US" dirty="0" smtClean="0"/>
              <a:t>Click to edit Master title style</a:t>
            </a:r>
            <a:endParaRPr lang="en-IE" dirty="0"/>
          </a:p>
        </p:txBody>
      </p:sp>
      <p:sp>
        <p:nvSpPr>
          <p:cNvPr id="9" name="Text Placeholder 8"/>
          <p:cNvSpPr>
            <a:spLocks noGrp="1"/>
          </p:cNvSpPr>
          <p:nvPr>
            <p:ph type="body" sz="quarter" idx="13"/>
          </p:nvPr>
        </p:nvSpPr>
        <p:spPr>
          <a:xfrm>
            <a:off x="576000" y="1129124"/>
            <a:ext cx="7107690" cy="738664"/>
          </a:xfrm>
          <a:prstGeom prst="rect">
            <a:avLst/>
          </a:prstGeom>
        </p:spPr>
        <p:txBody>
          <a:bodyPr wrap="square" lIns="0" tIns="0" rIns="0" bIns="0">
            <a:spAutoFit/>
          </a:bodyPr>
          <a:lstStyle>
            <a:lvl1pPr>
              <a:lnSpc>
                <a:spcPct val="100000"/>
              </a:lnSpc>
              <a:spcBef>
                <a:spcPts val="0"/>
              </a:spcBef>
              <a:buClr>
                <a:schemeClr val="tx2"/>
              </a:buClr>
              <a:buFont typeface="Calibri" pitchFamily="34" charset="0"/>
              <a:buChar char="/"/>
              <a:defRPr sz="1600">
                <a:solidFill>
                  <a:schemeClr val="tx1"/>
                </a:solidFill>
              </a:defRPr>
            </a:lvl1pPr>
            <a:lvl2pPr>
              <a:lnSpc>
                <a:spcPct val="100000"/>
              </a:lnSpc>
              <a:spcBef>
                <a:spcPts val="0"/>
              </a:spcBef>
              <a:buClr>
                <a:schemeClr val="tx2"/>
              </a:buClr>
              <a:buFont typeface="Calibri" pitchFamily="34" charset="0"/>
              <a:buChar char="»"/>
              <a:defRPr sz="1600">
                <a:solidFill>
                  <a:schemeClr val="tx1"/>
                </a:solidFill>
              </a:defRPr>
            </a:lvl2pPr>
            <a:lvl3pPr>
              <a:lnSpc>
                <a:spcPct val="100000"/>
              </a:lnSpc>
              <a:spcBef>
                <a:spcPts val="0"/>
              </a:spcBef>
              <a:buClr>
                <a:schemeClr val="tx2"/>
              </a:buClr>
              <a:defRPr sz="1600">
                <a:solidFill>
                  <a:schemeClr val="tx1"/>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4" name="Picture 3" descr="New 2.jpg"/>
          <p:cNvPicPr>
            <a:picLocks noChangeAspect="1"/>
          </p:cNvPicPr>
          <p:nvPr userDrawn="1"/>
        </p:nvPicPr>
        <p:blipFill>
          <a:blip r:embed="rId3" cstate="email"/>
          <a:stretch>
            <a:fillRect/>
          </a:stretch>
        </p:blipFill>
        <p:spPr>
          <a:xfrm>
            <a:off x="7794063" y="113140"/>
            <a:ext cx="1152144" cy="1385316"/>
          </a:xfrm>
          <a:prstGeom prst="rect">
            <a:avLst/>
          </a:prstGeom>
        </p:spPr>
      </p:pic>
      <p:sp>
        <p:nvSpPr>
          <p:cNvPr id="5" name="Picture Placeholder 4"/>
          <p:cNvSpPr>
            <a:spLocks noGrp="1"/>
          </p:cNvSpPr>
          <p:nvPr>
            <p:ph type="pic" sz="quarter" idx="11"/>
          </p:nvPr>
        </p:nvSpPr>
        <p:spPr>
          <a:xfrm>
            <a:off x="8096492" y="435336"/>
            <a:ext cx="727142" cy="727142"/>
          </a:xfrm>
          <a:prstGeom prst="ellipse">
            <a:avLst/>
          </a:prstGeom>
        </p:spPr>
      </p:sp>
    </p:spTree>
    <p:extLst>
      <p:ext uri="{BB962C8B-B14F-4D97-AF65-F5344CB8AC3E}">
        <p14:creationId xmlns:p14="http://schemas.microsoft.com/office/powerpoint/2010/main" val="1991010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6_Blank">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576000" y="787331"/>
            <a:ext cx="3742115" cy="369332"/>
          </a:xfrm>
        </p:spPr>
        <p:txBody>
          <a:bodyPr wrap="none" lIns="0" tIns="0" rIns="0" bIns="0">
            <a:spAutoFit/>
          </a:bodyPr>
          <a:lstStyle>
            <a:lvl1pPr>
              <a:lnSpc>
                <a:spcPct val="100000"/>
              </a:lnSpc>
              <a:defRPr sz="2400" b="1">
                <a:solidFill>
                  <a:schemeClr val="accent5"/>
                </a:solidFill>
              </a:defRPr>
            </a:lvl1pPr>
          </a:lstStyle>
          <a:p>
            <a:r>
              <a:rPr lang="en-US" dirty="0" smtClean="0"/>
              <a:t>Click to edit Master title style</a:t>
            </a:r>
            <a:endParaRPr lang="en-IE" dirty="0"/>
          </a:p>
        </p:txBody>
      </p:sp>
    </p:spTree>
    <p:extLst>
      <p:ext uri="{BB962C8B-B14F-4D97-AF65-F5344CB8AC3E}">
        <p14:creationId xmlns:p14="http://schemas.microsoft.com/office/powerpoint/2010/main" val="2225484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p:bg bwMode="lt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6000" y="4212000"/>
            <a:ext cx="4837664" cy="1470025"/>
          </a:xfrm>
        </p:spPr>
        <p:txBody>
          <a:bodyPr lIns="0" tIns="0" rIns="0" bIns="0">
            <a:normAutofit/>
          </a:bodyPr>
          <a:lstStyle>
            <a:lvl1pPr>
              <a:lnSpc>
                <a:spcPts val="4500"/>
              </a:lnSpc>
              <a:defRPr sz="4700">
                <a:solidFill>
                  <a:schemeClr val="tx1"/>
                </a:solidFill>
              </a:defRPr>
            </a:lvl1pPr>
          </a:lstStyle>
          <a:p>
            <a:r>
              <a:rPr lang="en-US" smtClean="0"/>
              <a:t>Click to edit Master title style</a:t>
            </a:r>
            <a:endParaRPr lang="en-IE" dirty="0"/>
          </a:p>
        </p:txBody>
      </p:sp>
      <p:sp>
        <p:nvSpPr>
          <p:cNvPr id="4" name="Date Placeholder 3"/>
          <p:cNvSpPr>
            <a:spLocks noGrp="1"/>
          </p:cNvSpPr>
          <p:nvPr>
            <p:ph type="dt" sz="half" idx="10"/>
          </p:nvPr>
        </p:nvSpPr>
        <p:spPr>
          <a:xfrm>
            <a:off x="576000" y="5843862"/>
            <a:ext cx="3584864" cy="365125"/>
          </a:xfrm>
          <a:prstGeom prst="rect">
            <a:avLst/>
          </a:prstGeom>
        </p:spPr>
        <p:txBody>
          <a:bodyPr lIns="0" tIns="0" rIns="0" bIns="0"/>
          <a:lstStyle>
            <a:lvl1pPr>
              <a:lnSpc>
                <a:spcPts val="1900"/>
              </a:lnSpc>
              <a:defRPr sz="1700">
                <a:solidFill>
                  <a:schemeClr val="accent2">
                    <a:lumMod val="60000"/>
                    <a:lumOff val="40000"/>
                  </a:schemeClr>
                </a:solidFill>
              </a:defRPr>
            </a:lvl1pPr>
          </a:lstStyle>
          <a:p>
            <a:endParaRPr lang="en-IE" dirty="0">
              <a:solidFill>
                <a:srgbClr val="E37222">
                  <a:lumMod val="60000"/>
                  <a:lumOff val="40000"/>
                </a:srgbClr>
              </a:solidFill>
            </a:endParaRPr>
          </a:p>
        </p:txBody>
      </p:sp>
      <p:sp>
        <p:nvSpPr>
          <p:cNvPr id="5" name="Picture Placeholder 4"/>
          <p:cNvSpPr>
            <a:spLocks noGrp="1"/>
          </p:cNvSpPr>
          <p:nvPr>
            <p:ph type="pic" sz="quarter" idx="11"/>
          </p:nvPr>
        </p:nvSpPr>
        <p:spPr>
          <a:xfrm>
            <a:off x="933407" y="1215793"/>
            <a:ext cx="1409071" cy="1409071"/>
          </a:xfrm>
          <a:prstGeom prst="ellipse">
            <a:avLst/>
          </a:prstGeom>
        </p:spPr>
      </p:sp>
    </p:spTree>
    <p:extLst>
      <p:ext uri="{BB962C8B-B14F-4D97-AF65-F5344CB8AC3E}">
        <p14:creationId xmlns:p14="http://schemas.microsoft.com/office/powerpoint/2010/main" val="22968158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Title and Content">
    <p:bg bwMode="lt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0240" y="156945"/>
            <a:ext cx="3742115" cy="369332"/>
          </a:xfrm>
        </p:spPr>
        <p:txBody>
          <a:bodyPr wrap="none" lIns="0" tIns="0" rIns="0" bIns="0">
            <a:spAutoFit/>
          </a:bodyPr>
          <a:lstStyle>
            <a:lvl1pPr>
              <a:lnSpc>
                <a:spcPct val="100000"/>
              </a:lnSpc>
              <a:spcAft>
                <a:spcPts val="300"/>
              </a:spcAft>
              <a:defRPr sz="2400" b="1">
                <a:solidFill>
                  <a:schemeClr val="accent5"/>
                </a:solidFill>
              </a:defRPr>
            </a:lvl1pPr>
          </a:lstStyle>
          <a:p>
            <a:r>
              <a:rPr lang="en-US" dirty="0" smtClean="0"/>
              <a:t>Click to edit Master title style</a:t>
            </a:r>
            <a:endParaRPr lang="en-IE" dirty="0"/>
          </a:p>
        </p:txBody>
      </p:sp>
      <p:sp>
        <p:nvSpPr>
          <p:cNvPr id="10" name="Text Placeholder 9"/>
          <p:cNvSpPr>
            <a:spLocks noGrp="1"/>
          </p:cNvSpPr>
          <p:nvPr>
            <p:ph type="body" sz="quarter" idx="13"/>
          </p:nvPr>
        </p:nvSpPr>
        <p:spPr>
          <a:xfrm>
            <a:off x="210240" y="524714"/>
            <a:ext cx="2197205" cy="215444"/>
          </a:xfrm>
        </p:spPr>
        <p:txBody>
          <a:bodyPr wrap="none" lIns="0" tIns="0" rIns="0" bIns="0">
            <a:spAutoFit/>
          </a:bodyPr>
          <a:lstStyle>
            <a:lvl1pPr marL="0" indent="0" algn="l">
              <a:lnSpc>
                <a:spcPct val="100000"/>
              </a:lnSpc>
              <a:spcBef>
                <a:spcPts val="0"/>
              </a:spcBef>
              <a:buNone/>
              <a:defRPr sz="1400">
                <a:solidFill>
                  <a:schemeClr val="accent5"/>
                </a:solidFill>
              </a:defRPr>
            </a:lvl1pPr>
          </a:lstStyle>
          <a:p>
            <a:pPr lvl="0"/>
            <a:r>
              <a:rPr lang="en-US" smtClean="0"/>
              <a:t>Click to edit Master text styles</a:t>
            </a:r>
          </a:p>
        </p:txBody>
      </p:sp>
      <p:sp>
        <p:nvSpPr>
          <p:cNvPr id="12" name="Text Placeholder 11"/>
          <p:cNvSpPr>
            <a:spLocks noGrp="1"/>
          </p:cNvSpPr>
          <p:nvPr>
            <p:ph type="body" sz="quarter" idx="14"/>
          </p:nvPr>
        </p:nvSpPr>
        <p:spPr>
          <a:xfrm>
            <a:off x="576000" y="5850000"/>
            <a:ext cx="6480000" cy="256480"/>
          </a:xfrm>
        </p:spPr>
        <p:txBody>
          <a:bodyPr lIns="0" tIns="0" rIns="0" bIns="0">
            <a:spAutoFit/>
          </a:bodyPr>
          <a:lstStyle>
            <a:lvl1pPr marL="0" indent="0">
              <a:lnSpc>
                <a:spcPts val="2000"/>
              </a:lnSpc>
              <a:spcBef>
                <a:spcPts val="0"/>
              </a:spcBef>
              <a:buNone/>
              <a:defRPr sz="1600" b="1">
                <a:solidFill>
                  <a:schemeClr val="bg1"/>
                </a:solidFill>
              </a:defRPr>
            </a:lvl1pPr>
          </a:lstStyle>
          <a:p>
            <a:pPr lvl="0"/>
            <a:r>
              <a:rPr lang="en-US" dirty="0" smtClean="0"/>
              <a:t>Click to edit Master text styles</a:t>
            </a:r>
          </a:p>
        </p:txBody>
      </p:sp>
    </p:spTree>
    <p:extLst>
      <p:ext uri="{BB962C8B-B14F-4D97-AF65-F5344CB8AC3E}">
        <p14:creationId xmlns:p14="http://schemas.microsoft.com/office/powerpoint/2010/main" val="2906809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Blank">
    <p:bg bwMode="lt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287242" y="203132"/>
            <a:ext cx="3742115" cy="332399"/>
          </a:xfrm>
        </p:spPr>
        <p:txBody>
          <a:bodyPr wrap="none" lIns="0" tIns="0" rIns="0" bIns="0">
            <a:spAutoFit/>
          </a:bodyPr>
          <a:lstStyle>
            <a:lvl1pPr>
              <a:defRPr sz="2400" b="1">
                <a:solidFill>
                  <a:schemeClr val="accent5"/>
                </a:solidFill>
              </a:defRPr>
            </a:lvl1pPr>
          </a:lstStyle>
          <a:p>
            <a:r>
              <a:rPr lang="en-US" dirty="0" smtClean="0"/>
              <a:t>Click to edit Master title style</a:t>
            </a:r>
            <a:endParaRPr lang="en-IE" dirty="0"/>
          </a:p>
        </p:txBody>
      </p:sp>
      <p:sp>
        <p:nvSpPr>
          <p:cNvPr id="9" name="Text Placeholder 8"/>
          <p:cNvSpPr>
            <a:spLocks noGrp="1"/>
          </p:cNvSpPr>
          <p:nvPr>
            <p:ph type="body" sz="quarter" idx="13"/>
          </p:nvPr>
        </p:nvSpPr>
        <p:spPr>
          <a:xfrm>
            <a:off x="648189" y="1017474"/>
            <a:ext cx="8182990" cy="738664"/>
          </a:xfrm>
          <a:prstGeom prst="rect">
            <a:avLst/>
          </a:prstGeom>
        </p:spPr>
        <p:txBody>
          <a:bodyPr wrap="square" lIns="0" tIns="0" rIns="0" bIns="0">
            <a:spAutoFit/>
          </a:bodyPr>
          <a:lstStyle>
            <a:lvl1pPr>
              <a:lnSpc>
                <a:spcPct val="100000"/>
              </a:lnSpc>
              <a:spcBef>
                <a:spcPts val="0"/>
              </a:spcBef>
              <a:buClr>
                <a:schemeClr val="bg2"/>
              </a:buClr>
              <a:buFont typeface="Calibri" pitchFamily="34" charset="0"/>
              <a:buChar char="/"/>
              <a:defRPr sz="1600">
                <a:solidFill>
                  <a:schemeClr val="bg1"/>
                </a:solidFill>
              </a:defRPr>
            </a:lvl1pPr>
            <a:lvl2pPr>
              <a:lnSpc>
                <a:spcPct val="100000"/>
              </a:lnSpc>
              <a:spcBef>
                <a:spcPts val="0"/>
              </a:spcBef>
              <a:buClr>
                <a:schemeClr val="bg2"/>
              </a:buClr>
              <a:buFont typeface="Calibri" pitchFamily="34" charset="0"/>
              <a:buChar char="»"/>
              <a:defRPr sz="1600">
                <a:solidFill>
                  <a:schemeClr val="bg1"/>
                </a:solidFill>
              </a:defRPr>
            </a:lvl2pPr>
            <a:lvl3pPr>
              <a:lnSpc>
                <a:spcPct val="100000"/>
              </a:lnSpc>
              <a:spcBef>
                <a:spcPts val="0"/>
              </a:spcBef>
              <a:buClr>
                <a:schemeClr val="bg2"/>
              </a:buClr>
              <a:defRPr sz="1600">
                <a:solidFill>
                  <a:schemeClr val="bg1"/>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40877477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Slide">
    <p:bg bwMode="ltGray">
      <p:bgPr>
        <a:blipFill dpi="0" rotWithShape="1">
          <a:blip r:embed="rId2" cstate="email">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6000" y="4212000"/>
            <a:ext cx="4837664" cy="1470025"/>
          </a:xfrm>
        </p:spPr>
        <p:txBody>
          <a:bodyPr lIns="0" tIns="0" rIns="0" bIns="0">
            <a:normAutofit/>
          </a:bodyPr>
          <a:lstStyle>
            <a:lvl1pPr>
              <a:lnSpc>
                <a:spcPts val="4500"/>
              </a:lnSpc>
              <a:defRPr sz="4700">
                <a:solidFill>
                  <a:schemeClr val="tx1"/>
                </a:solidFill>
              </a:defRPr>
            </a:lvl1pPr>
          </a:lstStyle>
          <a:p>
            <a:r>
              <a:rPr lang="en-US" smtClean="0"/>
              <a:t>Click to edit Master title style</a:t>
            </a:r>
            <a:endParaRPr lang="en-IE" dirty="0"/>
          </a:p>
        </p:txBody>
      </p:sp>
      <p:sp>
        <p:nvSpPr>
          <p:cNvPr id="4" name="Date Placeholder 3"/>
          <p:cNvSpPr>
            <a:spLocks noGrp="1"/>
          </p:cNvSpPr>
          <p:nvPr>
            <p:ph type="dt" sz="half" idx="10"/>
          </p:nvPr>
        </p:nvSpPr>
        <p:spPr>
          <a:xfrm>
            <a:off x="576000" y="5843862"/>
            <a:ext cx="3584864" cy="365125"/>
          </a:xfrm>
          <a:prstGeom prst="rect">
            <a:avLst/>
          </a:prstGeom>
        </p:spPr>
        <p:txBody>
          <a:bodyPr lIns="0" tIns="0" rIns="0" bIns="0"/>
          <a:lstStyle>
            <a:lvl1pPr>
              <a:lnSpc>
                <a:spcPts val="1900"/>
              </a:lnSpc>
              <a:defRPr sz="1700">
                <a:solidFill>
                  <a:schemeClr val="accent2">
                    <a:lumMod val="60000"/>
                    <a:lumOff val="40000"/>
                  </a:schemeClr>
                </a:solidFill>
              </a:defRPr>
            </a:lvl1pPr>
          </a:lstStyle>
          <a:p>
            <a:endParaRPr lang="en-IE" dirty="0">
              <a:solidFill>
                <a:srgbClr val="E37222">
                  <a:lumMod val="60000"/>
                  <a:lumOff val="40000"/>
                </a:srgbClr>
              </a:solidFill>
            </a:endParaRPr>
          </a:p>
        </p:txBody>
      </p:sp>
      <p:sp>
        <p:nvSpPr>
          <p:cNvPr id="5" name="Picture Placeholder 4"/>
          <p:cNvSpPr>
            <a:spLocks noGrp="1"/>
          </p:cNvSpPr>
          <p:nvPr>
            <p:ph type="pic" sz="quarter" idx="11"/>
          </p:nvPr>
        </p:nvSpPr>
        <p:spPr>
          <a:xfrm>
            <a:off x="933407" y="1215793"/>
            <a:ext cx="1409071" cy="1409071"/>
          </a:xfrm>
          <a:prstGeom prst="ellipse">
            <a:avLst/>
          </a:prstGeom>
        </p:spPr>
      </p:sp>
    </p:spTree>
    <p:extLst>
      <p:ext uri="{BB962C8B-B14F-4D97-AF65-F5344CB8AC3E}">
        <p14:creationId xmlns:p14="http://schemas.microsoft.com/office/powerpoint/2010/main" val="204167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Title and Content">
    <p:bg bwMode="ltGray">
      <p:bgPr>
        <a:blipFill dpi="0" rotWithShape="1">
          <a:blip r:embed="rId2" cstate="email">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0240" y="156945"/>
            <a:ext cx="3742115" cy="369332"/>
          </a:xfrm>
        </p:spPr>
        <p:txBody>
          <a:bodyPr wrap="none" lIns="0" tIns="0" rIns="0" bIns="0">
            <a:spAutoFit/>
          </a:bodyPr>
          <a:lstStyle>
            <a:lvl1pPr>
              <a:lnSpc>
                <a:spcPct val="100000"/>
              </a:lnSpc>
              <a:spcAft>
                <a:spcPts val="300"/>
              </a:spcAft>
              <a:defRPr sz="2400" b="1">
                <a:solidFill>
                  <a:schemeClr val="accent5"/>
                </a:solidFill>
              </a:defRPr>
            </a:lvl1pPr>
          </a:lstStyle>
          <a:p>
            <a:r>
              <a:rPr lang="en-US" dirty="0" smtClean="0"/>
              <a:t>Click to edit Master title style</a:t>
            </a:r>
            <a:endParaRPr lang="en-IE" dirty="0"/>
          </a:p>
        </p:txBody>
      </p:sp>
      <p:sp>
        <p:nvSpPr>
          <p:cNvPr id="10" name="Text Placeholder 9"/>
          <p:cNvSpPr>
            <a:spLocks noGrp="1"/>
          </p:cNvSpPr>
          <p:nvPr>
            <p:ph type="body" sz="quarter" idx="13"/>
          </p:nvPr>
        </p:nvSpPr>
        <p:spPr>
          <a:xfrm>
            <a:off x="210240" y="524714"/>
            <a:ext cx="2197205" cy="215444"/>
          </a:xfrm>
        </p:spPr>
        <p:txBody>
          <a:bodyPr wrap="none" lIns="0" tIns="0" rIns="0" bIns="0">
            <a:spAutoFit/>
          </a:bodyPr>
          <a:lstStyle>
            <a:lvl1pPr marL="0" indent="0" algn="l">
              <a:lnSpc>
                <a:spcPct val="100000"/>
              </a:lnSpc>
              <a:spcBef>
                <a:spcPts val="0"/>
              </a:spcBef>
              <a:buNone/>
              <a:defRPr sz="1400">
                <a:solidFill>
                  <a:schemeClr val="accent5"/>
                </a:solidFill>
              </a:defRPr>
            </a:lvl1pPr>
          </a:lstStyle>
          <a:p>
            <a:pPr lvl="0"/>
            <a:r>
              <a:rPr lang="en-US" smtClean="0"/>
              <a:t>Click to edit Master text styles</a:t>
            </a:r>
          </a:p>
        </p:txBody>
      </p:sp>
      <p:sp>
        <p:nvSpPr>
          <p:cNvPr id="12" name="Text Placeholder 11"/>
          <p:cNvSpPr>
            <a:spLocks noGrp="1"/>
          </p:cNvSpPr>
          <p:nvPr>
            <p:ph type="body" sz="quarter" idx="14"/>
          </p:nvPr>
        </p:nvSpPr>
        <p:spPr>
          <a:xfrm>
            <a:off x="576000" y="5850000"/>
            <a:ext cx="6480000" cy="256480"/>
          </a:xfrm>
        </p:spPr>
        <p:txBody>
          <a:bodyPr lIns="0" tIns="0" rIns="0" bIns="0">
            <a:spAutoFit/>
          </a:bodyPr>
          <a:lstStyle>
            <a:lvl1pPr marL="0" indent="0">
              <a:lnSpc>
                <a:spcPts val="2000"/>
              </a:lnSpc>
              <a:spcBef>
                <a:spcPts val="0"/>
              </a:spcBef>
              <a:buNone/>
              <a:defRPr sz="1600" b="1">
                <a:solidFill>
                  <a:schemeClr val="bg1"/>
                </a:solidFill>
              </a:defRPr>
            </a:lvl1pPr>
          </a:lstStyle>
          <a:p>
            <a:pPr lvl="0"/>
            <a:r>
              <a:rPr lang="en-US" dirty="0" smtClean="0"/>
              <a:t>Click to edit Master text styles</a:t>
            </a:r>
          </a:p>
        </p:txBody>
      </p:sp>
    </p:spTree>
    <p:extLst>
      <p:ext uri="{BB962C8B-B14F-4D97-AF65-F5344CB8AC3E}">
        <p14:creationId xmlns:p14="http://schemas.microsoft.com/office/powerpoint/2010/main" val="1211759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6_Blank">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576000" y="787331"/>
            <a:ext cx="3742115" cy="369332"/>
          </a:xfrm>
        </p:spPr>
        <p:txBody>
          <a:bodyPr wrap="none" lIns="0" tIns="0" rIns="0" bIns="0">
            <a:spAutoFit/>
          </a:bodyPr>
          <a:lstStyle>
            <a:lvl1pPr>
              <a:lnSpc>
                <a:spcPct val="100000"/>
              </a:lnSpc>
              <a:defRPr sz="2400" b="1">
                <a:solidFill>
                  <a:schemeClr val="accent5"/>
                </a:solidFill>
              </a:defRPr>
            </a:lvl1pPr>
          </a:lstStyle>
          <a:p>
            <a:r>
              <a:rPr lang="en-US" dirty="0" smtClean="0"/>
              <a:t>Click to edit Master title style</a:t>
            </a:r>
            <a:endParaRPr lang="en-IE" dirty="0"/>
          </a:p>
        </p:txBody>
      </p:sp>
    </p:spTree>
    <p:extLst>
      <p:ext uri="{BB962C8B-B14F-4D97-AF65-F5344CB8AC3E}">
        <p14:creationId xmlns:p14="http://schemas.microsoft.com/office/powerpoint/2010/main" val="1508509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bg bwMode="lt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6000" y="4212000"/>
            <a:ext cx="4837664" cy="1470025"/>
          </a:xfrm>
        </p:spPr>
        <p:txBody>
          <a:bodyPr lIns="0" tIns="0" rIns="0" bIns="0">
            <a:normAutofit/>
          </a:bodyPr>
          <a:lstStyle>
            <a:lvl1pPr>
              <a:lnSpc>
                <a:spcPts val="4500"/>
              </a:lnSpc>
              <a:defRPr sz="4700">
                <a:solidFill>
                  <a:schemeClr val="tx1"/>
                </a:solidFill>
              </a:defRPr>
            </a:lvl1pPr>
          </a:lstStyle>
          <a:p>
            <a:r>
              <a:rPr lang="en-US" smtClean="0"/>
              <a:t>Click to edit Master title style</a:t>
            </a:r>
            <a:endParaRPr lang="en-IE" dirty="0"/>
          </a:p>
        </p:txBody>
      </p:sp>
      <p:sp>
        <p:nvSpPr>
          <p:cNvPr id="4" name="Date Placeholder 3"/>
          <p:cNvSpPr>
            <a:spLocks noGrp="1"/>
          </p:cNvSpPr>
          <p:nvPr>
            <p:ph type="dt" sz="half" idx="10"/>
          </p:nvPr>
        </p:nvSpPr>
        <p:spPr>
          <a:xfrm>
            <a:off x="576000" y="5843862"/>
            <a:ext cx="3584864" cy="365125"/>
          </a:xfrm>
          <a:prstGeom prst="rect">
            <a:avLst/>
          </a:prstGeom>
        </p:spPr>
        <p:txBody>
          <a:bodyPr lIns="0" tIns="0" rIns="0" bIns="0"/>
          <a:lstStyle>
            <a:lvl1pPr>
              <a:lnSpc>
                <a:spcPts val="1900"/>
              </a:lnSpc>
              <a:defRPr sz="1700">
                <a:solidFill>
                  <a:schemeClr val="accent2">
                    <a:lumMod val="60000"/>
                    <a:lumOff val="40000"/>
                  </a:schemeClr>
                </a:solidFill>
              </a:defRPr>
            </a:lvl1pPr>
          </a:lstStyle>
          <a:p>
            <a:endParaRPr lang="en-IE" dirty="0"/>
          </a:p>
        </p:txBody>
      </p:sp>
      <p:sp>
        <p:nvSpPr>
          <p:cNvPr id="5" name="Picture Placeholder 4"/>
          <p:cNvSpPr>
            <a:spLocks noGrp="1"/>
          </p:cNvSpPr>
          <p:nvPr>
            <p:ph type="pic" sz="quarter" idx="11"/>
          </p:nvPr>
        </p:nvSpPr>
        <p:spPr>
          <a:xfrm>
            <a:off x="933407" y="1215793"/>
            <a:ext cx="1409071" cy="1409071"/>
          </a:xfrm>
          <a:prstGeom prst="ellipse">
            <a:avLst/>
          </a:prstGeom>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Content">
    <p:bg bwMode="lt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0240" y="156945"/>
            <a:ext cx="3742115" cy="369332"/>
          </a:xfrm>
        </p:spPr>
        <p:txBody>
          <a:bodyPr wrap="none" lIns="0" tIns="0" rIns="0" bIns="0">
            <a:spAutoFit/>
          </a:bodyPr>
          <a:lstStyle>
            <a:lvl1pPr>
              <a:lnSpc>
                <a:spcPct val="100000"/>
              </a:lnSpc>
              <a:spcAft>
                <a:spcPts val="300"/>
              </a:spcAft>
              <a:defRPr sz="2400" b="1">
                <a:solidFill>
                  <a:schemeClr val="accent5"/>
                </a:solidFill>
              </a:defRPr>
            </a:lvl1pPr>
          </a:lstStyle>
          <a:p>
            <a:r>
              <a:rPr lang="en-US" dirty="0" smtClean="0"/>
              <a:t>Click to edit Master title style</a:t>
            </a:r>
            <a:endParaRPr lang="en-IE" dirty="0"/>
          </a:p>
        </p:txBody>
      </p:sp>
      <p:sp>
        <p:nvSpPr>
          <p:cNvPr id="10" name="Text Placeholder 9"/>
          <p:cNvSpPr>
            <a:spLocks noGrp="1"/>
          </p:cNvSpPr>
          <p:nvPr>
            <p:ph type="body" sz="quarter" idx="13"/>
          </p:nvPr>
        </p:nvSpPr>
        <p:spPr>
          <a:xfrm>
            <a:off x="210240" y="524714"/>
            <a:ext cx="2197205" cy="215444"/>
          </a:xfrm>
        </p:spPr>
        <p:txBody>
          <a:bodyPr wrap="none" lIns="0" tIns="0" rIns="0" bIns="0">
            <a:spAutoFit/>
          </a:bodyPr>
          <a:lstStyle>
            <a:lvl1pPr marL="0" indent="0" algn="l">
              <a:lnSpc>
                <a:spcPct val="100000"/>
              </a:lnSpc>
              <a:spcBef>
                <a:spcPts val="0"/>
              </a:spcBef>
              <a:buNone/>
              <a:defRPr sz="1400">
                <a:solidFill>
                  <a:schemeClr val="accent5"/>
                </a:solidFill>
              </a:defRPr>
            </a:lvl1pPr>
          </a:lstStyle>
          <a:p>
            <a:pPr lvl="0"/>
            <a:r>
              <a:rPr lang="en-US" smtClean="0"/>
              <a:t>Click to edit Master text styles</a:t>
            </a:r>
          </a:p>
        </p:txBody>
      </p:sp>
      <p:sp>
        <p:nvSpPr>
          <p:cNvPr id="12" name="Text Placeholder 11"/>
          <p:cNvSpPr>
            <a:spLocks noGrp="1"/>
          </p:cNvSpPr>
          <p:nvPr>
            <p:ph type="body" sz="quarter" idx="14"/>
          </p:nvPr>
        </p:nvSpPr>
        <p:spPr>
          <a:xfrm>
            <a:off x="576000" y="5850000"/>
            <a:ext cx="6480000" cy="256480"/>
          </a:xfrm>
        </p:spPr>
        <p:txBody>
          <a:bodyPr lIns="0" tIns="0" rIns="0" bIns="0">
            <a:spAutoFit/>
          </a:bodyPr>
          <a:lstStyle>
            <a:lvl1pPr marL="0" indent="0">
              <a:lnSpc>
                <a:spcPts val="2000"/>
              </a:lnSpc>
              <a:spcBef>
                <a:spcPts val="0"/>
              </a:spcBef>
              <a:buNone/>
              <a:defRPr sz="1600" b="1">
                <a:solidFill>
                  <a:schemeClr val="bg1"/>
                </a:solidFill>
              </a:defRPr>
            </a:lvl1pPr>
          </a:lstStyle>
          <a:p>
            <a:pPr lvl="0"/>
            <a:r>
              <a:rPr lang="en-US" dirty="0" smtClean="0"/>
              <a:t>Click to edit Master text styles</a:t>
            </a:r>
          </a:p>
        </p:txBody>
      </p:sp>
    </p:spTree>
    <p:extLst>
      <p:ext uri="{BB962C8B-B14F-4D97-AF65-F5344CB8AC3E}">
        <p14:creationId xmlns:p14="http://schemas.microsoft.com/office/powerpoint/2010/main" val="170882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6000" y="4212000"/>
            <a:ext cx="4837664" cy="1470025"/>
          </a:xfrm>
        </p:spPr>
        <p:txBody>
          <a:bodyPr lIns="0" tIns="0" rIns="0" bIns="0">
            <a:normAutofit/>
          </a:bodyPr>
          <a:lstStyle>
            <a:lvl1pPr>
              <a:lnSpc>
                <a:spcPts val="4500"/>
              </a:lnSpc>
              <a:defRPr sz="4700">
                <a:solidFill>
                  <a:schemeClr val="bg1"/>
                </a:solidFill>
              </a:defRPr>
            </a:lvl1pPr>
          </a:lstStyle>
          <a:p>
            <a:r>
              <a:rPr lang="en-US" dirty="0" smtClean="0"/>
              <a:t>Click to edit Master title style</a:t>
            </a:r>
            <a:endParaRPr lang="en-IE" dirty="0"/>
          </a:p>
        </p:txBody>
      </p:sp>
      <p:sp>
        <p:nvSpPr>
          <p:cNvPr id="4" name="Date Placeholder 3"/>
          <p:cNvSpPr>
            <a:spLocks noGrp="1"/>
          </p:cNvSpPr>
          <p:nvPr>
            <p:ph type="dt" sz="half" idx="10"/>
          </p:nvPr>
        </p:nvSpPr>
        <p:spPr>
          <a:xfrm>
            <a:off x="576000" y="5843862"/>
            <a:ext cx="3584864" cy="365125"/>
          </a:xfrm>
          <a:prstGeom prst="rect">
            <a:avLst/>
          </a:prstGeom>
        </p:spPr>
        <p:txBody>
          <a:bodyPr lIns="0" tIns="0" rIns="0" bIns="0"/>
          <a:lstStyle>
            <a:lvl1pPr>
              <a:lnSpc>
                <a:spcPts val="1900"/>
              </a:lnSpc>
              <a:defRPr sz="1700">
                <a:solidFill>
                  <a:schemeClr val="accent2">
                    <a:lumMod val="60000"/>
                    <a:lumOff val="40000"/>
                  </a:schemeClr>
                </a:solidFill>
              </a:defRPr>
            </a:lvl1pPr>
          </a:lstStyle>
          <a:p>
            <a:endParaRPr lang="en-IE" dirty="0">
              <a:solidFill>
                <a:srgbClr val="E37222">
                  <a:lumMod val="60000"/>
                  <a:lumOff val="40000"/>
                </a:srgbClr>
              </a:solidFill>
            </a:endParaRPr>
          </a:p>
        </p:txBody>
      </p:sp>
      <p:sp>
        <p:nvSpPr>
          <p:cNvPr id="5" name="Picture Placeholder 4"/>
          <p:cNvSpPr>
            <a:spLocks noGrp="1"/>
          </p:cNvSpPr>
          <p:nvPr>
            <p:ph type="pic" sz="quarter" idx="11"/>
          </p:nvPr>
        </p:nvSpPr>
        <p:spPr>
          <a:xfrm>
            <a:off x="933407" y="1215793"/>
            <a:ext cx="1409071" cy="1409071"/>
          </a:xfrm>
          <a:prstGeom prst="ellipse">
            <a:avLst/>
          </a:prstGeom>
        </p:spPr>
      </p:sp>
      <p:sp>
        <p:nvSpPr>
          <p:cNvPr id="6" name="Slide Number Placeholder 5"/>
          <p:cNvSpPr>
            <a:spLocks noGrp="1"/>
          </p:cNvSpPr>
          <p:nvPr>
            <p:ph type="sldNum" sz="quarter" idx="12"/>
          </p:nvPr>
        </p:nvSpPr>
        <p:spPr>
          <a:xfrm>
            <a:off x="8786842" y="6356350"/>
            <a:ext cx="357158" cy="365125"/>
          </a:xfrm>
          <a:prstGeom prst="rect">
            <a:avLst/>
          </a:prstGeom>
        </p:spPr>
        <p:txBody>
          <a:bodyPr/>
          <a:lstStyle>
            <a:lvl1pPr algn="l">
              <a:defRPr sz="900">
                <a:solidFill>
                  <a:schemeClr val="tx1"/>
                </a:solidFill>
              </a:defRPr>
            </a:lvl1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3802647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20000" y="2405879"/>
            <a:ext cx="3321327" cy="1731243"/>
          </a:xfrm>
        </p:spPr>
        <p:txBody>
          <a:bodyPr anchor="ctr" anchorCtr="0">
            <a:spAutoFit/>
          </a:bodyPr>
          <a:lstStyle/>
          <a:p>
            <a:r>
              <a:rPr lang="en-US" dirty="0" smtClean="0"/>
              <a:t>Click to edit Master title style</a:t>
            </a:r>
            <a:endParaRPr lang="en-IE" dirty="0"/>
          </a:p>
        </p:txBody>
      </p:sp>
      <p:sp>
        <p:nvSpPr>
          <p:cNvPr id="4" name="Picture Placeholder 4"/>
          <p:cNvSpPr>
            <a:spLocks noGrp="1"/>
          </p:cNvSpPr>
          <p:nvPr>
            <p:ph type="pic" sz="quarter" idx="11"/>
          </p:nvPr>
        </p:nvSpPr>
        <p:spPr>
          <a:xfrm>
            <a:off x="1675685" y="1742918"/>
            <a:ext cx="2538626" cy="2538626"/>
          </a:xfrm>
          <a:prstGeom prst="ellipse">
            <a:avLst/>
          </a:prstGeom>
        </p:spPr>
      </p:sp>
      <p:sp>
        <p:nvSpPr>
          <p:cNvPr id="5" name="Slide Number Placeholder 5"/>
          <p:cNvSpPr>
            <a:spLocks noGrp="1"/>
          </p:cNvSpPr>
          <p:nvPr>
            <p:ph type="sldNum" sz="quarter" idx="12"/>
          </p:nvPr>
        </p:nvSpPr>
        <p:spPr>
          <a:xfrm>
            <a:off x="8786842" y="6356350"/>
            <a:ext cx="357158" cy="365125"/>
          </a:xfrm>
          <a:prstGeom prst="rect">
            <a:avLst/>
          </a:prstGeom>
        </p:spPr>
        <p:txBody>
          <a:bodyPr/>
          <a:lstStyle>
            <a:lvl1pPr algn="l">
              <a:defRPr sz="900">
                <a:solidFill>
                  <a:schemeClr val="tx1"/>
                </a:solidFill>
              </a:defRPr>
            </a:lvl1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808110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786842" y="6356350"/>
            <a:ext cx="357158" cy="365125"/>
          </a:xfrm>
          <a:prstGeom prst="rect">
            <a:avLst/>
          </a:prstGeom>
        </p:spPr>
        <p:txBody>
          <a:bodyPr/>
          <a:lstStyle>
            <a:lvl1pPr algn="l">
              <a:defRPr sz="900">
                <a:solidFill>
                  <a:schemeClr val="tx1"/>
                </a:solidFill>
              </a:defRPr>
            </a:lvl1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3635482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2_Title and Content">
    <p:bg bwMode="lt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8714" y="184666"/>
            <a:ext cx="3742115" cy="369332"/>
          </a:xfrm>
        </p:spPr>
        <p:txBody>
          <a:bodyPr wrap="none">
            <a:spAutoFit/>
          </a:bodyPr>
          <a:lstStyle>
            <a:lvl1pPr>
              <a:lnSpc>
                <a:spcPct val="100000"/>
              </a:lnSpc>
              <a:spcAft>
                <a:spcPts val="300"/>
              </a:spcAft>
              <a:defRPr sz="2400" b="1">
                <a:solidFill>
                  <a:schemeClr val="accent5"/>
                </a:solidFill>
              </a:defRPr>
            </a:lvl1pPr>
          </a:lstStyle>
          <a:p>
            <a:r>
              <a:rPr lang="en-US" dirty="0" smtClean="0"/>
              <a:t>Click to edit Master title style</a:t>
            </a:r>
            <a:endParaRPr lang="en-IE" dirty="0"/>
          </a:p>
        </p:txBody>
      </p:sp>
      <p:sp>
        <p:nvSpPr>
          <p:cNvPr id="6" name="Slide Number Placeholder 5"/>
          <p:cNvSpPr>
            <a:spLocks noGrp="1"/>
          </p:cNvSpPr>
          <p:nvPr>
            <p:ph type="sldNum" sz="quarter" idx="12"/>
          </p:nvPr>
        </p:nvSpPr>
        <p:spPr>
          <a:xfrm>
            <a:off x="8786842" y="6356350"/>
            <a:ext cx="357158" cy="365125"/>
          </a:xfrm>
          <a:prstGeom prst="rect">
            <a:avLst/>
          </a:prstGeom>
        </p:spPr>
        <p:txBody>
          <a:bodyPr/>
          <a:lstStyle>
            <a:lvl1pPr algn="l">
              <a:defRPr sz="900">
                <a:solidFill>
                  <a:schemeClr val="tx1"/>
                </a:solidFill>
              </a:defRPr>
            </a:lvl1pPr>
          </a:lstStyle>
          <a:p>
            <a:fld id="{6424AE28-B73E-4159-9CA3-861105877420}" type="slidenum">
              <a:rPr lang="en-IE" smtClean="0">
                <a:solidFill>
                  <a:srgbClr val="22505F"/>
                </a:solidFill>
              </a:rPr>
              <a:pPr/>
              <a:t>‹#›</a:t>
            </a:fld>
            <a:endParaRPr lang="en-IE" dirty="0">
              <a:solidFill>
                <a:srgbClr val="22505F"/>
              </a:solidFill>
            </a:endParaRPr>
          </a:p>
        </p:txBody>
      </p:sp>
      <p:sp>
        <p:nvSpPr>
          <p:cNvPr id="10" name="Text Placeholder 9"/>
          <p:cNvSpPr>
            <a:spLocks noGrp="1"/>
          </p:cNvSpPr>
          <p:nvPr>
            <p:ph type="body" sz="quarter" idx="13"/>
          </p:nvPr>
        </p:nvSpPr>
        <p:spPr>
          <a:xfrm>
            <a:off x="308714" y="581523"/>
            <a:ext cx="2197205" cy="215444"/>
          </a:xfrm>
          <a:prstGeom prst="rect">
            <a:avLst/>
          </a:prstGeom>
        </p:spPr>
        <p:txBody>
          <a:bodyPr wrap="none" lIns="0" tIns="0" rIns="0" bIns="0">
            <a:spAutoFit/>
          </a:bodyPr>
          <a:lstStyle>
            <a:lvl1pPr marL="0" indent="0" algn="l">
              <a:lnSpc>
                <a:spcPct val="100000"/>
              </a:lnSpc>
              <a:spcBef>
                <a:spcPts val="0"/>
              </a:spcBef>
              <a:buNone/>
              <a:defRPr sz="1400">
                <a:solidFill>
                  <a:schemeClr val="accent5"/>
                </a:solidFill>
              </a:defRPr>
            </a:lvl1pPr>
          </a:lstStyle>
          <a:p>
            <a:pPr lvl="0"/>
            <a:r>
              <a:rPr lang="en-US" dirty="0" smtClean="0"/>
              <a:t>Click to edit Master text styles</a:t>
            </a:r>
          </a:p>
        </p:txBody>
      </p:sp>
      <p:sp>
        <p:nvSpPr>
          <p:cNvPr id="12" name="Text Placeholder 11"/>
          <p:cNvSpPr>
            <a:spLocks noGrp="1"/>
          </p:cNvSpPr>
          <p:nvPr>
            <p:ph type="body" sz="quarter" idx="14"/>
          </p:nvPr>
        </p:nvSpPr>
        <p:spPr>
          <a:xfrm>
            <a:off x="576000" y="5850000"/>
            <a:ext cx="6480000" cy="256480"/>
          </a:xfrm>
          <a:prstGeom prst="rect">
            <a:avLst/>
          </a:prstGeom>
        </p:spPr>
        <p:txBody>
          <a:bodyPr lIns="0" tIns="0" rIns="0" bIns="0">
            <a:spAutoFit/>
          </a:bodyPr>
          <a:lstStyle>
            <a:lvl1pPr marL="0" indent="0">
              <a:lnSpc>
                <a:spcPts val="2000"/>
              </a:lnSpc>
              <a:spcBef>
                <a:spcPts val="0"/>
              </a:spcBef>
              <a:buNone/>
              <a:defRPr sz="1600" b="1">
                <a:solidFill>
                  <a:schemeClr val="tx1"/>
                </a:solidFill>
              </a:defRPr>
            </a:lvl1pPr>
          </a:lstStyle>
          <a:p>
            <a:pPr lvl="0"/>
            <a:r>
              <a:rPr lang="en-US" dirty="0" smtClean="0"/>
              <a:t>Click to edit Master text styles</a:t>
            </a:r>
          </a:p>
        </p:txBody>
      </p:sp>
    </p:spTree>
    <p:extLst>
      <p:ext uri="{BB962C8B-B14F-4D97-AF65-F5344CB8AC3E}">
        <p14:creationId xmlns:p14="http://schemas.microsoft.com/office/powerpoint/2010/main" val="3158011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3_Blank">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207509" y="269136"/>
            <a:ext cx="3742115" cy="369332"/>
          </a:xfrm>
        </p:spPr>
        <p:txBody>
          <a:bodyPr wrap="none" lIns="0" tIns="0" rIns="0" bIns="0">
            <a:spAutoFit/>
          </a:bodyPr>
          <a:lstStyle>
            <a:lvl1pPr>
              <a:lnSpc>
                <a:spcPct val="100000"/>
              </a:lnSpc>
              <a:defRPr sz="2400" b="1">
                <a:solidFill>
                  <a:schemeClr val="accent5"/>
                </a:solidFill>
              </a:defRPr>
            </a:lvl1pPr>
          </a:lstStyle>
          <a:p>
            <a:r>
              <a:rPr lang="en-US" dirty="0" smtClean="0"/>
              <a:t>Click to edit Master title style</a:t>
            </a:r>
            <a:endParaRPr lang="en-IE" dirty="0"/>
          </a:p>
        </p:txBody>
      </p:sp>
      <p:sp>
        <p:nvSpPr>
          <p:cNvPr id="9" name="Text Placeholder 8"/>
          <p:cNvSpPr>
            <a:spLocks noGrp="1"/>
          </p:cNvSpPr>
          <p:nvPr>
            <p:ph type="body" sz="quarter" idx="13"/>
          </p:nvPr>
        </p:nvSpPr>
        <p:spPr>
          <a:xfrm>
            <a:off x="576000" y="1129124"/>
            <a:ext cx="7107690" cy="738664"/>
          </a:xfrm>
          <a:prstGeom prst="rect">
            <a:avLst/>
          </a:prstGeom>
        </p:spPr>
        <p:txBody>
          <a:bodyPr wrap="square" lIns="0" tIns="0" rIns="0" bIns="0">
            <a:spAutoFit/>
          </a:bodyPr>
          <a:lstStyle>
            <a:lvl1pPr>
              <a:lnSpc>
                <a:spcPct val="100000"/>
              </a:lnSpc>
              <a:spcBef>
                <a:spcPts val="0"/>
              </a:spcBef>
              <a:buClr>
                <a:schemeClr val="tx2"/>
              </a:buClr>
              <a:buFont typeface="Calibri" pitchFamily="34" charset="0"/>
              <a:buChar char="/"/>
              <a:defRPr sz="1600">
                <a:solidFill>
                  <a:schemeClr val="tx1"/>
                </a:solidFill>
              </a:defRPr>
            </a:lvl1pPr>
            <a:lvl2pPr>
              <a:lnSpc>
                <a:spcPct val="100000"/>
              </a:lnSpc>
              <a:spcBef>
                <a:spcPts val="0"/>
              </a:spcBef>
              <a:buClr>
                <a:schemeClr val="tx2"/>
              </a:buClr>
              <a:buFont typeface="Calibri" pitchFamily="34" charset="0"/>
              <a:buChar char="»"/>
              <a:defRPr sz="1600">
                <a:solidFill>
                  <a:schemeClr val="tx1"/>
                </a:solidFill>
              </a:defRPr>
            </a:lvl2pPr>
            <a:lvl3pPr>
              <a:lnSpc>
                <a:spcPct val="100000"/>
              </a:lnSpc>
              <a:spcBef>
                <a:spcPts val="0"/>
              </a:spcBef>
              <a:buClr>
                <a:schemeClr val="tx2"/>
              </a:buClr>
              <a:defRPr sz="1600">
                <a:solidFill>
                  <a:schemeClr val="tx1"/>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4" name="Picture 3" descr="New 2.jpg"/>
          <p:cNvPicPr>
            <a:picLocks noChangeAspect="1"/>
          </p:cNvPicPr>
          <p:nvPr userDrawn="1"/>
        </p:nvPicPr>
        <p:blipFill>
          <a:blip r:embed="rId3" cstate="email"/>
          <a:stretch>
            <a:fillRect/>
          </a:stretch>
        </p:blipFill>
        <p:spPr>
          <a:xfrm>
            <a:off x="7794063" y="113140"/>
            <a:ext cx="1152144" cy="1385316"/>
          </a:xfrm>
          <a:prstGeom prst="rect">
            <a:avLst/>
          </a:prstGeom>
        </p:spPr>
      </p:pic>
      <p:sp>
        <p:nvSpPr>
          <p:cNvPr id="5" name="Picture Placeholder 4"/>
          <p:cNvSpPr>
            <a:spLocks noGrp="1"/>
          </p:cNvSpPr>
          <p:nvPr>
            <p:ph type="pic" sz="quarter" idx="11"/>
          </p:nvPr>
        </p:nvSpPr>
        <p:spPr>
          <a:xfrm>
            <a:off x="8096492" y="435336"/>
            <a:ext cx="727142" cy="727142"/>
          </a:xfrm>
          <a:prstGeom prst="ellipse">
            <a:avLst/>
          </a:prstGeom>
        </p:spPr>
      </p:sp>
      <p:sp>
        <p:nvSpPr>
          <p:cNvPr id="6" name="Slide Number Placeholder 5"/>
          <p:cNvSpPr>
            <a:spLocks noGrp="1"/>
          </p:cNvSpPr>
          <p:nvPr>
            <p:ph type="sldNum" sz="quarter" idx="12"/>
          </p:nvPr>
        </p:nvSpPr>
        <p:spPr>
          <a:xfrm>
            <a:off x="8786842" y="6356350"/>
            <a:ext cx="357158" cy="365125"/>
          </a:xfrm>
          <a:prstGeom prst="rect">
            <a:avLst/>
          </a:prstGeom>
        </p:spPr>
        <p:txBody>
          <a:bodyPr/>
          <a:lstStyle>
            <a:lvl1pPr algn="l">
              <a:defRPr sz="900">
                <a:solidFill>
                  <a:schemeClr val="tx1"/>
                </a:solidFill>
              </a:defRPr>
            </a:lvl1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41559169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7.xml"/><Relationship Id="rId7"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4.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20000" y="2700000"/>
            <a:ext cx="3321327" cy="1143000"/>
          </a:xfrm>
          <a:prstGeom prst="rect">
            <a:avLst/>
          </a:prstGeom>
        </p:spPr>
        <p:txBody>
          <a:bodyPr vert="horz" lIns="0" tIns="0" rIns="0" bIns="0" rtlCol="0" anchor="t" anchorCtr="0">
            <a:noAutofit/>
          </a:bodyPr>
          <a:lstStyle/>
          <a:p>
            <a:r>
              <a:rPr lang="en-US" dirty="0" smtClean="0"/>
              <a:t>Click to edit Master title style</a:t>
            </a:r>
            <a:endParaRPr lang="en-IE" dirty="0"/>
          </a:p>
        </p:txBody>
      </p:sp>
      <p:sp>
        <p:nvSpPr>
          <p:cNvPr id="3" name="Slide Number Placeholder 5"/>
          <p:cNvSpPr>
            <a:spLocks noGrp="1"/>
          </p:cNvSpPr>
          <p:nvPr>
            <p:ph type="sldNum" sz="quarter" idx="4"/>
          </p:nvPr>
        </p:nvSpPr>
        <p:spPr>
          <a:xfrm>
            <a:off x="8786842" y="6356350"/>
            <a:ext cx="357158" cy="365125"/>
          </a:xfrm>
          <a:prstGeom prst="rect">
            <a:avLst/>
          </a:prstGeom>
        </p:spPr>
        <p:txBody>
          <a:bodyPr/>
          <a:lstStyle>
            <a:lvl1pPr algn="l">
              <a:defRPr sz="900">
                <a:solidFill>
                  <a:schemeClr val="tx1"/>
                </a:solidFill>
              </a:defRPr>
            </a:lvl1pPr>
          </a:lstStyle>
          <a:p>
            <a:fld id="{6424AE28-B73E-4159-9CA3-861105877420}" type="slidenum">
              <a:rPr lang="en-IE" smtClean="0">
                <a:solidFill>
                  <a:srgbClr val="22505F"/>
                </a:solidFill>
              </a:rPr>
              <a:pPr/>
              <a:t>‹#›</a:t>
            </a:fld>
            <a:endParaRPr lang="en-IE" dirty="0">
              <a:solidFill>
                <a:srgbClr val="22505F"/>
              </a:solidFill>
            </a:endParaRPr>
          </a:p>
        </p:txBody>
      </p:sp>
    </p:spTree>
  </p:cSld>
  <p:clrMap bg1="lt1" tx1="dk1" bg2="lt2" tx2="dk2" accent1="accent1" accent2="accent2" accent3="accent3" accent4="accent4" accent5="accent5" accent6="accent6" hlink="hlink" folHlink="folHlink"/>
  <p:sldLayoutIdLst>
    <p:sldLayoutId id="2147483659" r:id="rId1"/>
    <p:sldLayoutId id="2147483665" r:id="rId2"/>
  </p:sldLayoutIdLst>
  <p:hf hdr="0" dt="0"/>
  <p:txStyles>
    <p:titleStyle>
      <a:lvl1pPr algn="l" defTabSz="914400" rtl="0" eaLnBrk="1" latinLnBrk="0" hangingPunct="1">
        <a:lnSpc>
          <a:spcPts val="4500"/>
        </a:lnSpc>
        <a:spcBef>
          <a:spcPct val="0"/>
        </a:spcBef>
        <a:buNone/>
        <a:defRPr sz="47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1762DF-B448-4B56-9957-D3F00716F2B1}" type="slidenum">
              <a:rPr lang="en-IE" smtClean="0"/>
              <a:pPr/>
              <a:t>‹#›</a:t>
            </a:fld>
            <a:endParaRPr lang="en-IE" dirty="0"/>
          </a:p>
        </p:txBody>
      </p:sp>
      <p:sp>
        <p:nvSpPr>
          <p:cNvPr id="7" name="Slide Number Placeholder 5"/>
          <p:cNvSpPr txBox="1">
            <a:spLocks/>
          </p:cNvSpPr>
          <p:nvPr userDrawn="1"/>
        </p:nvSpPr>
        <p:spPr>
          <a:xfrm>
            <a:off x="8786842" y="6356350"/>
            <a:ext cx="357158" cy="365125"/>
          </a:xfrm>
          <a:prstGeom prst="rect">
            <a:avLst/>
          </a:prstGeom>
        </p:spPr>
        <p:txBody>
          <a:bodyPr/>
          <a:lstStyle>
            <a:defPPr>
              <a:defRPr lang="en-US"/>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4070027015"/>
      </p:ext>
    </p:extLst>
  </p:cSld>
  <p:clrMap bg1="dk1" tx1="lt1" bg2="dk2" tx2="lt2" accent1="accent1" accent2="accent2" accent3="accent3" accent4="accent4" accent5="accent5" accent6="accent6" hlink="hlink" folHlink="folHlink"/>
  <p:sldLayoutIdLst>
    <p:sldLayoutId id="2147483802" r:id="rId1"/>
    <p:sldLayoutId id="2147483811" r:id="rId2"/>
  </p:sldLayoutIdLst>
  <p:hf hdr="0" dt="0"/>
  <p:txStyles>
    <p:titleStyle>
      <a:lvl1pPr algn="l" defTabSz="685800" rtl="0" eaLnBrk="1" latinLnBrk="0" hangingPunct="1">
        <a:lnSpc>
          <a:spcPct val="90000"/>
        </a:lnSpc>
        <a:spcBef>
          <a:spcPct val="0"/>
        </a:spcBef>
        <a:buNone/>
        <a:defRPr sz="33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20000" y="2700000"/>
            <a:ext cx="3321327" cy="1143000"/>
          </a:xfrm>
          <a:prstGeom prst="rect">
            <a:avLst/>
          </a:prstGeom>
        </p:spPr>
        <p:txBody>
          <a:bodyPr vert="horz" lIns="0" tIns="0" rIns="0" bIns="0" rtlCol="0" anchor="t" anchorCtr="0">
            <a:noAutofit/>
          </a:bodyPr>
          <a:lstStyle/>
          <a:p>
            <a:r>
              <a:rPr lang="en-US" dirty="0" smtClean="0"/>
              <a:t>Click to edit Master title style</a:t>
            </a:r>
            <a:endParaRPr lang="en-IE" dirty="0"/>
          </a:p>
        </p:txBody>
      </p:sp>
      <p:sp>
        <p:nvSpPr>
          <p:cNvPr id="3" name="Slide Number Placeholder 5"/>
          <p:cNvSpPr>
            <a:spLocks noGrp="1"/>
          </p:cNvSpPr>
          <p:nvPr>
            <p:ph type="sldNum" sz="quarter" idx="4"/>
          </p:nvPr>
        </p:nvSpPr>
        <p:spPr>
          <a:xfrm>
            <a:off x="8786842" y="6356350"/>
            <a:ext cx="357158" cy="365125"/>
          </a:xfrm>
          <a:prstGeom prst="rect">
            <a:avLst/>
          </a:prstGeom>
        </p:spPr>
        <p:txBody>
          <a:bodyPr/>
          <a:lstStyle>
            <a:lvl1pPr algn="l">
              <a:defRPr sz="900">
                <a:solidFill>
                  <a:schemeClr val="tx1"/>
                </a:solidFill>
              </a:defRPr>
            </a:lvl1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1497982078"/>
      </p:ext>
    </p:extLst>
  </p:cSld>
  <p:clrMap bg1="lt1" tx1="dk1" bg2="lt2" tx2="dk2" accent1="accent1" accent2="accent2" accent3="accent3" accent4="accent4" accent5="accent5" accent6="accent6" hlink="hlink" folHlink="folHlink"/>
  <p:sldLayoutIdLst>
    <p:sldLayoutId id="2147483981" r:id="rId1"/>
    <p:sldLayoutId id="2147483982" r:id="rId2"/>
    <p:sldLayoutId id="2147483983" r:id="rId3"/>
    <p:sldLayoutId id="2147483984" r:id="rId4"/>
    <p:sldLayoutId id="2147483985" r:id="rId5"/>
    <p:sldLayoutId id="2147483986" r:id="rId6"/>
  </p:sldLayoutIdLst>
  <p:hf hdr="0" dt="0"/>
  <p:txStyles>
    <p:titleStyle>
      <a:lvl1pPr algn="l" defTabSz="914400" rtl="0" eaLnBrk="1" latinLnBrk="0" hangingPunct="1">
        <a:lnSpc>
          <a:spcPts val="4500"/>
        </a:lnSpc>
        <a:spcBef>
          <a:spcPct val="0"/>
        </a:spcBef>
        <a:buNone/>
        <a:defRPr sz="47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dirty="0">
              <a:solidFill>
                <a:srgbClr val="FFFFFF">
                  <a:tint val="75000"/>
                </a:srgb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E" dirty="0">
              <a:solidFill>
                <a:srgbClr val="FFFFFF">
                  <a:tint val="75000"/>
                </a:srgb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1762DF-B448-4B56-9957-D3F00716F2B1}" type="slidenum">
              <a:rPr lang="en-IE" smtClean="0">
                <a:solidFill>
                  <a:srgbClr val="FFFFFF">
                    <a:tint val="75000"/>
                  </a:srgbClr>
                </a:solidFill>
              </a:rPr>
              <a:pPr/>
              <a:t>‹#›</a:t>
            </a:fld>
            <a:endParaRPr lang="en-IE" dirty="0">
              <a:solidFill>
                <a:srgbClr val="FFFFFF">
                  <a:tint val="75000"/>
                </a:srgbClr>
              </a:solidFill>
            </a:endParaRPr>
          </a:p>
        </p:txBody>
      </p:sp>
      <p:sp>
        <p:nvSpPr>
          <p:cNvPr id="7" name="Slide Number Placeholder 5"/>
          <p:cNvSpPr txBox="1">
            <a:spLocks/>
          </p:cNvSpPr>
          <p:nvPr userDrawn="1"/>
        </p:nvSpPr>
        <p:spPr>
          <a:xfrm>
            <a:off x="8786842" y="6356350"/>
            <a:ext cx="357158" cy="365125"/>
          </a:xfrm>
          <a:prstGeom prst="rect">
            <a:avLst/>
          </a:prstGeom>
        </p:spPr>
        <p:txBody>
          <a:bodyPr/>
          <a:lstStyle>
            <a:defPPr>
              <a:defRPr lang="en-US"/>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3365525071"/>
      </p:ext>
    </p:extLst>
  </p:cSld>
  <p:clrMap bg1="dk1" tx1="lt1" bg2="dk2" tx2="lt2" accent1="accent1" accent2="accent2" accent3="accent3" accent4="accent4" accent5="accent5" accent6="accent6" hlink="hlink" folHlink="folHlink"/>
  <p:sldLayoutIdLst>
    <p:sldLayoutId id="2147483989" r:id="rId1"/>
    <p:sldLayoutId id="2147483990" r:id="rId2"/>
    <p:sldLayoutId id="2147483992" r:id="rId3"/>
    <p:sldLayoutId id="2147484003" r:id="rId4"/>
    <p:sldLayoutId id="2147484005" r:id="rId5"/>
  </p:sldLayoutIdLst>
  <p:hf hdr="0" dt="0"/>
  <p:txStyles>
    <p:titleStyle>
      <a:lvl1pPr algn="l" defTabSz="685800" rtl="0" eaLnBrk="1" latinLnBrk="0" hangingPunct="1">
        <a:lnSpc>
          <a:spcPct val="90000"/>
        </a:lnSpc>
        <a:spcBef>
          <a:spcPct val="0"/>
        </a:spcBef>
        <a:buNone/>
        <a:defRPr sz="33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dirty="0">
              <a:solidFill>
                <a:srgbClr val="FFFFFF">
                  <a:tint val="75000"/>
                </a:srgb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E" dirty="0">
              <a:solidFill>
                <a:srgbClr val="FFFFFF">
                  <a:tint val="75000"/>
                </a:srgb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1762DF-B448-4B56-9957-D3F00716F2B1}" type="slidenum">
              <a:rPr lang="en-IE" smtClean="0">
                <a:solidFill>
                  <a:srgbClr val="FFFFFF">
                    <a:tint val="75000"/>
                  </a:srgbClr>
                </a:solidFill>
              </a:rPr>
              <a:pPr/>
              <a:t>‹#›</a:t>
            </a:fld>
            <a:endParaRPr lang="en-IE" dirty="0">
              <a:solidFill>
                <a:srgbClr val="FFFFFF">
                  <a:tint val="75000"/>
                </a:srgbClr>
              </a:solidFill>
            </a:endParaRPr>
          </a:p>
        </p:txBody>
      </p:sp>
      <p:sp>
        <p:nvSpPr>
          <p:cNvPr id="7" name="Slide Number Placeholder 5"/>
          <p:cNvSpPr txBox="1">
            <a:spLocks/>
          </p:cNvSpPr>
          <p:nvPr userDrawn="1"/>
        </p:nvSpPr>
        <p:spPr>
          <a:xfrm>
            <a:off x="8786842" y="6356350"/>
            <a:ext cx="357158" cy="365125"/>
          </a:xfrm>
          <a:prstGeom prst="rect">
            <a:avLst/>
          </a:prstGeom>
        </p:spPr>
        <p:txBody>
          <a:bodyPr/>
          <a:lstStyle>
            <a:defPPr>
              <a:defRPr lang="en-US"/>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2577302203"/>
      </p:ext>
    </p:extLst>
  </p:cSld>
  <p:clrMap bg1="dk1" tx1="lt1" bg2="dk2" tx2="lt2" accent1="accent1" accent2="accent2" accent3="accent3" accent4="accent4" accent5="accent5" accent6="accent6" hlink="hlink" folHlink="folHlink"/>
  <p:sldLayoutIdLst>
    <p:sldLayoutId id="2147483994" r:id="rId1"/>
    <p:sldLayoutId id="2147483995" r:id="rId2"/>
    <p:sldLayoutId id="2147483997" r:id="rId3"/>
  </p:sldLayoutIdLst>
  <p:hf hdr="0" dt="0"/>
  <p:txStyles>
    <p:titleStyle>
      <a:lvl1pPr algn="l" defTabSz="685800" rtl="0" eaLnBrk="1" latinLnBrk="0" hangingPunct="1">
        <a:lnSpc>
          <a:spcPct val="90000"/>
        </a:lnSpc>
        <a:spcBef>
          <a:spcPct val="0"/>
        </a:spcBef>
        <a:buNone/>
        <a:defRPr sz="33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dirty="0">
              <a:solidFill>
                <a:srgbClr val="FFFFFF">
                  <a:tint val="75000"/>
                </a:srgb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E" dirty="0">
              <a:solidFill>
                <a:srgbClr val="FFFFFF">
                  <a:tint val="75000"/>
                </a:srgb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1762DF-B448-4B56-9957-D3F00716F2B1}" type="slidenum">
              <a:rPr lang="en-IE" smtClean="0">
                <a:solidFill>
                  <a:srgbClr val="FFFFFF">
                    <a:tint val="75000"/>
                  </a:srgbClr>
                </a:solidFill>
              </a:rPr>
              <a:pPr/>
              <a:t>‹#›</a:t>
            </a:fld>
            <a:endParaRPr lang="en-IE" dirty="0">
              <a:solidFill>
                <a:srgbClr val="FFFFFF">
                  <a:tint val="75000"/>
                </a:srgbClr>
              </a:solidFill>
            </a:endParaRPr>
          </a:p>
        </p:txBody>
      </p:sp>
      <p:sp>
        <p:nvSpPr>
          <p:cNvPr id="7" name="Slide Number Placeholder 5"/>
          <p:cNvSpPr txBox="1">
            <a:spLocks/>
          </p:cNvSpPr>
          <p:nvPr userDrawn="1"/>
        </p:nvSpPr>
        <p:spPr>
          <a:xfrm>
            <a:off x="8786842" y="6356350"/>
            <a:ext cx="357158" cy="365125"/>
          </a:xfrm>
          <a:prstGeom prst="rect">
            <a:avLst/>
          </a:prstGeom>
        </p:spPr>
        <p:txBody>
          <a:bodyPr/>
          <a:lstStyle>
            <a:defPPr>
              <a:defRPr lang="en-US"/>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424AE28-B73E-4159-9CA3-861105877420}" type="slidenum">
              <a:rPr lang="en-IE" smtClean="0">
                <a:solidFill>
                  <a:srgbClr val="22505F"/>
                </a:solidFill>
              </a:rPr>
              <a:pPr/>
              <a:t>‹#›</a:t>
            </a:fld>
            <a:endParaRPr lang="en-IE" dirty="0">
              <a:solidFill>
                <a:srgbClr val="22505F"/>
              </a:solidFill>
            </a:endParaRPr>
          </a:p>
        </p:txBody>
      </p:sp>
    </p:spTree>
    <p:extLst>
      <p:ext uri="{BB962C8B-B14F-4D97-AF65-F5344CB8AC3E}">
        <p14:creationId xmlns:p14="http://schemas.microsoft.com/office/powerpoint/2010/main" val="1812841676"/>
      </p:ext>
    </p:extLst>
  </p:cSld>
  <p:clrMap bg1="dk1" tx1="lt1" bg2="dk2" tx2="lt2" accent1="accent1" accent2="accent2" accent3="accent3" accent4="accent4" accent5="accent5" accent6="accent6" hlink="hlink" folHlink="folHlink"/>
  <p:sldLayoutIdLst>
    <p:sldLayoutId id="2147483999" r:id="rId1"/>
    <p:sldLayoutId id="2147484000" r:id="rId2"/>
    <p:sldLayoutId id="2147484001" r:id="rId3"/>
  </p:sldLayoutIdLst>
  <p:hf hdr="0" dt="0"/>
  <p:txStyles>
    <p:titleStyle>
      <a:lvl1pPr algn="l" defTabSz="685800" rtl="0" eaLnBrk="1" latinLnBrk="0" hangingPunct="1">
        <a:lnSpc>
          <a:spcPct val="90000"/>
        </a:lnSpc>
        <a:spcBef>
          <a:spcPct val="0"/>
        </a:spcBef>
        <a:buNone/>
        <a:defRPr sz="33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7.xml"/><Relationship Id="rId1" Type="http://schemas.openxmlformats.org/officeDocument/2006/relationships/slideLayout" Target="../slideLayouts/slideLayout15.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image" Target="../media/image18.png"/><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3600" dirty="0" smtClean="0"/>
              <a:t>Public Attitudes Towards  Abortion in Ireland</a:t>
            </a:r>
            <a:endParaRPr lang="en-IE" sz="3600" dirty="0"/>
          </a:p>
        </p:txBody>
      </p:sp>
      <p:pic>
        <p:nvPicPr>
          <p:cNvPr id="5" name="Picture Placeholder 4"/>
          <p:cNvPicPr>
            <a:picLocks noGrp="1" noChangeAspect="1"/>
          </p:cNvPicPr>
          <p:nvPr>
            <p:ph type="pic" sz="quarter" idx="11"/>
          </p:nvPr>
        </p:nvPicPr>
        <p:blipFill>
          <a:blip r:embed="rId3" cstate="email">
            <a:extLst>
              <a:ext uri="{28A0092B-C50C-407E-A947-70E740481C1C}">
                <a14:useLocalDpi xmlns:a14="http://schemas.microsoft.com/office/drawing/2010/main"/>
              </a:ext>
            </a:extLst>
          </a:blip>
          <a:srcRect/>
          <a:stretch>
            <a:fillRect/>
          </a:stretch>
        </p:blipFill>
        <p:spPr>
          <a:xfrm>
            <a:off x="6767678" y="3839724"/>
            <a:ext cx="1764000" cy="1764000"/>
          </a:xfrm>
        </p:spPr>
      </p:pic>
    </p:spTree>
    <p:extLst>
      <p:ext uri="{BB962C8B-B14F-4D97-AF65-F5344CB8AC3E}">
        <p14:creationId xmlns:p14="http://schemas.microsoft.com/office/powerpoint/2010/main" val="2648865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34"/>
          <p:cNvSpPr>
            <a:spLocks noGrp="1"/>
          </p:cNvSpPr>
          <p:nvPr>
            <p:ph type="body" sz="quarter" idx="4294967295"/>
          </p:nvPr>
        </p:nvSpPr>
        <p:spPr>
          <a:xfrm>
            <a:off x="109209" y="577542"/>
            <a:ext cx="2231380" cy="193899"/>
          </a:xfrm>
        </p:spPr>
        <p:txBody>
          <a:bodyPr wrap="none" lIns="0" tIns="0" rIns="0" bIns="0">
            <a:spAutoFit/>
          </a:bodyPr>
          <a:lstStyle/>
          <a:p>
            <a:pPr marL="0" indent="0">
              <a:buNone/>
              <a:defRPr/>
            </a:pPr>
            <a:r>
              <a:rPr lang="en-IE" sz="1400" dirty="0" smtClean="0">
                <a:solidFill>
                  <a:schemeClr val="accent5"/>
                </a:solidFill>
              </a:rPr>
              <a:t>(Base: All Adults 18+; n=1,002)</a:t>
            </a:r>
            <a:endParaRPr lang="en-IE" sz="1400" dirty="0">
              <a:solidFill>
                <a:schemeClr val="accent5"/>
              </a:solidFill>
            </a:endParaRPr>
          </a:p>
        </p:txBody>
      </p:sp>
      <p:sp>
        <p:nvSpPr>
          <p:cNvPr id="26" name="TextBox 25"/>
          <p:cNvSpPr txBox="1"/>
          <p:nvPr/>
        </p:nvSpPr>
        <p:spPr>
          <a:xfrm>
            <a:off x="4104602" y="2209822"/>
            <a:ext cx="593111" cy="369332"/>
          </a:xfrm>
          <a:prstGeom prst="rect">
            <a:avLst/>
          </a:prstGeom>
          <a:noFill/>
        </p:spPr>
        <p:txBody>
          <a:bodyPr wrap="none" rtlCol="0">
            <a:spAutoFit/>
          </a:bodyPr>
          <a:lstStyle/>
          <a:p>
            <a:r>
              <a:rPr lang="en-GB" dirty="0" smtClean="0">
                <a:solidFill>
                  <a:schemeClr val="tx2"/>
                </a:solidFill>
                <a:cs typeface="Arial" pitchFamily="34" charset="0"/>
              </a:rPr>
              <a:t>Age </a:t>
            </a:r>
            <a:endParaRPr lang="en-US" dirty="0">
              <a:solidFill>
                <a:schemeClr val="tx2"/>
              </a:solidFill>
              <a:cs typeface="Arial" pitchFamily="34" charset="0"/>
            </a:endParaRPr>
          </a:p>
        </p:txBody>
      </p:sp>
      <p:sp>
        <p:nvSpPr>
          <p:cNvPr id="27" name="TextBox 26"/>
          <p:cNvSpPr txBox="1"/>
          <p:nvPr/>
        </p:nvSpPr>
        <p:spPr>
          <a:xfrm>
            <a:off x="7355100" y="2209822"/>
            <a:ext cx="826637" cy="369332"/>
          </a:xfrm>
          <a:prstGeom prst="rect">
            <a:avLst/>
          </a:prstGeom>
          <a:noFill/>
        </p:spPr>
        <p:txBody>
          <a:bodyPr wrap="none" rtlCol="0">
            <a:spAutoFit/>
          </a:bodyPr>
          <a:lstStyle/>
          <a:p>
            <a:r>
              <a:rPr lang="en-GB" dirty="0" smtClean="0">
                <a:solidFill>
                  <a:schemeClr val="tx2"/>
                </a:solidFill>
                <a:cs typeface="Arial" pitchFamily="34" charset="0"/>
              </a:rPr>
              <a:t>Region</a:t>
            </a:r>
            <a:endParaRPr lang="en-US" dirty="0">
              <a:solidFill>
                <a:schemeClr val="tx2"/>
              </a:solidFill>
              <a:cs typeface="Arial" pitchFamily="34" charset="0"/>
            </a:endParaRPr>
          </a:p>
        </p:txBody>
      </p:sp>
      <p:sp>
        <p:nvSpPr>
          <p:cNvPr id="100" name="Freeform 5"/>
          <p:cNvSpPr>
            <a:spLocks noChangeAspect="1" noEditPoints="1"/>
          </p:cNvSpPr>
          <p:nvPr/>
        </p:nvSpPr>
        <p:spPr bwMode="gray">
          <a:xfrm>
            <a:off x="3384336"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1" name="Freeform 5"/>
          <p:cNvSpPr>
            <a:spLocks noChangeAspect="1" noEditPoints="1"/>
          </p:cNvSpPr>
          <p:nvPr/>
        </p:nvSpPr>
        <p:spPr bwMode="gray">
          <a:xfrm>
            <a:off x="4978573"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2" name="Freeform 5"/>
          <p:cNvSpPr>
            <a:spLocks noChangeAspect="1" noEditPoints="1"/>
          </p:cNvSpPr>
          <p:nvPr/>
        </p:nvSpPr>
        <p:spPr bwMode="gray">
          <a:xfrm>
            <a:off x="3583618"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3" name="Freeform 5"/>
          <p:cNvSpPr>
            <a:spLocks noChangeAspect="1" noEditPoints="1"/>
          </p:cNvSpPr>
          <p:nvPr/>
        </p:nvSpPr>
        <p:spPr bwMode="gray">
          <a:xfrm>
            <a:off x="4181464"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4" name="Freeform 5"/>
          <p:cNvSpPr>
            <a:spLocks noChangeAspect="1" noEditPoints="1"/>
          </p:cNvSpPr>
          <p:nvPr/>
        </p:nvSpPr>
        <p:spPr bwMode="gray">
          <a:xfrm>
            <a:off x="4779291"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5" name="Freeform 5"/>
          <p:cNvSpPr>
            <a:spLocks noChangeAspect="1" noEditPoints="1"/>
          </p:cNvSpPr>
          <p:nvPr/>
        </p:nvSpPr>
        <p:spPr bwMode="gray">
          <a:xfrm>
            <a:off x="4580009"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80000">
                <a:schemeClr val="bg2"/>
              </a:gs>
              <a:gs pos="8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6" name="Freeform 5"/>
          <p:cNvSpPr>
            <a:spLocks noChangeAspect="1" noEditPoints="1"/>
          </p:cNvSpPr>
          <p:nvPr/>
        </p:nvSpPr>
        <p:spPr bwMode="gray">
          <a:xfrm>
            <a:off x="5177855"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7" name="Freeform 5"/>
          <p:cNvSpPr>
            <a:spLocks noChangeAspect="1" noEditPoints="1"/>
          </p:cNvSpPr>
          <p:nvPr/>
        </p:nvSpPr>
        <p:spPr bwMode="gray">
          <a:xfrm>
            <a:off x="3982182"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8" name="Freeform 5"/>
          <p:cNvSpPr>
            <a:spLocks noChangeAspect="1" noEditPoints="1"/>
          </p:cNvSpPr>
          <p:nvPr/>
        </p:nvSpPr>
        <p:spPr bwMode="gray">
          <a:xfrm>
            <a:off x="3782900"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9" name="Freeform 5"/>
          <p:cNvSpPr>
            <a:spLocks noChangeAspect="1" noEditPoints="1"/>
          </p:cNvSpPr>
          <p:nvPr/>
        </p:nvSpPr>
        <p:spPr bwMode="gray">
          <a:xfrm>
            <a:off x="4380746" y="2745959"/>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31" name="TextBox 30"/>
          <p:cNvSpPr txBox="1"/>
          <p:nvPr/>
        </p:nvSpPr>
        <p:spPr>
          <a:xfrm>
            <a:off x="2719529" y="2795271"/>
            <a:ext cx="604653" cy="307777"/>
          </a:xfrm>
          <a:prstGeom prst="rect">
            <a:avLst/>
          </a:prstGeom>
          <a:noFill/>
        </p:spPr>
        <p:txBody>
          <a:bodyPr wrap="none" rtlCol="0">
            <a:spAutoFit/>
          </a:bodyPr>
          <a:lstStyle/>
          <a:p>
            <a:r>
              <a:rPr lang="en-IE" sz="1400" dirty="0" smtClean="0">
                <a:solidFill>
                  <a:schemeClr val="bg1"/>
                </a:solidFill>
              </a:rPr>
              <a:t>18-24</a:t>
            </a:r>
            <a:endParaRPr lang="en-GB" sz="1400" dirty="0">
              <a:solidFill>
                <a:schemeClr val="bg1"/>
              </a:solidFill>
            </a:endParaRPr>
          </a:p>
        </p:txBody>
      </p:sp>
      <p:sp>
        <p:nvSpPr>
          <p:cNvPr id="32" name="TextBox 31"/>
          <p:cNvSpPr txBox="1"/>
          <p:nvPr/>
        </p:nvSpPr>
        <p:spPr>
          <a:xfrm>
            <a:off x="2719529" y="3272474"/>
            <a:ext cx="604653" cy="307777"/>
          </a:xfrm>
          <a:prstGeom prst="rect">
            <a:avLst/>
          </a:prstGeom>
          <a:noFill/>
        </p:spPr>
        <p:txBody>
          <a:bodyPr wrap="none" rtlCol="0">
            <a:spAutoFit/>
          </a:bodyPr>
          <a:lstStyle/>
          <a:p>
            <a:r>
              <a:rPr lang="en-IE" sz="1400" dirty="0" smtClean="0">
                <a:solidFill>
                  <a:schemeClr val="bg1"/>
                </a:solidFill>
              </a:rPr>
              <a:t>25-34</a:t>
            </a:r>
            <a:endParaRPr lang="en-GB" sz="1400" dirty="0">
              <a:solidFill>
                <a:schemeClr val="bg1"/>
              </a:solidFill>
            </a:endParaRPr>
          </a:p>
        </p:txBody>
      </p:sp>
      <p:sp>
        <p:nvSpPr>
          <p:cNvPr id="34" name="TextBox 33"/>
          <p:cNvSpPr txBox="1"/>
          <p:nvPr/>
        </p:nvSpPr>
        <p:spPr>
          <a:xfrm>
            <a:off x="2719529" y="3749677"/>
            <a:ext cx="604653" cy="307777"/>
          </a:xfrm>
          <a:prstGeom prst="rect">
            <a:avLst/>
          </a:prstGeom>
          <a:noFill/>
        </p:spPr>
        <p:txBody>
          <a:bodyPr wrap="none" rtlCol="0">
            <a:spAutoFit/>
          </a:bodyPr>
          <a:lstStyle/>
          <a:p>
            <a:r>
              <a:rPr lang="en-IE" sz="1400" dirty="0" smtClean="0">
                <a:solidFill>
                  <a:schemeClr val="bg1"/>
                </a:solidFill>
              </a:rPr>
              <a:t>35-44</a:t>
            </a:r>
            <a:endParaRPr lang="en-GB" sz="1400" dirty="0">
              <a:solidFill>
                <a:schemeClr val="bg1"/>
              </a:solidFill>
            </a:endParaRPr>
          </a:p>
        </p:txBody>
      </p:sp>
      <p:sp>
        <p:nvSpPr>
          <p:cNvPr id="36" name="TextBox 35"/>
          <p:cNvSpPr txBox="1"/>
          <p:nvPr/>
        </p:nvSpPr>
        <p:spPr>
          <a:xfrm>
            <a:off x="2719529" y="4226880"/>
            <a:ext cx="604653" cy="307777"/>
          </a:xfrm>
          <a:prstGeom prst="rect">
            <a:avLst/>
          </a:prstGeom>
          <a:noFill/>
        </p:spPr>
        <p:txBody>
          <a:bodyPr wrap="none" rtlCol="0">
            <a:spAutoFit/>
          </a:bodyPr>
          <a:lstStyle/>
          <a:p>
            <a:r>
              <a:rPr lang="en-IE" sz="1400" dirty="0" smtClean="0">
                <a:solidFill>
                  <a:schemeClr val="bg1"/>
                </a:solidFill>
              </a:rPr>
              <a:t>45-54</a:t>
            </a:r>
            <a:endParaRPr lang="en-GB" sz="1400" dirty="0">
              <a:solidFill>
                <a:schemeClr val="bg1"/>
              </a:solidFill>
            </a:endParaRPr>
          </a:p>
        </p:txBody>
      </p:sp>
      <p:sp>
        <p:nvSpPr>
          <p:cNvPr id="37" name="TextBox 36"/>
          <p:cNvSpPr txBox="1"/>
          <p:nvPr/>
        </p:nvSpPr>
        <p:spPr>
          <a:xfrm>
            <a:off x="2719529" y="4704083"/>
            <a:ext cx="604653" cy="307777"/>
          </a:xfrm>
          <a:prstGeom prst="rect">
            <a:avLst/>
          </a:prstGeom>
          <a:noFill/>
        </p:spPr>
        <p:txBody>
          <a:bodyPr wrap="none" rtlCol="0">
            <a:spAutoFit/>
          </a:bodyPr>
          <a:lstStyle/>
          <a:p>
            <a:r>
              <a:rPr lang="en-IE" sz="1400" dirty="0" smtClean="0">
                <a:solidFill>
                  <a:schemeClr val="bg1"/>
                </a:solidFill>
              </a:rPr>
              <a:t>55-64</a:t>
            </a:r>
            <a:endParaRPr lang="en-GB" sz="1400" dirty="0">
              <a:solidFill>
                <a:schemeClr val="bg1"/>
              </a:solidFill>
            </a:endParaRPr>
          </a:p>
        </p:txBody>
      </p:sp>
      <p:sp>
        <p:nvSpPr>
          <p:cNvPr id="38" name="TextBox 37"/>
          <p:cNvSpPr txBox="1"/>
          <p:nvPr/>
        </p:nvSpPr>
        <p:spPr>
          <a:xfrm>
            <a:off x="2867006" y="5182410"/>
            <a:ext cx="457176" cy="307777"/>
          </a:xfrm>
          <a:prstGeom prst="rect">
            <a:avLst/>
          </a:prstGeom>
          <a:noFill/>
        </p:spPr>
        <p:txBody>
          <a:bodyPr wrap="none" rtlCol="0">
            <a:spAutoFit/>
          </a:bodyPr>
          <a:lstStyle/>
          <a:p>
            <a:r>
              <a:rPr lang="en-IE" sz="1400" dirty="0" smtClean="0">
                <a:solidFill>
                  <a:schemeClr val="bg1"/>
                </a:solidFill>
              </a:rPr>
              <a:t>65+</a:t>
            </a:r>
            <a:endParaRPr lang="en-GB" sz="1400" dirty="0">
              <a:solidFill>
                <a:schemeClr val="bg1"/>
              </a:solidFill>
            </a:endParaRPr>
          </a:p>
        </p:txBody>
      </p:sp>
      <p:sp>
        <p:nvSpPr>
          <p:cNvPr id="90" name="Freeform 5"/>
          <p:cNvSpPr>
            <a:spLocks noChangeAspect="1" noEditPoints="1"/>
          </p:cNvSpPr>
          <p:nvPr/>
        </p:nvSpPr>
        <p:spPr bwMode="gray">
          <a:xfrm>
            <a:off x="338433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1" name="Freeform 5"/>
          <p:cNvSpPr>
            <a:spLocks noChangeAspect="1" noEditPoints="1"/>
          </p:cNvSpPr>
          <p:nvPr/>
        </p:nvSpPr>
        <p:spPr bwMode="gray">
          <a:xfrm>
            <a:off x="4181464"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2" name="Freeform 5"/>
          <p:cNvSpPr>
            <a:spLocks noChangeAspect="1" noEditPoints="1"/>
          </p:cNvSpPr>
          <p:nvPr/>
        </p:nvSpPr>
        <p:spPr bwMode="gray">
          <a:xfrm>
            <a:off x="358361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3" name="Freeform 5"/>
          <p:cNvSpPr>
            <a:spLocks noChangeAspect="1" noEditPoints="1"/>
          </p:cNvSpPr>
          <p:nvPr/>
        </p:nvSpPr>
        <p:spPr bwMode="gray">
          <a:xfrm>
            <a:off x="438074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4" name="Freeform 5"/>
          <p:cNvSpPr>
            <a:spLocks noChangeAspect="1" noEditPoints="1"/>
          </p:cNvSpPr>
          <p:nvPr/>
        </p:nvSpPr>
        <p:spPr bwMode="gray">
          <a:xfrm>
            <a:off x="477931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5" name="Freeform 5"/>
          <p:cNvSpPr>
            <a:spLocks noChangeAspect="1" noEditPoints="1"/>
          </p:cNvSpPr>
          <p:nvPr/>
        </p:nvSpPr>
        <p:spPr bwMode="gray">
          <a:xfrm>
            <a:off x="458002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6" name="Freeform 5"/>
          <p:cNvSpPr>
            <a:spLocks noChangeAspect="1" noEditPoints="1"/>
          </p:cNvSpPr>
          <p:nvPr/>
        </p:nvSpPr>
        <p:spPr bwMode="gray">
          <a:xfrm>
            <a:off x="5177855"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7" name="Freeform 5"/>
          <p:cNvSpPr>
            <a:spLocks noChangeAspect="1" noEditPoints="1"/>
          </p:cNvSpPr>
          <p:nvPr/>
        </p:nvSpPr>
        <p:spPr bwMode="gray">
          <a:xfrm>
            <a:off x="3982182"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8" name="Freeform 5"/>
          <p:cNvSpPr>
            <a:spLocks noChangeAspect="1" noEditPoints="1"/>
          </p:cNvSpPr>
          <p:nvPr/>
        </p:nvSpPr>
        <p:spPr bwMode="gray">
          <a:xfrm>
            <a:off x="378290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9" name="Freeform 5"/>
          <p:cNvSpPr>
            <a:spLocks noChangeAspect="1" noEditPoints="1"/>
          </p:cNvSpPr>
          <p:nvPr/>
        </p:nvSpPr>
        <p:spPr bwMode="gray">
          <a:xfrm>
            <a:off x="4978592" y="417756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0" name="Freeform 5"/>
          <p:cNvSpPr>
            <a:spLocks noChangeAspect="1" noEditPoints="1"/>
          </p:cNvSpPr>
          <p:nvPr/>
        </p:nvSpPr>
        <p:spPr bwMode="gray">
          <a:xfrm>
            <a:off x="3384336"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2" name="Freeform 5"/>
          <p:cNvSpPr>
            <a:spLocks noChangeAspect="1" noEditPoints="1"/>
          </p:cNvSpPr>
          <p:nvPr/>
        </p:nvSpPr>
        <p:spPr bwMode="gray">
          <a:xfrm>
            <a:off x="3583618"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3" name="Freeform 5"/>
          <p:cNvSpPr>
            <a:spLocks noChangeAspect="1" noEditPoints="1"/>
          </p:cNvSpPr>
          <p:nvPr/>
        </p:nvSpPr>
        <p:spPr bwMode="gray">
          <a:xfrm>
            <a:off x="4181464"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4" name="Freeform 5"/>
          <p:cNvSpPr>
            <a:spLocks noChangeAspect="1" noEditPoints="1"/>
          </p:cNvSpPr>
          <p:nvPr/>
        </p:nvSpPr>
        <p:spPr bwMode="gray">
          <a:xfrm>
            <a:off x="4779291"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5" name="Freeform 5"/>
          <p:cNvSpPr>
            <a:spLocks noChangeAspect="1" noEditPoints="1"/>
          </p:cNvSpPr>
          <p:nvPr/>
        </p:nvSpPr>
        <p:spPr bwMode="gray">
          <a:xfrm>
            <a:off x="4978573"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6" name="Freeform 5"/>
          <p:cNvSpPr>
            <a:spLocks noChangeAspect="1" noEditPoints="1"/>
          </p:cNvSpPr>
          <p:nvPr/>
        </p:nvSpPr>
        <p:spPr bwMode="gray">
          <a:xfrm>
            <a:off x="5177855"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7" name="Freeform 5"/>
          <p:cNvSpPr>
            <a:spLocks noChangeAspect="1" noEditPoints="1"/>
          </p:cNvSpPr>
          <p:nvPr/>
        </p:nvSpPr>
        <p:spPr bwMode="gray">
          <a:xfrm>
            <a:off x="3982182"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8" name="Freeform 5"/>
          <p:cNvSpPr>
            <a:spLocks noChangeAspect="1" noEditPoints="1"/>
          </p:cNvSpPr>
          <p:nvPr/>
        </p:nvSpPr>
        <p:spPr bwMode="gray">
          <a:xfrm>
            <a:off x="3782900"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9" name="Freeform 5"/>
          <p:cNvSpPr>
            <a:spLocks noChangeAspect="1" noEditPoints="1"/>
          </p:cNvSpPr>
          <p:nvPr/>
        </p:nvSpPr>
        <p:spPr bwMode="gray">
          <a:xfrm>
            <a:off x="4380746" y="3223162"/>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0" name="Freeform 5"/>
          <p:cNvSpPr>
            <a:spLocks noChangeAspect="1" noEditPoints="1"/>
          </p:cNvSpPr>
          <p:nvPr/>
        </p:nvSpPr>
        <p:spPr bwMode="gray">
          <a:xfrm>
            <a:off x="33843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1" name="Freeform 5"/>
          <p:cNvSpPr>
            <a:spLocks noChangeAspect="1" noEditPoints="1"/>
          </p:cNvSpPr>
          <p:nvPr/>
        </p:nvSpPr>
        <p:spPr bwMode="gray">
          <a:xfrm>
            <a:off x="418145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2" name="Freeform 5"/>
          <p:cNvSpPr>
            <a:spLocks noChangeAspect="1" noEditPoints="1"/>
          </p:cNvSpPr>
          <p:nvPr/>
        </p:nvSpPr>
        <p:spPr bwMode="gray">
          <a:xfrm>
            <a:off x="35836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3" name="Freeform 5"/>
          <p:cNvSpPr>
            <a:spLocks noChangeAspect="1" noEditPoints="1"/>
          </p:cNvSpPr>
          <p:nvPr/>
        </p:nvSpPr>
        <p:spPr bwMode="gray">
          <a:xfrm>
            <a:off x="43807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4" name="Freeform 5"/>
          <p:cNvSpPr>
            <a:spLocks noChangeAspect="1" noEditPoints="1"/>
          </p:cNvSpPr>
          <p:nvPr/>
        </p:nvSpPr>
        <p:spPr bwMode="gray">
          <a:xfrm>
            <a:off x="47792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5" name="Freeform 5"/>
          <p:cNvSpPr>
            <a:spLocks noChangeAspect="1" noEditPoints="1"/>
          </p:cNvSpPr>
          <p:nvPr/>
        </p:nvSpPr>
        <p:spPr bwMode="gray">
          <a:xfrm>
            <a:off x="49785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6" name="Freeform 5"/>
          <p:cNvSpPr>
            <a:spLocks noChangeAspect="1" noEditPoints="1"/>
          </p:cNvSpPr>
          <p:nvPr/>
        </p:nvSpPr>
        <p:spPr bwMode="gray">
          <a:xfrm>
            <a:off x="5177855"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7" name="Freeform 5"/>
          <p:cNvSpPr>
            <a:spLocks noChangeAspect="1" noEditPoints="1"/>
          </p:cNvSpPr>
          <p:nvPr/>
        </p:nvSpPr>
        <p:spPr bwMode="gray">
          <a:xfrm>
            <a:off x="39821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8" name="Freeform 5"/>
          <p:cNvSpPr>
            <a:spLocks noChangeAspect="1" noEditPoints="1"/>
          </p:cNvSpPr>
          <p:nvPr/>
        </p:nvSpPr>
        <p:spPr bwMode="gray">
          <a:xfrm>
            <a:off x="37828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0" name="Freeform 5"/>
          <p:cNvSpPr>
            <a:spLocks noChangeAspect="1" noEditPoints="1"/>
          </p:cNvSpPr>
          <p:nvPr/>
        </p:nvSpPr>
        <p:spPr bwMode="gray">
          <a:xfrm>
            <a:off x="33843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1" name="Freeform 5"/>
          <p:cNvSpPr>
            <a:spLocks noChangeAspect="1" noEditPoints="1"/>
          </p:cNvSpPr>
          <p:nvPr/>
        </p:nvSpPr>
        <p:spPr bwMode="gray">
          <a:xfrm>
            <a:off x="418145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2" name="Freeform 5"/>
          <p:cNvSpPr>
            <a:spLocks noChangeAspect="1" noEditPoints="1"/>
          </p:cNvSpPr>
          <p:nvPr/>
        </p:nvSpPr>
        <p:spPr bwMode="gray">
          <a:xfrm>
            <a:off x="35836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3" name="Freeform 5"/>
          <p:cNvSpPr>
            <a:spLocks noChangeAspect="1" noEditPoints="1"/>
          </p:cNvSpPr>
          <p:nvPr/>
        </p:nvSpPr>
        <p:spPr bwMode="gray">
          <a:xfrm>
            <a:off x="45800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4" name="Freeform 5"/>
          <p:cNvSpPr>
            <a:spLocks noChangeAspect="1" noEditPoints="1"/>
          </p:cNvSpPr>
          <p:nvPr/>
        </p:nvSpPr>
        <p:spPr bwMode="gray">
          <a:xfrm>
            <a:off x="47792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5" name="Freeform 5"/>
          <p:cNvSpPr>
            <a:spLocks noChangeAspect="1" noEditPoints="1"/>
          </p:cNvSpPr>
          <p:nvPr/>
        </p:nvSpPr>
        <p:spPr bwMode="gray">
          <a:xfrm>
            <a:off x="49785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6" name="Freeform 5"/>
          <p:cNvSpPr>
            <a:spLocks noChangeAspect="1" noEditPoints="1"/>
          </p:cNvSpPr>
          <p:nvPr/>
        </p:nvSpPr>
        <p:spPr bwMode="gray">
          <a:xfrm>
            <a:off x="5177855"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7" name="Freeform 5"/>
          <p:cNvSpPr>
            <a:spLocks noChangeAspect="1" noEditPoints="1"/>
          </p:cNvSpPr>
          <p:nvPr/>
        </p:nvSpPr>
        <p:spPr bwMode="gray">
          <a:xfrm>
            <a:off x="39821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8" name="Freeform 5"/>
          <p:cNvSpPr>
            <a:spLocks noChangeAspect="1" noEditPoints="1"/>
          </p:cNvSpPr>
          <p:nvPr/>
        </p:nvSpPr>
        <p:spPr bwMode="gray">
          <a:xfrm>
            <a:off x="37828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0" name="Freeform 5"/>
          <p:cNvSpPr>
            <a:spLocks noChangeAspect="1" noEditPoints="1"/>
          </p:cNvSpPr>
          <p:nvPr/>
        </p:nvSpPr>
        <p:spPr bwMode="gray">
          <a:xfrm>
            <a:off x="338433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1" name="Freeform 5"/>
          <p:cNvSpPr>
            <a:spLocks noChangeAspect="1" noEditPoints="1"/>
          </p:cNvSpPr>
          <p:nvPr/>
        </p:nvSpPr>
        <p:spPr bwMode="gray">
          <a:xfrm>
            <a:off x="4181464"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2" name="Freeform 5"/>
          <p:cNvSpPr>
            <a:spLocks noChangeAspect="1" noEditPoints="1"/>
          </p:cNvSpPr>
          <p:nvPr/>
        </p:nvSpPr>
        <p:spPr bwMode="gray">
          <a:xfrm>
            <a:off x="3583618"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3" name="Freeform 5"/>
          <p:cNvSpPr>
            <a:spLocks noChangeAspect="1" noEditPoints="1"/>
          </p:cNvSpPr>
          <p:nvPr/>
        </p:nvSpPr>
        <p:spPr bwMode="gray">
          <a:xfrm>
            <a:off x="438074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5" name="Freeform 5"/>
          <p:cNvSpPr>
            <a:spLocks noChangeAspect="1" noEditPoints="1"/>
          </p:cNvSpPr>
          <p:nvPr/>
        </p:nvSpPr>
        <p:spPr bwMode="gray">
          <a:xfrm>
            <a:off x="4978573"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6" name="Freeform 5"/>
          <p:cNvSpPr>
            <a:spLocks noChangeAspect="1" noEditPoints="1"/>
          </p:cNvSpPr>
          <p:nvPr/>
        </p:nvSpPr>
        <p:spPr bwMode="gray">
          <a:xfrm>
            <a:off x="5177855"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7" name="Freeform 5"/>
          <p:cNvSpPr>
            <a:spLocks noChangeAspect="1" noEditPoints="1"/>
          </p:cNvSpPr>
          <p:nvPr/>
        </p:nvSpPr>
        <p:spPr bwMode="gray">
          <a:xfrm>
            <a:off x="3982182"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8" name="Freeform 5"/>
          <p:cNvSpPr>
            <a:spLocks noChangeAspect="1" noEditPoints="1"/>
          </p:cNvSpPr>
          <p:nvPr/>
        </p:nvSpPr>
        <p:spPr bwMode="gray">
          <a:xfrm>
            <a:off x="3782900"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9" name="Freeform 5"/>
          <p:cNvSpPr>
            <a:spLocks noChangeAspect="1" noEditPoints="1"/>
          </p:cNvSpPr>
          <p:nvPr/>
        </p:nvSpPr>
        <p:spPr bwMode="gray">
          <a:xfrm>
            <a:off x="4779310" y="4654771"/>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10" name="Rechteck 92"/>
          <p:cNvSpPr/>
          <p:nvPr/>
        </p:nvSpPr>
        <p:spPr bwMode="gray">
          <a:xfrm>
            <a:off x="266544" y="4540270"/>
            <a:ext cx="1729641"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Higher Social </a:t>
            </a:r>
            <a:r>
              <a:rPr lang="de-DE" sz="1200" kern="0" dirty="0" smtClean="0">
                <a:solidFill>
                  <a:schemeClr val="bg1"/>
                </a:solidFill>
              </a:rPr>
              <a:t>Grades:</a:t>
            </a:r>
            <a:r>
              <a:rPr lang="de-DE" kern="0" dirty="0" smtClean="0">
                <a:solidFill>
                  <a:schemeClr val="bg1"/>
                </a:solidFill>
              </a:rPr>
              <a:t>52%</a:t>
            </a:r>
            <a:endParaRPr lang="de-DE" kern="0" dirty="0">
              <a:solidFill>
                <a:schemeClr val="bg1"/>
              </a:solidFill>
            </a:endParaRPr>
          </a:p>
        </p:txBody>
      </p:sp>
      <p:sp>
        <p:nvSpPr>
          <p:cNvPr id="111" name="Rechteck 92"/>
          <p:cNvSpPr/>
          <p:nvPr/>
        </p:nvSpPr>
        <p:spPr bwMode="gray">
          <a:xfrm>
            <a:off x="266546" y="5148407"/>
            <a:ext cx="1737655"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Lower Social Grades</a:t>
            </a:r>
            <a:r>
              <a:rPr lang="de-DE" sz="1200" kern="0" dirty="0" smtClean="0">
                <a:solidFill>
                  <a:schemeClr val="bg1"/>
                </a:solidFill>
              </a:rPr>
              <a:t>: </a:t>
            </a:r>
            <a:r>
              <a:rPr lang="de-DE" kern="0" dirty="0" smtClean="0">
                <a:solidFill>
                  <a:schemeClr val="bg1"/>
                </a:solidFill>
              </a:rPr>
              <a:t>59%</a:t>
            </a:r>
            <a:endParaRPr lang="de-DE" kern="0" dirty="0">
              <a:solidFill>
                <a:schemeClr val="bg1"/>
              </a:solidFill>
            </a:endParaRPr>
          </a:p>
        </p:txBody>
      </p:sp>
      <p:sp>
        <p:nvSpPr>
          <p:cNvPr id="112" name="TextBox 111"/>
          <p:cNvSpPr txBox="1"/>
          <p:nvPr/>
        </p:nvSpPr>
        <p:spPr>
          <a:xfrm>
            <a:off x="560018" y="4236125"/>
            <a:ext cx="1163845" cy="276999"/>
          </a:xfrm>
          <a:prstGeom prst="rect">
            <a:avLst/>
          </a:prstGeom>
          <a:noFill/>
        </p:spPr>
        <p:txBody>
          <a:bodyPr wrap="none" lIns="0" tIns="0" rIns="0" bIns="0" rtlCol="0">
            <a:spAutoFit/>
          </a:bodyPr>
          <a:lstStyle/>
          <a:p>
            <a:r>
              <a:rPr lang="en-GB" dirty="0" smtClean="0">
                <a:solidFill>
                  <a:schemeClr val="tx2"/>
                </a:solidFill>
                <a:cs typeface="Arial" pitchFamily="34" charset="0"/>
              </a:rPr>
              <a:t>Social Grade</a:t>
            </a:r>
            <a:endParaRPr lang="en-US" dirty="0">
              <a:solidFill>
                <a:schemeClr val="tx2"/>
              </a:solidFill>
              <a:cs typeface="Arial" pitchFamily="34" charset="0"/>
            </a:endParaRPr>
          </a:p>
        </p:txBody>
      </p:sp>
      <p:cxnSp>
        <p:nvCxnSpPr>
          <p:cNvPr id="113" name="Straight Connector 112"/>
          <p:cNvCxnSpPr/>
          <p:nvPr/>
        </p:nvCxnSpPr>
        <p:spPr>
          <a:xfrm>
            <a:off x="628650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cxnSp>
        <p:nvCxnSpPr>
          <p:cNvPr id="114" name="Straight Connector 113"/>
          <p:cNvCxnSpPr/>
          <p:nvPr/>
        </p:nvCxnSpPr>
        <p:spPr>
          <a:xfrm>
            <a:off x="245745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sp>
        <p:nvSpPr>
          <p:cNvPr id="28" name="Rectangle 27"/>
          <p:cNvSpPr/>
          <p:nvPr/>
        </p:nvSpPr>
        <p:spPr>
          <a:xfrm>
            <a:off x="77453" y="1068545"/>
            <a:ext cx="2220566" cy="959302"/>
          </a:xfrm>
          <a:prstGeom prst="rect">
            <a:avLst/>
          </a:prstGeom>
        </p:spPr>
        <p:txBody>
          <a:bodyPr wrap="square" anchor="ctr">
            <a:spAutoFit/>
          </a:bodyPr>
          <a:lstStyle/>
          <a:p>
            <a:pPr algn="r">
              <a:lnSpc>
                <a:spcPct val="75000"/>
              </a:lnSpc>
            </a:pPr>
            <a:r>
              <a:rPr lang="en-GB" sz="7200" b="1" dirty="0" smtClean="0">
                <a:solidFill>
                  <a:schemeClr val="accent1"/>
                </a:solidFill>
                <a:cs typeface="Arial" pitchFamily="34" charset="0"/>
              </a:rPr>
              <a:t>55%</a:t>
            </a:r>
            <a:endParaRPr lang="en-US" sz="1600" dirty="0">
              <a:solidFill>
                <a:schemeClr val="accent1"/>
              </a:solidFill>
              <a:cs typeface="Arial" pitchFamily="34" charset="0"/>
            </a:endParaRPr>
          </a:p>
        </p:txBody>
      </p:sp>
      <p:pic>
        <p:nvPicPr>
          <p:cNvPr id="118" name="Picture 117" descr="Ireland provinces.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67953" y="2705912"/>
            <a:ext cx="2238183" cy="2563200"/>
          </a:xfrm>
          <a:prstGeom prst="rect">
            <a:avLst/>
          </a:prstGeom>
        </p:spPr>
      </p:pic>
      <p:sp>
        <p:nvSpPr>
          <p:cNvPr id="119" name="TextBox 9"/>
          <p:cNvSpPr txBox="1">
            <a:spLocks noChangeArrowheads="1"/>
          </p:cNvSpPr>
          <p:nvPr/>
        </p:nvSpPr>
        <p:spPr bwMode="auto">
          <a:xfrm>
            <a:off x="7762914" y="3810423"/>
            <a:ext cx="910808" cy="769441"/>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Rest of </a:t>
            </a:r>
            <a:br>
              <a:rPr kumimoji="0" lang="en-IE" sz="1000" b="0" i="0" u="none" strike="noStrike" kern="0" cap="none" spc="0" normalizeH="0" baseline="0" noProof="0" dirty="0" smtClean="0">
                <a:ln>
                  <a:noFill/>
                </a:ln>
                <a:solidFill>
                  <a:schemeClr val="bg1"/>
                </a:solidFill>
                <a:effectLst/>
                <a:uLnTx/>
                <a:uFillTx/>
                <a:cs typeface="Calibri" pitchFamily="34" charset="0"/>
              </a:rPr>
            </a:br>
            <a:r>
              <a:rPr kumimoji="0" lang="en-IE" sz="1000" b="0" i="0" u="none" strike="noStrike" kern="0" cap="none" spc="0" normalizeH="0" baseline="0" noProof="0" dirty="0" smtClean="0">
                <a:ln>
                  <a:noFill/>
                </a:ln>
                <a:solidFill>
                  <a:schemeClr val="bg1"/>
                </a:solidFill>
                <a:effectLst/>
                <a:uLnTx/>
                <a:uFillTx/>
                <a:cs typeface="Calibri" pitchFamily="34" charset="0"/>
              </a:rPr>
              <a:t>Leinster </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noProof="0" dirty="0" smtClean="0">
                <a:solidFill>
                  <a:schemeClr val="bg1"/>
                </a:solidFill>
                <a:cs typeface="Calibri" pitchFamily="34" charset="0"/>
              </a:rPr>
              <a:t>51</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0" name="TextBox 9"/>
          <p:cNvSpPr txBox="1">
            <a:spLocks noChangeArrowheads="1"/>
          </p:cNvSpPr>
          <p:nvPr/>
        </p:nvSpPr>
        <p:spPr bwMode="auto">
          <a:xfrm>
            <a:off x="7015646" y="4384918"/>
            <a:ext cx="910808"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effectLst/>
                <a:uLnTx/>
                <a:uFillTx/>
                <a:cs typeface="Calibri" pitchFamily="34" charset="0"/>
              </a:rPr>
              <a:t>Munster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noProof="0" dirty="0" smtClean="0">
                <a:cs typeface="Calibri" pitchFamily="34" charset="0"/>
              </a:rPr>
              <a:t>54</a:t>
            </a:r>
            <a:r>
              <a:rPr kumimoji="0" lang="en-IE" sz="2400" b="0" i="0" u="none" strike="noStrike" kern="0" cap="none" spc="0" normalizeH="0" baseline="0" noProof="0" dirty="0" smtClean="0">
                <a:ln>
                  <a:noFill/>
                </a:ln>
                <a:effectLst/>
                <a:uLnTx/>
                <a:uFillTx/>
                <a:cs typeface="Calibri" pitchFamily="34" charset="0"/>
              </a:rPr>
              <a:t>%</a:t>
            </a:r>
          </a:p>
        </p:txBody>
      </p:sp>
      <p:sp>
        <p:nvSpPr>
          <p:cNvPr id="121" name="TextBox 9"/>
          <p:cNvSpPr txBox="1">
            <a:spLocks noChangeArrowheads="1"/>
          </p:cNvSpPr>
          <p:nvPr/>
        </p:nvSpPr>
        <p:spPr bwMode="auto">
          <a:xfrm>
            <a:off x="7011489" y="3503856"/>
            <a:ext cx="1038252"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Conn/ Ulster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noProof="0" dirty="0" smtClean="0">
                <a:solidFill>
                  <a:schemeClr val="bg1"/>
                </a:solidFill>
                <a:cs typeface="Calibri" pitchFamily="34" charset="0"/>
              </a:rPr>
              <a:t>55</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6" name="TextBox 9"/>
          <p:cNvSpPr txBox="1">
            <a:spLocks noChangeArrowheads="1"/>
          </p:cNvSpPr>
          <p:nvPr/>
        </p:nvSpPr>
        <p:spPr bwMode="auto">
          <a:xfrm>
            <a:off x="8300394" y="3225786"/>
            <a:ext cx="770692" cy="615553"/>
          </a:xfrm>
          <a:prstGeom prst="rect">
            <a:avLst/>
          </a:prstGeom>
          <a:solidFill>
            <a:srgbClr val="FFFFFF"/>
          </a:solidFill>
          <a:ln w="9525">
            <a:solidFill>
              <a:srgbClr val="CEC7BA"/>
            </a:solidFill>
            <a:prstDash val="dash"/>
            <a:miter lim="800000"/>
            <a:headEnd/>
            <a:tailEnd/>
          </a:ln>
        </p:spPr>
        <p:txBody>
          <a:bodyPr r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Dublin</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solidFill>
                  <a:schemeClr val="bg1"/>
                </a:solidFill>
                <a:cs typeface="Calibri" pitchFamily="34" charset="0"/>
              </a:rPr>
              <a:t>61</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cxnSp>
        <p:nvCxnSpPr>
          <p:cNvPr id="129" name="Straight Connector 105"/>
          <p:cNvCxnSpPr>
            <a:cxnSpLocks noChangeShapeType="1"/>
            <a:stCxn id="126" idx="2"/>
          </p:cNvCxnSpPr>
          <p:nvPr/>
        </p:nvCxnSpPr>
        <p:spPr bwMode="auto">
          <a:xfrm flipH="1">
            <a:off x="8411866" y="3841339"/>
            <a:ext cx="273874" cy="321234"/>
          </a:xfrm>
          <a:prstGeom prst="line">
            <a:avLst/>
          </a:prstGeom>
          <a:noFill/>
          <a:ln w="9525" algn="ctr">
            <a:solidFill>
              <a:srgbClr val="CEC7BA"/>
            </a:solidFill>
            <a:round/>
            <a:headEnd/>
            <a:tailEnd/>
          </a:ln>
        </p:spPr>
      </p:cxnSp>
      <p:sp>
        <p:nvSpPr>
          <p:cNvPr id="131" name="Freeform 5"/>
          <p:cNvSpPr>
            <a:spLocks noChangeAspect="1" noEditPoints="1"/>
          </p:cNvSpPr>
          <p:nvPr/>
        </p:nvSpPr>
        <p:spPr bwMode="gray">
          <a:xfrm>
            <a:off x="32257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2" name="Freeform 5"/>
          <p:cNvSpPr>
            <a:spLocks noChangeAspect="1" noEditPoints="1"/>
          </p:cNvSpPr>
          <p:nvPr/>
        </p:nvSpPr>
        <p:spPr bwMode="gray">
          <a:xfrm>
            <a:off x="948621"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3" name="Freeform 5"/>
          <p:cNvSpPr>
            <a:spLocks noChangeAspect="1" noEditPoints="1"/>
          </p:cNvSpPr>
          <p:nvPr/>
        </p:nvSpPr>
        <p:spPr bwMode="gray">
          <a:xfrm>
            <a:off x="47908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5" name="Freeform 5"/>
          <p:cNvSpPr>
            <a:spLocks noChangeAspect="1" noEditPoints="1"/>
          </p:cNvSpPr>
          <p:nvPr/>
        </p:nvSpPr>
        <p:spPr bwMode="gray">
          <a:xfrm>
            <a:off x="1574654"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36" name="Freeform 5"/>
          <p:cNvSpPr>
            <a:spLocks noChangeAspect="1" noEditPoints="1"/>
          </p:cNvSpPr>
          <p:nvPr/>
        </p:nvSpPr>
        <p:spPr bwMode="gray">
          <a:xfrm>
            <a:off x="173116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7" name="Freeform 5"/>
          <p:cNvSpPr>
            <a:spLocks noChangeAspect="1" noEditPoints="1"/>
          </p:cNvSpPr>
          <p:nvPr/>
        </p:nvSpPr>
        <p:spPr bwMode="gray">
          <a:xfrm>
            <a:off x="635597"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8" name="Freeform 5"/>
          <p:cNvSpPr>
            <a:spLocks noChangeAspect="1" noEditPoints="1"/>
          </p:cNvSpPr>
          <p:nvPr/>
        </p:nvSpPr>
        <p:spPr bwMode="gray">
          <a:xfrm>
            <a:off x="1261645" y="4824295"/>
            <a:ext cx="110144" cy="317086"/>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9" name="Freeform 5"/>
          <p:cNvSpPr>
            <a:spLocks noChangeAspect="1" noEditPoints="1"/>
          </p:cNvSpPr>
          <p:nvPr/>
        </p:nvSpPr>
        <p:spPr bwMode="gray">
          <a:xfrm>
            <a:off x="110513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0" name="Freeform 5"/>
          <p:cNvSpPr>
            <a:spLocks noChangeAspect="1" noEditPoints="1"/>
          </p:cNvSpPr>
          <p:nvPr/>
        </p:nvSpPr>
        <p:spPr bwMode="gray">
          <a:xfrm>
            <a:off x="792109"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2" name="Freeform 5"/>
          <p:cNvSpPr>
            <a:spLocks noChangeAspect="1" noEditPoints="1"/>
          </p:cNvSpPr>
          <p:nvPr/>
        </p:nvSpPr>
        <p:spPr bwMode="gray">
          <a:xfrm>
            <a:off x="32257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3" name="Freeform 5"/>
          <p:cNvSpPr>
            <a:spLocks noChangeAspect="1" noEditPoints="1"/>
          </p:cNvSpPr>
          <p:nvPr/>
        </p:nvSpPr>
        <p:spPr bwMode="gray">
          <a:xfrm>
            <a:off x="94861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4" name="Freeform 5"/>
          <p:cNvSpPr>
            <a:spLocks noChangeAspect="1" noEditPoints="1"/>
          </p:cNvSpPr>
          <p:nvPr/>
        </p:nvSpPr>
        <p:spPr bwMode="gray">
          <a:xfrm>
            <a:off x="47908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5" name="Freeform 5"/>
          <p:cNvSpPr>
            <a:spLocks noChangeAspect="1" noEditPoints="1"/>
          </p:cNvSpPr>
          <p:nvPr/>
        </p:nvSpPr>
        <p:spPr bwMode="gray">
          <a:xfrm>
            <a:off x="110512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6" name="Freeform 5"/>
          <p:cNvSpPr>
            <a:spLocks noChangeAspect="1" noEditPoints="1"/>
          </p:cNvSpPr>
          <p:nvPr/>
        </p:nvSpPr>
        <p:spPr bwMode="gray">
          <a:xfrm>
            <a:off x="126163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20000">
                <a:schemeClr val="bg2"/>
              </a:gs>
              <a:gs pos="2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7" name="Freeform 5"/>
          <p:cNvSpPr>
            <a:spLocks noChangeAspect="1" noEditPoints="1"/>
          </p:cNvSpPr>
          <p:nvPr/>
        </p:nvSpPr>
        <p:spPr bwMode="gray">
          <a:xfrm>
            <a:off x="157465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8" name="Freeform 5"/>
          <p:cNvSpPr>
            <a:spLocks noChangeAspect="1" noEditPoints="1"/>
          </p:cNvSpPr>
          <p:nvPr/>
        </p:nvSpPr>
        <p:spPr bwMode="gray">
          <a:xfrm>
            <a:off x="1731165"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9" name="Freeform 5"/>
          <p:cNvSpPr>
            <a:spLocks noChangeAspect="1" noEditPoints="1"/>
          </p:cNvSpPr>
          <p:nvPr/>
        </p:nvSpPr>
        <p:spPr bwMode="gray">
          <a:xfrm>
            <a:off x="79210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0" name="Freeform 5"/>
          <p:cNvSpPr>
            <a:spLocks noChangeAspect="1" noEditPoints="1"/>
          </p:cNvSpPr>
          <p:nvPr/>
        </p:nvSpPr>
        <p:spPr bwMode="gray">
          <a:xfrm>
            <a:off x="63559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1" name="Freeform 5"/>
          <p:cNvSpPr>
            <a:spLocks noChangeAspect="1" noEditPoints="1"/>
          </p:cNvSpPr>
          <p:nvPr/>
        </p:nvSpPr>
        <p:spPr bwMode="gray">
          <a:xfrm>
            <a:off x="141814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2" name="Freeform 5"/>
          <p:cNvSpPr>
            <a:spLocks noChangeAspect="1" noEditPoints="1"/>
          </p:cNvSpPr>
          <p:nvPr/>
        </p:nvSpPr>
        <p:spPr bwMode="gray">
          <a:xfrm>
            <a:off x="32257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3" name="Freeform 5"/>
          <p:cNvSpPr>
            <a:spLocks noChangeAspect="1" noEditPoints="1"/>
          </p:cNvSpPr>
          <p:nvPr/>
        </p:nvSpPr>
        <p:spPr bwMode="gray">
          <a:xfrm>
            <a:off x="94861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4" name="Freeform 5"/>
          <p:cNvSpPr>
            <a:spLocks noChangeAspect="1" noEditPoints="1"/>
          </p:cNvSpPr>
          <p:nvPr/>
        </p:nvSpPr>
        <p:spPr bwMode="gray">
          <a:xfrm>
            <a:off x="47908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5" name="Freeform 5"/>
          <p:cNvSpPr>
            <a:spLocks noChangeAspect="1" noEditPoints="1"/>
          </p:cNvSpPr>
          <p:nvPr/>
        </p:nvSpPr>
        <p:spPr bwMode="gray">
          <a:xfrm>
            <a:off x="126163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6" name="Freeform 5"/>
          <p:cNvSpPr>
            <a:spLocks noChangeAspect="1" noEditPoints="1"/>
          </p:cNvSpPr>
          <p:nvPr/>
        </p:nvSpPr>
        <p:spPr bwMode="gray">
          <a:xfrm>
            <a:off x="110512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50000">
                <a:schemeClr val="bg2"/>
              </a:gs>
              <a:gs pos="5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7" name="Freeform 5"/>
          <p:cNvSpPr>
            <a:spLocks noChangeAspect="1" noEditPoints="1"/>
          </p:cNvSpPr>
          <p:nvPr/>
        </p:nvSpPr>
        <p:spPr bwMode="gray">
          <a:xfrm>
            <a:off x="157465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8" name="Freeform 5"/>
          <p:cNvSpPr>
            <a:spLocks noChangeAspect="1" noEditPoints="1"/>
          </p:cNvSpPr>
          <p:nvPr/>
        </p:nvSpPr>
        <p:spPr bwMode="gray">
          <a:xfrm>
            <a:off x="1731165"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9" name="Freeform 5"/>
          <p:cNvSpPr>
            <a:spLocks noChangeAspect="1" noEditPoints="1"/>
          </p:cNvSpPr>
          <p:nvPr/>
        </p:nvSpPr>
        <p:spPr bwMode="gray">
          <a:xfrm>
            <a:off x="79210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0" name="Freeform 5"/>
          <p:cNvSpPr>
            <a:spLocks noChangeAspect="1" noEditPoints="1"/>
          </p:cNvSpPr>
          <p:nvPr/>
        </p:nvSpPr>
        <p:spPr bwMode="gray">
          <a:xfrm>
            <a:off x="63559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61" name="Freeform 5"/>
          <p:cNvSpPr>
            <a:spLocks noChangeAspect="1" noEditPoints="1"/>
          </p:cNvSpPr>
          <p:nvPr/>
        </p:nvSpPr>
        <p:spPr bwMode="gray">
          <a:xfrm>
            <a:off x="141814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2" name="Rechteck 92"/>
          <p:cNvSpPr/>
          <p:nvPr/>
        </p:nvSpPr>
        <p:spPr bwMode="gray">
          <a:xfrm>
            <a:off x="588753" y="5756246"/>
            <a:ext cx="1093248"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smtClean="0">
                <a:solidFill>
                  <a:schemeClr val="bg1"/>
                </a:solidFill>
              </a:rPr>
              <a:t>Farmers: </a:t>
            </a:r>
            <a:r>
              <a:rPr lang="de-DE" kern="0" dirty="0" smtClean="0">
                <a:solidFill>
                  <a:schemeClr val="bg1"/>
                </a:solidFill>
              </a:rPr>
              <a:t>  47%</a:t>
            </a:r>
            <a:endParaRPr lang="de-DE" sz="2400" kern="0" dirty="0">
              <a:solidFill>
                <a:schemeClr val="bg1"/>
              </a:solidFill>
            </a:endParaRPr>
          </a:p>
        </p:txBody>
      </p:sp>
      <p:sp>
        <p:nvSpPr>
          <p:cNvPr id="141" name="Text Placeholder 34"/>
          <p:cNvSpPr txBox="1">
            <a:spLocks/>
          </p:cNvSpPr>
          <p:nvPr/>
        </p:nvSpPr>
        <p:spPr>
          <a:xfrm>
            <a:off x="109209" y="232531"/>
            <a:ext cx="8461585" cy="332399"/>
          </a:xfrm>
          <a:prstGeom prst="rect">
            <a:avLst/>
          </a:prstGeom>
        </p:spPr>
        <p:txBody>
          <a:bodyPr vert="horz" wrap="square" lIns="0" tIns="0" rIns="0" bIns="0" rtlCol="0" anchor="ctr">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a:pPr>
            <a:r>
              <a:rPr lang="en-IE" sz="2400" b="1" dirty="0" smtClean="0">
                <a:solidFill>
                  <a:schemeClr val="accent5"/>
                </a:solidFill>
              </a:rPr>
              <a:t>Public Attitudes Towards Abortion</a:t>
            </a:r>
            <a:endParaRPr lang="en-IE" sz="2400" b="1" dirty="0">
              <a:solidFill>
                <a:schemeClr val="accent5"/>
              </a:solidFill>
            </a:endParaRPr>
          </a:p>
        </p:txBody>
      </p:sp>
      <p:sp>
        <p:nvSpPr>
          <p:cNvPr id="166" name="Rectangle 165"/>
          <p:cNvSpPr/>
          <p:nvPr/>
        </p:nvSpPr>
        <p:spPr>
          <a:xfrm>
            <a:off x="2379838" y="1187236"/>
            <a:ext cx="5920556" cy="646331"/>
          </a:xfrm>
          <a:prstGeom prst="rect">
            <a:avLst/>
          </a:prstGeom>
        </p:spPr>
        <p:txBody>
          <a:bodyPr wrap="square" anchor="ctr">
            <a:spAutoFit/>
          </a:bodyPr>
          <a:lstStyle/>
          <a:p>
            <a:r>
              <a:rPr lang="en-IE" dirty="0" smtClean="0">
                <a:solidFill>
                  <a:schemeClr val="accent1"/>
                </a:solidFill>
                <a:cs typeface="Arial" pitchFamily="34" charset="0"/>
              </a:rPr>
              <a:t>Believe expanding </a:t>
            </a:r>
            <a:r>
              <a:rPr lang="en-IE" dirty="0">
                <a:solidFill>
                  <a:schemeClr val="accent1"/>
                </a:solidFill>
                <a:cs typeface="Arial" pitchFamily="34" charset="0"/>
              </a:rPr>
              <a:t>access to abortion should be one of the priority issues for the next government</a:t>
            </a:r>
          </a:p>
        </p:txBody>
      </p:sp>
      <p:sp>
        <p:nvSpPr>
          <p:cNvPr id="169" name="TextBox 168"/>
          <p:cNvSpPr txBox="1"/>
          <p:nvPr/>
        </p:nvSpPr>
        <p:spPr>
          <a:xfrm>
            <a:off x="5369907" y="2816537"/>
            <a:ext cx="495649" cy="307777"/>
          </a:xfrm>
          <a:prstGeom prst="rect">
            <a:avLst/>
          </a:prstGeom>
          <a:noFill/>
        </p:spPr>
        <p:txBody>
          <a:bodyPr wrap="none" rtlCol="0">
            <a:spAutoFit/>
          </a:bodyPr>
          <a:lstStyle/>
          <a:p>
            <a:r>
              <a:rPr lang="en-IE" sz="1400" dirty="0" smtClean="0">
                <a:solidFill>
                  <a:schemeClr val="bg1"/>
                </a:solidFill>
              </a:rPr>
              <a:t>59%</a:t>
            </a:r>
            <a:endParaRPr lang="en-GB" sz="1400" dirty="0">
              <a:solidFill>
                <a:schemeClr val="bg1"/>
              </a:solidFill>
            </a:endParaRPr>
          </a:p>
        </p:txBody>
      </p:sp>
      <p:sp>
        <p:nvSpPr>
          <p:cNvPr id="172" name="TextBox 171"/>
          <p:cNvSpPr txBox="1"/>
          <p:nvPr/>
        </p:nvSpPr>
        <p:spPr>
          <a:xfrm>
            <a:off x="5369907" y="3272474"/>
            <a:ext cx="495649" cy="307777"/>
          </a:xfrm>
          <a:prstGeom prst="rect">
            <a:avLst/>
          </a:prstGeom>
          <a:noFill/>
        </p:spPr>
        <p:txBody>
          <a:bodyPr wrap="none" rtlCol="0">
            <a:spAutoFit/>
          </a:bodyPr>
          <a:lstStyle/>
          <a:p>
            <a:r>
              <a:rPr lang="en-IE" sz="1400" dirty="0" smtClean="0">
                <a:solidFill>
                  <a:schemeClr val="bg1"/>
                </a:solidFill>
              </a:rPr>
              <a:t>60%</a:t>
            </a:r>
            <a:endParaRPr lang="en-GB" sz="1400" dirty="0">
              <a:solidFill>
                <a:schemeClr val="bg1"/>
              </a:solidFill>
            </a:endParaRPr>
          </a:p>
        </p:txBody>
      </p:sp>
      <p:sp>
        <p:nvSpPr>
          <p:cNvPr id="173" name="TextBox 172"/>
          <p:cNvSpPr txBox="1"/>
          <p:nvPr/>
        </p:nvSpPr>
        <p:spPr>
          <a:xfrm>
            <a:off x="5369907" y="3770943"/>
            <a:ext cx="495649" cy="307777"/>
          </a:xfrm>
          <a:prstGeom prst="rect">
            <a:avLst/>
          </a:prstGeom>
          <a:noFill/>
        </p:spPr>
        <p:txBody>
          <a:bodyPr wrap="none" rtlCol="0">
            <a:spAutoFit/>
          </a:bodyPr>
          <a:lstStyle/>
          <a:p>
            <a:r>
              <a:rPr lang="en-IE" sz="1400" dirty="0" smtClean="0">
                <a:solidFill>
                  <a:schemeClr val="bg1"/>
                </a:solidFill>
              </a:rPr>
              <a:t>55%</a:t>
            </a:r>
            <a:endParaRPr lang="en-GB" sz="1400" dirty="0">
              <a:solidFill>
                <a:schemeClr val="bg1"/>
              </a:solidFill>
            </a:endParaRPr>
          </a:p>
        </p:txBody>
      </p:sp>
      <p:sp>
        <p:nvSpPr>
          <p:cNvPr id="174" name="TextBox 173"/>
          <p:cNvSpPr txBox="1"/>
          <p:nvPr/>
        </p:nvSpPr>
        <p:spPr>
          <a:xfrm>
            <a:off x="5369907" y="4226880"/>
            <a:ext cx="495649" cy="307777"/>
          </a:xfrm>
          <a:prstGeom prst="rect">
            <a:avLst/>
          </a:prstGeom>
          <a:noFill/>
        </p:spPr>
        <p:txBody>
          <a:bodyPr wrap="none" rtlCol="0">
            <a:spAutoFit/>
          </a:bodyPr>
          <a:lstStyle/>
          <a:p>
            <a:r>
              <a:rPr lang="en-IE" sz="1400" dirty="0" smtClean="0">
                <a:solidFill>
                  <a:schemeClr val="bg1"/>
                </a:solidFill>
              </a:rPr>
              <a:t>58%</a:t>
            </a:r>
            <a:endParaRPr lang="en-GB" sz="1400" dirty="0">
              <a:solidFill>
                <a:schemeClr val="bg1"/>
              </a:solidFill>
            </a:endParaRPr>
          </a:p>
        </p:txBody>
      </p:sp>
      <p:sp>
        <p:nvSpPr>
          <p:cNvPr id="175" name="TextBox 174"/>
          <p:cNvSpPr txBox="1"/>
          <p:nvPr/>
        </p:nvSpPr>
        <p:spPr>
          <a:xfrm>
            <a:off x="5369907" y="4704083"/>
            <a:ext cx="495649" cy="307777"/>
          </a:xfrm>
          <a:prstGeom prst="rect">
            <a:avLst/>
          </a:prstGeom>
          <a:noFill/>
        </p:spPr>
        <p:txBody>
          <a:bodyPr wrap="none" rtlCol="0">
            <a:spAutoFit/>
          </a:bodyPr>
          <a:lstStyle/>
          <a:p>
            <a:r>
              <a:rPr lang="en-IE" sz="1400" dirty="0" smtClean="0">
                <a:solidFill>
                  <a:schemeClr val="bg1"/>
                </a:solidFill>
              </a:rPr>
              <a:t>64%</a:t>
            </a:r>
            <a:endParaRPr lang="en-GB" sz="1400" dirty="0">
              <a:solidFill>
                <a:schemeClr val="bg1"/>
              </a:solidFill>
            </a:endParaRPr>
          </a:p>
        </p:txBody>
      </p:sp>
      <p:sp>
        <p:nvSpPr>
          <p:cNvPr id="176" name="TextBox 175"/>
          <p:cNvSpPr txBox="1"/>
          <p:nvPr/>
        </p:nvSpPr>
        <p:spPr>
          <a:xfrm>
            <a:off x="5369907" y="5182410"/>
            <a:ext cx="495649" cy="307777"/>
          </a:xfrm>
          <a:prstGeom prst="rect">
            <a:avLst/>
          </a:prstGeom>
          <a:noFill/>
        </p:spPr>
        <p:txBody>
          <a:bodyPr wrap="none" rtlCol="0">
            <a:spAutoFit/>
          </a:bodyPr>
          <a:lstStyle/>
          <a:p>
            <a:r>
              <a:rPr lang="en-IE" sz="1400" dirty="0" smtClean="0">
                <a:solidFill>
                  <a:schemeClr val="bg1"/>
                </a:solidFill>
              </a:rPr>
              <a:t>42%</a:t>
            </a:r>
            <a:endParaRPr lang="en-GB" sz="1400" dirty="0">
              <a:solidFill>
                <a:schemeClr val="bg1"/>
              </a:solidFill>
            </a:endParaRPr>
          </a:p>
        </p:txBody>
      </p:sp>
      <p:sp>
        <p:nvSpPr>
          <p:cNvPr id="178" name="TextBox 177"/>
          <p:cNvSpPr txBox="1"/>
          <p:nvPr/>
        </p:nvSpPr>
        <p:spPr>
          <a:xfrm>
            <a:off x="907138" y="2063316"/>
            <a:ext cx="700513" cy="276999"/>
          </a:xfrm>
          <a:prstGeom prst="rect">
            <a:avLst/>
          </a:prstGeom>
          <a:noFill/>
        </p:spPr>
        <p:txBody>
          <a:bodyPr wrap="none" lIns="0" tIns="0" rIns="0" bIns="0" rtlCol="0" anchor="b" anchorCtr="1">
            <a:spAutoFit/>
          </a:bodyPr>
          <a:lstStyle/>
          <a:p>
            <a:pPr algn="ctr"/>
            <a:r>
              <a:rPr lang="en-GB" dirty="0" smtClean="0">
                <a:solidFill>
                  <a:schemeClr val="tx2"/>
                </a:solidFill>
                <a:cs typeface="Calibri" pitchFamily="34" charset="0"/>
              </a:rPr>
              <a:t>Gender</a:t>
            </a:r>
            <a:endParaRPr lang="en-US" dirty="0">
              <a:solidFill>
                <a:schemeClr val="tx2"/>
              </a:solidFill>
              <a:cs typeface="Calibri" pitchFamily="34" charset="0"/>
            </a:endParaRPr>
          </a:p>
        </p:txBody>
      </p:sp>
      <p:sp>
        <p:nvSpPr>
          <p:cNvPr id="180" name="Rechteck 31"/>
          <p:cNvSpPr/>
          <p:nvPr/>
        </p:nvSpPr>
        <p:spPr>
          <a:xfrm>
            <a:off x="689948" y="3597523"/>
            <a:ext cx="442429" cy="307777"/>
          </a:xfrm>
          <a:prstGeom prst="rect">
            <a:avLst/>
          </a:prstGeom>
        </p:spPr>
        <p:txBody>
          <a:bodyPr wrap="none" lIns="0" tIns="0" rIns="0" bIns="0" anchor="ctr" anchorCtr="0">
            <a:spAutoFit/>
          </a:bodyPr>
          <a:lstStyle/>
          <a:p>
            <a:pPr algn="ctr"/>
            <a:r>
              <a:rPr lang="en-US" sz="2000" dirty="0" smtClean="0">
                <a:solidFill>
                  <a:schemeClr val="accent1">
                    <a:lumMod val="75000"/>
                  </a:schemeClr>
                </a:solidFill>
              </a:rPr>
              <a:t>56%</a:t>
            </a:r>
            <a:endParaRPr lang="en-US" sz="2000" dirty="0">
              <a:solidFill>
                <a:schemeClr val="accent1">
                  <a:lumMod val="75000"/>
                </a:schemeClr>
              </a:solidFill>
            </a:endParaRPr>
          </a:p>
        </p:txBody>
      </p:sp>
      <p:sp>
        <p:nvSpPr>
          <p:cNvPr id="181" name="Rechteck 31"/>
          <p:cNvSpPr/>
          <p:nvPr/>
        </p:nvSpPr>
        <p:spPr>
          <a:xfrm>
            <a:off x="1385654" y="2499500"/>
            <a:ext cx="442429" cy="307777"/>
          </a:xfrm>
          <a:prstGeom prst="rect">
            <a:avLst/>
          </a:prstGeom>
        </p:spPr>
        <p:txBody>
          <a:bodyPr wrap="none" lIns="0" tIns="0" rIns="0" bIns="0" anchor="ctr" anchorCtr="0">
            <a:spAutoFit/>
          </a:bodyPr>
          <a:lstStyle/>
          <a:p>
            <a:pPr algn="ctr"/>
            <a:r>
              <a:rPr lang="en-US" sz="2000" dirty="0" smtClean="0">
                <a:solidFill>
                  <a:srgbClr val="D0103A"/>
                </a:solidFill>
              </a:rPr>
              <a:t>55%</a:t>
            </a:r>
            <a:endParaRPr lang="en-US" sz="2000" dirty="0">
              <a:solidFill>
                <a:srgbClr val="D0103A"/>
              </a:solidFill>
            </a:endParaRPr>
          </a:p>
        </p:txBody>
      </p:sp>
      <p:grpSp>
        <p:nvGrpSpPr>
          <p:cNvPr id="182" name="Group 181"/>
          <p:cNvGrpSpPr/>
          <p:nvPr/>
        </p:nvGrpSpPr>
        <p:grpSpPr>
          <a:xfrm>
            <a:off x="1283513" y="2851369"/>
            <a:ext cx="646711" cy="1146598"/>
            <a:chOff x="6566388" y="1799850"/>
            <a:chExt cx="775429" cy="1374812"/>
          </a:xfrm>
        </p:grpSpPr>
        <p:sp>
          <p:nvSpPr>
            <p:cNvPr id="188" name="Freeform 21"/>
            <p:cNvSpPr>
              <a:spLocks/>
            </p:cNvSpPr>
            <p:nvPr/>
          </p:nvSpPr>
          <p:spPr bwMode="auto">
            <a:xfrm>
              <a:off x="6566388" y="1799850"/>
              <a:ext cx="775429" cy="1374812"/>
            </a:xfrm>
            <a:custGeom>
              <a:avLst/>
              <a:gdLst>
                <a:gd name="T0" fmla="*/ 64 w 128"/>
                <a:gd name="T1" fmla="*/ 0 h 314"/>
                <a:gd name="T2" fmla="*/ 0 w 128"/>
                <a:gd name="T3" fmla="*/ 0 h 314"/>
                <a:gd name="T4" fmla="*/ 0 w 128"/>
                <a:gd name="T5" fmla="*/ 64 h 314"/>
                <a:gd name="T6" fmla="*/ 0 w 128"/>
                <a:gd name="T7" fmla="*/ 72 h 314"/>
                <a:gd name="T8" fmla="*/ 0 w 128"/>
                <a:gd name="T9" fmla="*/ 250 h 314"/>
                <a:gd name="T10" fmla="*/ 64 w 128"/>
                <a:gd name="T11" fmla="*/ 314 h 314"/>
                <a:gd name="T12" fmla="*/ 128 w 128"/>
                <a:gd name="T13" fmla="*/ 250 h 314"/>
                <a:gd name="T14" fmla="*/ 128 w 128"/>
                <a:gd name="T15" fmla="*/ 64 h 314"/>
                <a:gd name="T16" fmla="*/ 64 w 128"/>
                <a:gd name="T17"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14">
                  <a:moveTo>
                    <a:pt x="64" y="0"/>
                  </a:moveTo>
                  <a:cubicBezTo>
                    <a:pt x="0" y="0"/>
                    <a:pt x="0" y="0"/>
                    <a:pt x="0" y="0"/>
                  </a:cubicBezTo>
                  <a:cubicBezTo>
                    <a:pt x="0" y="64"/>
                    <a:pt x="0" y="64"/>
                    <a:pt x="0" y="64"/>
                  </a:cubicBezTo>
                  <a:cubicBezTo>
                    <a:pt x="0" y="72"/>
                    <a:pt x="0" y="72"/>
                    <a:pt x="0" y="72"/>
                  </a:cubicBezTo>
                  <a:cubicBezTo>
                    <a:pt x="0" y="250"/>
                    <a:pt x="0" y="250"/>
                    <a:pt x="0" y="250"/>
                  </a:cubicBezTo>
                  <a:cubicBezTo>
                    <a:pt x="0" y="286"/>
                    <a:pt x="29" y="314"/>
                    <a:pt x="64" y="314"/>
                  </a:cubicBezTo>
                  <a:cubicBezTo>
                    <a:pt x="100" y="314"/>
                    <a:pt x="128" y="286"/>
                    <a:pt x="128" y="250"/>
                  </a:cubicBezTo>
                  <a:cubicBezTo>
                    <a:pt x="128" y="64"/>
                    <a:pt x="128" y="64"/>
                    <a:pt x="128" y="64"/>
                  </a:cubicBezTo>
                  <a:cubicBezTo>
                    <a:pt x="128" y="29"/>
                    <a:pt x="100" y="0"/>
                    <a:pt x="64" y="0"/>
                  </a:cubicBez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9" name="Group 188"/>
            <p:cNvGrpSpPr/>
            <p:nvPr/>
          </p:nvGrpSpPr>
          <p:grpSpPr>
            <a:xfrm>
              <a:off x="6739613" y="2152086"/>
              <a:ext cx="428978" cy="670341"/>
              <a:chOff x="6744069" y="2107565"/>
              <a:chExt cx="428978" cy="670341"/>
            </a:xfrm>
          </p:grpSpPr>
          <p:pic>
            <p:nvPicPr>
              <p:cNvPr id="190" name="Picture 18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44069" y="2235315"/>
                <a:ext cx="428978" cy="542591"/>
              </a:xfrm>
              <a:prstGeom prst="rect">
                <a:avLst/>
              </a:prstGeom>
            </p:spPr>
          </p:pic>
          <p:sp>
            <p:nvSpPr>
              <p:cNvPr id="191" name="Oval 31"/>
              <p:cNvSpPr>
                <a:spLocks noChangeArrowheads="1"/>
              </p:cNvSpPr>
              <p:nvPr/>
            </p:nvSpPr>
            <p:spPr bwMode="auto">
              <a:xfrm>
                <a:off x="6861549" y="2107565"/>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grpSp>
        <p:nvGrpSpPr>
          <p:cNvPr id="183" name="Group 182"/>
          <p:cNvGrpSpPr/>
          <p:nvPr/>
        </p:nvGrpSpPr>
        <p:grpSpPr>
          <a:xfrm>
            <a:off x="584565" y="2349864"/>
            <a:ext cx="653195" cy="1177545"/>
            <a:chOff x="5728324" y="1198527"/>
            <a:chExt cx="783204" cy="1411919"/>
          </a:xfrm>
        </p:grpSpPr>
        <p:sp>
          <p:nvSpPr>
            <p:cNvPr id="184" name="Freeform 27"/>
            <p:cNvSpPr>
              <a:spLocks/>
            </p:cNvSpPr>
            <p:nvPr/>
          </p:nvSpPr>
          <p:spPr bwMode="auto">
            <a:xfrm>
              <a:off x="5728324" y="1198527"/>
              <a:ext cx="783204" cy="1411919"/>
            </a:xfrm>
            <a:custGeom>
              <a:avLst/>
              <a:gdLst>
                <a:gd name="T0" fmla="*/ 64 w 128"/>
                <a:gd name="T1" fmla="*/ 0 h 322"/>
                <a:gd name="T2" fmla="*/ 0 w 128"/>
                <a:gd name="T3" fmla="*/ 64 h 322"/>
                <a:gd name="T4" fmla="*/ 0 w 128"/>
                <a:gd name="T5" fmla="*/ 258 h 322"/>
                <a:gd name="T6" fmla="*/ 64 w 128"/>
                <a:gd name="T7" fmla="*/ 322 h 322"/>
                <a:gd name="T8" fmla="*/ 128 w 128"/>
                <a:gd name="T9" fmla="*/ 322 h 322"/>
                <a:gd name="T10" fmla="*/ 128 w 128"/>
                <a:gd name="T11" fmla="*/ 258 h 322"/>
                <a:gd name="T12" fmla="*/ 128 w 128"/>
                <a:gd name="T13" fmla="*/ 249 h 322"/>
                <a:gd name="T14" fmla="*/ 128 w 128"/>
                <a:gd name="T15" fmla="*/ 64 h 322"/>
                <a:gd name="T16" fmla="*/ 64 w 128"/>
                <a:gd name="T1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22">
                  <a:moveTo>
                    <a:pt x="64" y="0"/>
                  </a:moveTo>
                  <a:cubicBezTo>
                    <a:pt x="29" y="0"/>
                    <a:pt x="0" y="28"/>
                    <a:pt x="0" y="64"/>
                  </a:cubicBezTo>
                  <a:cubicBezTo>
                    <a:pt x="0" y="258"/>
                    <a:pt x="0" y="258"/>
                    <a:pt x="0" y="258"/>
                  </a:cubicBezTo>
                  <a:cubicBezTo>
                    <a:pt x="0" y="293"/>
                    <a:pt x="29" y="322"/>
                    <a:pt x="64" y="322"/>
                  </a:cubicBezTo>
                  <a:cubicBezTo>
                    <a:pt x="128" y="322"/>
                    <a:pt x="128" y="322"/>
                    <a:pt x="128" y="322"/>
                  </a:cubicBezTo>
                  <a:cubicBezTo>
                    <a:pt x="128" y="258"/>
                    <a:pt x="128" y="258"/>
                    <a:pt x="128" y="258"/>
                  </a:cubicBezTo>
                  <a:cubicBezTo>
                    <a:pt x="128" y="249"/>
                    <a:pt x="128" y="249"/>
                    <a:pt x="128" y="249"/>
                  </a:cubicBezTo>
                  <a:cubicBezTo>
                    <a:pt x="128" y="64"/>
                    <a:pt x="128" y="64"/>
                    <a:pt x="128" y="64"/>
                  </a:cubicBezTo>
                  <a:cubicBezTo>
                    <a:pt x="128" y="28"/>
                    <a:pt x="99" y="0"/>
                    <a:pt x="64"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5" name="Group 184"/>
            <p:cNvGrpSpPr/>
            <p:nvPr/>
          </p:nvGrpSpPr>
          <p:grpSpPr>
            <a:xfrm>
              <a:off x="5912120" y="1509565"/>
              <a:ext cx="415613" cy="789842"/>
              <a:chOff x="5891442" y="1525281"/>
              <a:chExt cx="415613" cy="789842"/>
            </a:xfrm>
          </p:grpSpPr>
          <p:sp>
            <p:nvSpPr>
              <p:cNvPr id="186" name="Freeform 32"/>
              <p:cNvSpPr>
                <a:spLocks/>
              </p:cNvSpPr>
              <p:nvPr/>
            </p:nvSpPr>
            <p:spPr bwMode="auto">
              <a:xfrm>
                <a:off x="5891442" y="1676878"/>
                <a:ext cx="415613" cy="638245"/>
              </a:xfrm>
              <a:custGeom>
                <a:avLst/>
                <a:gdLst>
                  <a:gd name="T0" fmla="*/ 64 w 64"/>
                  <a:gd name="T1" fmla="*/ 19 h 125"/>
                  <a:gd name="T2" fmla="*/ 45 w 64"/>
                  <a:gd name="T3" fmla="*/ 0 h 125"/>
                  <a:gd name="T4" fmla="*/ 27 w 64"/>
                  <a:gd name="T5" fmla="*/ 0 h 125"/>
                  <a:gd name="T6" fmla="*/ 26 w 64"/>
                  <a:gd name="T7" fmla="*/ 0 h 125"/>
                  <a:gd name="T8" fmla="*/ 18 w 64"/>
                  <a:gd name="T9" fmla="*/ 0 h 125"/>
                  <a:gd name="T10" fmla="*/ 0 w 64"/>
                  <a:gd name="T11" fmla="*/ 19 h 125"/>
                  <a:gd name="T12" fmla="*/ 0 w 64"/>
                  <a:gd name="T13" fmla="*/ 19 h 125"/>
                  <a:gd name="T14" fmla="*/ 0 w 64"/>
                  <a:gd name="T15" fmla="*/ 55 h 125"/>
                  <a:gd name="T16" fmla="*/ 6 w 64"/>
                  <a:gd name="T17" fmla="*/ 61 h 125"/>
                  <a:gd name="T18" fmla="*/ 12 w 64"/>
                  <a:gd name="T19" fmla="*/ 55 h 125"/>
                  <a:gd name="T20" fmla="*/ 12 w 64"/>
                  <a:gd name="T21" fmla="*/ 33 h 125"/>
                  <a:gd name="T22" fmla="*/ 12 w 64"/>
                  <a:gd name="T23" fmla="*/ 21 h 125"/>
                  <a:gd name="T24" fmla="*/ 15 w 64"/>
                  <a:gd name="T25" fmla="*/ 21 h 125"/>
                  <a:gd name="T26" fmla="*/ 15 w 64"/>
                  <a:gd name="T27" fmla="*/ 34 h 125"/>
                  <a:gd name="T28" fmla="*/ 15 w 64"/>
                  <a:gd name="T29" fmla="*/ 57 h 125"/>
                  <a:gd name="T30" fmla="*/ 15 w 64"/>
                  <a:gd name="T31" fmla="*/ 61 h 125"/>
                  <a:gd name="T32" fmla="*/ 15 w 64"/>
                  <a:gd name="T33" fmla="*/ 117 h 125"/>
                  <a:gd name="T34" fmla="*/ 22 w 64"/>
                  <a:gd name="T35" fmla="*/ 125 h 125"/>
                  <a:gd name="T36" fmla="*/ 30 w 64"/>
                  <a:gd name="T37" fmla="*/ 117 h 125"/>
                  <a:gd name="T38" fmla="*/ 30 w 64"/>
                  <a:gd name="T39" fmla="*/ 61 h 125"/>
                  <a:gd name="T40" fmla="*/ 33 w 64"/>
                  <a:gd name="T41" fmla="*/ 61 h 125"/>
                  <a:gd name="T42" fmla="*/ 33 w 64"/>
                  <a:gd name="T43" fmla="*/ 117 h 125"/>
                  <a:gd name="T44" fmla="*/ 41 w 64"/>
                  <a:gd name="T45" fmla="*/ 125 h 125"/>
                  <a:gd name="T46" fmla="*/ 49 w 64"/>
                  <a:gd name="T47" fmla="*/ 117 h 125"/>
                  <a:gd name="T48" fmla="*/ 49 w 64"/>
                  <a:gd name="T49" fmla="*/ 61 h 125"/>
                  <a:gd name="T50" fmla="*/ 49 w 64"/>
                  <a:gd name="T51" fmla="*/ 57 h 125"/>
                  <a:gd name="T52" fmla="*/ 49 w 64"/>
                  <a:gd name="T53" fmla="*/ 34 h 125"/>
                  <a:gd name="T54" fmla="*/ 49 w 64"/>
                  <a:gd name="T55" fmla="*/ 21 h 125"/>
                  <a:gd name="T56" fmla="*/ 52 w 64"/>
                  <a:gd name="T57" fmla="*/ 21 h 125"/>
                  <a:gd name="T58" fmla="*/ 52 w 64"/>
                  <a:gd name="T59" fmla="*/ 33 h 125"/>
                  <a:gd name="T60" fmla="*/ 52 w 64"/>
                  <a:gd name="T61" fmla="*/ 55 h 125"/>
                  <a:gd name="T62" fmla="*/ 58 w 64"/>
                  <a:gd name="T63" fmla="*/ 61 h 125"/>
                  <a:gd name="T64" fmla="*/ 64 w 64"/>
                  <a:gd name="T65" fmla="*/ 55 h 125"/>
                  <a:gd name="T66" fmla="*/ 64 w 64"/>
                  <a:gd name="T67" fmla="*/ 19 h 125"/>
                  <a:gd name="T68" fmla="*/ 64 w 64"/>
                  <a:gd name="T69"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125">
                    <a:moveTo>
                      <a:pt x="64" y="19"/>
                    </a:moveTo>
                    <a:cubicBezTo>
                      <a:pt x="64" y="8"/>
                      <a:pt x="56" y="0"/>
                      <a:pt x="45" y="0"/>
                    </a:cubicBezTo>
                    <a:cubicBezTo>
                      <a:pt x="27" y="0"/>
                      <a:pt x="27" y="0"/>
                      <a:pt x="27" y="0"/>
                    </a:cubicBezTo>
                    <a:cubicBezTo>
                      <a:pt x="26" y="0"/>
                      <a:pt x="26" y="0"/>
                      <a:pt x="26" y="0"/>
                    </a:cubicBezTo>
                    <a:cubicBezTo>
                      <a:pt x="18" y="0"/>
                      <a:pt x="18" y="0"/>
                      <a:pt x="18" y="0"/>
                    </a:cubicBezTo>
                    <a:cubicBezTo>
                      <a:pt x="8" y="0"/>
                      <a:pt x="0" y="8"/>
                      <a:pt x="0" y="19"/>
                    </a:cubicBezTo>
                    <a:cubicBezTo>
                      <a:pt x="0" y="19"/>
                      <a:pt x="0" y="19"/>
                      <a:pt x="0" y="19"/>
                    </a:cubicBezTo>
                    <a:cubicBezTo>
                      <a:pt x="0" y="55"/>
                      <a:pt x="0" y="55"/>
                      <a:pt x="0" y="55"/>
                    </a:cubicBezTo>
                    <a:cubicBezTo>
                      <a:pt x="0" y="58"/>
                      <a:pt x="3" y="61"/>
                      <a:pt x="6" y="61"/>
                    </a:cubicBezTo>
                    <a:cubicBezTo>
                      <a:pt x="9" y="61"/>
                      <a:pt x="12" y="58"/>
                      <a:pt x="12" y="55"/>
                    </a:cubicBezTo>
                    <a:cubicBezTo>
                      <a:pt x="12" y="33"/>
                      <a:pt x="12" y="33"/>
                      <a:pt x="12" y="33"/>
                    </a:cubicBezTo>
                    <a:cubicBezTo>
                      <a:pt x="12" y="21"/>
                      <a:pt x="12" y="21"/>
                      <a:pt x="12" y="21"/>
                    </a:cubicBezTo>
                    <a:cubicBezTo>
                      <a:pt x="15" y="21"/>
                      <a:pt x="15" y="21"/>
                      <a:pt x="15" y="21"/>
                    </a:cubicBezTo>
                    <a:cubicBezTo>
                      <a:pt x="15" y="34"/>
                      <a:pt x="15" y="34"/>
                      <a:pt x="15" y="34"/>
                    </a:cubicBezTo>
                    <a:cubicBezTo>
                      <a:pt x="15" y="57"/>
                      <a:pt x="15" y="57"/>
                      <a:pt x="15" y="57"/>
                    </a:cubicBezTo>
                    <a:cubicBezTo>
                      <a:pt x="15" y="61"/>
                      <a:pt x="15" y="61"/>
                      <a:pt x="15" y="61"/>
                    </a:cubicBezTo>
                    <a:cubicBezTo>
                      <a:pt x="15" y="117"/>
                      <a:pt x="15" y="117"/>
                      <a:pt x="15" y="117"/>
                    </a:cubicBezTo>
                    <a:cubicBezTo>
                      <a:pt x="15" y="121"/>
                      <a:pt x="18" y="125"/>
                      <a:pt x="22" y="125"/>
                    </a:cubicBezTo>
                    <a:cubicBezTo>
                      <a:pt x="27" y="125"/>
                      <a:pt x="30" y="121"/>
                      <a:pt x="30" y="117"/>
                    </a:cubicBezTo>
                    <a:cubicBezTo>
                      <a:pt x="30" y="61"/>
                      <a:pt x="30" y="61"/>
                      <a:pt x="30" y="61"/>
                    </a:cubicBezTo>
                    <a:cubicBezTo>
                      <a:pt x="33" y="61"/>
                      <a:pt x="33" y="61"/>
                      <a:pt x="33" y="61"/>
                    </a:cubicBezTo>
                    <a:cubicBezTo>
                      <a:pt x="33" y="117"/>
                      <a:pt x="33" y="117"/>
                      <a:pt x="33" y="117"/>
                    </a:cubicBezTo>
                    <a:cubicBezTo>
                      <a:pt x="33" y="121"/>
                      <a:pt x="37" y="125"/>
                      <a:pt x="41" y="125"/>
                    </a:cubicBezTo>
                    <a:cubicBezTo>
                      <a:pt x="46" y="125"/>
                      <a:pt x="49" y="121"/>
                      <a:pt x="49" y="117"/>
                    </a:cubicBezTo>
                    <a:cubicBezTo>
                      <a:pt x="49" y="61"/>
                      <a:pt x="49" y="61"/>
                      <a:pt x="49" y="61"/>
                    </a:cubicBezTo>
                    <a:cubicBezTo>
                      <a:pt x="49" y="57"/>
                      <a:pt x="49" y="57"/>
                      <a:pt x="49" y="57"/>
                    </a:cubicBezTo>
                    <a:cubicBezTo>
                      <a:pt x="49" y="34"/>
                      <a:pt x="49" y="34"/>
                      <a:pt x="49" y="34"/>
                    </a:cubicBezTo>
                    <a:cubicBezTo>
                      <a:pt x="49" y="21"/>
                      <a:pt x="49" y="21"/>
                      <a:pt x="49" y="21"/>
                    </a:cubicBezTo>
                    <a:cubicBezTo>
                      <a:pt x="52" y="21"/>
                      <a:pt x="52" y="21"/>
                      <a:pt x="52" y="21"/>
                    </a:cubicBezTo>
                    <a:cubicBezTo>
                      <a:pt x="52" y="33"/>
                      <a:pt x="52" y="33"/>
                      <a:pt x="52" y="33"/>
                    </a:cubicBezTo>
                    <a:cubicBezTo>
                      <a:pt x="52" y="55"/>
                      <a:pt x="52" y="55"/>
                      <a:pt x="52" y="55"/>
                    </a:cubicBezTo>
                    <a:cubicBezTo>
                      <a:pt x="52" y="58"/>
                      <a:pt x="55" y="61"/>
                      <a:pt x="58" y="61"/>
                    </a:cubicBezTo>
                    <a:cubicBezTo>
                      <a:pt x="61" y="61"/>
                      <a:pt x="64" y="58"/>
                      <a:pt x="64" y="55"/>
                    </a:cubicBezTo>
                    <a:cubicBezTo>
                      <a:pt x="64" y="19"/>
                      <a:pt x="64" y="19"/>
                      <a:pt x="64" y="19"/>
                    </a:cubicBezTo>
                    <a:cubicBezTo>
                      <a:pt x="64" y="19"/>
                      <a:pt x="64" y="19"/>
                      <a:pt x="64" y="19"/>
                    </a:cubicBezTo>
                    <a:close/>
                  </a:path>
                </a:pathLst>
              </a:cu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sp>
            <p:nvSpPr>
              <p:cNvPr id="187" name="Oval 31"/>
              <p:cNvSpPr>
                <a:spLocks noChangeArrowheads="1"/>
              </p:cNvSpPr>
              <p:nvPr/>
            </p:nvSpPr>
            <p:spPr bwMode="auto">
              <a:xfrm>
                <a:off x="6008210" y="1525281"/>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sp>
        <p:nvSpPr>
          <p:cNvPr id="177" name="Text Box 3"/>
          <p:cNvSpPr txBox="1">
            <a:spLocks noChangeArrowheads="1"/>
          </p:cNvSpPr>
          <p:nvPr/>
        </p:nvSpPr>
        <p:spPr bwMode="auto">
          <a:xfrm>
            <a:off x="8709203" y="6278473"/>
            <a:ext cx="441147" cy="246221"/>
          </a:xfrm>
          <a:prstGeom prst="rect">
            <a:avLst/>
          </a:prstGeom>
          <a:noFill/>
          <a:ln w="9525">
            <a:noFill/>
            <a:miter lim="800000"/>
            <a:headEnd/>
            <a:tailEnd/>
          </a:ln>
        </p:spPr>
        <p:txBody>
          <a:bodyPr wrap="none">
            <a:spAutoFit/>
          </a:bodyPr>
          <a:lstStyle/>
          <a:p>
            <a:pPr algn="r"/>
            <a:r>
              <a:rPr lang="en-IE" sz="1000" i="1" dirty="0">
                <a:solidFill>
                  <a:srgbClr val="22505F"/>
                </a:solidFill>
                <a:cs typeface="Calibri" pitchFamily="34" charset="0"/>
              </a:rPr>
              <a:t>(Q </a:t>
            </a:r>
            <a:r>
              <a:rPr lang="en-IE" sz="1000" i="1" dirty="0" smtClean="0">
                <a:solidFill>
                  <a:srgbClr val="22505F"/>
                </a:solidFill>
                <a:cs typeface="Calibri" pitchFamily="34" charset="0"/>
              </a:rPr>
              <a:t>2)</a:t>
            </a:r>
            <a:endParaRPr lang="en-GB" sz="1000" i="1" dirty="0">
              <a:solidFill>
                <a:srgbClr val="22505F"/>
              </a:solidFill>
              <a:cs typeface="Calibri" pitchFamily="34" charset="0"/>
            </a:endParaRPr>
          </a:p>
        </p:txBody>
      </p:sp>
      <p:sp>
        <p:nvSpPr>
          <p:cNvPr id="193" name="Rectangle 192"/>
          <p:cNvSpPr/>
          <p:nvPr/>
        </p:nvSpPr>
        <p:spPr>
          <a:xfrm>
            <a:off x="5385440" y="5171263"/>
            <a:ext cx="464581" cy="330071"/>
          </a:xfrm>
          <a:prstGeom prst="rect">
            <a:avLst/>
          </a:prstGeom>
          <a:noFill/>
          <a:ln w="12700">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67" name="Freeform 5"/>
          <p:cNvSpPr>
            <a:spLocks noChangeAspect="1" noEditPoints="1"/>
          </p:cNvSpPr>
          <p:nvPr/>
        </p:nvSpPr>
        <p:spPr bwMode="gray">
          <a:xfrm>
            <a:off x="4580009"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8" name="Freeform 5"/>
          <p:cNvSpPr>
            <a:spLocks noChangeAspect="1" noEditPoints="1"/>
          </p:cNvSpPr>
          <p:nvPr/>
        </p:nvSpPr>
        <p:spPr bwMode="gray">
          <a:xfrm>
            <a:off x="4580028" y="46551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70" name="Freeform 5"/>
          <p:cNvSpPr>
            <a:spLocks noChangeAspect="1" noEditPoints="1"/>
          </p:cNvSpPr>
          <p:nvPr/>
        </p:nvSpPr>
        <p:spPr bwMode="gray">
          <a:xfrm>
            <a:off x="43807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3" name="Freeform 5"/>
          <p:cNvSpPr>
            <a:spLocks noChangeAspect="1" noEditPoints="1"/>
          </p:cNvSpPr>
          <p:nvPr/>
        </p:nvSpPr>
        <p:spPr bwMode="gray">
          <a:xfrm>
            <a:off x="1418142"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10000">
                <a:schemeClr val="bg2"/>
              </a:gs>
              <a:gs pos="1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4" name="Freeform 5"/>
          <p:cNvSpPr>
            <a:spLocks noChangeAspect="1" noEditPoints="1"/>
          </p:cNvSpPr>
          <p:nvPr/>
        </p:nvSpPr>
        <p:spPr bwMode="gray">
          <a:xfrm>
            <a:off x="45800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Tree>
    <p:extLst>
      <p:ext uri="{BB962C8B-B14F-4D97-AF65-F5344CB8AC3E}">
        <p14:creationId xmlns:p14="http://schemas.microsoft.com/office/powerpoint/2010/main" val="7632822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34"/>
          <p:cNvSpPr>
            <a:spLocks noGrp="1"/>
          </p:cNvSpPr>
          <p:nvPr>
            <p:ph type="body" sz="quarter" idx="4294967295"/>
          </p:nvPr>
        </p:nvSpPr>
        <p:spPr>
          <a:xfrm>
            <a:off x="109209" y="577542"/>
            <a:ext cx="2231380" cy="193899"/>
          </a:xfrm>
        </p:spPr>
        <p:txBody>
          <a:bodyPr wrap="none" lIns="0" tIns="0" rIns="0" bIns="0">
            <a:spAutoFit/>
          </a:bodyPr>
          <a:lstStyle/>
          <a:p>
            <a:pPr marL="0" indent="0">
              <a:buNone/>
              <a:defRPr/>
            </a:pPr>
            <a:r>
              <a:rPr lang="en-IE" sz="1400" dirty="0" smtClean="0">
                <a:solidFill>
                  <a:schemeClr val="accent5"/>
                </a:solidFill>
              </a:rPr>
              <a:t>(Base: All Adults 18+; n=1,002)</a:t>
            </a:r>
            <a:endParaRPr lang="en-IE" sz="1400" dirty="0">
              <a:solidFill>
                <a:schemeClr val="accent5"/>
              </a:solidFill>
            </a:endParaRPr>
          </a:p>
        </p:txBody>
      </p:sp>
      <p:sp>
        <p:nvSpPr>
          <p:cNvPr id="26" name="TextBox 25"/>
          <p:cNvSpPr txBox="1"/>
          <p:nvPr/>
        </p:nvSpPr>
        <p:spPr>
          <a:xfrm>
            <a:off x="4104602" y="2209822"/>
            <a:ext cx="593111" cy="369332"/>
          </a:xfrm>
          <a:prstGeom prst="rect">
            <a:avLst/>
          </a:prstGeom>
          <a:noFill/>
        </p:spPr>
        <p:txBody>
          <a:bodyPr wrap="none" rtlCol="0">
            <a:spAutoFit/>
          </a:bodyPr>
          <a:lstStyle/>
          <a:p>
            <a:r>
              <a:rPr lang="en-GB" dirty="0" smtClean="0">
                <a:solidFill>
                  <a:schemeClr val="tx2"/>
                </a:solidFill>
                <a:cs typeface="Arial" pitchFamily="34" charset="0"/>
              </a:rPr>
              <a:t>Age </a:t>
            </a:r>
            <a:endParaRPr lang="en-US" dirty="0">
              <a:solidFill>
                <a:schemeClr val="tx2"/>
              </a:solidFill>
              <a:cs typeface="Arial" pitchFamily="34" charset="0"/>
            </a:endParaRPr>
          </a:p>
        </p:txBody>
      </p:sp>
      <p:sp>
        <p:nvSpPr>
          <p:cNvPr id="27" name="TextBox 26"/>
          <p:cNvSpPr txBox="1"/>
          <p:nvPr/>
        </p:nvSpPr>
        <p:spPr>
          <a:xfrm>
            <a:off x="7355100" y="2209822"/>
            <a:ext cx="826637" cy="369332"/>
          </a:xfrm>
          <a:prstGeom prst="rect">
            <a:avLst/>
          </a:prstGeom>
          <a:noFill/>
        </p:spPr>
        <p:txBody>
          <a:bodyPr wrap="none" rtlCol="0">
            <a:spAutoFit/>
          </a:bodyPr>
          <a:lstStyle/>
          <a:p>
            <a:r>
              <a:rPr lang="en-GB" dirty="0" smtClean="0">
                <a:solidFill>
                  <a:schemeClr val="tx2"/>
                </a:solidFill>
                <a:cs typeface="Arial" pitchFamily="34" charset="0"/>
              </a:rPr>
              <a:t>Region</a:t>
            </a:r>
            <a:endParaRPr lang="en-US" dirty="0">
              <a:solidFill>
                <a:schemeClr val="tx2"/>
              </a:solidFill>
              <a:cs typeface="Arial" pitchFamily="34" charset="0"/>
            </a:endParaRPr>
          </a:p>
        </p:txBody>
      </p:sp>
      <p:sp>
        <p:nvSpPr>
          <p:cNvPr id="100" name="Freeform 5"/>
          <p:cNvSpPr>
            <a:spLocks noChangeAspect="1" noEditPoints="1"/>
          </p:cNvSpPr>
          <p:nvPr/>
        </p:nvSpPr>
        <p:spPr bwMode="gray">
          <a:xfrm>
            <a:off x="3384336"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1" name="Freeform 5"/>
          <p:cNvSpPr>
            <a:spLocks noChangeAspect="1" noEditPoints="1"/>
          </p:cNvSpPr>
          <p:nvPr/>
        </p:nvSpPr>
        <p:spPr bwMode="gray">
          <a:xfrm>
            <a:off x="4978573"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2" name="Freeform 5"/>
          <p:cNvSpPr>
            <a:spLocks noChangeAspect="1" noEditPoints="1"/>
          </p:cNvSpPr>
          <p:nvPr/>
        </p:nvSpPr>
        <p:spPr bwMode="gray">
          <a:xfrm>
            <a:off x="3583618"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3" name="Freeform 5"/>
          <p:cNvSpPr>
            <a:spLocks noChangeAspect="1" noEditPoints="1"/>
          </p:cNvSpPr>
          <p:nvPr/>
        </p:nvSpPr>
        <p:spPr bwMode="gray">
          <a:xfrm>
            <a:off x="4181464"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4" name="Freeform 5"/>
          <p:cNvSpPr>
            <a:spLocks noChangeAspect="1" noEditPoints="1"/>
          </p:cNvSpPr>
          <p:nvPr/>
        </p:nvSpPr>
        <p:spPr bwMode="gray">
          <a:xfrm>
            <a:off x="4779291"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5" name="Freeform 5"/>
          <p:cNvSpPr>
            <a:spLocks noChangeAspect="1" noEditPoints="1"/>
          </p:cNvSpPr>
          <p:nvPr/>
        </p:nvSpPr>
        <p:spPr bwMode="gray">
          <a:xfrm>
            <a:off x="4580009"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6" name="Freeform 5"/>
          <p:cNvSpPr>
            <a:spLocks noChangeAspect="1" noEditPoints="1"/>
          </p:cNvSpPr>
          <p:nvPr/>
        </p:nvSpPr>
        <p:spPr bwMode="gray">
          <a:xfrm>
            <a:off x="5177855"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7" name="Freeform 5"/>
          <p:cNvSpPr>
            <a:spLocks noChangeAspect="1" noEditPoints="1"/>
          </p:cNvSpPr>
          <p:nvPr/>
        </p:nvSpPr>
        <p:spPr bwMode="gray">
          <a:xfrm>
            <a:off x="3982182"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8" name="Freeform 5"/>
          <p:cNvSpPr>
            <a:spLocks noChangeAspect="1" noEditPoints="1"/>
          </p:cNvSpPr>
          <p:nvPr/>
        </p:nvSpPr>
        <p:spPr bwMode="gray">
          <a:xfrm>
            <a:off x="3782900"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9" name="Freeform 5"/>
          <p:cNvSpPr>
            <a:spLocks noChangeAspect="1" noEditPoints="1"/>
          </p:cNvSpPr>
          <p:nvPr/>
        </p:nvSpPr>
        <p:spPr bwMode="gray">
          <a:xfrm>
            <a:off x="4380746" y="2745959"/>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31" name="TextBox 30"/>
          <p:cNvSpPr txBox="1"/>
          <p:nvPr/>
        </p:nvSpPr>
        <p:spPr>
          <a:xfrm>
            <a:off x="2719529" y="2795271"/>
            <a:ext cx="604653" cy="307777"/>
          </a:xfrm>
          <a:prstGeom prst="rect">
            <a:avLst/>
          </a:prstGeom>
          <a:noFill/>
        </p:spPr>
        <p:txBody>
          <a:bodyPr wrap="none" rtlCol="0">
            <a:spAutoFit/>
          </a:bodyPr>
          <a:lstStyle/>
          <a:p>
            <a:r>
              <a:rPr lang="en-IE" sz="1400" dirty="0" smtClean="0">
                <a:solidFill>
                  <a:schemeClr val="bg1"/>
                </a:solidFill>
              </a:rPr>
              <a:t>18-24</a:t>
            </a:r>
            <a:endParaRPr lang="en-GB" sz="1400" dirty="0">
              <a:solidFill>
                <a:schemeClr val="bg1"/>
              </a:solidFill>
            </a:endParaRPr>
          </a:p>
        </p:txBody>
      </p:sp>
      <p:sp>
        <p:nvSpPr>
          <p:cNvPr id="32" name="TextBox 31"/>
          <p:cNvSpPr txBox="1"/>
          <p:nvPr/>
        </p:nvSpPr>
        <p:spPr>
          <a:xfrm>
            <a:off x="2719529" y="3272474"/>
            <a:ext cx="604653" cy="307777"/>
          </a:xfrm>
          <a:prstGeom prst="rect">
            <a:avLst/>
          </a:prstGeom>
          <a:noFill/>
        </p:spPr>
        <p:txBody>
          <a:bodyPr wrap="none" rtlCol="0">
            <a:spAutoFit/>
          </a:bodyPr>
          <a:lstStyle/>
          <a:p>
            <a:r>
              <a:rPr lang="en-IE" sz="1400" dirty="0" smtClean="0">
                <a:solidFill>
                  <a:schemeClr val="bg1"/>
                </a:solidFill>
              </a:rPr>
              <a:t>25-34</a:t>
            </a:r>
            <a:endParaRPr lang="en-GB" sz="1400" dirty="0">
              <a:solidFill>
                <a:schemeClr val="bg1"/>
              </a:solidFill>
            </a:endParaRPr>
          </a:p>
        </p:txBody>
      </p:sp>
      <p:sp>
        <p:nvSpPr>
          <p:cNvPr id="34" name="TextBox 33"/>
          <p:cNvSpPr txBox="1"/>
          <p:nvPr/>
        </p:nvSpPr>
        <p:spPr>
          <a:xfrm>
            <a:off x="2719529" y="3749677"/>
            <a:ext cx="604653" cy="307777"/>
          </a:xfrm>
          <a:prstGeom prst="rect">
            <a:avLst/>
          </a:prstGeom>
          <a:noFill/>
        </p:spPr>
        <p:txBody>
          <a:bodyPr wrap="none" rtlCol="0">
            <a:spAutoFit/>
          </a:bodyPr>
          <a:lstStyle/>
          <a:p>
            <a:r>
              <a:rPr lang="en-IE" sz="1400" dirty="0" smtClean="0">
                <a:solidFill>
                  <a:schemeClr val="bg1"/>
                </a:solidFill>
              </a:rPr>
              <a:t>35-44</a:t>
            </a:r>
            <a:endParaRPr lang="en-GB" sz="1400" dirty="0">
              <a:solidFill>
                <a:schemeClr val="bg1"/>
              </a:solidFill>
            </a:endParaRPr>
          </a:p>
        </p:txBody>
      </p:sp>
      <p:sp>
        <p:nvSpPr>
          <p:cNvPr id="36" name="TextBox 35"/>
          <p:cNvSpPr txBox="1"/>
          <p:nvPr/>
        </p:nvSpPr>
        <p:spPr>
          <a:xfrm>
            <a:off x="2719529" y="4226880"/>
            <a:ext cx="604653" cy="307777"/>
          </a:xfrm>
          <a:prstGeom prst="rect">
            <a:avLst/>
          </a:prstGeom>
          <a:noFill/>
        </p:spPr>
        <p:txBody>
          <a:bodyPr wrap="none" rtlCol="0">
            <a:spAutoFit/>
          </a:bodyPr>
          <a:lstStyle/>
          <a:p>
            <a:r>
              <a:rPr lang="en-IE" sz="1400" dirty="0" smtClean="0">
                <a:solidFill>
                  <a:schemeClr val="bg1"/>
                </a:solidFill>
              </a:rPr>
              <a:t>45-54</a:t>
            </a:r>
            <a:endParaRPr lang="en-GB" sz="1400" dirty="0">
              <a:solidFill>
                <a:schemeClr val="bg1"/>
              </a:solidFill>
            </a:endParaRPr>
          </a:p>
        </p:txBody>
      </p:sp>
      <p:sp>
        <p:nvSpPr>
          <p:cNvPr id="37" name="TextBox 36"/>
          <p:cNvSpPr txBox="1"/>
          <p:nvPr/>
        </p:nvSpPr>
        <p:spPr>
          <a:xfrm>
            <a:off x="2719529" y="4704083"/>
            <a:ext cx="604653" cy="307777"/>
          </a:xfrm>
          <a:prstGeom prst="rect">
            <a:avLst/>
          </a:prstGeom>
          <a:noFill/>
        </p:spPr>
        <p:txBody>
          <a:bodyPr wrap="none" rtlCol="0">
            <a:spAutoFit/>
          </a:bodyPr>
          <a:lstStyle/>
          <a:p>
            <a:r>
              <a:rPr lang="en-IE" sz="1400" dirty="0" smtClean="0">
                <a:solidFill>
                  <a:schemeClr val="bg1"/>
                </a:solidFill>
              </a:rPr>
              <a:t>55-64</a:t>
            </a:r>
            <a:endParaRPr lang="en-GB" sz="1400" dirty="0">
              <a:solidFill>
                <a:schemeClr val="bg1"/>
              </a:solidFill>
            </a:endParaRPr>
          </a:p>
        </p:txBody>
      </p:sp>
      <p:sp>
        <p:nvSpPr>
          <p:cNvPr id="38" name="TextBox 37"/>
          <p:cNvSpPr txBox="1"/>
          <p:nvPr/>
        </p:nvSpPr>
        <p:spPr>
          <a:xfrm>
            <a:off x="2867006" y="5182410"/>
            <a:ext cx="457176" cy="307777"/>
          </a:xfrm>
          <a:prstGeom prst="rect">
            <a:avLst/>
          </a:prstGeom>
          <a:noFill/>
        </p:spPr>
        <p:txBody>
          <a:bodyPr wrap="none" rtlCol="0">
            <a:spAutoFit/>
          </a:bodyPr>
          <a:lstStyle/>
          <a:p>
            <a:r>
              <a:rPr lang="en-IE" sz="1400" dirty="0" smtClean="0">
                <a:solidFill>
                  <a:schemeClr val="bg1"/>
                </a:solidFill>
              </a:rPr>
              <a:t>65+</a:t>
            </a:r>
            <a:endParaRPr lang="en-GB" sz="1400" dirty="0">
              <a:solidFill>
                <a:schemeClr val="bg1"/>
              </a:solidFill>
            </a:endParaRPr>
          </a:p>
        </p:txBody>
      </p:sp>
      <p:sp>
        <p:nvSpPr>
          <p:cNvPr id="90" name="Freeform 5"/>
          <p:cNvSpPr>
            <a:spLocks noChangeAspect="1" noEditPoints="1"/>
          </p:cNvSpPr>
          <p:nvPr/>
        </p:nvSpPr>
        <p:spPr bwMode="gray">
          <a:xfrm>
            <a:off x="338433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1" name="Freeform 5"/>
          <p:cNvSpPr>
            <a:spLocks noChangeAspect="1" noEditPoints="1"/>
          </p:cNvSpPr>
          <p:nvPr/>
        </p:nvSpPr>
        <p:spPr bwMode="gray">
          <a:xfrm>
            <a:off x="4181464"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2" name="Freeform 5"/>
          <p:cNvSpPr>
            <a:spLocks noChangeAspect="1" noEditPoints="1"/>
          </p:cNvSpPr>
          <p:nvPr/>
        </p:nvSpPr>
        <p:spPr bwMode="gray">
          <a:xfrm>
            <a:off x="358361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3" name="Freeform 5"/>
          <p:cNvSpPr>
            <a:spLocks noChangeAspect="1" noEditPoints="1"/>
          </p:cNvSpPr>
          <p:nvPr/>
        </p:nvSpPr>
        <p:spPr bwMode="gray">
          <a:xfrm>
            <a:off x="438074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4" name="Freeform 5"/>
          <p:cNvSpPr>
            <a:spLocks noChangeAspect="1" noEditPoints="1"/>
          </p:cNvSpPr>
          <p:nvPr/>
        </p:nvSpPr>
        <p:spPr bwMode="gray">
          <a:xfrm>
            <a:off x="477931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5" name="Freeform 5"/>
          <p:cNvSpPr>
            <a:spLocks noChangeAspect="1" noEditPoints="1"/>
          </p:cNvSpPr>
          <p:nvPr/>
        </p:nvSpPr>
        <p:spPr bwMode="gray">
          <a:xfrm>
            <a:off x="458002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6" name="Freeform 5"/>
          <p:cNvSpPr>
            <a:spLocks noChangeAspect="1" noEditPoints="1"/>
          </p:cNvSpPr>
          <p:nvPr/>
        </p:nvSpPr>
        <p:spPr bwMode="gray">
          <a:xfrm>
            <a:off x="5177855"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7" name="Freeform 5"/>
          <p:cNvSpPr>
            <a:spLocks noChangeAspect="1" noEditPoints="1"/>
          </p:cNvSpPr>
          <p:nvPr/>
        </p:nvSpPr>
        <p:spPr bwMode="gray">
          <a:xfrm>
            <a:off x="3982182"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8" name="Freeform 5"/>
          <p:cNvSpPr>
            <a:spLocks noChangeAspect="1" noEditPoints="1"/>
          </p:cNvSpPr>
          <p:nvPr/>
        </p:nvSpPr>
        <p:spPr bwMode="gray">
          <a:xfrm>
            <a:off x="378290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9" name="Freeform 5"/>
          <p:cNvSpPr>
            <a:spLocks noChangeAspect="1" noEditPoints="1"/>
          </p:cNvSpPr>
          <p:nvPr/>
        </p:nvSpPr>
        <p:spPr bwMode="gray">
          <a:xfrm>
            <a:off x="4978592" y="417756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0" name="Freeform 5"/>
          <p:cNvSpPr>
            <a:spLocks noChangeAspect="1" noEditPoints="1"/>
          </p:cNvSpPr>
          <p:nvPr/>
        </p:nvSpPr>
        <p:spPr bwMode="gray">
          <a:xfrm>
            <a:off x="3384336"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2" name="Freeform 5"/>
          <p:cNvSpPr>
            <a:spLocks noChangeAspect="1" noEditPoints="1"/>
          </p:cNvSpPr>
          <p:nvPr/>
        </p:nvSpPr>
        <p:spPr bwMode="gray">
          <a:xfrm>
            <a:off x="3583618"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3" name="Freeform 5"/>
          <p:cNvSpPr>
            <a:spLocks noChangeAspect="1" noEditPoints="1"/>
          </p:cNvSpPr>
          <p:nvPr/>
        </p:nvSpPr>
        <p:spPr bwMode="gray">
          <a:xfrm>
            <a:off x="4181464"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4" name="Freeform 5"/>
          <p:cNvSpPr>
            <a:spLocks noChangeAspect="1" noEditPoints="1"/>
          </p:cNvSpPr>
          <p:nvPr/>
        </p:nvSpPr>
        <p:spPr bwMode="gray">
          <a:xfrm>
            <a:off x="4779291"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5" name="Freeform 5"/>
          <p:cNvSpPr>
            <a:spLocks noChangeAspect="1" noEditPoints="1"/>
          </p:cNvSpPr>
          <p:nvPr/>
        </p:nvSpPr>
        <p:spPr bwMode="gray">
          <a:xfrm>
            <a:off x="4978573"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6" name="Freeform 5"/>
          <p:cNvSpPr>
            <a:spLocks noChangeAspect="1" noEditPoints="1"/>
          </p:cNvSpPr>
          <p:nvPr/>
        </p:nvSpPr>
        <p:spPr bwMode="gray">
          <a:xfrm>
            <a:off x="5177855"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7" name="Freeform 5"/>
          <p:cNvSpPr>
            <a:spLocks noChangeAspect="1" noEditPoints="1"/>
          </p:cNvSpPr>
          <p:nvPr/>
        </p:nvSpPr>
        <p:spPr bwMode="gray">
          <a:xfrm>
            <a:off x="3982182"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8" name="Freeform 5"/>
          <p:cNvSpPr>
            <a:spLocks noChangeAspect="1" noEditPoints="1"/>
          </p:cNvSpPr>
          <p:nvPr/>
        </p:nvSpPr>
        <p:spPr bwMode="gray">
          <a:xfrm>
            <a:off x="3782900"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9" name="Freeform 5"/>
          <p:cNvSpPr>
            <a:spLocks noChangeAspect="1" noEditPoints="1"/>
          </p:cNvSpPr>
          <p:nvPr/>
        </p:nvSpPr>
        <p:spPr bwMode="gray">
          <a:xfrm>
            <a:off x="4380746" y="3223162"/>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0" name="Freeform 5"/>
          <p:cNvSpPr>
            <a:spLocks noChangeAspect="1" noEditPoints="1"/>
          </p:cNvSpPr>
          <p:nvPr/>
        </p:nvSpPr>
        <p:spPr bwMode="gray">
          <a:xfrm>
            <a:off x="33843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1" name="Freeform 5"/>
          <p:cNvSpPr>
            <a:spLocks noChangeAspect="1" noEditPoints="1"/>
          </p:cNvSpPr>
          <p:nvPr/>
        </p:nvSpPr>
        <p:spPr bwMode="gray">
          <a:xfrm>
            <a:off x="418145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2" name="Freeform 5"/>
          <p:cNvSpPr>
            <a:spLocks noChangeAspect="1" noEditPoints="1"/>
          </p:cNvSpPr>
          <p:nvPr/>
        </p:nvSpPr>
        <p:spPr bwMode="gray">
          <a:xfrm>
            <a:off x="35836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3" name="Freeform 5"/>
          <p:cNvSpPr>
            <a:spLocks noChangeAspect="1" noEditPoints="1"/>
          </p:cNvSpPr>
          <p:nvPr/>
        </p:nvSpPr>
        <p:spPr bwMode="gray">
          <a:xfrm>
            <a:off x="43807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4" name="Freeform 5"/>
          <p:cNvSpPr>
            <a:spLocks noChangeAspect="1" noEditPoints="1"/>
          </p:cNvSpPr>
          <p:nvPr/>
        </p:nvSpPr>
        <p:spPr bwMode="gray">
          <a:xfrm>
            <a:off x="47792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5" name="Freeform 5"/>
          <p:cNvSpPr>
            <a:spLocks noChangeAspect="1" noEditPoints="1"/>
          </p:cNvSpPr>
          <p:nvPr/>
        </p:nvSpPr>
        <p:spPr bwMode="gray">
          <a:xfrm>
            <a:off x="49785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6" name="Freeform 5"/>
          <p:cNvSpPr>
            <a:spLocks noChangeAspect="1" noEditPoints="1"/>
          </p:cNvSpPr>
          <p:nvPr/>
        </p:nvSpPr>
        <p:spPr bwMode="gray">
          <a:xfrm>
            <a:off x="5177855"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7" name="Freeform 5"/>
          <p:cNvSpPr>
            <a:spLocks noChangeAspect="1" noEditPoints="1"/>
          </p:cNvSpPr>
          <p:nvPr/>
        </p:nvSpPr>
        <p:spPr bwMode="gray">
          <a:xfrm>
            <a:off x="39821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8" name="Freeform 5"/>
          <p:cNvSpPr>
            <a:spLocks noChangeAspect="1" noEditPoints="1"/>
          </p:cNvSpPr>
          <p:nvPr/>
        </p:nvSpPr>
        <p:spPr bwMode="gray">
          <a:xfrm>
            <a:off x="37828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0" name="Freeform 5"/>
          <p:cNvSpPr>
            <a:spLocks noChangeAspect="1" noEditPoints="1"/>
          </p:cNvSpPr>
          <p:nvPr/>
        </p:nvSpPr>
        <p:spPr bwMode="gray">
          <a:xfrm>
            <a:off x="33843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1" name="Freeform 5"/>
          <p:cNvSpPr>
            <a:spLocks noChangeAspect="1" noEditPoints="1"/>
          </p:cNvSpPr>
          <p:nvPr/>
        </p:nvSpPr>
        <p:spPr bwMode="gray">
          <a:xfrm>
            <a:off x="418145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2" name="Freeform 5"/>
          <p:cNvSpPr>
            <a:spLocks noChangeAspect="1" noEditPoints="1"/>
          </p:cNvSpPr>
          <p:nvPr/>
        </p:nvSpPr>
        <p:spPr bwMode="gray">
          <a:xfrm>
            <a:off x="35836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3" name="Freeform 5"/>
          <p:cNvSpPr>
            <a:spLocks noChangeAspect="1" noEditPoints="1"/>
          </p:cNvSpPr>
          <p:nvPr/>
        </p:nvSpPr>
        <p:spPr bwMode="gray">
          <a:xfrm>
            <a:off x="45800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4" name="Freeform 5"/>
          <p:cNvSpPr>
            <a:spLocks noChangeAspect="1" noEditPoints="1"/>
          </p:cNvSpPr>
          <p:nvPr/>
        </p:nvSpPr>
        <p:spPr bwMode="gray">
          <a:xfrm>
            <a:off x="47792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5" name="Freeform 5"/>
          <p:cNvSpPr>
            <a:spLocks noChangeAspect="1" noEditPoints="1"/>
          </p:cNvSpPr>
          <p:nvPr/>
        </p:nvSpPr>
        <p:spPr bwMode="gray">
          <a:xfrm>
            <a:off x="49785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6" name="Freeform 5"/>
          <p:cNvSpPr>
            <a:spLocks noChangeAspect="1" noEditPoints="1"/>
          </p:cNvSpPr>
          <p:nvPr/>
        </p:nvSpPr>
        <p:spPr bwMode="gray">
          <a:xfrm>
            <a:off x="5177855"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7" name="Freeform 5"/>
          <p:cNvSpPr>
            <a:spLocks noChangeAspect="1" noEditPoints="1"/>
          </p:cNvSpPr>
          <p:nvPr/>
        </p:nvSpPr>
        <p:spPr bwMode="gray">
          <a:xfrm>
            <a:off x="39821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8" name="Freeform 5"/>
          <p:cNvSpPr>
            <a:spLocks noChangeAspect="1" noEditPoints="1"/>
          </p:cNvSpPr>
          <p:nvPr/>
        </p:nvSpPr>
        <p:spPr bwMode="gray">
          <a:xfrm>
            <a:off x="37828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0" name="Freeform 5"/>
          <p:cNvSpPr>
            <a:spLocks noChangeAspect="1" noEditPoints="1"/>
          </p:cNvSpPr>
          <p:nvPr/>
        </p:nvSpPr>
        <p:spPr bwMode="gray">
          <a:xfrm>
            <a:off x="338433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1" name="Freeform 5"/>
          <p:cNvSpPr>
            <a:spLocks noChangeAspect="1" noEditPoints="1"/>
          </p:cNvSpPr>
          <p:nvPr/>
        </p:nvSpPr>
        <p:spPr bwMode="gray">
          <a:xfrm>
            <a:off x="4181464"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2" name="Freeform 5"/>
          <p:cNvSpPr>
            <a:spLocks noChangeAspect="1" noEditPoints="1"/>
          </p:cNvSpPr>
          <p:nvPr/>
        </p:nvSpPr>
        <p:spPr bwMode="gray">
          <a:xfrm>
            <a:off x="3583618"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3" name="Freeform 5"/>
          <p:cNvSpPr>
            <a:spLocks noChangeAspect="1" noEditPoints="1"/>
          </p:cNvSpPr>
          <p:nvPr/>
        </p:nvSpPr>
        <p:spPr bwMode="gray">
          <a:xfrm>
            <a:off x="438074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5" name="Freeform 5"/>
          <p:cNvSpPr>
            <a:spLocks noChangeAspect="1" noEditPoints="1"/>
          </p:cNvSpPr>
          <p:nvPr/>
        </p:nvSpPr>
        <p:spPr bwMode="gray">
          <a:xfrm>
            <a:off x="4978573"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6" name="Freeform 5"/>
          <p:cNvSpPr>
            <a:spLocks noChangeAspect="1" noEditPoints="1"/>
          </p:cNvSpPr>
          <p:nvPr/>
        </p:nvSpPr>
        <p:spPr bwMode="gray">
          <a:xfrm>
            <a:off x="5177855"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7" name="Freeform 5"/>
          <p:cNvSpPr>
            <a:spLocks noChangeAspect="1" noEditPoints="1"/>
          </p:cNvSpPr>
          <p:nvPr/>
        </p:nvSpPr>
        <p:spPr bwMode="gray">
          <a:xfrm>
            <a:off x="3982182"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8" name="Freeform 5"/>
          <p:cNvSpPr>
            <a:spLocks noChangeAspect="1" noEditPoints="1"/>
          </p:cNvSpPr>
          <p:nvPr/>
        </p:nvSpPr>
        <p:spPr bwMode="gray">
          <a:xfrm>
            <a:off x="3782900"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9" name="Freeform 5"/>
          <p:cNvSpPr>
            <a:spLocks noChangeAspect="1" noEditPoints="1"/>
          </p:cNvSpPr>
          <p:nvPr/>
        </p:nvSpPr>
        <p:spPr bwMode="gray">
          <a:xfrm>
            <a:off x="4779310" y="4654771"/>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10" name="Rechteck 92"/>
          <p:cNvSpPr/>
          <p:nvPr/>
        </p:nvSpPr>
        <p:spPr bwMode="gray">
          <a:xfrm>
            <a:off x="266544" y="4540270"/>
            <a:ext cx="1729641"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Higher Social </a:t>
            </a:r>
            <a:r>
              <a:rPr lang="de-DE" sz="1200" kern="0" dirty="0" smtClean="0">
                <a:solidFill>
                  <a:schemeClr val="bg1"/>
                </a:solidFill>
              </a:rPr>
              <a:t>Grades:</a:t>
            </a:r>
            <a:r>
              <a:rPr lang="de-DE" kern="0" dirty="0" smtClean="0">
                <a:solidFill>
                  <a:schemeClr val="bg1"/>
                </a:solidFill>
              </a:rPr>
              <a:t>67%</a:t>
            </a:r>
            <a:endParaRPr lang="de-DE" kern="0" dirty="0">
              <a:solidFill>
                <a:schemeClr val="bg1"/>
              </a:solidFill>
            </a:endParaRPr>
          </a:p>
        </p:txBody>
      </p:sp>
      <p:sp>
        <p:nvSpPr>
          <p:cNvPr id="111" name="Rechteck 92"/>
          <p:cNvSpPr/>
          <p:nvPr/>
        </p:nvSpPr>
        <p:spPr bwMode="gray">
          <a:xfrm>
            <a:off x="266545" y="5148407"/>
            <a:ext cx="1737655"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Lower Social Grades</a:t>
            </a:r>
            <a:r>
              <a:rPr lang="de-DE" sz="1200" kern="0" dirty="0" smtClean="0">
                <a:solidFill>
                  <a:schemeClr val="bg1"/>
                </a:solidFill>
              </a:rPr>
              <a:t>: </a:t>
            </a:r>
            <a:r>
              <a:rPr lang="de-DE" kern="0" dirty="0" smtClean="0">
                <a:solidFill>
                  <a:schemeClr val="bg1"/>
                </a:solidFill>
              </a:rPr>
              <a:t>63%</a:t>
            </a:r>
            <a:endParaRPr lang="de-DE" kern="0" dirty="0">
              <a:solidFill>
                <a:schemeClr val="bg1"/>
              </a:solidFill>
            </a:endParaRPr>
          </a:p>
        </p:txBody>
      </p:sp>
      <p:sp>
        <p:nvSpPr>
          <p:cNvPr id="112" name="TextBox 111"/>
          <p:cNvSpPr txBox="1"/>
          <p:nvPr/>
        </p:nvSpPr>
        <p:spPr>
          <a:xfrm>
            <a:off x="560018" y="4236125"/>
            <a:ext cx="1163845" cy="276999"/>
          </a:xfrm>
          <a:prstGeom prst="rect">
            <a:avLst/>
          </a:prstGeom>
          <a:noFill/>
        </p:spPr>
        <p:txBody>
          <a:bodyPr wrap="none" lIns="0" tIns="0" rIns="0" bIns="0" rtlCol="0">
            <a:spAutoFit/>
          </a:bodyPr>
          <a:lstStyle/>
          <a:p>
            <a:r>
              <a:rPr lang="en-GB" dirty="0" smtClean="0">
                <a:solidFill>
                  <a:schemeClr val="tx2"/>
                </a:solidFill>
                <a:cs typeface="Arial" pitchFamily="34" charset="0"/>
              </a:rPr>
              <a:t>Social Grade</a:t>
            </a:r>
            <a:endParaRPr lang="en-US" dirty="0">
              <a:solidFill>
                <a:schemeClr val="tx2"/>
              </a:solidFill>
              <a:cs typeface="Arial" pitchFamily="34" charset="0"/>
            </a:endParaRPr>
          </a:p>
        </p:txBody>
      </p:sp>
      <p:cxnSp>
        <p:nvCxnSpPr>
          <p:cNvPr id="113" name="Straight Connector 112"/>
          <p:cNvCxnSpPr/>
          <p:nvPr/>
        </p:nvCxnSpPr>
        <p:spPr>
          <a:xfrm>
            <a:off x="628650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cxnSp>
        <p:nvCxnSpPr>
          <p:cNvPr id="114" name="Straight Connector 113"/>
          <p:cNvCxnSpPr/>
          <p:nvPr/>
        </p:nvCxnSpPr>
        <p:spPr>
          <a:xfrm>
            <a:off x="245745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sp>
        <p:nvSpPr>
          <p:cNvPr id="28" name="Rectangle 27"/>
          <p:cNvSpPr/>
          <p:nvPr/>
        </p:nvSpPr>
        <p:spPr>
          <a:xfrm>
            <a:off x="77453" y="1068545"/>
            <a:ext cx="2220566" cy="959302"/>
          </a:xfrm>
          <a:prstGeom prst="rect">
            <a:avLst/>
          </a:prstGeom>
        </p:spPr>
        <p:txBody>
          <a:bodyPr wrap="square" anchor="ctr">
            <a:spAutoFit/>
          </a:bodyPr>
          <a:lstStyle/>
          <a:p>
            <a:pPr algn="r">
              <a:lnSpc>
                <a:spcPct val="75000"/>
              </a:lnSpc>
            </a:pPr>
            <a:r>
              <a:rPr lang="en-GB" sz="7200" b="1" dirty="0" smtClean="0">
                <a:solidFill>
                  <a:schemeClr val="accent1"/>
                </a:solidFill>
                <a:cs typeface="Arial" pitchFamily="34" charset="0"/>
              </a:rPr>
              <a:t>63%</a:t>
            </a:r>
            <a:endParaRPr lang="en-US" sz="1600" dirty="0">
              <a:solidFill>
                <a:schemeClr val="accent1"/>
              </a:solidFill>
              <a:cs typeface="Arial" pitchFamily="34" charset="0"/>
            </a:endParaRPr>
          </a:p>
        </p:txBody>
      </p:sp>
      <p:pic>
        <p:nvPicPr>
          <p:cNvPr id="118" name="Picture 117" descr="Ireland provinces.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67953" y="2705912"/>
            <a:ext cx="2238183" cy="2563200"/>
          </a:xfrm>
          <a:prstGeom prst="rect">
            <a:avLst/>
          </a:prstGeom>
        </p:spPr>
      </p:pic>
      <p:sp>
        <p:nvSpPr>
          <p:cNvPr id="119" name="TextBox 9"/>
          <p:cNvSpPr txBox="1">
            <a:spLocks noChangeArrowheads="1"/>
          </p:cNvSpPr>
          <p:nvPr/>
        </p:nvSpPr>
        <p:spPr bwMode="auto">
          <a:xfrm>
            <a:off x="7762914" y="3810423"/>
            <a:ext cx="910808" cy="769441"/>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Rest of </a:t>
            </a:r>
            <a:br>
              <a:rPr kumimoji="0" lang="en-IE" sz="1000" b="0" i="0" u="none" strike="noStrike" kern="0" cap="none" spc="0" normalizeH="0" baseline="0" noProof="0" dirty="0" smtClean="0">
                <a:ln>
                  <a:noFill/>
                </a:ln>
                <a:solidFill>
                  <a:schemeClr val="bg1"/>
                </a:solidFill>
                <a:effectLst/>
                <a:uLnTx/>
                <a:uFillTx/>
                <a:cs typeface="Calibri" pitchFamily="34" charset="0"/>
              </a:rPr>
            </a:br>
            <a:r>
              <a:rPr kumimoji="0" lang="en-IE" sz="1000" b="0" i="0" u="none" strike="noStrike" kern="0" cap="none" spc="0" normalizeH="0" baseline="0" noProof="0" dirty="0" smtClean="0">
                <a:ln>
                  <a:noFill/>
                </a:ln>
                <a:solidFill>
                  <a:schemeClr val="bg1"/>
                </a:solidFill>
                <a:effectLst/>
                <a:uLnTx/>
                <a:uFillTx/>
                <a:cs typeface="Calibri" pitchFamily="34" charset="0"/>
              </a:rPr>
              <a:t>Leinster </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noProof="0" dirty="0" smtClean="0">
                <a:solidFill>
                  <a:schemeClr val="bg1"/>
                </a:solidFill>
                <a:cs typeface="Calibri" pitchFamily="34" charset="0"/>
              </a:rPr>
              <a:t>60</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0" name="TextBox 9"/>
          <p:cNvSpPr txBox="1">
            <a:spLocks noChangeArrowheads="1"/>
          </p:cNvSpPr>
          <p:nvPr/>
        </p:nvSpPr>
        <p:spPr bwMode="auto">
          <a:xfrm>
            <a:off x="7015646" y="4384918"/>
            <a:ext cx="910808"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effectLst/>
                <a:uLnTx/>
                <a:uFillTx/>
                <a:cs typeface="Calibri" pitchFamily="34" charset="0"/>
              </a:rPr>
              <a:t>Munster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cs typeface="Calibri" pitchFamily="34" charset="0"/>
              </a:rPr>
              <a:t>61</a:t>
            </a:r>
            <a:r>
              <a:rPr kumimoji="0" lang="en-IE" sz="2400" b="0" i="0" u="none" strike="noStrike" kern="0" cap="none" spc="0" normalizeH="0" baseline="0" noProof="0" dirty="0" smtClean="0">
                <a:ln>
                  <a:noFill/>
                </a:ln>
                <a:effectLst/>
                <a:uLnTx/>
                <a:uFillTx/>
                <a:cs typeface="Calibri" pitchFamily="34" charset="0"/>
              </a:rPr>
              <a:t>%</a:t>
            </a:r>
          </a:p>
        </p:txBody>
      </p:sp>
      <p:sp>
        <p:nvSpPr>
          <p:cNvPr id="121" name="TextBox 9"/>
          <p:cNvSpPr txBox="1">
            <a:spLocks noChangeArrowheads="1"/>
          </p:cNvSpPr>
          <p:nvPr/>
        </p:nvSpPr>
        <p:spPr bwMode="auto">
          <a:xfrm>
            <a:off x="7011489" y="3503856"/>
            <a:ext cx="1038252"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Conn/ Ulster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solidFill>
                  <a:schemeClr val="bg1"/>
                </a:solidFill>
                <a:cs typeface="Calibri" pitchFamily="34" charset="0"/>
              </a:rPr>
              <a:t>63</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6" name="TextBox 9"/>
          <p:cNvSpPr txBox="1">
            <a:spLocks noChangeArrowheads="1"/>
          </p:cNvSpPr>
          <p:nvPr/>
        </p:nvSpPr>
        <p:spPr bwMode="auto">
          <a:xfrm>
            <a:off x="8300394" y="3225786"/>
            <a:ext cx="770692" cy="615553"/>
          </a:xfrm>
          <a:prstGeom prst="rect">
            <a:avLst/>
          </a:prstGeom>
          <a:solidFill>
            <a:srgbClr val="FFFFFF"/>
          </a:solidFill>
          <a:ln w="9525">
            <a:solidFill>
              <a:srgbClr val="CEC7BA"/>
            </a:solidFill>
            <a:prstDash val="dash"/>
            <a:miter lim="800000"/>
            <a:headEnd/>
            <a:tailEnd/>
          </a:ln>
        </p:spPr>
        <p:txBody>
          <a:bodyPr r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Dublin</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solidFill>
                  <a:schemeClr val="bg1"/>
                </a:solidFill>
                <a:cs typeface="Calibri" pitchFamily="34" charset="0"/>
              </a:rPr>
              <a:t>69</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cxnSp>
        <p:nvCxnSpPr>
          <p:cNvPr id="129" name="Straight Connector 105"/>
          <p:cNvCxnSpPr>
            <a:cxnSpLocks noChangeShapeType="1"/>
            <a:stCxn id="126" idx="2"/>
          </p:cNvCxnSpPr>
          <p:nvPr/>
        </p:nvCxnSpPr>
        <p:spPr bwMode="auto">
          <a:xfrm flipH="1">
            <a:off x="8411866" y="3841339"/>
            <a:ext cx="273874" cy="321234"/>
          </a:xfrm>
          <a:prstGeom prst="line">
            <a:avLst/>
          </a:prstGeom>
          <a:noFill/>
          <a:ln w="9525" algn="ctr">
            <a:solidFill>
              <a:srgbClr val="CEC7BA"/>
            </a:solidFill>
            <a:round/>
            <a:headEnd/>
            <a:tailEnd/>
          </a:ln>
        </p:spPr>
      </p:cxnSp>
      <p:sp>
        <p:nvSpPr>
          <p:cNvPr id="131" name="Freeform 5"/>
          <p:cNvSpPr>
            <a:spLocks noChangeAspect="1" noEditPoints="1"/>
          </p:cNvSpPr>
          <p:nvPr/>
        </p:nvSpPr>
        <p:spPr bwMode="gray">
          <a:xfrm>
            <a:off x="32257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2" name="Freeform 5"/>
          <p:cNvSpPr>
            <a:spLocks noChangeAspect="1" noEditPoints="1"/>
          </p:cNvSpPr>
          <p:nvPr/>
        </p:nvSpPr>
        <p:spPr bwMode="gray">
          <a:xfrm>
            <a:off x="948621"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3" name="Freeform 5"/>
          <p:cNvSpPr>
            <a:spLocks noChangeAspect="1" noEditPoints="1"/>
          </p:cNvSpPr>
          <p:nvPr/>
        </p:nvSpPr>
        <p:spPr bwMode="gray">
          <a:xfrm>
            <a:off x="47908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5" name="Freeform 5"/>
          <p:cNvSpPr>
            <a:spLocks noChangeAspect="1" noEditPoints="1"/>
          </p:cNvSpPr>
          <p:nvPr/>
        </p:nvSpPr>
        <p:spPr bwMode="gray">
          <a:xfrm>
            <a:off x="1574654"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36" name="Freeform 5"/>
          <p:cNvSpPr>
            <a:spLocks noChangeAspect="1" noEditPoints="1"/>
          </p:cNvSpPr>
          <p:nvPr/>
        </p:nvSpPr>
        <p:spPr bwMode="gray">
          <a:xfrm>
            <a:off x="173116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7" name="Freeform 5"/>
          <p:cNvSpPr>
            <a:spLocks noChangeAspect="1" noEditPoints="1"/>
          </p:cNvSpPr>
          <p:nvPr/>
        </p:nvSpPr>
        <p:spPr bwMode="gray">
          <a:xfrm>
            <a:off x="635597"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8" name="Freeform 5"/>
          <p:cNvSpPr>
            <a:spLocks noChangeAspect="1" noEditPoints="1"/>
          </p:cNvSpPr>
          <p:nvPr/>
        </p:nvSpPr>
        <p:spPr bwMode="gray">
          <a:xfrm>
            <a:off x="1261645" y="4824295"/>
            <a:ext cx="110144" cy="317086"/>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9" name="Freeform 5"/>
          <p:cNvSpPr>
            <a:spLocks noChangeAspect="1" noEditPoints="1"/>
          </p:cNvSpPr>
          <p:nvPr/>
        </p:nvSpPr>
        <p:spPr bwMode="gray">
          <a:xfrm>
            <a:off x="110513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0" name="Freeform 5"/>
          <p:cNvSpPr>
            <a:spLocks noChangeAspect="1" noEditPoints="1"/>
          </p:cNvSpPr>
          <p:nvPr/>
        </p:nvSpPr>
        <p:spPr bwMode="gray">
          <a:xfrm>
            <a:off x="792109"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2" name="Freeform 5"/>
          <p:cNvSpPr>
            <a:spLocks noChangeAspect="1" noEditPoints="1"/>
          </p:cNvSpPr>
          <p:nvPr/>
        </p:nvSpPr>
        <p:spPr bwMode="gray">
          <a:xfrm>
            <a:off x="32257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3" name="Freeform 5"/>
          <p:cNvSpPr>
            <a:spLocks noChangeAspect="1" noEditPoints="1"/>
          </p:cNvSpPr>
          <p:nvPr/>
        </p:nvSpPr>
        <p:spPr bwMode="gray">
          <a:xfrm>
            <a:off x="94861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4" name="Freeform 5"/>
          <p:cNvSpPr>
            <a:spLocks noChangeAspect="1" noEditPoints="1"/>
          </p:cNvSpPr>
          <p:nvPr/>
        </p:nvSpPr>
        <p:spPr bwMode="gray">
          <a:xfrm>
            <a:off x="47908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5" name="Freeform 5"/>
          <p:cNvSpPr>
            <a:spLocks noChangeAspect="1" noEditPoints="1"/>
          </p:cNvSpPr>
          <p:nvPr/>
        </p:nvSpPr>
        <p:spPr bwMode="gray">
          <a:xfrm>
            <a:off x="110512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6" name="Freeform 5"/>
          <p:cNvSpPr>
            <a:spLocks noChangeAspect="1" noEditPoints="1"/>
          </p:cNvSpPr>
          <p:nvPr/>
        </p:nvSpPr>
        <p:spPr bwMode="gray">
          <a:xfrm>
            <a:off x="126163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20000">
                <a:schemeClr val="bg2"/>
              </a:gs>
              <a:gs pos="2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7" name="Freeform 5"/>
          <p:cNvSpPr>
            <a:spLocks noChangeAspect="1" noEditPoints="1"/>
          </p:cNvSpPr>
          <p:nvPr/>
        </p:nvSpPr>
        <p:spPr bwMode="gray">
          <a:xfrm>
            <a:off x="157465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8" name="Freeform 5"/>
          <p:cNvSpPr>
            <a:spLocks noChangeAspect="1" noEditPoints="1"/>
          </p:cNvSpPr>
          <p:nvPr/>
        </p:nvSpPr>
        <p:spPr bwMode="gray">
          <a:xfrm>
            <a:off x="1731165"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9" name="Freeform 5"/>
          <p:cNvSpPr>
            <a:spLocks noChangeAspect="1" noEditPoints="1"/>
          </p:cNvSpPr>
          <p:nvPr/>
        </p:nvSpPr>
        <p:spPr bwMode="gray">
          <a:xfrm>
            <a:off x="79210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0" name="Freeform 5"/>
          <p:cNvSpPr>
            <a:spLocks noChangeAspect="1" noEditPoints="1"/>
          </p:cNvSpPr>
          <p:nvPr/>
        </p:nvSpPr>
        <p:spPr bwMode="gray">
          <a:xfrm>
            <a:off x="63559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1" name="Freeform 5"/>
          <p:cNvSpPr>
            <a:spLocks noChangeAspect="1" noEditPoints="1"/>
          </p:cNvSpPr>
          <p:nvPr/>
        </p:nvSpPr>
        <p:spPr bwMode="gray">
          <a:xfrm>
            <a:off x="141814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2" name="Freeform 5"/>
          <p:cNvSpPr>
            <a:spLocks noChangeAspect="1" noEditPoints="1"/>
          </p:cNvSpPr>
          <p:nvPr/>
        </p:nvSpPr>
        <p:spPr bwMode="gray">
          <a:xfrm>
            <a:off x="32257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3" name="Freeform 5"/>
          <p:cNvSpPr>
            <a:spLocks noChangeAspect="1" noEditPoints="1"/>
          </p:cNvSpPr>
          <p:nvPr/>
        </p:nvSpPr>
        <p:spPr bwMode="gray">
          <a:xfrm>
            <a:off x="94861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4" name="Freeform 5"/>
          <p:cNvSpPr>
            <a:spLocks noChangeAspect="1" noEditPoints="1"/>
          </p:cNvSpPr>
          <p:nvPr/>
        </p:nvSpPr>
        <p:spPr bwMode="gray">
          <a:xfrm>
            <a:off x="47908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5" name="Freeform 5"/>
          <p:cNvSpPr>
            <a:spLocks noChangeAspect="1" noEditPoints="1"/>
          </p:cNvSpPr>
          <p:nvPr/>
        </p:nvSpPr>
        <p:spPr bwMode="gray">
          <a:xfrm>
            <a:off x="126163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6" name="Freeform 5"/>
          <p:cNvSpPr>
            <a:spLocks noChangeAspect="1" noEditPoints="1"/>
          </p:cNvSpPr>
          <p:nvPr/>
        </p:nvSpPr>
        <p:spPr bwMode="gray">
          <a:xfrm>
            <a:off x="110512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50000">
                <a:schemeClr val="bg2"/>
              </a:gs>
              <a:gs pos="5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7" name="Freeform 5"/>
          <p:cNvSpPr>
            <a:spLocks noChangeAspect="1" noEditPoints="1"/>
          </p:cNvSpPr>
          <p:nvPr/>
        </p:nvSpPr>
        <p:spPr bwMode="gray">
          <a:xfrm>
            <a:off x="157465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8" name="Freeform 5"/>
          <p:cNvSpPr>
            <a:spLocks noChangeAspect="1" noEditPoints="1"/>
          </p:cNvSpPr>
          <p:nvPr/>
        </p:nvSpPr>
        <p:spPr bwMode="gray">
          <a:xfrm>
            <a:off x="1731165"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9" name="Freeform 5"/>
          <p:cNvSpPr>
            <a:spLocks noChangeAspect="1" noEditPoints="1"/>
          </p:cNvSpPr>
          <p:nvPr/>
        </p:nvSpPr>
        <p:spPr bwMode="gray">
          <a:xfrm>
            <a:off x="79210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0" name="Freeform 5"/>
          <p:cNvSpPr>
            <a:spLocks noChangeAspect="1" noEditPoints="1"/>
          </p:cNvSpPr>
          <p:nvPr/>
        </p:nvSpPr>
        <p:spPr bwMode="gray">
          <a:xfrm>
            <a:off x="63559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61" name="Freeform 5"/>
          <p:cNvSpPr>
            <a:spLocks noChangeAspect="1" noEditPoints="1"/>
          </p:cNvSpPr>
          <p:nvPr/>
        </p:nvSpPr>
        <p:spPr bwMode="gray">
          <a:xfrm>
            <a:off x="141814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2" name="Rechteck 92"/>
          <p:cNvSpPr/>
          <p:nvPr/>
        </p:nvSpPr>
        <p:spPr bwMode="gray">
          <a:xfrm>
            <a:off x="588752" y="5756246"/>
            <a:ext cx="1093248"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smtClean="0">
                <a:solidFill>
                  <a:schemeClr val="bg1"/>
                </a:solidFill>
              </a:rPr>
              <a:t>Farmers: </a:t>
            </a:r>
            <a:r>
              <a:rPr lang="de-DE" kern="0" dirty="0" smtClean="0">
                <a:solidFill>
                  <a:schemeClr val="bg1"/>
                </a:solidFill>
              </a:rPr>
              <a:t>  50%</a:t>
            </a:r>
            <a:endParaRPr lang="de-DE" sz="2400" kern="0" dirty="0">
              <a:solidFill>
                <a:schemeClr val="bg1"/>
              </a:solidFill>
            </a:endParaRPr>
          </a:p>
        </p:txBody>
      </p:sp>
      <p:sp>
        <p:nvSpPr>
          <p:cNvPr id="141" name="Text Placeholder 34"/>
          <p:cNvSpPr txBox="1">
            <a:spLocks/>
          </p:cNvSpPr>
          <p:nvPr/>
        </p:nvSpPr>
        <p:spPr>
          <a:xfrm>
            <a:off x="109209" y="232531"/>
            <a:ext cx="8461585" cy="332399"/>
          </a:xfrm>
          <a:prstGeom prst="rect">
            <a:avLst/>
          </a:prstGeom>
        </p:spPr>
        <p:txBody>
          <a:bodyPr vert="horz" wrap="square" lIns="0" tIns="0" rIns="0" bIns="0" rtlCol="0" anchor="ctr">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a:pPr>
            <a:r>
              <a:rPr lang="en-IE" sz="2400" b="1" dirty="0" smtClean="0">
                <a:solidFill>
                  <a:schemeClr val="accent5"/>
                </a:solidFill>
              </a:rPr>
              <a:t>Public Attitudes Towards Abortion</a:t>
            </a:r>
            <a:endParaRPr lang="en-IE" sz="2400" b="1" dirty="0">
              <a:solidFill>
                <a:schemeClr val="accent5"/>
              </a:solidFill>
            </a:endParaRPr>
          </a:p>
        </p:txBody>
      </p:sp>
      <p:sp>
        <p:nvSpPr>
          <p:cNvPr id="166" name="Rectangle 165"/>
          <p:cNvSpPr/>
          <p:nvPr/>
        </p:nvSpPr>
        <p:spPr>
          <a:xfrm>
            <a:off x="2379838" y="1048737"/>
            <a:ext cx="5920556" cy="923330"/>
          </a:xfrm>
          <a:prstGeom prst="rect">
            <a:avLst/>
          </a:prstGeom>
        </p:spPr>
        <p:txBody>
          <a:bodyPr wrap="square" anchor="ctr">
            <a:spAutoFit/>
          </a:bodyPr>
          <a:lstStyle/>
          <a:p>
            <a:r>
              <a:rPr lang="en-GB" dirty="0" smtClean="0">
                <a:solidFill>
                  <a:schemeClr val="accent1"/>
                </a:solidFill>
                <a:cs typeface="Arial" pitchFamily="34" charset="0"/>
              </a:rPr>
              <a:t>Believe </a:t>
            </a:r>
            <a:r>
              <a:rPr lang="en-IE" dirty="0">
                <a:solidFill>
                  <a:schemeClr val="accent1"/>
                </a:solidFill>
                <a:cs typeface="Arial" pitchFamily="34" charset="0"/>
              </a:rPr>
              <a:t>Irish politicians should show leadership and deal proactively with the issue of widening access to abortion in Ireland</a:t>
            </a:r>
          </a:p>
        </p:txBody>
      </p:sp>
      <p:sp>
        <p:nvSpPr>
          <p:cNvPr id="169" name="TextBox 168"/>
          <p:cNvSpPr txBox="1"/>
          <p:nvPr/>
        </p:nvSpPr>
        <p:spPr>
          <a:xfrm>
            <a:off x="5369907" y="2816537"/>
            <a:ext cx="495649" cy="307777"/>
          </a:xfrm>
          <a:prstGeom prst="rect">
            <a:avLst/>
          </a:prstGeom>
          <a:noFill/>
        </p:spPr>
        <p:txBody>
          <a:bodyPr wrap="none" rtlCol="0">
            <a:spAutoFit/>
          </a:bodyPr>
          <a:lstStyle/>
          <a:p>
            <a:r>
              <a:rPr lang="en-IE" sz="1400" dirty="0" smtClean="0">
                <a:solidFill>
                  <a:schemeClr val="bg1"/>
                </a:solidFill>
              </a:rPr>
              <a:t>65%</a:t>
            </a:r>
            <a:endParaRPr lang="en-GB" sz="1400" dirty="0">
              <a:solidFill>
                <a:schemeClr val="bg1"/>
              </a:solidFill>
            </a:endParaRPr>
          </a:p>
        </p:txBody>
      </p:sp>
      <p:sp>
        <p:nvSpPr>
          <p:cNvPr id="172" name="TextBox 171"/>
          <p:cNvSpPr txBox="1"/>
          <p:nvPr/>
        </p:nvSpPr>
        <p:spPr>
          <a:xfrm>
            <a:off x="5369907" y="3272474"/>
            <a:ext cx="495649" cy="307777"/>
          </a:xfrm>
          <a:prstGeom prst="rect">
            <a:avLst/>
          </a:prstGeom>
          <a:noFill/>
        </p:spPr>
        <p:txBody>
          <a:bodyPr wrap="none" rtlCol="0">
            <a:spAutoFit/>
          </a:bodyPr>
          <a:lstStyle/>
          <a:p>
            <a:r>
              <a:rPr lang="en-IE" sz="1400" dirty="0" smtClean="0">
                <a:solidFill>
                  <a:schemeClr val="bg1"/>
                </a:solidFill>
              </a:rPr>
              <a:t>69%</a:t>
            </a:r>
            <a:endParaRPr lang="en-GB" sz="1400" dirty="0">
              <a:solidFill>
                <a:schemeClr val="bg1"/>
              </a:solidFill>
            </a:endParaRPr>
          </a:p>
        </p:txBody>
      </p:sp>
      <p:sp>
        <p:nvSpPr>
          <p:cNvPr id="173" name="TextBox 172"/>
          <p:cNvSpPr txBox="1"/>
          <p:nvPr/>
        </p:nvSpPr>
        <p:spPr>
          <a:xfrm>
            <a:off x="5369907" y="3770943"/>
            <a:ext cx="495649" cy="307777"/>
          </a:xfrm>
          <a:prstGeom prst="rect">
            <a:avLst/>
          </a:prstGeom>
          <a:noFill/>
        </p:spPr>
        <p:txBody>
          <a:bodyPr wrap="none" rtlCol="0">
            <a:spAutoFit/>
          </a:bodyPr>
          <a:lstStyle/>
          <a:p>
            <a:r>
              <a:rPr lang="en-IE" sz="1400" dirty="0" smtClean="0">
                <a:solidFill>
                  <a:schemeClr val="bg1"/>
                </a:solidFill>
              </a:rPr>
              <a:t>65%</a:t>
            </a:r>
            <a:endParaRPr lang="en-GB" sz="1400" dirty="0">
              <a:solidFill>
                <a:schemeClr val="bg1"/>
              </a:solidFill>
            </a:endParaRPr>
          </a:p>
        </p:txBody>
      </p:sp>
      <p:sp>
        <p:nvSpPr>
          <p:cNvPr id="174" name="TextBox 173"/>
          <p:cNvSpPr txBox="1"/>
          <p:nvPr/>
        </p:nvSpPr>
        <p:spPr>
          <a:xfrm>
            <a:off x="5369907" y="4226880"/>
            <a:ext cx="495649" cy="307777"/>
          </a:xfrm>
          <a:prstGeom prst="rect">
            <a:avLst/>
          </a:prstGeom>
          <a:noFill/>
        </p:spPr>
        <p:txBody>
          <a:bodyPr wrap="none" rtlCol="0">
            <a:spAutoFit/>
          </a:bodyPr>
          <a:lstStyle/>
          <a:p>
            <a:r>
              <a:rPr lang="en-IE" sz="1400" dirty="0" smtClean="0">
                <a:solidFill>
                  <a:schemeClr val="bg1"/>
                </a:solidFill>
              </a:rPr>
              <a:t>65%</a:t>
            </a:r>
            <a:endParaRPr lang="en-GB" sz="1400" dirty="0">
              <a:solidFill>
                <a:schemeClr val="bg1"/>
              </a:solidFill>
            </a:endParaRPr>
          </a:p>
        </p:txBody>
      </p:sp>
      <p:sp>
        <p:nvSpPr>
          <p:cNvPr id="175" name="TextBox 174"/>
          <p:cNvSpPr txBox="1"/>
          <p:nvPr/>
        </p:nvSpPr>
        <p:spPr>
          <a:xfrm>
            <a:off x="5369907" y="4704083"/>
            <a:ext cx="495649" cy="307777"/>
          </a:xfrm>
          <a:prstGeom prst="rect">
            <a:avLst/>
          </a:prstGeom>
          <a:noFill/>
        </p:spPr>
        <p:txBody>
          <a:bodyPr wrap="none" rtlCol="0">
            <a:spAutoFit/>
          </a:bodyPr>
          <a:lstStyle/>
          <a:p>
            <a:r>
              <a:rPr lang="en-IE" sz="1400" dirty="0" smtClean="0">
                <a:solidFill>
                  <a:schemeClr val="bg1"/>
                </a:solidFill>
              </a:rPr>
              <a:t>70%</a:t>
            </a:r>
            <a:endParaRPr lang="en-GB" sz="1400" dirty="0">
              <a:solidFill>
                <a:schemeClr val="bg1"/>
              </a:solidFill>
            </a:endParaRPr>
          </a:p>
        </p:txBody>
      </p:sp>
      <p:sp>
        <p:nvSpPr>
          <p:cNvPr id="176" name="TextBox 175"/>
          <p:cNvSpPr txBox="1"/>
          <p:nvPr/>
        </p:nvSpPr>
        <p:spPr>
          <a:xfrm>
            <a:off x="5369907" y="5182410"/>
            <a:ext cx="495649" cy="307777"/>
          </a:xfrm>
          <a:prstGeom prst="rect">
            <a:avLst/>
          </a:prstGeom>
          <a:noFill/>
        </p:spPr>
        <p:txBody>
          <a:bodyPr wrap="none" rtlCol="0">
            <a:spAutoFit/>
          </a:bodyPr>
          <a:lstStyle/>
          <a:p>
            <a:r>
              <a:rPr lang="en-IE" sz="1400" dirty="0" smtClean="0">
                <a:solidFill>
                  <a:schemeClr val="bg1"/>
                </a:solidFill>
              </a:rPr>
              <a:t>48%</a:t>
            </a:r>
            <a:endParaRPr lang="en-GB" sz="1400" dirty="0">
              <a:solidFill>
                <a:schemeClr val="bg1"/>
              </a:solidFill>
            </a:endParaRPr>
          </a:p>
        </p:txBody>
      </p:sp>
      <p:sp>
        <p:nvSpPr>
          <p:cNvPr id="178" name="TextBox 177"/>
          <p:cNvSpPr txBox="1"/>
          <p:nvPr/>
        </p:nvSpPr>
        <p:spPr>
          <a:xfrm>
            <a:off x="907138" y="2063316"/>
            <a:ext cx="700513" cy="276999"/>
          </a:xfrm>
          <a:prstGeom prst="rect">
            <a:avLst/>
          </a:prstGeom>
          <a:noFill/>
        </p:spPr>
        <p:txBody>
          <a:bodyPr wrap="none" lIns="0" tIns="0" rIns="0" bIns="0" rtlCol="0" anchor="b" anchorCtr="1">
            <a:spAutoFit/>
          </a:bodyPr>
          <a:lstStyle/>
          <a:p>
            <a:pPr algn="ctr"/>
            <a:r>
              <a:rPr lang="en-GB" dirty="0" smtClean="0">
                <a:solidFill>
                  <a:schemeClr val="tx2"/>
                </a:solidFill>
                <a:cs typeface="Calibri" pitchFamily="34" charset="0"/>
              </a:rPr>
              <a:t>Gender</a:t>
            </a:r>
            <a:endParaRPr lang="en-US" dirty="0">
              <a:solidFill>
                <a:schemeClr val="tx2"/>
              </a:solidFill>
              <a:cs typeface="Calibri" pitchFamily="34" charset="0"/>
            </a:endParaRPr>
          </a:p>
        </p:txBody>
      </p:sp>
      <p:sp>
        <p:nvSpPr>
          <p:cNvPr id="180" name="Rechteck 31"/>
          <p:cNvSpPr/>
          <p:nvPr/>
        </p:nvSpPr>
        <p:spPr>
          <a:xfrm>
            <a:off x="689948" y="3597523"/>
            <a:ext cx="442429" cy="307777"/>
          </a:xfrm>
          <a:prstGeom prst="rect">
            <a:avLst/>
          </a:prstGeom>
        </p:spPr>
        <p:txBody>
          <a:bodyPr wrap="none" lIns="0" tIns="0" rIns="0" bIns="0" anchor="ctr" anchorCtr="0">
            <a:spAutoFit/>
          </a:bodyPr>
          <a:lstStyle/>
          <a:p>
            <a:pPr algn="ctr"/>
            <a:r>
              <a:rPr lang="en-US" sz="2000" dirty="0" smtClean="0">
                <a:solidFill>
                  <a:schemeClr val="accent1">
                    <a:lumMod val="75000"/>
                  </a:schemeClr>
                </a:solidFill>
              </a:rPr>
              <a:t>65%</a:t>
            </a:r>
            <a:endParaRPr lang="en-US" sz="2000" dirty="0">
              <a:solidFill>
                <a:schemeClr val="accent1">
                  <a:lumMod val="75000"/>
                </a:schemeClr>
              </a:solidFill>
            </a:endParaRPr>
          </a:p>
        </p:txBody>
      </p:sp>
      <p:sp>
        <p:nvSpPr>
          <p:cNvPr id="181" name="Rechteck 31"/>
          <p:cNvSpPr/>
          <p:nvPr/>
        </p:nvSpPr>
        <p:spPr>
          <a:xfrm>
            <a:off x="1385654" y="2499500"/>
            <a:ext cx="442429" cy="307777"/>
          </a:xfrm>
          <a:prstGeom prst="rect">
            <a:avLst/>
          </a:prstGeom>
        </p:spPr>
        <p:txBody>
          <a:bodyPr wrap="none" lIns="0" tIns="0" rIns="0" bIns="0" anchor="ctr" anchorCtr="0">
            <a:spAutoFit/>
          </a:bodyPr>
          <a:lstStyle/>
          <a:p>
            <a:pPr algn="ctr"/>
            <a:r>
              <a:rPr lang="en-US" sz="2000" dirty="0" smtClean="0">
                <a:solidFill>
                  <a:srgbClr val="D0103A"/>
                </a:solidFill>
              </a:rPr>
              <a:t>62%</a:t>
            </a:r>
            <a:endParaRPr lang="en-US" sz="2000" dirty="0">
              <a:solidFill>
                <a:srgbClr val="D0103A"/>
              </a:solidFill>
            </a:endParaRPr>
          </a:p>
        </p:txBody>
      </p:sp>
      <p:grpSp>
        <p:nvGrpSpPr>
          <p:cNvPr id="182" name="Group 181"/>
          <p:cNvGrpSpPr/>
          <p:nvPr/>
        </p:nvGrpSpPr>
        <p:grpSpPr>
          <a:xfrm>
            <a:off x="1283513" y="2851369"/>
            <a:ext cx="646711" cy="1146598"/>
            <a:chOff x="6566388" y="1799850"/>
            <a:chExt cx="775429" cy="1374812"/>
          </a:xfrm>
        </p:grpSpPr>
        <p:sp>
          <p:nvSpPr>
            <p:cNvPr id="188" name="Freeform 21"/>
            <p:cNvSpPr>
              <a:spLocks/>
            </p:cNvSpPr>
            <p:nvPr/>
          </p:nvSpPr>
          <p:spPr bwMode="auto">
            <a:xfrm>
              <a:off x="6566388" y="1799850"/>
              <a:ext cx="775429" cy="1374812"/>
            </a:xfrm>
            <a:custGeom>
              <a:avLst/>
              <a:gdLst>
                <a:gd name="T0" fmla="*/ 64 w 128"/>
                <a:gd name="T1" fmla="*/ 0 h 314"/>
                <a:gd name="T2" fmla="*/ 0 w 128"/>
                <a:gd name="T3" fmla="*/ 0 h 314"/>
                <a:gd name="T4" fmla="*/ 0 w 128"/>
                <a:gd name="T5" fmla="*/ 64 h 314"/>
                <a:gd name="T6" fmla="*/ 0 w 128"/>
                <a:gd name="T7" fmla="*/ 72 h 314"/>
                <a:gd name="T8" fmla="*/ 0 w 128"/>
                <a:gd name="T9" fmla="*/ 250 h 314"/>
                <a:gd name="T10" fmla="*/ 64 w 128"/>
                <a:gd name="T11" fmla="*/ 314 h 314"/>
                <a:gd name="T12" fmla="*/ 128 w 128"/>
                <a:gd name="T13" fmla="*/ 250 h 314"/>
                <a:gd name="T14" fmla="*/ 128 w 128"/>
                <a:gd name="T15" fmla="*/ 64 h 314"/>
                <a:gd name="T16" fmla="*/ 64 w 128"/>
                <a:gd name="T17"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14">
                  <a:moveTo>
                    <a:pt x="64" y="0"/>
                  </a:moveTo>
                  <a:cubicBezTo>
                    <a:pt x="0" y="0"/>
                    <a:pt x="0" y="0"/>
                    <a:pt x="0" y="0"/>
                  </a:cubicBezTo>
                  <a:cubicBezTo>
                    <a:pt x="0" y="64"/>
                    <a:pt x="0" y="64"/>
                    <a:pt x="0" y="64"/>
                  </a:cubicBezTo>
                  <a:cubicBezTo>
                    <a:pt x="0" y="72"/>
                    <a:pt x="0" y="72"/>
                    <a:pt x="0" y="72"/>
                  </a:cubicBezTo>
                  <a:cubicBezTo>
                    <a:pt x="0" y="250"/>
                    <a:pt x="0" y="250"/>
                    <a:pt x="0" y="250"/>
                  </a:cubicBezTo>
                  <a:cubicBezTo>
                    <a:pt x="0" y="286"/>
                    <a:pt x="29" y="314"/>
                    <a:pt x="64" y="314"/>
                  </a:cubicBezTo>
                  <a:cubicBezTo>
                    <a:pt x="100" y="314"/>
                    <a:pt x="128" y="286"/>
                    <a:pt x="128" y="250"/>
                  </a:cubicBezTo>
                  <a:cubicBezTo>
                    <a:pt x="128" y="64"/>
                    <a:pt x="128" y="64"/>
                    <a:pt x="128" y="64"/>
                  </a:cubicBezTo>
                  <a:cubicBezTo>
                    <a:pt x="128" y="29"/>
                    <a:pt x="100" y="0"/>
                    <a:pt x="64" y="0"/>
                  </a:cubicBez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9" name="Group 188"/>
            <p:cNvGrpSpPr/>
            <p:nvPr/>
          </p:nvGrpSpPr>
          <p:grpSpPr>
            <a:xfrm>
              <a:off x="6739613" y="2152086"/>
              <a:ext cx="428978" cy="670341"/>
              <a:chOff x="6744069" y="2107565"/>
              <a:chExt cx="428978" cy="670341"/>
            </a:xfrm>
          </p:grpSpPr>
          <p:pic>
            <p:nvPicPr>
              <p:cNvPr id="190" name="Picture 18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44069" y="2235315"/>
                <a:ext cx="428978" cy="542591"/>
              </a:xfrm>
              <a:prstGeom prst="rect">
                <a:avLst/>
              </a:prstGeom>
            </p:spPr>
          </p:pic>
          <p:sp>
            <p:nvSpPr>
              <p:cNvPr id="191" name="Oval 31"/>
              <p:cNvSpPr>
                <a:spLocks noChangeArrowheads="1"/>
              </p:cNvSpPr>
              <p:nvPr/>
            </p:nvSpPr>
            <p:spPr bwMode="auto">
              <a:xfrm>
                <a:off x="6861549" y="2107565"/>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grpSp>
        <p:nvGrpSpPr>
          <p:cNvPr id="183" name="Group 182"/>
          <p:cNvGrpSpPr/>
          <p:nvPr/>
        </p:nvGrpSpPr>
        <p:grpSpPr>
          <a:xfrm>
            <a:off x="584565" y="2349864"/>
            <a:ext cx="653195" cy="1177545"/>
            <a:chOff x="5728324" y="1198527"/>
            <a:chExt cx="783204" cy="1411919"/>
          </a:xfrm>
        </p:grpSpPr>
        <p:sp>
          <p:nvSpPr>
            <p:cNvPr id="184" name="Freeform 27"/>
            <p:cNvSpPr>
              <a:spLocks/>
            </p:cNvSpPr>
            <p:nvPr/>
          </p:nvSpPr>
          <p:spPr bwMode="auto">
            <a:xfrm>
              <a:off x="5728324" y="1198527"/>
              <a:ext cx="783204" cy="1411919"/>
            </a:xfrm>
            <a:custGeom>
              <a:avLst/>
              <a:gdLst>
                <a:gd name="T0" fmla="*/ 64 w 128"/>
                <a:gd name="T1" fmla="*/ 0 h 322"/>
                <a:gd name="T2" fmla="*/ 0 w 128"/>
                <a:gd name="T3" fmla="*/ 64 h 322"/>
                <a:gd name="T4" fmla="*/ 0 w 128"/>
                <a:gd name="T5" fmla="*/ 258 h 322"/>
                <a:gd name="T6" fmla="*/ 64 w 128"/>
                <a:gd name="T7" fmla="*/ 322 h 322"/>
                <a:gd name="T8" fmla="*/ 128 w 128"/>
                <a:gd name="T9" fmla="*/ 322 h 322"/>
                <a:gd name="T10" fmla="*/ 128 w 128"/>
                <a:gd name="T11" fmla="*/ 258 h 322"/>
                <a:gd name="T12" fmla="*/ 128 w 128"/>
                <a:gd name="T13" fmla="*/ 249 h 322"/>
                <a:gd name="T14" fmla="*/ 128 w 128"/>
                <a:gd name="T15" fmla="*/ 64 h 322"/>
                <a:gd name="T16" fmla="*/ 64 w 128"/>
                <a:gd name="T1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22">
                  <a:moveTo>
                    <a:pt x="64" y="0"/>
                  </a:moveTo>
                  <a:cubicBezTo>
                    <a:pt x="29" y="0"/>
                    <a:pt x="0" y="28"/>
                    <a:pt x="0" y="64"/>
                  </a:cubicBezTo>
                  <a:cubicBezTo>
                    <a:pt x="0" y="258"/>
                    <a:pt x="0" y="258"/>
                    <a:pt x="0" y="258"/>
                  </a:cubicBezTo>
                  <a:cubicBezTo>
                    <a:pt x="0" y="293"/>
                    <a:pt x="29" y="322"/>
                    <a:pt x="64" y="322"/>
                  </a:cubicBezTo>
                  <a:cubicBezTo>
                    <a:pt x="128" y="322"/>
                    <a:pt x="128" y="322"/>
                    <a:pt x="128" y="322"/>
                  </a:cubicBezTo>
                  <a:cubicBezTo>
                    <a:pt x="128" y="258"/>
                    <a:pt x="128" y="258"/>
                    <a:pt x="128" y="258"/>
                  </a:cubicBezTo>
                  <a:cubicBezTo>
                    <a:pt x="128" y="249"/>
                    <a:pt x="128" y="249"/>
                    <a:pt x="128" y="249"/>
                  </a:cubicBezTo>
                  <a:cubicBezTo>
                    <a:pt x="128" y="64"/>
                    <a:pt x="128" y="64"/>
                    <a:pt x="128" y="64"/>
                  </a:cubicBezTo>
                  <a:cubicBezTo>
                    <a:pt x="128" y="28"/>
                    <a:pt x="99" y="0"/>
                    <a:pt x="64"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5" name="Group 184"/>
            <p:cNvGrpSpPr/>
            <p:nvPr/>
          </p:nvGrpSpPr>
          <p:grpSpPr>
            <a:xfrm>
              <a:off x="5912120" y="1509565"/>
              <a:ext cx="415613" cy="789842"/>
              <a:chOff x="5891442" y="1525281"/>
              <a:chExt cx="415613" cy="789842"/>
            </a:xfrm>
          </p:grpSpPr>
          <p:sp>
            <p:nvSpPr>
              <p:cNvPr id="186" name="Freeform 32"/>
              <p:cNvSpPr>
                <a:spLocks/>
              </p:cNvSpPr>
              <p:nvPr/>
            </p:nvSpPr>
            <p:spPr bwMode="auto">
              <a:xfrm>
                <a:off x="5891442" y="1676878"/>
                <a:ext cx="415613" cy="638245"/>
              </a:xfrm>
              <a:custGeom>
                <a:avLst/>
                <a:gdLst>
                  <a:gd name="T0" fmla="*/ 64 w 64"/>
                  <a:gd name="T1" fmla="*/ 19 h 125"/>
                  <a:gd name="T2" fmla="*/ 45 w 64"/>
                  <a:gd name="T3" fmla="*/ 0 h 125"/>
                  <a:gd name="T4" fmla="*/ 27 w 64"/>
                  <a:gd name="T5" fmla="*/ 0 h 125"/>
                  <a:gd name="T6" fmla="*/ 26 w 64"/>
                  <a:gd name="T7" fmla="*/ 0 h 125"/>
                  <a:gd name="T8" fmla="*/ 18 w 64"/>
                  <a:gd name="T9" fmla="*/ 0 h 125"/>
                  <a:gd name="T10" fmla="*/ 0 w 64"/>
                  <a:gd name="T11" fmla="*/ 19 h 125"/>
                  <a:gd name="T12" fmla="*/ 0 w 64"/>
                  <a:gd name="T13" fmla="*/ 19 h 125"/>
                  <a:gd name="T14" fmla="*/ 0 w 64"/>
                  <a:gd name="T15" fmla="*/ 55 h 125"/>
                  <a:gd name="T16" fmla="*/ 6 w 64"/>
                  <a:gd name="T17" fmla="*/ 61 h 125"/>
                  <a:gd name="T18" fmla="*/ 12 w 64"/>
                  <a:gd name="T19" fmla="*/ 55 h 125"/>
                  <a:gd name="T20" fmla="*/ 12 w 64"/>
                  <a:gd name="T21" fmla="*/ 33 h 125"/>
                  <a:gd name="T22" fmla="*/ 12 w 64"/>
                  <a:gd name="T23" fmla="*/ 21 h 125"/>
                  <a:gd name="T24" fmla="*/ 15 w 64"/>
                  <a:gd name="T25" fmla="*/ 21 h 125"/>
                  <a:gd name="T26" fmla="*/ 15 w 64"/>
                  <a:gd name="T27" fmla="*/ 34 h 125"/>
                  <a:gd name="T28" fmla="*/ 15 w 64"/>
                  <a:gd name="T29" fmla="*/ 57 h 125"/>
                  <a:gd name="T30" fmla="*/ 15 w 64"/>
                  <a:gd name="T31" fmla="*/ 61 h 125"/>
                  <a:gd name="T32" fmla="*/ 15 w 64"/>
                  <a:gd name="T33" fmla="*/ 117 h 125"/>
                  <a:gd name="T34" fmla="*/ 22 w 64"/>
                  <a:gd name="T35" fmla="*/ 125 h 125"/>
                  <a:gd name="T36" fmla="*/ 30 w 64"/>
                  <a:gd name="T37" fmla="*/ 117 h 125"/>
                  <a:gd name="T38" fmla="*/ 30 w 64"/>
                  <a:gd name="T39" fmla="*/ 61 h 125"/>
                  <a:gd name="T40" fmla="*/ 33 w 64"/>
                  <a:gd name="T41" fmla="*/ 61 h 125"/>
                  <a:gd name="T42" fmla="*/ 33 w 64"/>
                  <a:gd name="T43" fmla="*/ 117 h 125"/>
                  <a:gd name="T44" fmla="*/ 41 w 64"/>
                  <a:gd name="T45" fmla="*/ 125 h 125"/>
                  <a:gd name="T46" fmla="*/ 49 w 64"/>
                  <a:gd name="T47" fmla="*/ 117 h 125"/>
                  <a:gd name="T48" fmla="*/ 49 w 64"/>
                  <a:gd name="T49" fmla="*/ 61 h 125"/>
                  <a:gd name="T50" fmla="*/ 49 w 64"/>
                  <a:gd name="T51" fmla="*/ 57 h 125"/>
                  <a:gd name="T52" fmla="*/ 49 w 64"/>
                  <a:gd name="T53" fmla="*/ 34 h 125"/>
                  <a:gd name="T54" fmla="*/ 49 w 64"/>
                  <a:gd name="T55" fmla="*/ 21 h 125"/>
                  <a:gd name="T56" fmla="*/ 52 w 64"/>
                  <a:gd name="T57" fmla="*/ 21 h 125"/>
                  <a:gd name="T58" fmla="*/ 52 w 64"/>
                  <a:gd name="T59" fmla="*/ 33 h 125"/>
                  <a:gd name="T60" fmla="*/ 52 w 64"/>
                  <a:gd name="T61" fmla="*/ 55 h 125"/>
                  <a:gd name="T62" fmla="*/ 58 w 64"/>
                  <a:gd name="T63" fmla="*/ 61 h 125"/>
                  <a:gd name="T64" fmla="*/ 64 w 64"/>
                  <a:gd name="T65" fmla="*/ 55 h 125"/>
                  <a:gd name="T66" fmla="*/ 64 w 64"/>
                  <a:gd name="T67" fmla="*/ 19 h 125"/>
                  <a:gd name="T68" fmla="*/ 64 w 64"/>
                  <a:gd name="T69"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125">
                    <a:moveTo>
                      <a:pt x="64" y="19"/>
                    </a:moveTo>
                    <a:cubicBezTo>
                      <a:pt x="64" y="8"/>
                      <a:pt x="56" y="0"/>
                      <a:pt x="45" y="0"/>
                    </a:cubicBezTo>
                    <a:cubicBezTo>
                      <a:pt x="27" y="0"/>
                      <a:pt x="27" y="0"/>
                      <a:pt x="27" y="0"/>
                    </a:cubicBezTo>
                    <a:cubicBezTo>
                      <a:pt x="26" y="0"/>
                      <a:pt x="26" y="0"/>
                      <a:pt x="26" y="0"/>
                    </a:cubicBezTo>
                    <a:cubicBezTo>
                      <a:pt x="18" y="0"/>
                      <a:pt x="18" y="0"/>
                      <a:pt x="18" y="0"/>
                    </a:cubicBezTo>
                    <a:cubicBezTo>
                      <a:pt x="8" y="0"/>
                      <a:pt x="0" y="8"/>
                      <a:pt x="0" y="19"/>
                    </a:cubicBezTo>
                    <a:cubicBezTo>
                      <a:pt x="0" y="19"/>
                      <a:pt x="0" y="19"/>
                      <a:pt x="0" y="19"/>
                    </a:cubicBezTo>
                    <a:cubicBezTo>
                      <a:pt x="0" y="55"/>
                      <a:pt x="0" y="55"/>
                      <a:pt x="0" y="55"/>
                    </a:cubicBezTo>
                    <a:cubicBezTo>
                      <a:pt x="0" y="58"/>
                      <a:pt x="3" y="61"/>
                      <a:pt x="6" y="61"/>
                    </a:cubicBezTo>
                    <a:cubicBezTo>
                      <a:pt x="9" y="61"/>
                      <a:pt x="12" y="58"/>
                      <a:pt x="12" y="55"/>
                    </a:cubicBezTo>
                    <a:cubicBezTo>
                      <a:pt x="12" y="33"/>
                      <a:pt x="12" y="33"/>
                      <a:pt x="12" y="33"/>
                    </a:cubicBezTo>
                    <a:cubicBezTo>
                      <a:pt x="12" y="21"/>
                      <a:pt x="12" y="21"/>
                      <a:pt x="12" y="21"/>
                    </a:cubicBezTo>
                    <a:cubicBezTo>
                      <a:pt x="15" y="21"/>
                      <a:pt x="15" y="21"/>
                      <a:pt x="15" y="21"/>
                    </a:cubicBezTo>
                    <a:cubicBezTo>
                      <a:pt x="15" y="34"/>
                      <a:pt x="15" y="34"/>
                      <a:pt x="15" y="34"/>
                    </a:cubicBezTo>
                    <a:cubicBezTo>
                      <a:pt x="15" y="57"/>
                      <a:pt x="15" y="57"/>
                      <a:pt x="15" y="57"/>
                    </a:cubicBezTo>
                    <a:cubicBezTo>
                      <a:pt x="15" y="61"/>
                      <a:pt x="15" y="61"/>
                      <a:pt x="15" y="61"/>
                    </a:cubicBezTo>
                    <a:cubicBezTo>
                      <a:pt x="15" y="117"/>
                      <a:pt x="15" y="117"/>
                      <a:pt x="15" y="117"/>
                    </a:cubicBezTo>
                    <a:cubicBezTo>
                      <a:pt x="15" y="121"/>
                      <a:pt x="18" y="125"/>
                      <a:pt x="22" y="125"/>
                    </a:cubicBezTo>
                    <a:cubicBezTo>
                      <a:pt x="27" y="125"/>
                      <a:pt x="30" y="121"/>
                      <a:pt x="30" y="117"/>
                    </a:cubicBezTo>
                    <a:cubicBezTo>
                      <a:pt x="30" y="61"/>
                      <a:pt x="30" y="61"/>
                      <a:pt x="30" y="61"/>
                    </a:cubicBezTo>
                    <a:cubicBezTo>
                      <a:pt x="33" y="61"/>
                      <a:pt x="33" y="61"/>
                      <a:pt x="33" y="61"/>
                    </a:cubicBezTo>
                    <a:cubicBezTo>
                      <a:pt x="33" y="117"/>
                      <a:pt x="33" y="117"/>
                      <a:pt x="33" y="117"/>
                    </a:cubicBezTo>
                    <a:cubicBezTo>
                      <a:pt x="33" y="121"/>
                      <a:pt x="37" y="125"/>
                      <a:pt x="41" y="125"/>
                    </a:cubicBezTo>
                    <a:cubicBezTo>
                      <a:pt x="46" y="125"/>
                      <a:pt x="49" y="121"/>
                      <a:pt x="49" y="117"/>
                    </a:cubicBezTo>
                    <a:cubicBezTo>
                      <a:pt x="49" y="61"/>
                      <a:pt x="49" y="61"/>
                      <a:pt x="49" y="61"/>
                    </a:cubicBezTo>
                    <a:cubicBezTo>
                      <a:pt x="49" y="57"/>
                      <a:pt x="49" y="57"/>
                      <a:pt x="49" y="57"/>
                    </a:cubicBezTo>
                    <a:cubicBezTo>
                      <a:pt x="49" y="34"/>
                      <a:pt x="49" y="34"/>
                      <a:pt x="49" y="34"/>
                    </a:cubicBezTo>
                    <a:cubicBezTo>
                      <a:pt x="49" y="21"/>
                      <a:pt x="49" y="21"/>
                      <a:pt x="49" y="21"/>
                    </a:cubicBezTo>
                    <a:cubicBezTo>
                      <a:pt x="52" y="21"/>
                      <a:pt x="52" y="21"/>
                      <a:pt x="52" y="21"/>
                    </a:cubicBezTo>
                    <a:cubicBezTo>
                      <a:pt x="52" y="33"/>
                      <a:pt x="52" y="33"/>
                      <a:pt x="52" y="33"/>
                    </a:cubicBezTo>
                    <a:cubicBezTo>
                      <a:pt x="52" y="55"/>
                      <a:pt x="52" y="55"/>
                      <a:pt x="52" y="55"/>
                    </a:cubicBezTo>
                    <a:cubicBezTo>
                      <a:pt x="52" y="58"/>
                      <a:pt x="55" y="61"/>
                      <a:pt x="58" y="61"/>
                    </a:cubicBezTo>
                    <a:cubicBezTo>
                      <a:pt x="61" y="61"/>
                      <a:pt x="64" y="58"/>
                      <a:pt x="64" y="55"/>
                    </a:cubicBezTo>
                    <a:cubicBezTo>
                      <a:pt x="64" y="19"/>
                      <a:pt x="64" y="19"/>
                      <a:pt x="64" y="19"/>
                    </a:cubicBezTo>
                    <a:cubicBezTo>
                      <a:pt x="64" y="19"/>
                      <a:pt x="64" y="19"/>
                      <a:pt x="64" y="19"/>
                    </a:cubicBezTo>
                    <a:close/>
                  </a:path>
                </a:pathLst>
              </a:cu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sp>
            <p:nvSpPr>
              <p:cNvPr id="187" name="Oval 31"/>
              <p:cNvSpPr>
                <a:spLocks noChangeArrowheads="1"/>
              </p:cNvSpPr>
              <p:nvPr/>
            </p:nvSpPr>
            <p:spPr bwMode="auto">
              <a:xfrm>
                <a:off x="6008210" y="1525281"/>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sp>
        <p:nvSpPr>
          <p:cNvPr id="177" name="Text Box 3"/>
          <p:cNvSpPr txBox="1">
            <a:spLocks noChangeArrowheads="1"/>
          </p:cNvSpPr>
          <p:nvPr/>
        </p:nvSpPr>
        <p:spPr bwMode="auto">
          <a:xfrm>
            <a:off x="8709203" y="6278473"/>
            <a:ext cx="441147" cy="246221"/>
          </a:xfrm>
          <a:prstGeom prst="rect">
            <a:avLst/>
          </a:prstGeom>
          <a:noFill/>
          <a:ln w="9525">
            <a:noFill/>
            <a:miter lim="800000"/>
            <a:headEnd/>
            <a:tailEnd/>
          </a:ln>
        </p:spPr>
        <p:txBody>
          <a:bodyPr wrap="none">
            <a:spAutoFit/>
          </a:bodyPr>
          <a:lstStyle/>
          <a:p>
            <a:pPr algn="r"/>
            <a:r>
              <a:rPr lang="en-IE" sz="1000" i="1" dirty="0">
                <a:solidFill>
                  <a:srgbClr val="22505F"/>
                </a:solidFill>
                <a:cs typeface="Calibri" pitchFamily="34" charset="0"/>
              </a:rPr>
              <a:t>(Q </a:t>
            </a:r>
            <a:r>
              <a:rPr lang="en-IE" sz="1000" i="1" dirty="0" smtClean="0">
                <a:solidFill>
                  <a:srgbClr val="22505F"/>
                </a:solidFill>
                <a:cs typeface="Calibri" pitchFamily="34" charset="0"/>
              </a:rPr>
              <a:t>2)</a:t>
            </a:r>
            <a:endParaRPr lang="en-GB" sz="1000" i="1" dirty="0">
              <a:solidFill>
                <a:srgbClr val="22505F"/>
              </a:solidFill>
              <a:cs typeface="Calibri" pitchFamily="34" charset="0"/>
            </a:endParaRPr>
          </a:p>
        </p:txBody>
      </p:sp>
      <p:sp>
        <p:nvSpPr>
          <p:cNvPr id="193" name="Rectangle 192"/>
          <p:cNvSpPr/>
          <p:nvPr/>
        </p:nvSpPr>
        <p:spPr>
          <a:xfrm>
            <a:off x="5385440" y="5171263"/>
            <a:ext cx="464581" cy="330071"/>
          </a:xfrm>
          <a:prstGeom prst="rect">
            <a:avLst/>
          </a:prstGeom>
          <a:noFill/>
          <a:ln w="12700">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67" name="Freeform 5"/>
          <p:cNvSpPr>
            <a:spLocks noChangeAspect="1" noEditPoints="1"/>
          </p:cNvSpPr>
          <p:nvPr/>
        </p:nvSpPr>
        <p:spPr bwMode="gray">
          <a:xfrm>
            <a:off x="4580009"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8" name="Freeform 5"/>
          <p:cNvSpPr>
            <a:spLocks noChangeAspect="1" noEditPoints="1"/>
          </p:cNvSpPr>
          <p:nvPr/>
        </p:nvSpPr>
        <p:spPr bwMode="gray">
          <a:xfrm>
            <a:off x="4580028" y="46551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70" name="Freeform 5"/>
          <p:cNvSpPr>
            <a:spLocks noChangeAspect="1" noEditPoints="1"/>
          </p:cNvSpPr>
          <p:nvPr/>
        </p:nvSpPr>
        <p:spPr bwMode="gray">
          <a:xfrm>
            <a:off x="43807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3" name="Freeform 5"/>
          <p:cNvSpPr>
            <a:spLocks noChangeAspect="1" noEditPoints="1"/>
          </p:cNvSpPr>
          <p:nvPr/>
        </p:nvSpPr>
        <p:spPr bwMode="gray">
          <a:xfrm>
            <a:off x="1418142"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10000">
                <a:schemeClr val="bg2"/>
              </a:gs>
              <a:gs pos="1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4" name="Freeform 5"/>
          <p:cNvSpPr>
            <a:spLocks noChangeAspect="1" noEditPoints="1"/>
          </p:cNvSpPr>
          <p:nvPr/>
        </p:nvSpPr>
        <p:spPr bwMode="gray">
          <a:xfrm>
            <a:off x="45800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97" name="Rectangle 196"/>
          <p:cNvSpPr/>
          <p:nvPr/>
        </p:nvSpPr>
        <p:spPr>
          <a:xfrm>
            <a:off x="1212879" y="5746433"/>
            <a:ext cx="464581" cy="330071"/>
          </a:xfrm>
          <a:prstGeom prst="rect">
            <a:avLst/>
          </a:prstGeom>
          <a:noFill/>
          <a:ln w="12700">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extLst>
      <p:ext uri="{BB962C8B-B14F-4D97-AF65-F5344CB8AC3E}">
        <p14:creationId xmlns:p14="http://schemas.microsoft.com/office/powerpoint/2010/main" val="2190502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34"/>
          <p:cNvSpPr>
            <a:spLocks noGrp="1"/>
          </p:cNvSpPr>
          <p:nvPr>
            <p:ph type="body" sz="quarter" idx="4294967295"/>
          </p:nvPr>
        </p:nvSpPr>
        <p:spPr>
          <a:xfrm>
            <a:off x="109209" y="577542"/>
            <a:ext cx="2231380" cy="193899"/>
          </a:xfrm>
        </p:spPr>
        <p:txBody>
          <a:bodyPr wrap="none" lIns="0" tIns="0" rIns="0" bIns="0">
            <a:spAutoFit/>
          </a:bodyPr>
          <a:lstStyle/>
          <a:p>
            <a:pPr marL="0" indent="0">
              <a:buNone/>
              <a:defRPr/>
            </a:pPr>
            <a:r>
              <a:rPr lang="en-IE" sz="1400" dirty="0" smtClean="0">
                <a:solidFill>
                  <a:schemeClr val="accent5"/>
                </a:solidFill>
              </a:rPr>
              <a:t>(Base: All Adults 18+; n=1,002)</a:t>
            </a:r>
            <a:endParaRPr lang="en-IE" sz="1400" dirty="0">
              <a:solidFill>
                <a:schemeClr val="accent5"/>
              </a:solidFill>
            </a:endParaRPr>
          </a:p>
        </p:txBody>
      </p:sp>
      <p:sp>
        <p:nvSpPr>
          <p:cNvPr id="26" name="TextBox 25"/>
          <p:cNvSpPr txBox="1"/>
          <p:nvPr/>
        </p:nvSpPr>
        <p:spPr>
          <a:xfrm>
            <a:off x="4104602" y="2209822"/>
            <a:ext cx="593111" cy="369332"/>
          </a:xfrm>
          <a:prstGeom prst="rect">
            <a:avLst/>
          </a:prstGeom>
          <a:noFill/>
        </p:spPr>
        <p:txBody>
          <a:bodyPr wrap="none" rtlCol="0">
            <a:spAutoFit/>
          </a:bodyPr>
          <a:lstStyle/>
          <a:p>
            <a:r>
              <a:rPr lang="en-GB" dirty="0" smtClean="0">
                <a:solidFill>
                  <a:schemeClr val="tx2"/>
                </a:solidFill>
                <a:cs typeface="Arial" pitchFamily="34" charset="0"/>
              </a:rPr>
              <a:t>Age </a:t>
            </a:r>
            <a:endParaRPr lang="en-US" dirty="0">
              <a:solidFill>
                <a:schemeClr val="tx2"/>
              </a:solidFill>
              <a:cs typeface="Arial" pitchFamily="34" charset="0"/>
            </a:endParaRPr>
          </a:p>
        </p:txBody>
      </p:sp>
      <p:sp>
        <p:nvSpPr>
          <p:cNvPr id="27" name="TextBox 26"/>
          <p:cNvSpPr txBox="1"/>
          <p:nvPr/>
        </p:nvSpPr>
        <p:spPr>
          <a:xfrm>
            <a:off x="7355100" y="2209822"/>
            <a:ext cx="826637" cy="369332"/>
          </a:xfrm>
          <a:prstGeom prst="rect">
            <a:avLst/>
          </a:prstGeom>
          <a:noFill/>
        </p:spPr>
        <p:txBody>
          <a:bodyPr wrap="none" rtlCol="0">
            <a:spAutoFit/>
          </a:bodyPr>
          <a:lstStyle/>
          <a:p>
            <a:r>
              <a:rPr lang="en-GB" dirty="0" smtClean="0">
                <a:solidFill>
                  <a:schemeClr val="tx2"/>
                </a:solidFill>
                <a:cs typeface="Arial" pitchFamily="34" charset="0"/>
              </a:rPr>
              <a:t>Region</a:t>
            </a:r>
            <a:endParaRPr lang="en-US" dirty="0">
              <a:solidFill>
                <a:schemeClr val="tx2"/>
              </a:solidFill>
              <a:cs typeface="Arial" pitchFamily="34" charset="0"/>
            </a:endParaRPr>
          </a:p>
        </p:txBody>
      </p:sp>
      <p:sp>
        <p:nvSpPr>
          <p:cNvPr id="100" name="Freeform 5"/>
          <p:cNvSpPr>
            <a:spLocks noChangeAspect="1" noEditPoints="1"/>
          </p:cNvSpPr>
          <p:nvPr/>
        </p:nvSpPr>
        <p:spPr bwMode="gray">
          <a:xfrm>
            <a:off x="3384336"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1" name="Freeform 5"/>
          <p:cNvSpPr>
            <a:spLocks noChangeAspect="1" noEditPoints="1"/>
          </p:cNvSpPr>
          <p:nvPr/>
        </p:nvSpPr>
        <p:spPr bwMode="gray">
          <a:xfrm>
            <a:off x="4978573"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2" name="Freeform 5"/>
          <p:cNvSpPr>
            <a:spLocks noChangeAspect="1" noEditPoints="1"/>
          </p:cNvSpPr>
          <p:nvPr/>
        </p:nvSpPr>
        <p:spPr bwMode="gray">
          <a:xfrm>
            <a:off x="3583618"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3" name="Freeform 5"/>
          <p:cNvSpPr>
            <a:spLocks noChangeAspect="1" noEditPoints="1"/>
          </p:cNvSpPr>
          <p:nvPr/>
        </p:nvSpPr>
        <p:spPr bwMode="gray">
          <a:xfrm>
            <a:off x="4181464"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4" name="Freeform 5"/>
          <p:cNvSpPr>
            <a:spLocks noChangeAspect="1" noEditPoints="1"/>
          </p:cNvSpPr>
          <p:nvPr/>
        </p:nvSpPr>
        <p:spPr bwMode="gray">
          <a:xfrm>
            <a:off x="4779291"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5" name="Freeform 5"/>
          <p:cNvSpPr>
            <a:spLocks noChangeAspect="1" noEditPoints="1"/>
          </p:cNvSpPr>
          <p:nvPr/>
        </p:nvSpPr>
        <p:spPr bwMode="gray">
          <a:xfrm>
            <a:off x="4580009"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6" name="Freeform 5"/>
          <p:cNvSpPr>
            <a:spLocks noChangeAspect="1" noEditPoints="1"/>
          </p:cNvSpPr>
          <p:nvPr/>
        </p:nvSpPr>
        <p:spPr bwMode="gray">
          <a:xfrm>
            <a:off x="5177855"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7" name="Freeform 5"/>
          <p:cNvSpPr>
            <a:spLocks noChangeAspect="1" noEditPoints="1"/>
          </p:cNvSpPr>
          <p:nvPr/>
        </p:nvSpPr>
        <p:spPr bwMode="gray">
          <a:xfrm>
            <a:off x="3982182"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8" name="Freeform 5"/>
          <p:cNvSpPr>
            <a:spLocks noChangeAspect="1" noEditPoints="1"/>
          </p:cNvSpPr>
          <p:nvPr/>
        </p:nvSpPr>
        <p:spPr bwMode="gray">
          <a:xfrm>
            <a:off x="3782900"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9" name="Freeform 5"/>
          <p:cNvSpPr>
            <a:spLocks noChangeAspect="1" noEditPoints="1"/>
          </p:cNvSpPr>
          <p:nvPr/>
        </p:nvSpPr>
        <p:spPr bwMode="gray">
          <a:xfrm>
            <a:off x="4380746" y="2745959"/>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31" name="TextBox 30"/>
          <p:cNvSpPr txBox="1"/>
          <p:nvPr/>
        </p:nvSpPr>
        <p:spPr>
          <a:xfrm>
            <a:off x="2719529" y="2795271"/>
            <a:ext cx="604653" cy="307777"/>
          </a:xfrm>
          <a:prstGeom prst="rect">
            <a:avLst/>
          </a:prstGeom>
          <a:noFill/>
        </p:spPr>
        <p:txBody>
          <a:bodyPr wrap="none" rtlCol="0">
            <a:spAutoFit/>
          </a:bodyPr>
          <a:lstStyle/>
          <a:p>
            <a:r>
              <a:rPr lang="en-IE" sz="1400" dirty="0" smtClean="0">
                <a:solidFill>
                  <a:schemeClr val="bg1"/>
                </a:solidFill>
              </a:rPr>
              <a:t>18-24</a:t>
            </a:r>
            <a:endParaRPr lang="en-GB" sz="1400" dirty="0">
              <a:solidFill>
                <a:schemeClr val="bg1"/>
              </a:solidFill>
            </a:endParaRPr>
          </a:p>
        </p:txBody>
      </p:sp>
      <p:sp>
        <p:nvSpPr>
          <p:cNvPr id="32" name="TextBox 31"/>
          <p:cNvSpPr txBox="1"/>
          <p:nvPr/>
        </p:nvSpPr>
        <p:spPr>
          <a:xfrm>
            <a:off x="2719529" y="3272474"/>
            <a:ext cx="604653" cy="307777"/>
          </a:xfrm>
          <a:prstGeom prst="rect">
            <a:avLst/>
          </a:prstGeom>
          <a:noFill/>
        </p:spPr>
        <p:txBody>
          <a:bodyPr wrap="none" rtlCol="0">
            <a:spAutoFit/>
          </a:bodyPr>
          <a:lstStyle/>
          <a:p>
            <a:r>
              <a:rPr lang="en-IE" sz="1400" dirty="0" smtClean="0">
                <a:solidFill>
                  <a:schemeClr val="bg1"/>
                </a:solidFill>
              </a:rPr>
              <a:t>25-34</a:t>
            </a:r>
            <a:endParaRPr lang="en-GB" sz="1400" dirty="0">
              <a:solidFill>
                <a:schemeClr val="bg1"/>
              </a:solidFill>
            </a:endParaRPr>
          </a:p>
        </p:txBody>
      </p:sp>
      <p:sp>
        <p:nvSpPr>
          <p:cNvPr id="34" name="TextBox 33"/>
          <p:cNvSpPr txBox="1"/>
          <p:nvPr/>
        </p:nvSpPr>
        <p:spPr>
          <a:xfrm>
            <a:off x="2719529" y="3749677"/>
            <a:ext cx="604653" cy="307777"/>
          </a:xfrm>
          <a:prstGeom prst="rect">
            <a:avLst/>
          </a:prstGeom>
          <a:noFill/>
        </p:spPr>
        <p:txBody>
          <a:bodyPr wrap="none" rtlCol="0">
            <a:spAutoFit/>
          </a:bodyPr>
          <a:lstStyle/>
          <a:p>
            <a:r>
              <a:rPr lang="en-IE" sz="1400" dirty="0" smtClean="0">
                <a:solidFill>
                  <a:schemeClr val="bg1"/>
                </a:solidFill>
              </a:rPr>
              <a:t>35-44</a:t>
            </a:r>
            <a:endParaRPr lang="en-GB" sz="1400" dirty="0">
              <a:solidFill>
                <a:schemeClr val="bg1"/>
              </a:solidFill>
            </a:endParaRPr>
          </a:p>
        </p:txBody>
      </p:sp>
      <p:sp>
        <p:nvSpPr>
          <p:cNvPr id="36" name="TextBox 35"/>
          <p:cNvSpPr txBox="1"/>
          <p:nvPr/>
        </p:nvSpPr>
        <p:spPr>
          <a:xfrm>
            <a:off x="2719529" y="4226880"/>
            <a:ext cx="604653" cy="307777"/>
          </a:xfrm>
          <a:prstGeom prst="rect">
            <a:avLst/>
          </a:prstGeom>
          <a:noFill/>
        </p:spPr>
        <p:txBody>
          <a:bodyPr wrap="none" rtlCol="0">
            <a:spAutoFit/>
          </a:bodyPr>
          <a:lstStyle/>
          <a:p>
            <a:r>
              <a:rPr lang="en-IE" sz="1400" dirty="0" smtClean="0">
                <a:solidFill>
                  <a:schemeClr val="bg1"/>
                </a:solidFill>
              </a:rPr>
              <a:t>45-54</a:t>
            </a:r>
            <a:endParaRPr lang="en-GB" sz="1400" dirty="0">
              <a:solidFill>
                <a:schemeClr val="bg1"/>
              </a:solidFill>
            </a:endParaRPr>
          </a:p>
        </p:txBody>
      </p:sp>
      <p:sp>
        <p:nvSpPr>
          <p:cNvPr id="37" name="TextBox 36"/>
          <p:cNvSpPr txBox="1"/>
          <p:nvPr/>
        </p:nvSpPr>
        <p:spPr>
          <a:xfrm>
            <a:off x="2719529" y="4704083"/>
            <a:ext cx="604653" cy="307777"/>
          </a:xfrm>
          <a:prstGeom prst="rect">
            <a:avLst/>
          </a:prstGeom>
          <a:noFill/>
        </p:spPr>
        <p:txBody>
          <a:bodyPr wrap="none" rtlCol="0">
            <a:spAutoFit/>
          </a:bodyPr>
          <a:lstStyle/>
          <a:p>
            <a:r>
              <a:rPr lang="en-IE" sz="1400" dirty="0" smtClean="0">
                <a:solidFill>
                  <a:schemeClr val="bg1"/>
                </a:solidFill>
              </a:rPr>
              <a:t>55-64</a:t>
            </a:r>
            <a:endParaRPr lang="en-GB" sz="1400" dirty="0">
              <a:solidFill>
                <a:schemeClr val="bg1"/>
              </a:solidFill>
            </a:endParaRPr>
          </a:p>
        </p:txBody>
      </p:sp>
      <p:sp>
        <p:nvSpPr>
          <p:cNvPr id="38" name="TextBox 37"/>
          <p:cNvSpPr txBox="1"/>
          <p:nvPr/>
        </p:nvSpPr>
        <p:spPr>
          <a:xfrm>
            <a:off x="2867006" y="5182410"/>
            <a:ext cx="457176" cy="307777"/>
          </a:xfrm>
          <a:prstGeom prst="rect">
            <a:avLst/>
          </a:prstGeom>
          <a:noFill/>
        </p:spPr>
        <p:txBody>
          <a:bodyPr wrap="none" rtlCol="0">
            <a:spAutoFit/>
          </a:bodyPr>
          <a:lstStyle/>
          <a:p>
            <a:r>
              <a:rPr lang="en-IE" sz="1400" dirty="0" smtClean="0">
                <a:solidFill>
                  <a:schemeClr val="bg1"/>
                </a:solidFill>
              </a:rPr>
              <a:t>65+</a:t>
            </a:r>
            <a:endParaRPr lang="en-GB" sz="1400" dirty="0">
              <a:solidFill>
                <a:schemeClr val="bg1"/>
              </a:solidFill>
            </a:endParaRPr>
          </a:p>
        </p:txBody>
      </p:sp>
      <p:sp>
        <p:nvSpPr>
          <p:cNvPr id="90" name="Freeform 5"/>
          <p:cNvSpPr>
            <a:spLocks noChangeAspect="1" noEditPoints="1"/>
          </p:cNvSpPr>
          <p:nvPr/>
        </p:nvSpPr>
        <p:spPr bwMode="gray">
          <a:xfrm>
            <a:off x="338433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1" name="Freeform 5"/>
          <p:cNvSpPr>
            <a:spLocks noChangeAspect="1" noEditPoints="1"/>
          </p:cNvSpPr>
          <p:nvPr/>
        </p:nvSpPr>
        <p:spPr bwMode="gray">
          <a:xfrm>
            <a:off x="4181464"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2" name="Freeform 5"/>
          <p:cNvSpPr>
            <a:spLocks noChangeAspect="1" noEditPoints="1"/>
          </p:cNvSpPr>
          <p:nvPr/>
        </p:nvSpPr>
        <p:spPr bwMode="gray">
          <a:xfrm>
            <a:off x="358361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3" name="Freeform 5"/>
          <p:cNvSpPr>
            <a:spLocks noChangeAspect="1" noEditPoints="1"/>
          </p:cNvSpPr>
          <p:nvPr/>
        </p:nvSpPr>
        <p:spPr bwMode="gray">
          <a:xfrm>
            <a:off x="438074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4" name="Freeform 5"/>
          <p:cNvSpPr>
            <a:spLocks noChangeAspect="1" noEditPoints="1"/>
          </p:cNvSpPr>
          <p:nvPr/>
        </p:nvSpPr>
        <p:spPr bwMode="gray">
          <a:xfrm>
            <a:off x="477931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5" name="Freeform 5"/>
          <p:cNvSpPr>
            <a:spLocks noChangeAspect="1" noEditPoints="1"/>
          </p:cNvSpPr>
          <p:nvPr/>
        </p:nvSpPr>
        <p:spPr bwMode="gray">
          <a:xfrm>
            <a:off x="458002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6" name="Freeform 5"/>
          <p:cNvSpPr>
            <a:spLocks noChangeAspect="1" noEditPoints="1"/>
          </p:cNvSpPr>
          <p:nvPr/>
        </p:nvSpPr>
        <p:spPr bwMode="gray">
          <a:xfrm>
            <a:off x="5177855"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7" name="Freeform 5"/>
          <p:cNvSpPr>
            <a:spLocks noChangeAspect="1" noEditPoints="1"/>
          </p:cNvSpPr>
          <p:nvPr/>
        </p:nvSpPr>
        <p:spPr bwMode="gray">
          <a:xfrm>
            <a:off x="3982182"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8" name="Freeform 5"/>
          <p:cNvSpPr>
            <a:spLocks noChangeAspect="1" noEditPoints="1"/>
          </p:cNvSpPr>
          <p:nvPr/>
        </p:nvSpPr>
        <p:spPr bwMode="gray">
          <a:xfrm>
            <a:off x="378290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9" name="Freeform 5"/>
          <p:cNvSpPr>
            <a:spLocks noChangeAspect="1" noEditPoints="1"/>
          </p:cNvSpPr>
          <p:nvPr/>
        </p:nvSpPr>
        <p:spPr bwMode="gray">
          <a:xfrm>
            <a:off x="4978592" y="417756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0" name="Freeform 5"/>
          <p:cNvSpPr>
            <a:spLocks noChangeAspect="1" noEditPoints="1"/>
          </p:cNvSpPr>
          <p:nvPr/>
        </p:nvSpPr>
        <p:spPr bwMode="gray">
          <a:xfrm>
            <a:off x="3384336"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2" name="Freeform 5"/>
          <p:cNvSpPr>
            <a:spLocks noChangeAspect="1" noEditPoints="1"/>
          </p:cNvSpPr>
          <p:nvPr/>
        </p:nvSpPr>
        <p:spPr bwMode="gray">
          <a:xfrm>
            <a:off x="3583618"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3" name="Freeform 5"/>
          <p:cNvSpPr>
            <a:spLocks noChangeAspect="1" noEditPoints="1"/>
          </p:cNvSpPr>
          <p:nvPr/>
        </p:nvSpPr>
        <p:spPr bwMode="gray">
          <a:xfrm>
            <a:off x="4181464"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4" name="Freeform 5"/>
          <p:cNvSpPr>
            <a:spLocks noChangeAspect="1" noEditPoints="1"/>
          </p:cNvSpPr>
          <p:nvPr/>
        </p:nvSpPr>
        <p:spPr bwMode="gray">
          <a:xfrm>
            <a:off x="4779291"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5" name="Freeform 5"/>
          <p:cNvSpPr>
            <a:spLocks noChangeAspect="1" noEditPoints="1"/>
          </p:cNvSpPr>
          <p:nvPr/>
        </p:nvSpPr>
        <p:spPr bwMode="gray">
          <a:xfrm>
            <a:off x="4978573"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6" name="Freeform 5"/>
          <p:cNvSpPr>
            <a:spLocks noChangeAspect="1" noEditPoints="1"/>
          </p:cNvSpPr>
          <p:nvPr/>
        </p:nvSpPr>
        <p:spPr bwMode="gray">
          <a:xfrm>
            <a:off x="5177855"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7" name="Freeform 5"/>
          <p:cNvSpPr>
            <a:spLocks noChangeAspect="1" noEditPoints="1"/>
          </p:cNvSpPr>
          <p:nvPr/>
        </p:nvSpPr>
        <p:spPr bwMode="gray">
          <a:xfrm>
            <a:off x="3982182"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8" name="Freeform 5"/>
          <p:cNvSpPr>
            <a:spLocks noChangeAspect="1" noEditPoints="1"/>
          </p:cNvSpPr>
          <p:nvPr/>
        </p:nvSpPr>
        <p:spPr bwMode="gray">
          <a:xfrm>
            <a:off x="3782900"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9" name="Freeform 5"/>
          <p:cNvSpPr>
            <a:spLocks noChangeAspect="1" noEditPoints="1"/>
          </p:cNvSpPr>
          <p:nvPr/>
        </p:nvSpPr>
        <p:spPr bwMode="gray">
          <a:xfrm>
            <a:off x="4380746" y="3223162"/>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0" name="Freeform 5"/>
          <p:cNvSpPr>
            <a:spLocks noChangeAspect="1" noEditPoints="1"/>
          </p:cNvSpPr>
          <p:nvPr/>
        </p:nvSpPr>
        <p:spPr bwMode="gray">
          <a:xfrm>
            <a:off x="33843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1" name="Freeform 5"/>
          <p:cNvSpPr>
            <a:spLocks noChangeAspect="1" noEditPoints="1"/>
          </p:cNvSpPr>
          <p:nvPr/>
        </p:nvSpPr>
        <p:spPr bwMode="gray">
          <a:xfrm>
            <a:off x="418145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2" name="Freeform 5"/>
          <p:cNvSpPr>
            <a:spLocks noChangeAspect="1" noEditPoints="1"/>
          </p:cNvSpPr>
          <p:nvPr/>
        </p:nvSpPr>
        <p:spPr bwMode="gray">
          <a:xfrm>
            <a:off x="35836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3" name="Freeform 5"/>
          <p:cNvSpPr>
            <a:spLocks noChangeAspect="1" noEditPoints="1"/>
          </p:cNvSpPr>
          <p:nvPr/>
        </p:nvSpPr>
        <p:spPr bwMode="gray">
          <a:xfrm>
            <a:off x="43807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4" name="Freeform 5"/>
          <p:cNvSpPr>
            <a:spLocks noChangeAspect="1" noEditPoints="1"/>
          </p:cNvSpPr>
          <p:nvPr/>
        </p:nvSpPr>
        <p:spPr bwMode="gray">
          <a:xfrm>
            <a:off x="47792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5" name="Freeform 5"/>
          <p:cNvSpPr>
            <a:spLocks noChangeAspect="1" noEditPoints="1"/>
          </p:cNvSpPr>
          <p:nvPr/>
        </p:nvSpPr>
        <p:spPr bwMode="gray">
          <a:xfrm>
            <a:off x="49785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6" name="Freeform 5"/>
          <p:cNvSpPr>
            <a:spLocks noChangeAspect="1" noEditPoints="1"/>
          </p:cNvSpPr>
          <p:nvPr/>
        </p:nvSpPr>
        <p:spPr bwMode="gray">
          <a:xfrm>
            <a:off x="5177855"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7" name="Freeform 5"/>
          <p:cNvSpPr>
            <a:spLocks noChangeAspect="1" noEditPoints="1"/>
          </p:cNvSpPr>
          <p:nvPr/>
        </p:nvSpPr>
        <p:spPr bwMode="gray">
          <a:xfrm>
            <a:off x="39821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8" name="Freeform 5"/>
          <p:cNvSpPr>
            <a:spLocks noChangeAspect="1" noEditPoints="1"/>
          </p:cNvSpPr>
          <p:nvPr/>
        </p:nvSpPr>
        <p:spPr bwMode="gray">
          <a:xfrm>
            <a:off x="37828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0" name="Freeform 5"/>
          <p:cNvSpPr>
            <a:spLocks noChangeAspect="1" noEditPoints="1"/>
          </p:cNvSpPr>
          <p:nvPr/>
        </p:nvSpPr>
        <p:spPr bwMode="gray">
          <a:xfrm>
            <a:off x="33843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1" name="Freeform 5"/>
          <p:cNvSpPr>
            <a:spLocks noChangeAspect="1" noEditPoints="1"/>
          </p:cNvSpPr>
          <p:nvPr/>
        </p:nvSpPr>
        <p:spPr bwMode="gray">
          <a:xfrm>
            <a:off x="418145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2" name="Freeform 5"/>
          <p:cNvSpPr>
            <a:spLocks noChangeAspect="1" noEditPoints="1"/>
          </p:cNvSpPr>
          <p:nvPr/>
        </p:nvSpPr>
        <p:spPr bwMode="gray">
          <a:xfrm>
            <a:off x="35836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3" name="Freeform 5"/>
          <p:cNvSpPr>
            <a:spLocks noChangeAspect="1" noEditPoints="1"/>
          </p:cNvSpPr>
          <p:nvPr/>
        </p:nvSpPr>
        <p:spPr bwMode="gray">
          <a:xfrm>
            <a:off x="45800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4" name="Freeform 5"/>
          <p:cNvSpPr>
            <a:spLocks noChangeAspect="1" noEditPoints="1"/>
          </p:cNvSpPr>
          <p:nvPr/>
        </p:nvSpPr>
        <p:spPr bwMode="gray">
          <a:xfrm>
            <a:off x="47792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5" name="Freeform 5"/>
          <p:cNvSpPr>
            <a:spLocks noChangeAspect="1" noEditPoints="1"/>
          </p:cNvSpPr>
          <p:nvPr/>
        </p:nvSpPr>
        <p:spPr bwMode="gray">
          <a:xfrm>
            <a:off x="49785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6" name="Freeform 5"/>
          <p:cNvSpPr>
            <a:spLocks noChangeAspect="1" noEditPoints="1"/>
          </p:cNvSpPr>
          <p:nvPr/>
        </p:nvSpPr>
        <p:spPr bwMode="gray">
          <a:xfrm>
            <a:off x="5177855"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7" name="Freeform 5"/>
          <p:cNvSpPr>
            <a:spLocks noChangeAspect="1" noEditPoints="1"/>
          </p:cNvSpPr>
          <p:nvPr/>
        </p:nvSpPr>
        <p:spPr bwMode="gray">
          <a:xfrm>
            <a:off x="39821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8" name="Freeform 5"/>
          <p:cNvSpPr>
            <a:spLocks noChangeAspect="1" noEditPoints="1"/>
          </p:cNvSpPr>
          <p:nvPr/>
        </p:nvSpPr>
        <p:spPr bwMode="gray">
          <a:xfrm>
            <a:off x="37828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0" name="Freeform 5"/>
          <p:cNvSpPr>
            <a:spLocks noChangeAspect="1" noEditPoints="1"/>
          </p:cNvSpPr>
          <p:nvPr/>
        </p:nvSpPr>
        <p:spPr bwMode="gray">
          <a:xfrm>
            <a:off x="338433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1" name="Freeform 5"/>
          <p:cNvSpPr>
            <a:spLocks noChangeAspect="1" noEditPoints="1"/>
          </p:cNvSpPr>
          <p:nvPr/>
        </p:nvSpPr>
        <p:spPr bwMode="gray">
          <a:xfrm>
            <a:off x="4181464"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2" name="Freeform 5"/>
          <p:cNvSpPr>
            <a:spLocks noChangeAspect="1" noEditPoints="1"/>
          </p:cNvSpPr>
          <p:nvPr/>
        </p:nvSpPr>
        <p:spPr bwMode="gray">
          <a:xfrm>
            <a:off x="3583618"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3" name="Freeform 5"/>
          <p:cNvSpPr>
            <a:spLocks noChangeAspect="1" noEditPoints="1"/>
          </p:cNvSpPr>
          <p:nvPr/>
        </p:nvSpPr>
        <p:spPr bwMode="gray">
          <a:xfrm>
            <a:off x="438074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5" name="Freeform 5"/>
          <p:cNvSpPr>
            <a:spLocks noChangeAspect="1" noEditPoints="1"/>
          </p:cNvSpPr>
          <p:nvPr/>
        </p:nvSpPr>
        <p:spPr bwMode="gray">
          <a:xfrm>
            <a:off x="4978573"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6" name="Freeform 5"/>
          <p:cNvSpPr>
            <a:spLocks noChangeAspect="1" noEditPoints="1"/>
          </p:cNvSpPr>
          <p:nvPr/>
        </p:nvSpPr>
        <p:spPr bwMode="gray">
          <a:xfrm>
            <a:off x="5177855"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7" name="Freeform 5"/>
          <p:cNvSpPr>
            <a:spLocks noChangeAspect="1" noEditPoints="1"/>
          </p:cNvSpPr>
          <p:nvPr/>
        </p:nvSpPr>
        <p:spPr bwMode="gray">
          <a:xfrm>
            <a:off x="3982182"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8" name="Freeform 5"/>
          <p:cNvSpPr>
            <a:spLocks noChangeAspect="1" noEditPoints="1"/>
          </p:cNvSpPr>
          <p:nvPr/>
        </p:nvSpPr>
        <p:spPr bwMode="gray">
          <a:xfrm>
            <a:off x="3782900"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9" name="Freeform 5"/>
          <p:cNvSpPr>
            <a:spLocks noChangeAspect="1" noEditPoints="1"/>
          </p:cNvSpPr>
          <p:nvPr/>
        </p:nvSpPr>
        <p:spPr bwMode="gray">
          <a:xfrm>
            <a:off x="4779310" y="4654771"/>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10" name="Rechteck 92"/>
          <p:cNvSpPr/>
          <p:nvPr/>
        </p:nvSpPr>
        <p:spPr bwMode="gray">
          <a:xfrm>
            <a:off x="266544" y="4540270"/>
            <a:ext cx="1729641"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Higher Social </a:t>
            </a:r>
            <a:r>
              <a:rPr lang="de-DE" sz="1200" kern="0" dirty="0" smtClean="0">
                <a:solidFill>
                  <a:schemeClr val="bg1"/>
                </a:solidFill>
              </a:rPr>
              <a:t>Grades:</a:t>
            </a:r>
            <a:r>
              <a:rPr lang="de-DE" kern="0" dirty="0" smtClean="0">
                <a:solidFill>
                  <a:schemeClr val="bg1"/>
                </a:solidFill>
              </a:rPr>
              <a:t>75%</a:t>
            </a:r>
            <a:endParaRPr lang="de-DE" kern="0" dirty="0">
              <a:solidFill>
                <a:schemeClr val="bg1"/>
              </a:solidFill>
            </a:endParaRPr>
          </a:p>
        </p:txBody>
      </p:sp>
      <p:sp>
        <p:nvSpPr>
          <p:cNvPr id="111" name="Rechteck 92"/>
          <p:cNvSpPr/>
          <p:nvPr/>
        </p:nvSpPr>
        <p:spPr bwMode="gray">
          <a:xfrm>
            <a:off x="266546" y="5148407"/>
            <a:ext cx="1737655"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Lower Social Grades</a:t>
            </a:r>
            <a:r>
              <a:rPr lang="de-DE" sz="1200" kern="0" dirty="0" smtClean="0">
                <a:solidFill>
                  <a:schemeClr val="bg1"/>
                </a:solidFill>
              </a:rPr>
              <a:t>: </a:t>
            </a:r>
            <a:r>
              <a:rPr lang="de-DE" kern="0" dirty="0" smtClean="0">
                <a:solidFill>
                  <a:schemeClr val="bg1"/>
                </a:solidFill>
              </a:rPr>
              <a:t>83%</a:t>
            </a:r>
            <a:endParaRPr lang="de-DE" kern="0" dirty="0">
              <a:solidFill>
                <a:schemeClr val="bg1"/>
              </a:solidFill>
            </a:endParaRPr>
          </a:p>
        </p:txBody>
      </p:sp>
      <p:sp>
        <p:nvSpPr>
          <p:cNvPr id="112" name="TextBox 111"/>
          <p:cNvSpPr txBox="1"/>
          <p:nvPr/>
        </p:nvSpPr>
        <p:spPr>
          <a:xfrm>
            <a:off x="560018" y="4236125"/>
            <a:ext cx="1163845" cy="276999"/>
          </a:xfrm>
          <a:prstGeom prst="rect">
            <a:avLst/>
          </a:prstGeom>
          <a:noFill/>
        </p:spPr>
        <p:txBody>
          <a:bodyPr wrap="none" lIns="0" tIns="0" rIns="0" bIns="0" rtlCol="0">
            <a:spAutoFit/>
          </a:bodyPr>
          <a:lstStyle/>
          <a:p>
            <a:r>
              <a:rPr lang="en-GB" dirty="0" smtClean="0">
                <a:solidFill>
                  <a:schemeClr val="tx2"/>
                </a:solidFill>
                <a:cs typeface="Arial" pitchFamily="34" charset="0"/>
              </a:rPr>
              <a:t>Social Grade</a:t>
            </a:r>
            <a:endParaRPr lang="en-US" dirty="0">
              <a:solidFill>
                <a:schemeClr val="tx2"/>
              </a:solidFill>
              <a:cs typeface="Arial" pitchFamily="34" charset="0"/>
            </a:endParaRPr>
          </a:p>
        </p:txBody>
      </p:sp>
      <p:cxnSp>
        <p:nvCxnSpPr>
          <p:cNvPr id="113" name="Straight Connector 112"/>
          <p:cNvCxnSpPr/>
          <p:nvPr/>
        </p:nvCxnSpPr>
        <p:spPr>
          <a:xfrm>
            <a:off x="628650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cxnSp>
        <p:nvCxnSpPr>
          <p:cNvPr id="114" name="Straight Connector 113"/>
          <p:cNvCxnSpPr/>
          <p:nvPr/>
        </p:nvCxnSpPr>
        <p:spPr>
          <a:xfrm>
            <a:off x="245745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sp>
        <p:nvSpPr>
          <p:cNvPr id="28" name="Rectangle 27"/>
          <p:cNvSpPr/>
          <p:nvPr/>
        </p:nvSpPr>
        <p:spPr>
          <a:xfrm>
            <a:off x="77453" y="1068545"/>
            <a:ext cx="2220566" cy="959302"/>
          </a:xfrm>
          <a:prstGeom prst="rect">
            <a:avLst/>
          </a:prstGeom>
        </p:spPr>
        <p:txBody>
          <a:bodyPr wrap="square" anchor="ctr">
            <a:spAutoFit/>
          </a:bodyPr>
          <a:lstStyle/>
          <a:p>
            <a:pPr algn="r">
              <a:lnSpc>
                <a:spcPct val="75000"/>
              </a:lnSpc>
            </a:pPr>
            <a:r>
              <a:rPr lang="en-GB" sz="7200" b="1" dirty="0" smtClean="0">
                <a:solidFill>
                  <a:schemeClr val="accent1"/>
                </a:solidFill>
                <a:cs typeface="Arial" pitchFamily="34" charset="0"/>
              </a:rPr>
              <a:t>80%</a:t>
            </a:r>
            <a:endParaRPr lang="en-US" sz="1600" dirty="0">
              <a:solidFill>
                <a:schemeClr val="accent1"/>
              </a:solidFill>
              <a:cs typeface="Arial" pitchFamily="34" charset="0"/>
            </a:endParaRPr>
          </a:p>
        </p:txBody>
      </p:sp>
      <p:pic>
        <p:nvPicPr>
          <p:cNvPr id="118" name="Picture 117" descr="Ireland provinces.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67953" y="2705912"/>
            <a:ext cx="2238183" cy="2563200"/>
          </a:xfrm>
          <a:prstGeom prst="rect">
            <a:avLst/>
          </a:prstGeom>
        </p:spPr>
      </p:pic>
      <p:sp>
        <p:nvSpPr>
          <p:cNvPr id="119" name="TextBox 9"/>
          <p:cNvSpPr txBox="1">
            <a:spLocks noChangeArrowheads="1"/>
          </p:cNvSpPr>
          <p:nvPr/>
        </p:nvSpPr>
        <p:spPr bwMode="auto">
          <a:xfrm>
            <a:off x="7762914" y="3810423"/>
            <a:ext cx="910808" cy="769441"/>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Rest of </a:t>
            </a:r>
            <a:br>
              <a:rPr kumimoji="0" lang="en-IE" sz="1000" b="0" i="0" u="none" strike="noStrike" kern="0" cap="none" spc="0" normalizeH="0" baseline="0" noProof="0" dirty="0" smtClean="0">
                <a:ln>
                  <a:noFill/>
                </a:ln>
                <a:solidFill>
                  <a:schemeClr val="bg1"/>
                </a:solidFill>
                <a:effectLst/>
                <a:uLnTx/>
                <a:uFillTx/>
                <a:cs typeface="Calibri" pitchFamily="34" charset="0"/>
              </a:rPr>
            </a:br>
            <a:r>
              <a:rPr kumimoji="0" lang="en-IE" sz="1000" b="0" i="0" u="none" strike="noStrike" kern="0" cap="none" spc="0" normalizeH="0" baseline="0" noProof="0" dirty="0" smtClean="0">
                <a:ln>
                  <a:noFill/>
                </a:ln>
                <a:solidFill>
                  <a:schemeClr val="bg1"/>
                </a:solidFill>
                <a:effectLst/>
                <a:uLnTx/>
                <a:uFillTx/>
                <a:cs typeface="Calibri" pitchFamily="34" charset="0"/>
              </a:rPr>
              <a:t>Leinster </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solidFill>
                  <a:schemeClr val="bg1"/>
                </a:solidFill>
                <a:cs typeface="Calibri" pitchFamily="34" charset="0"/>
              </a:rPr>
              <a:t>79</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0" name="TextBox 9"/>
          <p:cNvSpPr txBox="1">
            <a:spLocks noChangeArrowheads="1"/>
          </p:cNvSpPr>
          <p:nvPr/>
        </p:nvSpPr>
        <p:spPr bwMode="auto">
          <a:xfrm>
            <a:off x="7015646" y="4384918"/>
            <a:ext cx="910808"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effectLst/>
                <a:uLnTx/>
                <a:uFillTx/>
                <a:cs typeface="Calibri" pitchFamily="34" charset="0"/>
              </a:rPr>
              <a:t>Munster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cs typeface="Calibri" pitchFamily="34" charset="0"/>
              </a:rPr>
              <a:t>76</a:t>
            </a:r>
            <a:r>
              <a:rPr kumimoji="0" lang="en-IE" sz="2400" b="0" i="0" u="none" strike="noStrike" kern="0" cap="none" spc="0" normalizeH="0" baseline="0" noProof="0" dirty="0" smtClean="0">
                <a:ln>
                  <a:noFill/>
                </a:ln>
                <a:effectLst/>
                <a:uLnTx/>
                <a:uFillTx/>
                <a:cs typeface="Calibri" pitchFamily="34" charset="0"/>
              </a:rPr>
              <a:t>%</a:t>
            </a:r>
          </a:p>
        </p:txBody>
      </p:sp>
      <p:sp>
        <p:nvSpPr>
          <p:cNvPr id="121" name="TextBox 9"/>
          <p:cNvSpPr txBox="1">
            <a:spLocks noChangeArrowheads="1"/>
          </p:cNvSpPr>
          <p:nvPr/>
        </p:nvSpPr>
        <p:spPr bwMode="auto">
          <a:xfrm>
            <a:off x="7074119" y="3478804"/>
            <a:ext cx="1038252"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Conn/ Ulster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noProof="0" dirty="0" smtClean="0">
                <a:solidFill>
                  <a:schemeClr val="bg1"/>
                </a:solidFill>
                <a:cs typeface="Calibri" pitchFamily="34" charset="0"/>
              </a:rPr>
              <a:t>85</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6" name="TextBox 9"/>
          <p:cNvSpPr txBox="1">
            <a:spLocks noChangeArrowheads="1"/>
          </p:cNvSpPr>
          <p:nvPr/>
        </p:nvSpPr>
        <p:spPr bwMode="auto">
          <a:xfrm>
            <a:off x="8300394" y="3225786"/>
            <a:ext cx="770692" cy="615553"/>
          </a:xfrm>
          <a:prstGeom prst="rect">
            <a:avLst/>
          </a:prstGeom>
          <a:solidFill>
            <a:srgbClr val="FFFFFF"/>
          </a:solidFill>
          <a:ln w="9525">
            <a:solidFill>
              <a:srgbClr val="CEC7BA"/>
            </a:solidFill>
            <a:prstDash val="dash"/>
            <a:miter lim="800000"/>
            <a:headEnd/>
            <a:tailEnd/>
          </a:ln>
        </p:spPr>
        <p:txBody>
          <a:bodyPr r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Dublin</a:t>
            </a:r>
          </a:p>
          <a:p>
            <a:pPr marL="0" marR="0" lvl="0" indent="0" defTabSz="914400" eaLnBrk="1" fontAlgn="auto" latinLnBrk="0" hangingPunct="1">
              <a:lnSpc>
                <a:spcPct val="100000"/>
              </a:lnSpc>
              <a:spcBef>
                <a:spcPts val="0"/>
              </a:spcBef>
              <a:spcAft>
                <a:spcPts val="0"/>
              </a:spcAft>
              <a:buClrTx/>
              <a:buSzTx/>
              <a:buFontTx/>
              <a:buNone/>
              <a:tabLst/>
              <a:defRPr/>
            </a:pPr>
            <a:r>
              <a:rPr kumimoji="0" lang="en-IE" sz="2400" b="0" i="0" u="none" strike="noStrike" kern="0" cap="none" spc="0" normalizeH="0" baseline="0" noProof="0" dirty="0" smtClean="0">
                <a:ln>
                  <a:noFill/>
                </a:ln>
                <a:solidFill>
                  <a:schemeClr val="bg1"/>
                </a:solidFill>
                <a:effectLst/>
                <a:uLnTx/>
                <a:uFillTx/>
                <a:cs typeface="Calibri" pitchFamily="34" charset="0"/>
              </a:rPr>
              <a:t>82%</a:t>
            </a:r>
          </a:p>
        </p:txBody>
      </p:sp>
      <p:cxnSp>
        <p:nvCxnSpPr>
          <p:cNvPr id="129" name="Straight Connector 105"/>
          <p:cNvCxnSpPr>
            <a:cxnSpLocks noChangeShapeType="1"/>
            <a:stCxn id="126" idx="2"/>
          </p:cNvCxnSpPr>
          <p:nvPr/>
        </p:nvCxnSpPr>
        <p:spPr bwMode="auto">
          <a:xfrm flipH="1">
            <a:off x="8411866" y="3841339"/>
            <a:ext cx="273874" cy="321233"/>
          </a:xfrm>
          <a:prstGeom prst="line">
            <a:avLst/>
          </a:prstGeom>
          <a:noFill/>
          <a:ln w="9525" algn="ctr">
            <a:solidFill>
              <a:srgbClr val="CEC7BA"/>
            </a:solidFill>
            <a:round/>
            <a:headEnd/>
            <a:tailEnd/>
          </a:ln>
        </p:spPr>
      </p:cxnSp>
      <p:sp>
        <p:nvSpPr>
          <p:cNvPr id="131" name="Freeform 5"/>
          <p:cNvSpPr>
            <a:spLocks noChangeAspect="1" noEditPoints="1"/>
          </p:cNvSpPr>
          <p:nvPr/>
        </p:nvSpPr>
        <p:spPr bwMode="gray">
          <a:xfrm>
            <a:off x="32257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2" name="Freeform 5"/>
          <p:cNvSpPr>
            <a:spLocks noChangeAspect="1" noEditPoints="1"/>
          </p:cNvSpPr>
          <p:nvPr/>
        </p:nvSpPr>
        <p:spPr bwMode="gray">
          <a:xfrm>
            <a:off x="948621"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3" name="Freeform 5"/>
          <p:cNvSpPr>
            <a:spLocks noChangeAspect="1" noEditPoints="1"/>
          </p:cNvSpPr>
          <p:nvPr/>
        </p:nvSpPr>
        <p:spPr bwMode="gray">
          <a:xfrm>
            <a:off x="47908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5" name="Freeform 5"/>
          <p:cNvSpPr>
            <a:spLocks noChangeAspect="1" noEditPoints="1"/>
          </p:cNvSpPr>
          <p:nvPr/>
        </p:nvSpPr>
        <p:spPr bwMode="gray">
          <a:xfrm>
            <a:off x="1574654"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36" name="Freeform 5"/>
          <p:cNvSpPr>
            <a:spLocks noChangeAspect="1" noEditPoints="1"/>
          </p:cNvSpPr>
          <p:nvPr/>
        </p:nvSpPr>
        <p:spPr bwMode="gray">
          <a:xfrm>
            <a:off x="173116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7" name="Freeform 5"/>
          <p:cNvSpPr>
            <a:spLocks noChangeAspect="1" noEditPoints="1"/>
          </p:cNvSpPr>
          <p:nvPr/>
        </p:nvSpPr>
        <p:spPr bwMode="gray">
          <a:xfrm>
            <a:off x="635597"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8" name="Freeform 5"/>
          <p:cNvSpPr>
            <a:spLocks noChangeAspect="1" noEditPoints="1"/>
          </p:cNvSpPr>
          <p:nvPr/>
        </p:nvSpPr>
        <p:spPr bwMode="gray">
          <a:xfrm>
            <a:off x="1261645" y="4824295"/>
            <a:ext cx="110144" cy="317086"/>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9" name="Freeform 5"/>
          <p:cNvSpPr>
            <a:spLocks noChangeAspect="1" noEditPoints="1"/>
          </p:cNvSpPr>
          <p:nvPr/>
        </p:nvSpPr>
        <p:spPr bwMode="gray">
          <a:xfrm>
            <a:off x="110513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0" name="Freeform 5"/>
          <p:cNvSpPr>
            <a:spLocks noChangeAspect="1" noEditPoints="1"/>
          </p:cNvSpPr>
          <p:nvPr/>
        </p:nvSpPr>
        <p:spPr bwMode="gray">
          <a:xfrm>
            <a:off x="792109"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2" name="Freeform 5"/>
          <p:cNvSpPr>
            <a:spLocks noChangeAspect="1" noEditPoints="1"/>
          </p:cNvSpPr>
          <p:nvPr/>
        </p:nvSpPr>
        <p:spPr bwMode="gray">
          <a:xfrm>
            <a:off x="32257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3" name="Freeform 5"/>
          <p:cNvSpPr>
            <a:spLocks noChangeAspect="1" noEditPoints="1"/>
          </p:cNvSpPr>
          <p:nvPr/>
        </p:nvSpPr>
        <p:spPr bwMode="gray">
          <a:xfrm>
            <a:off x="94861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4" name="Freeform 5"/>
          <p:cNvSpPr>
            <a:spLocks noChangeAspect="1" noEditPoints="1"/>
          </p:cNvSpPr>
          <p:nvPr/>
        </p:nvSpPr>
        <p:spPr bwMode="gray">
          <a:xfrm>
            <a:off x="47908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5" name="Freeform 5"/>
          <p:cNvSpPr>
            <a:spLocks noChangeAspect="1" noEditPoints="1"/>
          </p:cNvSpPr>
          <p:nvPr/>
        </p:nvSpPr>
        <p:spPr bwMode="gray">
          <a:xfrm>
            <a:off x="110512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6" name="Freeform 5"/>
          <p:cNvSpPr>
            <a:spLocks noChangeAspect="1" noEditPoints="1"/>
          </p:cNvSpPr>
          <p:nvPr/>
        </p:nvSpPr>
        <p:spPr bwMode="gray">
          <a:xfrm>
            <a:off x="126163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20000">
                <a:schemeClr val="bg2"/>
              </a:gs>
              <a:gs pos="2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7" name="Freeform 5"/>
          <p:cNvSpPr>
            <a:spLocks noChangeAspect="1" noEditPoints="1"/>
          </p:cNvSpPr>
          <p:nvPr/>
        </p:nvSpPr>
        <p:spPr bwMode="gray">
          <a:xfrm>
            <a:off x="157465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8" name="Freeform 5"/>
          <p:cNvSpPr>
            <a:spLocks noChangeAspect="1" noEditPoints="1"/>
          </p:cNvSpPr>
          <p:nvPr/>
        </p:nvSpPr>
        <p:spPr bwMode="gray">
          <a:xfrm>
            <a:off x="1731165"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9" name="Freeform 5"/>
          <p:cNvSpPr>
            <a:spLocks noChangeAspect="1" noEditPoints="1"/>
          </p:cNvSpPr>
          <p:nvPr/>
        </p:nvSpPr>
        <p:spPr bwMode="gray">
          <a:xfrm>
            <a:off x="79210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0" name="Freeform 5"/>
          <p:cNvSpPr>
            <a:spLocks noChangeAspect="1" noEditPoints="1"/>
          </p:cNvSpPr>
          <p:nvPr/>
        </p:nvSpPr>
        <p:spPr bwMode="gray">
          <a:xfrm>
            <a:off x="63559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1" name="Freeform 5"/>
          <p:cNvSpPr>
            <a:spLocks noChangeAspect="1" noEditPoints="1"/>
          </p:cNvSpPr>
          <p:nvPr/>
        </p:nvSpPr>
        <p:spPr bwMode="gray">
          <a:xfrm>
            <a:off x="141814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2" name="Freeform 5"/>
          <p:cNvSpPr>
            <a:spLocks noChangeAspect="1" noEditPoints="1"/>
          </p:cNvSpPr>
          <p:nvPr/>
        </p:nvSpPr>
        <p:spPr bwMode="gray">
          <a:xfrm>
            <a:off x="32257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3" name="Freeform 5"/>
          <p:cNvSpPr>
            <a:spLocks noChangeAspect="1" noEditPoints="1"/>
          </p:cNvSpPr>
          <p:nvPr/>
        </p:nvSpPr>
        <p:spPr bwMode="gray">
          <a:xfrm>
            <a:off x="94861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4" name="Freeform 5"/>
          <p:cNvSpPr>
            <a:spLocks noChangeAspect="1" noEditPoints="1"/>
          </p:cNvSpPr>
          <p:nvPr/>
        </p:nvSpPr>
        <p:spPr bwMode="gray">
          <a:xfrm>
            <a:off x="47908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5" name="Freeform 5"/>
          <p:cNvSpPr>
            <a:spLocks noChangeAspect="1" noEditPoints="1"/>
          </p:cNvSpPr>
          <p:nvPr/>
        </p:nvSpPr>
        <p:spPr bwMode="gray">
          <a:xfrm>
            <a:off x="126163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6" name="Freeform 5"/>
          <p:cNvSpPr>
            <a:spLocks noChangeAspect="1" noEditPoints="1"/>
          </p:cNvSpPr>
          <p:nvPr/>
        </p:nvSpPr>
        <p:spPr bwMode="gray">
          <a:xfrm>
            <a:off x="110512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50000">
                <a:schemeClr val="bg2"/>
              </a:gs>
              <a:gs pos="5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7" name="Freeform 5"/>
          <p:cNvSpPr>
            <a:spLocks noChangeAspect="1" noEditPoints="1"/>
          </p:cNvSpPr>
          <p:nvPr/>
        </p:nvSpPr>
        <p:spPr bwMode="gray">
          <a:xfrm>
            <a:off x="157465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8" name="Freeform 5"/>
          <p:cNvSpPr>
            <a:spLocks noChangeAspect="1" noEditPoints="1"/>
          </p:cNvSpPr>
          <p:nvPr/>
        </p:nvSpPr>
        <p:spPr bwMode="gray">
          <a:xfrm>
            <a:off x="1731165"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9" name="Freeform 5"/>
          <p:cNvSpPr>
            <a:spLocks noChangeAspect="1" noEditPoints="1"/>
          </p:cNvSpPr>
          <p:nvPr/>
        </p:nvSpPr>
        <p:spPr bwMode="gray">
          <a:xfrm>
            <a:off x="79210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0" name="Freeform 5"/>
          <p:cNvSpPr>
            <a:spLocks noChangeAspect="1" noEditPoints="1"/>
          </p:cNvSpPr>
          <p:nvPr/>
        </p:nvSpPr>
        <p:spPr bwMode="gray">
          <a:xfrm>
            <a:off x="63559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61" name="Freeform 5"/>
          <p:cNvSpPr>
            <a:spLocks noChangeAspect="1" noEditPoints="1"/>
          </p:cNvSpPr>
          <p:nvPr/>
        </p:nvSpPr>
        <p:spPr bwMode="gray">
          <a:xfrm>
            <a:off x="141814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2" name="Rechteck 92"/>
          <p:cNvSpPr/>
          <p:nvPr/>
        </p:nvSpPr>
        <p:spPr bwMode="gray">
          <a:xfrm>
            <a:off x="588753" y="5756246"/>
            <a:ext cx="1093248"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smtClean="0">
                <a:solidFill>
                  <a:schemeClr val="bg1"/>
                </a:solidFill>
              </a:rPr>
              <a:t>Farmers: </a:t>
            </a:r>
            <a:r>
              <a:rPr lang="de-DE" kern="0" dirty="0" smtClean="0">
                <a:solidFill>
                  <a:schemeClr val="bg1"/>
                </a:solidFill>
              </a:rPr>
              <a:t>  90%</a:t>
            </a:r>
            <a:endParaRPr lang="de-DE" sz="2400" kern="0" dirty="0">
              <a:solidFill>
                <a:schemeClr val="bg1"/>
              </a:solidFill>
            </a:endParaRPr>
          </a:p>
        </p:txBody>
      </p:sp>
      <p:sp>
        <p:nvSpPr>
          <p:cNvPr id="141" name="Text Placeholder 34"/>
          <p:cNvSpPr txBox="1">
            <a:spLocks/>
          </p:cNvSpPr>
          <p:nvPr/>
        </p:nvSpPr>
        <p:spPr>
          <a:xfrm>
            <a:off x="109209" y="232531"/>
            <a:ext cx="8461585" cy="332399"/>
          </a:xfrm>
          <a:prstGeom prst="rect">
            <a:avLst/>
          </a:prstGeom>
        </p:spPr>
        <p:txBody>
          <a:bodyPr vert="horz" wrap="square" lIns="0" tIns="0" rIns="0" bIns="0" rtlCol="0" anchor="ctr">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a:pPr>
            <a:r>
              <a:rPr lang="en-IE" sz="2400" b="1" dirty="0" smtClean="0">
                <a:solidFill>
                  <a:schemeClr val="accent5"/>
                </a:solidFill>
              </a:rPr>
              <a:t>Public Attitudes Towards Abortion</a:t>
            </a:r>
            <a:endParaRPr lang="en-IE" sz="2400" b="1" dirty="0">
              <a:solidFill>
                <a:schemeClr val="accent5"/>
              </a:solidFill>
            </a:endParaRPr>
          </a:p>
        </p:txBody>
      </p:sp>
      <p:sp>
        <p:nvSpPr>
          <p:cNvPr id="166" name="Rectangle 165"/>
          <p:cNvSpPr/>
          <p:nvPr/>
        </p:nvSpPr>
        <p:spPr>
          <a:xfrm>
            <a:off x="2379838" y="1187236"/>
            <a:ext cx="5920556" cy="646331"/>
          </a:xfrm>
          <a:prstGeom prst="rect">
            <a:avLst/>
          </a:prstGeom>
        </p:spPr>
        <p:txBody>
          <a:bodyPr wrap="square" anchor="ctr">
            <a:spAutoFit/>
          </a:bodyPr>
          <a:lstStyle/>
          <a:p>
            <a:r>
              <a:rPr lang="en-GB" dirty="0" smtClean="0">
                <a:solidFill>
                  <a:schemeClr val="accent1"/>
                </a:solidFill>
                <a:cs typeface="Arial" pitchFamily="34" charset="0"/>
              </a:rPr>
              <a:t>Believe </a:t>
            </a:r>
            <a:r>
              <a:rPr lang="en-IE" dirty="0" smtClean="0">
                <a:solidFill>
                  <a:schemeClr val="accent1"/>
                </a:solidFill>
                <a:cs typeface="Arial" pitchFamily="34" charset="0"/>
              </a:rPr>
              <a:t>women’s health should be the priority in any reform of Ireland’s abortion law</a:t>
            </a:r>
            <a:endParaRPr lang="en-IE" dirty="0">
              <a:solidFill>
                <a:schemeClr val="accent1"/>
              </a:solidFill>
              <a:cs typeface="Arial" pitchFamily="34" charset="0"/>
            </a:endParaRPr>
          </a:p>
        </p:txBody>
      </p:sp>
      <p:sp>
        <p:nvSpPr>
          <p:cNvPr id="169" name="TextBox 168"/>
          <p:cNvSpPr txBox="1"/>
          <p:nvPr/>
        </p:nvSpPr>
        <p:spPr>
          <a:xfrm>
            <a:off x="5369907" y="2816537"/>
            <a:ext cx="495649" cy="307777"/>
          </a:xfrm>
          <a:prstGeom prst="rect">
            <a:avLst/>
          </a:prstGeom>
          <a:noFill/>
        </p:spPr>
        <p:txBody>
          <a:bodyPr wrap="none" rtlCol="0">
            <a:spAutoFit/>
          </a:bodyPr>
          <a:lstStyle/>
          <a:p>
            <a:r>
              <a:rPr lang="en-IE" sz="1400" dirty="0" smtClean="0">
                <a:solidFill>
                  <a:schemeClr val="bg1"/>
                </a:solidFill>
              </a:rPr>
              <a:t>82%</a:t>
            </a:r>
            <a:endParaRPr lang="en-GB" sz="1400" dirty="0">
              <a:solidFill>
                <a:schemeClr val="bg1"/>
              </a:solidFill>
            </a:endParaRPr>
          </a:p>
        </p:txBody>
      </p:sp>
      <p:sp>
        <p:nvSpPr>
          <p:cNvPr id="172" name="TextBox 171"/>
          <p:cNvSpPr txBox="1"/>
          <p:nvPr/>
        </p:nvSpPr>
        <p:spPr>
          <a:xfrm>
            <a:off x="5369907" y="3272474"/>
            <a:ext cx="495649" cy="307777"/>
          </a:xfrm>
          <a:prstGeom prst="rect">
            <a:avLst/>
          </a:prstGeom>
          <a:noFill/>
        </p:spPr>
        <p:txBody>
          <a:bodyPr wrap="none" rtlCol="0">
            <a:spAutoFit/>
          </a:bodyPr>
          <a:lstStyle/>
          <a:p>
            <a:r>
              <a:rPr lang="en-IE" sz="1400" dirty="0" smtClean="0">
                <a:solidFill>
                  <a:schemeClr val="bg1"/>
                </a:solidFill>
              </a:rPr>
              <a:t>82%</a:t>
            </a:r>
            <a:endParaRPr lang="en-GB" sz="1400" dirty="0">
              <a:solidFill>
                <a:schemeClr val="bg1"/>
              </a:solidFill>
            </a:endParaRPr>
          </a:p>
        </p:txBody>
      </p:sp>
      <p:sp>
        <p:nvSpPr>
          <p:cNvPr id="173" name="TextBox 172"/>
          <p:cNvSpPr txBox="1"/>
          <p:nvPr/>
        </p:nvSpPr>
        <p:spPr>
          <a:xfrm>
            <a:off x="5369907" y="3770943"/>
            <a:ext cx="495649" cy="307777"/>
          </a:xfrm>
          <a:prstGeom prst="rect">
            <a:avLst/>
          </a:prstGeom>
          <a:noFill/>
        </p:spPr>
        <p:txBody>
          <a:bodyPr wrap="none" rtlCol="0">
            <a:spAutoFit/>
          </a:bodyPr>
          <a:lstStyle/>
          <a:p>
            <a:r>
              <a:rPr lang="en-IE" sz="1400" dirty="0">
                <a:solidFill>
                  <a:schemeClr val="bg1"/>
                </a:solidFill>
              </a:rPr>
              <a:t>7</a:t>
            </a:r>
            <a:r>
              <a:rPr lang="en-IE" sz="1400" dirty="0" smtClean="0">
                <a:solidFill>
                  <a:schemeClr val="bg1"/>
                </a:solidFill>
              </a:rPr>
              <a:t>8%</a:t>
            </a:r>
            <a:endParaRPr lang="en-GB" sz="1400" dirty="0">
              <a:solidFill>
                <a:schemeClr val="bg1"/>
              </a:solidFill>
            </a:endParaRPr>
          </a:p>
        </p:txBody>
      </p:sp>
      <p:sp>
        <p:nvSpPr>
          <p:cNvPr id="174" name="TextBox 173"/>
          <p:cNvSpPr txBox="1"/>
          <p:nvPr/>
        </p:nvSpPr>
        <p:spPr>
          <a:xfrm>
            <a:off x="5369907" y="4226880"/>
            <a:ext cx="495649" cy="307777"/>
          </a:xfrm>
          <a:prstGeom prst="rect">
            <a:avLst/>
          </a:prstGeom>
          <a:noFill/>
        </p:spPr>
        <p:txBody>
          <a:bodyPr wrap="none" rtlCol="0">
            <a:spAutoFit/>
          </a:bodyPr>
          <a:lstStyle/>
          <a:p>
            <a:r>
              <a:rPr lang="en-IE" sz="1400" dirty="0" smtClean="0">
                <a:solidFill>
                  <a:schemeClr val="bg1"/>
                </a:solidFill>
              </a:rPr>
              <a:t>83%</a:t>
            </a:r>
            <a:endParaRPr lang="en-GB" sz="1400" dirty="0">
              <a:solidFill>
                <a:schemeClr val="bg1"/>
              </a:solidFill>
            </a:endParaRPr>
          </a:p>
        </p:txBody>
      </p:sp>
      <p:sp>
        <p:nvSpPr>
          <p:cNvPr id="175" name="TextBox 174"/>
          <p:cNvSpPr txBox="1"/>
          <p:nvPr/>
        </p:nvSpPr>
        <p:spPr>
          <a:xfrm>
            <a:off x="5369907" y="4704083"/>
            <a:ext cx="495649" cy="307777"/>
          </a:xfrm>
          <a:prstGeom prst="rect">
            <a:avLst/>
          </a:prstGeom>
          <a:noFill/>
        </p:spPr>
        <p:txBody>
          <a:bodyPr wrap="none" rtlCol="0">
            <a:spAutoFit/>
          </a:bodyPr>
          <a:lstStyle/>
          <a:p>
            <a:r>
              <a:rPr lang="en-IE" sz="1400" dirty="0" smtClean="0">
                <a:solidFill>
                  <a:schemeClr val="bg1"/>
                </a:solidFill>
              </a:rPr>
              <a:t>81%</a:t>
            </a:r>
            <a:endParaRPr lang="en-GB" sz="1400" dirty="0">
              <a:solidFill>
                <a:schemeClr val="bg1"/>
              </a:solidFill>
            </a:endParaRPr>
          </a:p>
        </p:txBody>
      </p:sp>
      <p:sp>
        <p:nvSpPr>
          <p:cNvPr id="176" name="TextBox 175"/>
          <p:cNvSpPr txBox="1"/>
          <p:nvPr/>
        </p:nvSpPr>
        <p:spPr>
          <a:xfrm>
            <a:off x="5369907" y="5182410"/>
            <a:ext cx="495649" cy="307777"/>
          </a:xfrm>
          <a:prstGeom prst="rect">
            <a:avLst/>
          </a:prstGeom>
          <a:noFill/>
        </p:spPr>
        <p:txBody>
          <a:bodyPr wrap="none" rtlCol="0">
            <a:spAutoFit/>
          </a:bodyPr>
          <a:lstStyle/>
          <a:p>
            <a:r>
              <a:rPr lang="en-IE" sz="1400" dirty="0" smtClean="0">
                <a:solidFill>
                  <a:schemeClr val="bg1"/>
                </a:solidFill>
              </a:rPr>
              <a:t>76%</a:t>
            </a:r>
            <a:endParaRPr lang="en-GB" sz="1400" dirty="0">
              <a:solidFill>
                <a:schemeClr val="bg1"/>
              </a:solidFill>
            </a:endParaRPr>
          </a:p>
        </p:txBody>
      </p:sp>
      <p:sp>
        <p:nvSpPr>
          <p:cNvPr id="178" name="TextBox 177"/>
          <p:cNvSpPr txBox="1"/>
          <p:nvPr/>
        </p:nvSpPr>
        <p:spPr>
          <a:xfrm>
            <a:off x="907138" y="2063316"/>
            <a:ext cx="700513" cy="276999"/>
          </a:xfrm>
          <a:prstGeom prst="rect">
            <a:avLst/>
          </a:prstGeom>
          <a:noFill/>
        </p:spPr>
        <p:txBody>
          <a:bodyPr wrap="none" lIns="0" tIns="0" rIns="0" bIns="0" rtlCol="0" anchor="b" anchorCtr="1">
            <a:spAutoFit/>
          </a:bodyPr>
          <a:lstStyle/>
          <a:p>
            <a:pPr algn="ctr"/>
            <a:r>
              <a:rPr lang="en-GB" dirty="0" smtClean="0">
                <a:solidFill>
                  <a:schemeClr val="tx2"/>
                </a:solidFill>
                <a:cs typeface="Calibri" pitchFamily="34" charset="0"/>
              </a:rPr>
              <a:t>Gender</a:t>
            </a:r>
            <a:endParaRPr lang="en-US" dirty="0">
              <a:solidFill>
                <a:schemeClr val="tx2"/>
              </a:solidFill>
              <a:cs typeface="Calibri" pitchFamily="34" charset="0"/>
            </a:endParaRPr>
          </a:p>
        </p:txBody>
      </p:sp>
      <p:sp>
        <p:nvSpPr>
          <p:cNvPr id="180" name="Rechteck 31"/>
          <p:cNvSpPr/>
          <p:nvPr/>
        </p:nvSpPr>
        <p:spPr>
          <a:xfrm>
            <a:off x="689948" y="3597523"/>
            <a:ext cx="442429" cy="307777"/>
          </a:xfrm>
          <a:prstGeom prst="rect">
            <a:avLst/>
          </a:prstGeom>
        </p:spPr>
        <p:txBody>
          <a:bodyPr wrap="none" lIns="0" tIns="0" rIns="0" bIns="0" anchor="ctr" anchorCtr="0">
            <a:spAutoFit/>
          </a:bodyPr>
          <a:lstStyle/>
          <a:p>
            <a:pPr algn="ctr"/>
            <a:r>
              <a:rPr lang="en-US" sz="2000" dirty="0" smtClean="0">
                <a:solidFill>
                  <a:schemeClr val="accent1">
                    <a:lumMod val="75000"/>
                  </a:schemeClr>
                </a:solidFill>
              </a:rPr>
              <a:t>80%</a:t>
            </a:r>
            <a:endParaRPr lang="en-US" sz="2000" dirty="0">
              <a:solidFill>
                <a:schemeClr val="accent1">
                  <a:lumMod val="75000"/>
                </a:schemeClr>
              </a:solidFill>
            </a:endParaRPr>
          </a:p>
        </p:txBody>
      </p:sp>
      <p:sp>
        <p:nvSpPr>
          <p:cNvPr id="181" name="Rechteck 31"/>
          <p:cNvSpPr/>
          <p:nvPr/>
        </p:nvSpPr>
        <p:spPr>
          <a:xfrm>
            <a:off x="1385654" y="2499500"/>
            <a:ext cx="442429" cy="307777"/>
          </a:xfrm>
          <a:prstGeom prst="rect">
            <a:avLst/>
          </a:prstGeom>
        </p:spPr>
        <p:txBody>
          <a:bodyPr wrap="none" lIns="0" tIns="0" rIns="0" bIns="0" anchor="ctr" anchorCtr="0">
            <a:spAutoFit/>
          </a:bodyPr>
          <a:lstStyle/>
          <a:p>
            <a:pPr algn="ctr"/>
            <a:r>
              <a:rPr lang="en-US" sz="2000" dirty="0" smtClean="0">
                <a:solidFill>
                  <a:srgbClr val="D0103A"/>
                </a:solidFill>
              </a:rPr>
              <a:t>80%</a:t>
            </a:r>
            <a:endParaRPr lang="en-US" sz="2000" dirty="0">
              <a:solidFill>
                <a:srgbClr val="D0103A"/>
              </a:solidFill>
            </a:endParaRPr>
          </a:p>
        </p:txBody>
      </p:sp>
      <p:grpSp>
        <p:nvGrpSpPr>
          <p:cNvPr id="182" name="Group 181"/>
          <p:cNvGrpSpPr/>
          <p:nvPr/>
        </p:nvGrpSpPr>
        <p:grpSpPr>
          <a:xfrm>
            <a:off x="1283513" y="2851369"/>
            <a:ext cx="646711" cy="1146598"/>
            <a:chOff x="6566388" y="1799850"/>
            <a:chExt cx="775429" cy="1374812"/>
          </a:xfrm>
        </p:grpSpPr>
        <p:sp>
          <p:nvSpPr>
            <p:cNvPr id="188" name="Freeform 21"/>
            <p:cNvSpPr>
              <a:spLocks/>
            </p:cNvSpPr>
            <p:nvPr/>
          </p:nvSpPr>
          <p:spPr bwMode="auto">
            <a:xfrm>
              <a:off x="6566388" y="1799850"/>
              <a:ext cx="775429" cy="1374812"/>
            </a:xfrm>
            <a:custGeom>
              <a:avLst/>
              <a:gdLst>
                <a:gd name="T0" fmla="*/ 64 w 128"/>
                <a:gd name="T1" fmla="*/ 0 h 314"/>
                <a:gd name="T2" fmla="*/ 0 w 128"/>
                <a:gd name="T3" fmla="*/ 0 h 314"/>
                <a:gd name="T4" fmla="*/ 0 w 128"/>
                <a:gd name="T5" fmla="*/ 64 h 314"/>
                <a:gd name="T6" fmla="*/ 0 w 128"/>
                <a:gd name="T7" fmla="*/ 72 h 314"/>
                <a:gd name="T8" fmla="*/ 0 w 128"/>
                <a:gd name="T9" fmla="*/ 250 h 314"/>
                <a:gd name="T10" fmla="*/ 64 w 128"/>
                <a:gd name="T11" fmla="*/ 314 h 314"/>
                <a:gd name="T12" fmla="*/ 128 w 128"/>
                <a:gd name="T13" fmla="*/ 250 h 314"/>
                <a:gd name="T14" fmla="*/ 128 w 128"/>
                <a:gd name="T15" fmla="*/ 64 h 314"/>
                <a:gd name="T16" fmla="*/ 64 w 128"/>
                <a:gd name="T17"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14">
                  <a:moveTo>
                    <a:pt x="64" y="0"/>
                  </a:moveTo>
                  <a:cubicBezTo>
                    <a:pt x="0" y="0"/>
                    <a:pt x="0" y="0"/>
                    <a:pt x="0" y="0"/>
                  </a:cubicBezTo>
                  <a:cubicBezTo>
                    <a:pt x="0" y="64"/>
                    <a:pt x="0" y="64"/>
                    <a:pt x="0" y="64"/>
                  </a:cubicBezTo>
                  <a:cubicBezTo>
                    <a:pt x="0" y="72"/>
                    <a:pt x="0" y="72"/>
                    <a:pt x="0" y="72"/>
                  </a:cubicBezTo>
                  <a:cubicBezTo>
                    <a:pt x="0" y="250"/>
                    <a:pt x="0" y="250"/>
                    <a:pt x="0" y="250"/>
                  </a:cubicBezTo>
                  <a:cubicBezTo>
                    <a:pt x="0" y="286"/>
                    <a:pt x="29" y="314"/>
                    <a:pt x="64" y="314"/>
                  </a:cubicBezTo>
                  <a:cubicBezTo>
                    <a:pt x="100" y="314"/>
                    <a:pt x="128" y="286"/>
                    <a:pt x="128" y="250"/>
                  </a:cubicBezTo>
                  <a:cubicBezTo>
                    <a:pt x="128" y="64"/>
                    <a:pt x="128" y="64"/>
                    <a:pt x="128" y="64"/>
                  </a:cubicBezTo>
                  <a:cubicBezTo>
                    <a:pt x="128" y="29"/>
                    <a:pt x="100" y="0"/>
                    <a:pt x="64" y="0"/>
                  </a:cubicBez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9" name="Group 188"/>
            <p:cNvGrpSpPr/>
            <p:nvPr/>
          </p:nvGrpSpPr>
          <p:grpSpPr>
            <a:xfrm>
              <a:off x="6739613" y="2152086"/>
              <a:ext cx="428978" cy="670341"/>
              <a:chOff x="6744069" y="2107565"/>
              <a:chExt cx="428978" cy="670341"/>
            </a:xfrm>
          </p:grpSpPr>
          <p:pic>
            <p:nvPicPr>
              <p:cNvPr id="190" name="Picture 18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44069" y="2235315"/>
                <a:ext cx="428978" cy="542591"/>
              </a:xfrm>
              <a:prstGeom prst="rect">
                <a:avLst/>
              </a:prstGeom>
            </p:spPr>
          </p:pic>
          <p:sp>
            <p:nvSpPr>
              <p:cNvPr id="191" name="Oval 31"/>
              <p:cNvSpPr>
                <a:spLocks noChangeArrowheads="1"/>
              </p:cNvSpPr>
              <p:nvPr/>
            </p:nvSpPr>
            <p:spPr bwMode="auto">
              <a:xfrm>
                <a:off x="6861549" y="2107565"/>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grpSp>
        <p:nvGrpSpPr>
          <p:cNvPr id="183" name="Group 182"/>
          <p:cNvGrpSpPr/>
          <p:nvPr/>
        </p:nvGrpSpPr>
        <p:grpSpPr>
          <a:xfrm>
            <a:off x="584565" y="2349864"/>
            <a:ext cx="653195" cy="1177545"/>
            <a:chOff x="5728324" y="1198527"/>
            <a:chExt cx="783204" cy="1411919"/>
          </a:xfrm>
        </p:grpSpPr>
        <p:sp>
          <p:nvSpPr>
            <p:cNvPr id="184" name="Freeform 27"/>
            <p:cNvSpPr>
              <a:spLocks/>
            </p:cNvSpPr>
            <p:nvPr/>
          </p:nvSpPr>
          <p:spPr bwMode="auto">
            <a:xfrm>
              <a:off x="5728324" y="1198527"/>
              <a:ext cx="783204" cy="1411919"/>
            </a:xfrm>
            <a:custGeom>
              <a:avLst/>
              <a:gdLst>
                <a:gd name="T0" fmla="*/ 64 w 128"/>
                <a:gd name="T1" fmla="*/ 0 h 322"/>
                <a:gd name="T2" fmla="*/ 0 w 128"/>
                <a:gd name="T3" fmla="*/ 64 h 322"/>
                <a:gd name="T4" fmla="*/ 0 w 128"/>
                <a:gd name="T5" fmla="*/ 258 h 322"/>
                <a:gd name="T6" fmla="*/ 64 w 128"/>
                <a:gd name="T7" fmla="*/ 322 h 322"/>
                <a:gd name="T8" fmla="*/ 128 w 128"/>
                <a:gd name="T9" fmla="*/ 322 h 322"/>
                <a:gd name="T10" fmla="*/ 128 w 128"/>
                <a:gd name="T11" fmla="*/ 258 h 322"/>
                <a:gd name="T12" fmla="*/ 128 w 128"/>
                <a:gd name="T13" fmla="*/ 249 h 322"/>
                <a:gd name="T14" fmla="*/ 128 w 128"/>
                <a:gd name="T15" fmla="*/ 64 h 322"/>
                <a:gd name="T16" fmla="*/ 64 w 128"/>
                <a:gd name="T1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22">
                  <a:moveTo>
                    <a:pt x="64" y="0"/>
                  </a:moveTo>
                  <a:cubicBezTo>
                    <a:pt x="29" y="0"/>
                    <a:pt x="0" y="28"/>
                    <a:pt x="0" y="64"/>
                  </a:cubicBezTo>
                  <a:cubicBezTo>
                    <a:pt x="0" y="258"/>
                    <a:pt x="0" y="258"/>
                    <a:pt x="0" y="258"/>
                  </a:cubicBezTo>
                  <a:cubicBezTo>
                    <a:pt x="0" y="293"/>
                    <a:pt x="29" y="322"/>
                    <a:pt x="64" y="322"/>
                  </a:cubicBezTo>
                  <a:cubicBezTo>
                    <a:pt x="128" y="322"/>
                    <a:pt x="128" y="322"/>
                    <a:pt x="128" y="322"/>
                  </a:cubicBezTo>
                  <a:cubicBezTo>
                    <a:pt x="128" y="258"/>
                    <a:pt x="128" y="258"/>
                    <a:pt x="128" y="258"/>
                  </a:cubicBezTo>
                  <a:cubicBezTo>
                    <a:pt x="128" y="249"/>
                    <a:pt x="128" y="249"/>
                    <a:pt x="128" y="249"/>
                  </a:cubicBezTo>
                  <a:cubicBezTo>
                    <a:pt x="128" y="64"/>
                    <a:pt x="128" y="64"/>
                    <a:pt x="128" y="64"/>
                  </a:cubicBezTo>
                  <a:cubicBezTo>
                    <a:pt x="128" y="28"/>
                    <a:pt x="99" y="0"/>
                    <a:pt x="64"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5" name="Group 184"/>
            <p:cNvGrpSpPr/>
            <p:nvPr/>
          </p:nvGrpSpPr>
          <p:grpSpPr>
            <a:xfrm>
              <a:off x="5912120" y="1509565"/>
              <a:ext cx="415613" cy="789842"/>
              <a:chOff x="5891442" y="1525281"/>
              <a:chExt cx="415613" cy="789842"/>
            </a:xfrm>
          </p:grpSpPr>
          <p:sp>
            <p:nvSpPr>
              <p:cNvPr id="186" name="Freeform 32"/>
              <p:cNvSpPr>
                <a:spLocks/>
              </p:cNvSpPr>
              <p:nvPr/>
            </p:nvSpPr>
            <p:spPr bwMode="auto">
              <a:xfrm>
                <a:off x="5891442" y="1676878"/>
                <a:ext cx="415613" cy="638245"/>
              </a:xfrm>
              <a:custGeom>
                <a:avLst/>
                <a:gdLst>
                  <a:gd name="T0" fmla="*/ 64 w 64"/>
                  <a:gd name="T1" fmla="*/ 19 h 125"/>
                  <a:gd name="T2" fmla="*/ 45 w 64"/>
                  <a:gd name="T3" fmla="*/ 0 h 125"/>
                  <a:gd name="T4" fmla="*/ 27 w 64"/>
                  <a:gd name="T5" fmla="*/ 0 h 125"/>
                  <a:gd name="T6" fmla="*/ 26 w 64"/>
                  <a:gd name="T7" fmla="*/ 0 h 125"/>
                  <a:gd name="T8" fmla="*/ 18 w 64"/>
                  <a:gd name="T9" fmla="*/ 0 h 125"/>
                  <a:gd name="T10" fmla="*/ 0 w 64"/>
                  <a:gd name="T11" fmla="*/ 19 h 125"/>
                  <a:gd name="T12" fmla="*/ 0 w 64"/>
                  <a:gd name="T13" fmla="*/ 19 h 125"/>
                  <a:gd name="T14" fmla="*/ 0 w 64"/>
                  <a:gd name="T15" fmla="*/ 55 h 125"/>
                  <a:gd name="T16" fmla="*/ 6 w 64"/>
                  <a:gd name="T17" fmla="*/ 61 h 125"/>
                  <a:gd name="T18" fmla="*/ 12 w 64"/>
                  <a:gd name="T19" fmla="*/ 55 h 125"/>
                  <a:gd name="T20" fmla="*/ 12 w 64"/>
                  <a:gd name="T21" fmla="*/ 33 h 125"/>
                  <a:gd name="T22" fmla="*/ 12 w 64"/>
                  <a:gd name="T23" fmla="*/ 21 h 125"/>
                  <a:gd name="T24" fmla="*/ 15 w 64"/>
                  <a:gd name="T25" fmla="*/ 21 h 125"/>
                  <a:gd name="T26" fmla="*/ 15 w 64"/>
                  <a:gd name="T27" fmla="*/ 34 h 125"/>
                  <a:gd name="T28" fmla="*/ 15 w 64"/>
                  <a:gd name="T29" fmla="*/ 57 h 125"/>
                  <a:gd name="T30" fmla="*/ 15 w 64"/>
                  <a:gd name="T31" fmla="*/ 61 h 125"/>
                  <a:gd name="T32" fmla="*/ 15 w 64"/>
                  <a:gd name="T33" fmla="*/ 117 h 125"/>
                  <a:gd name="T34" fmla="*/ 22 w 64"/>
                  <a:gd name="T35" fmla="*/ 125 h 125"/>
                  <a:gd name="T36" fmla="*/ 30 w 64"/>
                  <a:gd name="T37" fmla="*/ 117 h 125"/>
                  <a:gd name="T38" fmla="*/ 30 w 64"/>
                  <a:gd name="T39" fmla="*/ 61 h 125"/>
                  <a:gd name="T40" fmla="*/ 33 w 64"/>
                  <a:gd name="T41" fmla="*/ 61 h 125"/>
                  <a:gd name="T42" fmla="*/ 33 w 64"/>
                  <a:gd name="T43" fmla="*/ 117 h 125"/>
                  <a:gd name="T44" fmla="*/ 41 w 64"/>
                  <a:gd name="T45" fmla="*/ 125 h 125"/>
                  <a:gd name="T46" fmla="*/ 49 w 64"/>
                  <a:gd name="T47" fmla="*/ 117 h 125"/>
                  <a:gd name="T48" fmla="*/ 49 w 64"/>
                  <a:gd name="T49" fmla="*/ 61 h 125"/>
                  <a:gd name="T50" fmla="*/ 49 w 64"/>
                  <a:gd name="T51" fmla="*/ 57 h 125"/>
                  <a:gd name="T52" fmla="*/ 49 w 64"/>
                  <a:gd name="T53" fmla="*/ 34 h 125"/>
                  <a:gd name="T54" fmla="*/ 49 w 64"/>
                  <a:gd name="T55" fmla="*/ 21 h 125"/>
                  <a:gd name="T56" fmla="*/ 52 w 64"/>
                  <a:gd name="T57" fmla="*/ 21 h 125"/>
                  <a:gd name="T58" fmla="*/ 52 w 64"/>
                  <a:gd name="T59" fmla="*/ 33 h 125"/>
                  <a:gd name="T60" fmla="*/ 52 w 64"/>
                  <a:gd name="T61" fmla="*/ 55 h 125"/>
                  <a:gd name="T62" fmla="*/ 58 w 64"/>
                  <a:gd name="T63" fmla="*/ 61 h 125"/>
                  <a:gd name="T64" fmla="*/ 64 w 64"/>
                  <a:gd name="T65" fmla="*/ 55 h 125"/>
                  <a:gd name="T66" fmla="*/ 64 w 64"/>
                  <a:gd name="T67" fmla="*/ 19 h 125"/>
                  <a:gd name="T68" fmla="*/ 64 w 64"/>
                  <a:gd name="T69"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125">
                    <a:moveTo>
                      <a:pt x="64" y="19"/>
                    </a:moveTo>
                    <a:cubicBezTo>
                      <a:pt x="64" y="8"/>
                      <a:pt x="56" y="0"/>
                      <a:pt x="45" y="0"/>
                    </a:cubicBezTo>
                    <a:cubicBezTo>
                      <a:pt x="27" y="0"/>
                      <a:pt x="27" y="0"/>
                      <a:pt x="27" y="0"/>
                    </a:cubicBezTo>
                    <a:cubicBezTo>
                      <a:pt x="26" y="0"/>
                      <a:pt x="26" y="0"/>
                      <a:pt x="26" y="0"/>
                    </a:cubicBezTo>
                    <a:cubicBezTo>
                      <a:pt x="18" y="0"/>
                      <a:pt x="18" y="0"/>
                      <a:pt x="18" y="0"/>
                    </a:cubicBezTo>
                    <a:cubicBezTo>
                      <a:pt x="8" y="0"/>
                      <a:pt x="0" y="8"/>
                      <a:pt x="0" y="19"/>
                    </a:cubicBezTo>
                    <a:cubicBezTo>
                      <a:pt x="0" y="19"/>
                      <a:pt x="0" y="19"/>
                      <a:pt x="0" y="19"/>
                    </a:cubicBezTo>
                    <a:cubicBezTo>
                      <a:pt x="0" y="55"/>
                      <a:pt x="0" y="55"/>
                      <a:pt x="0" y="55"/>
                    </a:cubicBezTo>
                    <a:cubicBezTo>
                      <a:pt x="0" y="58"/>
                      <a:pt x="3" y="61"/>
                      <a:pt x="6" y="61"/>
                    </a:cubicBezTo>
                    <a:cubicBezTo>
                      <a:pt x="9" y="61"/>
                      <a:pt x="12" y="58"/>
                      <a:pt x="12" y="55"/>
                    </a:cubicBezTo>
                    <a:cubicBezTo>
                      <a:pt x="12" y="33"/>
                      <a:pt x="12" y="33"/>
                      <a:pt x="12" y="33"/>
                    </a:cubicBezTo>
                    <a:cubicBezTo>
                      <a:pt x="12" y="21"/>
                      <a:pt x="12" y="21"/>
                      <a:pt x="12" y="21"/>
                    </a:cubicBezTo>
                    <a:cubicBezTo>
                      <a:pt x="15" y="21"/>
                      <a:pt x="15" y="21"/>
                      <a:pt x="15" y="21"/>
                    </a:cubicBezTo>
                    <a:cubicBezTo>
                      <a:pt x="15" y="34"/>
                      <a:pt x="15" y="34"/>
                      <a:pt x="15" y="34"/>
                    </a:cubicBezTo>
                    <a:cubicBezTo>
                      <a:pt x="15" y="57"/>
                      <a:pt x="15" y="57"/>
                      <a:pt x="15" y="57"/>
                    </a:cubicBezTo>
                    <a:cubicBezTo>
                      <a:pt x="15" y="61"/>
                      <a:pt x="15" y="61"/>
                      <a:pt x="15" y="61"/>
                    </a:cubicBezTo>
                    <a:cubicBezTo>
                      <a:pt x="15" y="117"/>
                      <a:pt x="15" y="117"/>
                      <a:pt x="15" y="117"/>
                    </a:cubicBezTo>
                    <a:cubicBezTo>
                      <a:pt x="15" y="121"/>
                      <a:pt x="18" y="125"/>
                      <a:pt x="22" y="125"/>
                    </a:cubicBezTo>
                    <a:cubicBezTo>
                      <a:pt x="27" y="125"/>
                      <a:pt x="30" y="121"/>
                      <a:pt x="30" y="117"/>
                    </a:cubicBezTo>
                    <a:cubicBezTo>
                      <a:pt x="30" y="61"/>
                      <a:pt x="30" y="61"/>
                      <a:pt x="30" y="61"/>
                    </a:cubicBezTo>
                    <a:cubicBezTo>
                      <a:pt x="33" y="61"/>
                      <a:pt x="33" y="61"/>
                      <a:pt x="33" y="61"/>
                    </a:cubicBezTo>
                    <a:cubicBezTo>
                      <a:pt x="33" y="117"/>
                      <a:pt x="33" y="117"/>
                      <a:pt x="33" y="117"/>
                    </a:cubicBezTo>
                    <a:cubicBezTo>
                      <a:pt x="33" y="121"/>
                      <a:pt x="37" y="125"/>
                      <a:pt x="41" y="125"/>
                    </a:cubicBezTo>
                    <a:cubicBezTo>
                      <a:pt x="46" y="125"/>
                      <a:pt x="49" y="121"/>
                      <a:pt x="49" y="117"/>
                    </a:cubicBezTo>
                    <a:cubicBezTo>
                      <a:pt x="49" y="61"/>
                      <a:pt x="49" y="61"/>
                      <a:pt x="49" y="61"/>
                    </a:cubicBezTo>
                    <a:cubicBezTo>
                      <a:pt x="49" y="57"/>
                      <a:pt x="49" y="57"/>
                      <a:pt x="49" y="57"/>
                    </a:cubicBezTo>
                    <a:cubicBezTo>
                      <a:pt x="49" y="34"/>
                      <a:pt x="49" y="34"/>
                      <a:pt x="49" y="34"/>
                    </a:cubicBezTo>
                    <a:cubicBezTo>
                      <a:pt x="49" y="21"/>
                      <a:pt x="49" y="21"/>
                      <a:pt x="49" y="21"/>
                    </a:cubicBezTo>
                    <a:cubicBezTo>
                      <a:pt x="52" y="21"/>
                      <a:pt x="52" y="21"/>
                      <a:pt x="52" y="21"/>
                    </a:cubicBezTo>
                    <a:cubicBezTo>
                      <a:pt x="52" y="33"/>
                      <a:pt x="52" y="33"/>
                      <a:pt x="52" y="33"/>
                    </a:cubicBezTo>
                    <a:cubicBezTo>
                      <a:pt x="52" y="55"/>
                      <a:pt x="52" y="55"/>
                      <a:pt x="52" y="55"/>
                    </a:cubicBezTo>
                    <a:cubicBezTo>
                      <a:pt x="52" y="58"/>
                      <a:pt x="55" y="61"/>
                      <a:pt x="58" y="61"/>
                    </a:cubicBezTo>
                    <a:cubicBezTo>
                      <a:pt x="61" y="61"/>
                      <a:pt x="64" y="58"/>
                      <a:pt x="64" y="55"/>
                    </a:cubicBezTo>
                    <a:cubicBezTo>
                      <a:pt x="64" y="19"/>
                      <a:pt x="64" y="19"/>
                      <a:pt x="64" y="19"/>
                    </a:cubicBezTo>
                    <a:cubicBezTo>
                      <a:pt x="64" y="19"/>
                      <a:pt x="64" y="19"/>
                      <a:pt x="64" y="19"/>
                    </a:cubicBezTo>
                    <a:close/>
                  </a:path>
                </a:pathLst>
              </a:cu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sp>
            <p:nvSpPr>
              <p:cNvPr id="187" name="Oval 31"/>
              <p:cNvSpPr>
                <a:spLocks noChangeArrowheads="1"/>
              </p:cNvSpPr>
              <p:nvPr/>
            </p:nvSpPr>
            <p:spPr bwMode="auto">
              <a:xfrm>
                <a:off x="6008210" y="1525281"/>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sp>
        <p:nvSpPr>
          <p:cNvPr id="177" name="Text Box 3"/>
          <p:cNvSpPr txBox="1">
            <a:spLocks noChangeArrowheads="1"/>
          </p:cNvSpPr>
          <p:nvPr/>
        </p:nvSpPr>
        <p:spPr bwMode="auto">
          <a:xfrm>
            <a:off x="8709203" y="6278473"/>
            <a:ext cx="441147" cy="246221"/>
          </a:xfrm>
          <a:prstGeom prst="rect">
            <a:avLst/>
          </a:prstGeom>
          <a:noFill/>
          <a:ln w="9525">
            <a:noFill/>
            <a:miter lim="800000"/>
            <a:headEnd/>
            <a:tailEnd/>
          </a:ln>
        </p:spPr>
        <p:txBody>
          <a:bodyPr wrap="none">
            <a:spAutoFit/>
          </a:bodyPr>
          <a:lstStyle/>
          <a:p>
            <a:pPr algn="r"/>
            <a:r>
              <a:rPr lang="en-IE" sz="1000" i="1" dirty="0">
                <a:solidFill>
                  <a:srgbClr val="22505F"/>
                </a:solidFill>
                <a:cs typeface="Calibri" pitchFamily="34" charset="0"/>
              </a:rPr>
              <a:t>(Q </a:t>
            </a:r>
            <a:r>
              <a:rPr lang="en-IE" sz="1000" i="1" dirty="0" smtClean="0">
                <a:solidFill>
                  <a:srgbClr val="22505F"/>
                </a:solidFill>
                <a:cs typeface="Calibri" pitchFamily="34" charset="0"/>
              </a:rPr>
              <a:t>2)</a:t>
            </a:r>
            <a:endParaRPr lang="en-GB" sz="1000" i="1" dirty="0">
              <a:solidFill>
                <a:srgbClr val="22505F"/>
              </a:solidFill>
              <a:cs typeface="Calibri" pitchFamily="34" charset="0"/>
            </a:endParaRPr>
          </a:p>
        </p:txBody>
      </p:sp>
      <p:sp>
        <p:nvSpPr>
          <p:cNvPr id="167" name="Freeform 5"/>
          <p:cNvSpPr>
            <a:spLocks noChangeAspect="1" noEditPoints="1"/>
          </p:cNvSpPr>
          <p:nvPr/>
        </p:nvSpPr>
        <p:spPr bwMode="gray">
          <a:xfrm>
            <a:off x="4580009"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8" name="Freeform 5"/>
          <p:cNvSpPr>
            <a:spLocks noChangeAspect="1" noEditPoints="1"/>
          </p:cNvSpPr>
          <p:nvPr/>
        </p:nvSpPr>
        <p:spPr bwMode="gray">
          <a:xfrm>
            <a:off x="4580028" y="46551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70" name="Freeform 5"/>
          <p:cNvSpPr>
            <a:spLocks noChangeAspect="1" noEditPoints="1"/>
          </p:cNvSpPr>
          <p:nvPr/>
        </p:nvSpPr>
        <p:spPr bwMode="gray">
          <a:xfrm>
            <a:off x="43807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3" name="Freeform 5"/>
          <p:cNvSpPr>
            <a:spLocks noChangeAspect="1" noEditPoints="1"/>
          </p:cNvSpPr>
          <p:nvPr/>
        </p:nvSpPr>
        <p:spPr bwMode="gray">
          <a:xfrm>
            <a:off x="1418142"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10000">
                <a:schemeClr val="bg2"/>
              </a:gs>
              <a:gs pos="1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4" name="Freeform 5"/>
          <p:cNvSpPr>
            <a:spLocks noChangeAspect="1" noEditPoints="1"/>
          </p:cNvSpPr>
          <p:nvPr/>
        </p:nvSpPr>
        <p:spPr bwMode="gray">
          <a:xfrm>
            <a:off x="45800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97" name="Rectangle 196"/>
          <p:cNvSpPr/>
          <p:nvPr/>
        </p:nvSpPr>
        <p:spPr>
          <a:xfrm>
            <a:off x="1212879" y="5746433"/>
            <a:ext cx="464581" cy="330071"/>
          </a:xfrm>
          <a:prstGeom prst="rect">
            <a:avLst/>
          </a:prstGeom>
          <a:noFill/>
          <a:ln w="12700">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extLst>
      <p:ext uri="{BB962C8B-B14F-4D97-AF65-F5344CB8AC3E}">
        <p14:creationId xmlns:p14="http://schemas.microsoft.com/office/powerpoint/2010/main" val="1851661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34"/>
          <p:cNvSpPr>
            <a:spLocks noGrp="1"/>
          </p:cNvSpPr>
          <p:nvPr>
            <p:ph type="body" sz="quarter" idx="4294967295"/>
          </p:nvPr>
        </p:nvSpPr>
        <p:spPr>
          <a:xfrm>
            <a:off x="109209" y="577542"/>
            <a:ext cx="2231380" cy="193899"/>
          </a:xfrm>
        </p:spPr>
        <p:txBody>
          <a:bodyPr wrap="none" lIns="0" tIns="0" rIns="0" bIns="0">
            <a:spAutoFit/>
          </a:bodyPr>
          <a:lstStyle/>
          <a:p>
            <a:pPr marL="0" indent="0">
              <a:buNone/>
              <a:defRPr/>
            </a:pPr>
            <a:r>
              <a:rPr lang="en-IE" sz="1400" dirty="0" smtClean="0">
                <a:solidFill>
                  <a:schemeClr val="accent5"/>
                </a:solidFill>
              </a:rPr>
              <a:t>(Base: All Adults 18+; n=1,002)</a:t>
            </a:r>
            <a:endParaRPr lang="en-IE" sz="1400" dirty="0">
              <a:solidFill>
                <a:schemeClr val="accent5"/>
              </a:solidFill>
            </a:endParaRPr>
          </a:p>
        </p:txBody>
      </p:sp>
      <p:sp>
        <p:nvSpPr>
          <p:cNvPr id="26" name="TextBox 25"/>
          <p:cNvSpPr txBox="1"/>
          <p:nvPr/>
        </p:nvSpPr>
        <p:spPr>
          <a:xfrm>
            <a:off x="4104602" y="2209822"/>
            <a:ext cx="593111" cy="369332"/>
          </a:xfrm>
          <a:prstGeom prst="rect">
            <a:avLst/>
          </a:prstGeom>
          <a:noFill/>
        </p:spPr>
        <p:txBody>
          <a:bodyPr wrap="none" rtlCol="0">
            <a:spAutoFit/>
          </a:bodyPr>
          <a:lstStyle/>
          <a:p>
            <a:r>
              <a:rPr lang="en-GB" dirty="0" smtClean="0">
                <a:solidFill>
                  <a:schemeClr val="tx2"/>
                </a:solidFill>
                <a:cs typeface="Arial" pitchFamily="34" charset="0"/>
              </a:rPr>
              <a:t>Age </a:t>
            </a:r>
            <a:endParaRPr lang="en-US" dirty="0">
              <a:solidFill>
                <a:schemeClr val="tx2"/>
              </a:solidFill>
              <a:cs typeface="Arial" pitchFamily="34" charset="0"/>
            </a:endParaRPr>
          </a:p>
        </p:txBody>
      </p:sp>
      <p:sp>
        <p:nvSpPr>
          <p:cNvPr id="27" name="TextBox 26"/>
          <p:cNvSpPr txBox="1"/>
          <p:nvPr/>
        </p:nvSpPr>
        <p:spPr>
          <a:xfrm>
            <a:off x="7355100" y="2209822"/>
            <a:ext cx="826637" cy="369332"/>
          </a:xfrm>
          <a:prstGeom prst="rect">
            <a:avLst/>
          </a:prstGeom>
          <a:noFill/>
        </p:spPr>
        <p:txBody>
          <a:bodyPr wrap="none" rtlCol="0">
            <a:spAutoFit/>
          </a:bodyPr>
          <a:lstStyle/>
          <a:p>
            <a:r>
              <a:rPr lang="en-GB" dirty="0" smtClean="0">
                <a:solidFill>
                  <a:schemeClr val="tx2"/>
                </a:solidFill>
                <a:cs typeface="Arial" pitchFamily="34" charset="0"/>
              </a:rPr>
              <a:t>Region</a:t>
            </a:r>
            <a:endParaRPr lang="en-US" dirty="0">
              <a:solidFill>
                <a:schemeClr val="tx2"/>
              </a:solidFill>
              <a:cs typeface="Arial" pitchFamily="34" charset="0"/>
            </a:endParaRPr>
          </a:p>
        </p:txBody>
      </p:sp>
      <p:sp>
        <p:nvSpPr>
          <p:cNvPr id="100" name="Freeform 5"/>
          <p:cNvSpPr>
            <a:spLocks noChangeAspect="1" noEditPoints="1"/>
          </p:cNvSpPr>
          <p:nvPr/>
        </p:nvSpPr>
        <p:spPr bwMode="gray">
          <a:xfrm>
            <a:off x="3384336"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1" name="Freeform 5"/>
          <p:cNvSpPr>
            <a:spLocks noChangeAspect="1" noEditPoints="1"/>
          </p:cNvSpPr>
          <p:nvPr/>
        </p:nvSpPr>
        <p:spPr bwMode="gray">
          <a:xfrm>
            <a:off x="4978573"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2" name="Freeform 5"/>
          <p:cNvSpPr>
            <a:spLocks noChangeAspect="1" noEditPoints="1"/>
          </p:cNvSpPr>
          <p:nvPr/>
        </p:nvSpPr>
        <p:spPr bwMode="gray">
          <a:xfrm>
            <a:off x="3583618"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3" name="Freeform 5"/>
          <p:cNvSpPr>
            <a:spLocks noChangeAspect="1" noEditPoints="1"/>
          </p:cNvSpPr>
          <p:nvPr/>
        </p:nvSpPr>
        <p:spPr bwMode="gray">
          <a:xfrm>
            <a:off x="4181464"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4" name="Freeform 5"/>
          <p:cNvSpPr>
            <a:spLocks noChangeAspect="1" noEditPoints="1"/>
          </p:cNvSpPr>
          <p:nvPr/>
        </p:nvSpPr>
        <p:spPr bwMode="gray">
          <a:xfrm>
            <a:off x="4779291"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5" name="Freeform 5"/>
          <p:cNvSpPr>
            <a:spLocks noChangeAspect="1" noEditPoints="1"/>
          </p:cNvSpPr>
          <p:nvPr/>
        </p:nvSpPr>
        <p:spPr bwMode="gray">
          <a:xfrm>
            <a:off x="4580009"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80000">
                <a:schemeClr val="bg2"/>
              </a:gs>
              <a:gs pos="8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6" name="Freeform 5"/>
          <p:cNvSpPr>
            <a:spLocks noChangeAspect="1" noEditPoints="1"/>
          </p:cNvSpPr>
          <p:nvPr/>
        </p:nvSpPr>
        <p:spPr bwMode="gray">
          <a:xfrm>
            <a:off x="5177855"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7" name="Freeform 5"/>
          <p:cNvSpPr>
            <a:spLocks noChangeAspect="1" noEditPoints="1"/>
          </p:cNvSpPr>
          <p:nvPr/>
        </p:nvSpPr>
        <p:spPr bwMode="gray">
          <a:xfrm>
            <a:off x="3982182"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8" name="Freeform 5"/>
          <p:cNvSpPr>
            <a:spLocks noChangeAspect="1" noEditPoints="1"/>
          </p:cNvSpPr>
          <p:nvPr/>
        </p:nvSpPr>
        <p:spPr bwMode="gray">
          <a:xfrm>
            <a:off x="3782900"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9" name="Freeform 5"/>
          <p:cNvSpPr>
            <a:spLocks noChangeAspect="1" noEditPoints="1"/>
          </p:cNvSpPr>
          <p:nvPr/>
        </p:nvSpPr>
        <p:spPr bwMode="gray">
          <a:xfrm>
            <a:off x="4380746" y="2745959"/>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31" name="TextBox 30"/>
          <p:cNvSpPr txBox="1"/>
          <p:nvPr/>
        </p:nvSpPr>
        <p:spPr>
          <a:xfrm>
            <a:off x="2719529" y="2795271"/>
            <a:ext cx="604653" cy="307777"/>
          </a:xfrm>
          <a:prstGeom prst="rect">
            <a:avLst/>
          </a:prstGeom>
          <a:noFill/>
        </p:spPr>
        <p:txBody>
          <a:bodyPr wrap="none" rtlCol="0">
            <a:spAutoFit/>
          </a:bodyPr>
          <a:lstStyle/>
          <a:p>
            <a:r>
              <a:rPr lang="en-IE" sz="1400" dirty="0" smtClean="0">
                <a:solidFill>
                  <a:schemeClr val="bg1"/>
                </a:solidFill>
              </a:rPr>
              <a:t>18-24</a:t>
            </a:r>
            <a:endParaRPr lang="en-GB" sz="1400" dirty="0">
              <a:solidFill>
                <a:schemeClr val="bg1"/>
              </a:solidFill>
            </a:endParaRPr>
          </a:p>
        </p:txBody>
      </p:sp>
      <p:sp>
        <p:nvSpPr>
          <p:cNvPr id="32" name="TextBox 31"/>
          <p:cNvSpPr txBox="1"/>
          <p:nvPr/>
        </p:nvSpPr>
        <p:spPr>
          <a:xfrm>
            <a:off x="2719529" y="3272474"/>
            <a:ext cx="604653" cy="307777"/>
          </a:xfrm>
          <a:prstGeom prst="rect">
            <a:avLst/>
          </a:prstGeom>
          <a:noFill/>
        </p:spPr>
        <p:txBody>
          <a:bodyPr wrap="none" rtlCol="0">
            <a:spAutoFit/>
          </a:bodyPr>
          <a:lstStyle/>
          <a:p>
            <a:r>
              <a:rPr lang="en-IE" sz="1400" dirty="0" smtClean="0">
                <a:solidFill>
                  <a:schemeClr val="bg1"/>
                </a:solidFill>
              </a:rPr>
              <a:t>25-34</a:t>
            </a:r>
            <a:endParaRPr lang="en-GB" sz="1400" dirty="0">
              <a:solidFill>
                <a:schemeClr val="bg1"/>
              </a:solidFill>
            </a:endParaRPr>
          </a:p>
        </p:txBody>
      </p:sp>
      <p:sp>
        <p:nvSpPr>
          <p:cNvPr id="34" name="TextBox 33"/>
          <p:cNvSpPr txBox="1"/>
          <p:nvPr/>
        </p:nvSpPr>
        <p:spPr>
          <a:xfrm>
            <a:off x="2719529" y="3749677"/>
            <a:ext cx="604653" cy="307777"/>
          </a:xfrm>
          <a:prstGeom prst="rect">
            <a:avLst/>
          </a:prstGeom>
          <a:noFill/>
        </p:spPr>
        <p:txBody>
          <a:bodyPr wrap="none" rtlCol="0">
            <a:spAutoFit/>
          </a:bodyPr>
          <a:lstStyle/>
          <a:p>
            <a:r>
              <a:rPr lang="en-IE" sz="1400" dirty="0" smtClean="0">
                <a:solidFill>
                  <a:schemeClr val="bg1"/>
                </a:solidFill>
              </a:rPr>
              <a:t>35-44</a:t>
            </a:r>
            <a:endParaRPr lang="en-GB" sz="1400" dirty="0">
              <a:solidFill>
                <a:schemeClr val="bg1"/>
              </a:solidFill>
            </a:endParaRPr>
          </a:p>
        </p:txBody>
      </p:sp>
      <p:sp>
        <p:nvSpPr>
          <p:cNvPr id="36" name="TextBox 35"/>
          <p:cNvSpPr txBox="1"/>
          <p:nvPr/>
        </p:nvSpPr>
        <p:spPr>
          <a:xfrm>
            <a:off x="2719529" y="4226880"/>
            <a:ext cx="604653" cy="307777"/>
          </a:xfrm>
          <a:prstGeom prst="rect">
            <a:avLst/>
          </a:prstGeom>
          <a:noFill/>
        </p:spPr>
        <p:txBody>
          <a:bodyPr wrap="none" rtlCol="0">
            <a:spAutoFit/>
          </a:bodyPr>
          <a:lstStyle/>
          <a:p>
            <a:r>
              <a:rPr lang="en-IE" sz="1400" dirty="0" smtClean="0">
                <a:solidFill>
                  <a:schemeClr val="bg1"/>
                </a:solidFill>
              </a:rPr>
              <a:t>45-54</a:t>
            </a:r>
            <a:endParaRPr lang="en-GB" sz="1400" dirty="0">
              <a:solidFill>
                <a:schemeClr val="bg1"/>
              </a:solidFill>
            </a:endParaRPr>
          </a:p>
        </p:txBody>
      </p:sp>
      <p:sp>
        <p:nvSpPr>
          <p:cNvPr id="37" name="TextBox 36"/>
          <p:cNvSpPr txBox="1"/>
          <p:nvPr/>
        </p:nvSpPr>
        <p:spPr>
          <a:xfrm>
            <a:off x="2719529" y="4704083"/>
            <a:ext cx="604653" cy="307777"/>
          </a:xfrm>
          <a:prstGeom prst="rect">
            <a:avLst/>
          </a:prstGeom>
          <a:noFill/>
        </p:spPr>
        <p:txBody>
          <a:bodyPr wrap="none" rtlCol="0">
            <a:spAutoFit/>
          </a:bodyPr>
          <a:lstStyle/>
          <a:p>
            <a:r>
              <a:rPr lang="en-IE" sz="1400" dirty="0" smtClean="0">
                <a:solidFill>
                  <a:schemeClr val="bg1"/>
                </a:solidFill>
              </a:rPr>
              <a:t>55-64</a:t>
            </a:r>
            <a:endParaRPr lang="en-GB" sz="1400" dirty="0">
              <a:solidFill>
                <a:schemeClr val="bg1"/>
              </a:solidFill>
            </a:endParaRPr>
          </a:p>
        </p:txBody>
      </p:sp>
      <p:sp>
        <p:nvSpPr>
          <p:cNvPr id="38" name="TextBox 37"/>
          <p:cNvSpPr txBox="1"/>
          <p:nvPr/>
        </p:nvSpPr>
        <p:spPr>
          <a:xfrm>
            <a:off x="2867006" y="5182410"/>
            <a:ext cx="457176" cy="307777"/>
          </a:xfrm>
          <a:prstGeom prst="rect">
            <a:avLst/>
          </a:prstGeom>
          <a:noFill/>
        </p:spPr>
        <p:txBody>
          <a:bodyPr wrap="none" rtlCol="0">
            <a:spAutoFit/>
          </a:bodyPr>
          <a:lstStyle/>
          <a:p>
            <a:r>
              <a:rPr lang="en-IE" sz="1400" dirty="0" smtClean="0">
                <a:solidFill>
                  <a:schemeClr val="bg1"/>
                </a:solidFill>
              </a:rPr>
              <a:t>65+</a:t>
            </a:r>
            <a:endParaRPr lang="en-GB" sz="1400" dirty="0">
              <a:solidFill>
                <a:schemeClr val="bg1"/>
              </a:solidFill>
            </a:endParaRPr>
          </a:p>
        </p:txBody>
      </p:sp>
      <p:sp>
        <p:nvSpPr>
          <p:cNvPr id="90" name="Freeform 5"/>
          <p:cNvSpPr>
            <a:spLocks noChangeAspect="1" noEditPoints="1"/>
          </p:cNvSpPr>
          <p:nvPr/>
        </p:nvSpPr>
        <p:spPr bwMode="gray">
          <a:xfrm>
            <a:off x="338433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1" name="Freeform 5"/>
          <p:cNvSpPr>
            <a:spLocks noChangeAspect="1" noEditPoints="1"/>
          </p:cNvSpPr>
          <p:nvPr/>
        </p:nvSpPr>
        <p:spPr bwMode="gray">
          <a:xfrm>
            <a:off x="4181464"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2" name="Freeform 5"/>
          <p:cNvSpPr>
            <a:spLocks noChangeAspect="1" noEditPoints="1"/>
          </p:cNvSpPr>
          <p:nvPr/>
        </p:nvSpPr>
        <p:spPr bwMode="gray">
          <a:xfrm>
            <a:off x="358361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3" name="Freeform 5"/>
          <p:cNvSpPr>
            <a:spLocks noChangeAspect="1" noEditPoints="1"/>
          </p:cNvSpPr>
          <p:nvPr/>
        </p:nvSpPr>
        <p:spPr bwMode="gray">
          <a:xfrm>
            <a:off x="438074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4" name="Freeform 5"/>
          <p:cNvSpPr>
            <a:spLocks noChangeAspect="1" noEditPoints="1"/>
          </p:cNvSpPr>
          <p:nvPr/>
        </p:nvSpPr>
        <p:spPr bwMode="gray">
          <a:xfrm>
            <a:off x="477931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5" name="Freeform 5"/>
          <p:cNvSpPr>
            <a:spLocks noChangeAspect="1" noEditPoints="1"/>
          </p:cNvSpPr>
          <p:nvPr/>
        </p:nvSpPr>
        <p:spPr bwMode="gray">
          <a:xfrm>
            <a:off x="458002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6" name="Freeform 5"/>
          <p:cNvSpPr>
            <a:spLocks noChangeAspect="1" noEditPoints="1"/>
          </p:cNvSpPr>
          <p:nvPr/>
        </p:nvSpPr>
        <p:spPr bwMode="gray">
          <a:xfrm>
            <a:off x="5177855"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7" name="Freeform 5"/>
          <p:cNvSpPr>
            <a:spLocks noChangeAspect="1" noEditPoints="1"/>
          </p:cNvSpPr>
          <p:nvPr/>
        </p:nvSpPr>
        <p:spPr bwMode="gray">
          <a:xfrm>
            <a:off x="3982182"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8" name="Freeform 5"/>
          <p:cNvSpPr>
            <a:spLocks noChangeAspect="1" noEditPoints="1"/>
          </p:cNvSpPr>
          <p:nvPr/>
        </p:nvSpPr>
        <p:spPr bwMode="gray">
          <a:xfrm>
            <a:off x="378290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9" name="Freeform 5"/>
          <p:cNvSpPr>
            <a:spLocks noChangeAspect="1" noEditPoints="1"/>
          </p:cNvSpPr>
          <p:nvPr/>
        </p:nvSpPr>
        <p:spPr bwMode="gray">
          <a:xfrm>
            <a:off x="4978592" y="417756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0" name="Freeform 5"/>
          <p:cNvSpPr>
            <a:spLocks noChangeAspect="1" noEditPoints="1"/>
          </p:cNvSpPr>
          <p:nvPr/>
        </p:nvSpPr>
        <p:spPr bwMode="gray">
          <a:xfrm>
            <a:off x="3384336"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2" name="Freeform 5"/>
          <p:cNvSpPr>
            <a:spLocks noChangeAspect="1" noEditPoints="1"/>
          </p:cNvSpPr>
          <p:nvPr/>
        </p:nvSpPr>
        <p:spPr bwMode="gray">
          <a:xfrm>
            <a:off x="3583618"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3" name="Freeform 5"/>
          <p:cNvSpPr>
            <a:spLocks noChangeAspect="1" noEditPoints="1"/>
          </p:cNvSpPr>
          <p:nvPr/>
        </p:nvSpPr>
        <p:spPr bwMode="gray">
          <a:xfrm>
            <a:off x="4181464"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4" name="Freeform 5"/>
          <p:cNvSpPr>
            <a:spLocks noChangeAspect="1" noEditPoints="1"/>
          </p:cNvSpPr>
          <p:nvPr/>
        </p:nvSpPr>
        <p:spPr bwMode="gray">
          <a:xfrm>
            <a:off x="4779291"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5" name="Freeform 5"/>
          <p:cNvSpPr>
            <a:spLocks noChangeAspect="1" noEditPoints="1"/>
          </p:cNvSpPr>
          <p:nvPr/>
        </p:nvSpPr>
        <p:spPr bwMode="gray">
          <a:xfrm>
            <a:off x="4978573"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6" name="Freeform 5"/>
          <p:cNvSpPr>
            <a:spLocks noChangeAspect="1" noEditPoints="1"/>
          </p:cNvSpPr>
          <p:nvPr/>
        </p:nvSpPr>
        <p:spPr bwMode="gray">
          <a:xfrm>
            <a:off x="5177855"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7" name="Freeform 5"/>
          <p:cNvSpPr>
            <a:spLocks noChangeAspect="1" noEditPoints="1"/>
          </p:cNvSpPr>
          <p:nvPr/>
        </p:nvSpPr>
        <p:spPr bwMode="gray">
          <a:xfrm>
            <a:off x="3982182"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8" name="Freeform 5"/>
          <p:cNvSpPr>
            <a:spLocks noChangeAspect="1" noEditPoints="1"/>
          </p:cNvSpPr>
          <p:nvPr/>
        </p:nvSpPr>
        <p:spPr bwMode="gray">
          <a:xfrm>
            <a:off x="3782900"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9" name="Freeform 5"/>
          <p:cNvSpPr>
            <a:spLocks noChangeAspect="1" noEditPoints="1"/>
          </p:cNvSpPr>
          <p:nvPr/>
        </p:nvSpPr>
        <p:spPr bwMode="gray">
          <a:xfrm>
            <a:off x="4380746" y="3223162"/>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0" name="Freeform 5"/>
          <p:cNvSpPr>
            <a:spLocks noChangeAspect="1" noEditPoints="1"/>
          </p:cNvSpPr>
          <p:nvPr/>
        </p:nvSpPr>
        <p:spPr bwMode="gray">
          <a:xfrm>
            <a:off x="33843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1" name="Freeform 5"/>
          <p:cNvSpPr>
            <a:spLocks noChangeAspect="1" noEditPoints="1"/>
          </p:cNvSpPr>
          <p:nvPr/>
        </p:nvSpPr>
        <p:spPr bwMode="gray">
          <a:xfrm>
            <a:off x="418145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2" name="Freeform 5"/>
          <p:cNvSpPr>
            <a:spLocks noChangeAspect="1" noEditPoints="1"/>
          </p:cNvSpPr>
          <p:nvPr/>
        </p:nvSpPr>
        <p:spPr bwMode="gray">
          <a:xfrm>
            <a:off x="35836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3" name="Freeform 5"/>
          <p:cNvSpPr>
            <a:spLocks noChangeAspect="1" noEditPoints="1"/>
          </p:cNvSpPr>
          <p:nvPr/>
        </p:nvSpPr>
        <p:spPr bwMode="gray">
          <a:xfrm>
            <a:off x="43807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4" name="Freeform 5"/>
          <p:cNvSpPr>
            <a:spLocks noChangeAspect="1" noEditPoints="1"/>
          </p:cNvSpPr>
          <p:nvPr/>
        </p:nvSpPr>
        <p:spPr bwMode="gray">
          <a:xfrm>
            <a:off x="47792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5" name="Freeform 5"/>
          <p:cNvSpPr>
            <a:spLocks noChangeAspect="1" noEditPoints="1"/>
          </p:cNvSpPr>
          <p:nvPr/>
        </p:nvSpPr>
        <p:spPr bwMode="gray">
          <a:xfrm>
            <a:off x="49785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6" name="Freeform 5"/>
          <p:cNvSpPr>
            <a:spLocks noChangeAspect="1" noEditPoints="1"/>
          </p:cNvSpPr>
          <p:nvPr/>
        </p:nvSpPr>
        <p:spPr bwMode="gray">
          <a:xfrm>
            <a:off x="5177855"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7" name="Freeform 5"/>
          <p:cNvSpPr>
            <a:spLocks noChangeAspect="1" noEditPoints="1"/>
          </p:cNvSpPr>
          <p:nvPr/>
        </p:nvSpPr>
        <p:spPr bwMode="gray">
          <a:xfrm>
            <a:off x="39821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8" name="Freeform 5"/>
          <p:cNvSpPr>
            <a:spLocks noChangeAspect="1" noEditPoints="1"/>
          </p:cNvSpPr>
          <p:nvPr/>
        </p:nvSpPr>
        <p:spPr bwMode="gray">
          <a:xfrm>
            <a:off x="37828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0" name="Freeform 5"/>
          <p:cNvSpPr>
            <a:spLocks noChangeAspect="1" noEditPoints="1"/>
          </p:cNvSpPr>
          <p:nvPr/>
        </p:nvSpPr>
        <p:spPr bwMode="gray">
          <a:xfrm>
            <a:off x="33843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1" name="Freeform 5"/>
          <p:cNvSpPr>
            <a:spLocks noChangeAspect="1" noEditPoints="1"/>
          </p:cNvSpPr>
          <p:nvPr/>
        </p:nvSpPr>
        <p:spPr bwMode="gray">
          <a:xfrm>
            <a:off x="418145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2" name="Freeform 5"/>
          <p:cNvSpPr>
            <a:spLocks noChangeAspect="1" noEditPoints="1"/>
          </p:cNvSpPr>
          <p:nvPr/>
        </p:nvSpPr>
        <p:spPr bwMode="gray">
          <a:xfrm>
            <a:off x="35836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3" name="Freeform 5"/>
          <p:cNvSpPr>
            <a:spLocks noChangeAspect="1" noEditPoints="1"/>
          </p:cNvSpPr>
          <p:nvPr/>
        </p:nvSpPr>
        <p:spPr bwMode="gray">
          <a:xfrm>
            <a:off x="45800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4" name="Freeform 5"/>
          <p:cNvSpPr>
            <a:spLocks noChangeAspect="1" noEditPoints="1"/>
          </p:cNvSpPr>
          <p:nvPr/>
        </p:nvSpPr>
        <p:spPr bwMode="gray">
          <a:xfrm>
            <a:off x="47792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5" name="Freeform 5"/>
          <p:cNvSpPr>
            <a:spLocks noChangeAspect="1" noEditPoints="1"/>
          </p:cNvSpPr>
          <p:nvPr/>
        </p:nvSpPr>
        <p:spPr bwMode="gray">
          <a:xfrm>
            <a:off x="49785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6" name="Freeform 5"/>
          <p:cNvSpPr>
            <a:spLocks noChangeAspect="1" noEditPoints="1"/>
          </p:cNvSpPr>
          <p:nvPr/>
        </p:nvSpPr>
        <p:spPr bwMode="gray">
          <a:xfrm>
            <a:off x="5177855"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7" name="Freeform 5"/>
          <p:cNvSpPr>
            <a:spLocks noChangeAspect="1" noEditPoints="1"/>
          </p:cNvSpPr>
          <p:nvPr/>
        </p:nvSpPr>
        <p:spPr bwMode="gray">
          <a:xfrm>
            <a:off x="39821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8" name="Freeform 5"/>
          <p:cNvSpPr>
            <a:spLocks noChangeAspect="1" noEditPoints="1"/>
          </p:cNvSpPr>
          <p:nvPr/>
        </p:nvSpPr>
        <p:spPr bwMode="gray">
          <a:xfrm>
            <a:off x="37828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0" name="Freeform 5"/>
          <p:cNvSpPr>
            <a:spLocks noChangeAspect="1" noEditPoints="1"/>
          </p:cNvSpPr>
          <p:nvPr/>
        </p:nvSpPr>
        <p:spPr bwMode="gray">
          <a:xfrm>
            <a:off x="338433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1" name="Freeform 5"/>
          <p:cNvSpPr>
            <a:spLocks noChangeAspect="1" noEditPoints="1"/>
          </p:cNvSpPr>
          <p:nvPr/>
        </p:nvSpPr>
        <p:spPr bwMode="gray">
          <a:xfrm>
            <a:off x="4181464"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2" name="Freeform 5"/>
          <p:cNvSpPr>
            <a:spLocks noChangeAspect="1" noEditPoints="1"/>
          </p:cNvSpPr>
          <p:nvPr/>
        </p:nvSpPr>
        <p:spPr bwMode="gray">
          <a:xfrm>
            <a:off x="3583618"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3" name="Freeform 5"/>
          <p:cNvSpPr>
            <a:spLocks noChangeAspect="1" noEditPoints="1"/>
          </p:cNvSpPr>
          <p:nvPr/>
        </p:nvSpPr>
        <p:spPr bwMode="gray">
          <a:xfrm>
            <a:off x="438074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5" name="Freeform 5"/>
          <p:cNvSpPr>
            <a:spLocks noChangeAspect="1" noEditPoints="1"/>
          </p:cNvSpPr>
          <p:nvPr/>
        </p:nvSpPr>
        <p:spPr bwMode="gray">
          <a:xfrm>
            <a:off x="4978573"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6" name="Freeform 5"/>
          <p:cNvSpPr>
            <a:spLocks noChangeAspect="1" noEditPoints="1"/>
          </p:cNvSpPr>
          <p:nvPr/>
        </p:nvSpPr>
        <p:spPr bwMode="gray">
          <a:xfrm>
            <a:off x="5177855"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7" name="Freeform 5"/>
          <p:cNvSpPr>
            <a:spLocks noChangeAspect="1" noEditPoints="1"/>
          </p:cNvSpPr>
          <p:nvPr/>
        </p:nvSpPr>
        <p:spPr bwMode="gray">
          <a:xfrm>
            <a:off x="3982182"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8" name="Freeform 5"/>
          <p:cNvSpPr>
            <a:spLocks noChangeAspect="1" noEditPoints="1"/>
          </p:cNvSpPr>
          <p:nvPr/>
        </p:nvSpPr>
        <p:spPr bwMode="gray">
          <a:xfrm>
            <a:off x="3782900"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9" name="Freeform 5"/>
          <p:cNvSpPr>
            <a:spLocks noChangeAspect="1" noEditPoints="1"/>
          </p:cNvSpPr>
          <p:nvPr/>
        </p:nvSpPr>
        <p:spPr bwMode="gray">
          <a:xfrm>
            <a:off x="4779310" y="4654771"/>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10" name="Rechteck 92"/>
          <p:cNvSpPr/>
          <p:nvPr/>
        </p:nvSpPr>
        <p:spPr bwMode="gray">
          <a:xfrm>
            <a:off x="266544" y="4540270"/>
            <a:ext cx="1729641"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Higher Social </a:t>
            </a:r>
            <a:r>
              <a:rPr lang="de-DE" sz="1200" kern="0" dirty="0" smtClean="0">
                <a:solidFill>
                  <a:schemeClr val="bg1"/>
                </a:solidFill>
              </a:rPr>
              <a:t>Grades:</a:t>
            </a:r>
            <a:r>
              <a:rPr lang="de-DE" kern="0" dirty="0" smtClean="0">
                <a:solidFill>
                  <a:schemeClr val="bg1"/>
                </a:solidFill>
              </a:rPr>
              <a:t>73%</a:t>
            </a:r>
            <a:endParaRPr lang="de-DE" kern="0" dirty="0">
              <a:solidFill>
                <a:schemeClr val="bg1"/>
              </a:solidFill>
            </a:endParaRPr>
          </a:p>
        </p:txBody>
      </p:sp>
      <p:sp>
        <p:nvSpPr>
          <p:cNvPr id="111" name="Rechteck 92"/>
          <p:cNvSpPr/>
          <p:nvPr/>
        </p:nvSpPr>
        <p:spPr bwMode="gray">
          <a:xfrm>
            <a:off x="266546" y="5148407"/>
            <a:ext cx="1737655"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Lower Social Grades</a:t>
            </a:r>
            <a:r>
              <a:rPr lang="de-DE" sz="1200" kern="0" dirty="0" smtClean="0">
                <a:solidFill>
                  <a:schemeClr val="bg1"/>
                </a:solidFill>
              </a:rPr>
              <a:t>: </a:t>
            </a:r>
            <a:r>
              <a:rPr lang="de-DE" kern="0" dirty="0" smtClean="0">
                <a:solidFill>
                  <a:schemeClr val="bg1"/>
                </a:solidFill>
              </a:rPr>
              <a:t>70%</a:t>
            </a:r>
            <a:endParaRPr lang="de-DE" kern="0" dirty="0">
              <a:solidFill>
                <a:schemeClr val="bg1"/>
              </a:solidFill>
            </a:endParaRPr>
          </a:p>
        </p:txBody>
      </p:sp>
      <p:sp>
        <p:nvSpPr>
          <p:cNvPr id="112" name="TextBox 111"/>
          <p:cNvSpPr txBox="1"/>
          <p:nvPr/>
        </p:nvSpPr>
        <p:spPr>
          <a:xfrm>
            <a:off x="560018" y="4236125"/>
            <a:ext cx="1163845" cy="276999"/>
          </a:xfrm>
          <a:prstGeom prst="rect">
            <a:avLst/>
          </a:prstGeom>
          <a:noFill/>
        </p:spPr>
        <p:txBody>
          <a:bodyPr wrap="none" lIns="0" tIns="0" rIns="0" bIns="0" rtlCol="0">
            <a:spAutoFit/>
          </a:bodyPr>
          <a:lstStyle/>
          <a:p>
            <a:r>
              <a:rPr lang="en-GB" dirty="0" smtClean="0">
                <a:solidFill>
                  <a:schemeClr val="tx2"/>
                </a:solidFill>
                <a:cs typeface="Arial" pitchFamily="34" charset="0"/>
              </a:rPr>
              <a:t>Social Grade</a:t>
            </a:r>
            <a:endParaRPr lang="en-US" dirty="0">
              <a:solidFill>
                <a:schemeClr val="tx2"/>
              </a:solidFill>
              <a:cs typeface="Arial" pitchFamily="34" charset="0"/>
            </a:endParaRPr>
          </a:p>
        </p:txBody>
      </p:sp>
      <p:cxnSp>
        <p:nvCxnSpPr>
          <p:cNvPr id="113" name="Straight Connector 112"/>
          <p:cNvCxnSpPr/>
          <p:nvPr/>
        </p:nvCxnSpPr>
        <p:spPr>
          <a:xfrm>
            <a:off x="628650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cxnSp>
        <p:nvCxnSpPr>
          <p:cNvPr id="114" name="Straight Connector 113"/>
          <p:cNvCxnSpPr/>
          <p:nvPr/>
        </p:nvCxnSpPr>
        <p:spPr>
          <a:xfrm>
            <a:off x="245745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sp>
        <p:nvSpPr>
          <p:cNvPr id="28" name="Rectangle 27"/>
          <p:cNvSpPr/>
          <p:nvPr/>
        </p:nvSpPr>
        <p:spPr>
          <a:xfrm>
            <a:off x="77453" y="1068545"/>
            <a:ext cx="2220566" cy="959302"/>
          </a:xfrm>
          <a:prstGeom prst="rect">
            <a:avLst/>
          </a:prstGeom>
        </p:spPr>
        <p:txBody>
          <a:bodyPr wrap="square" anchor="ctr">
            <a:spAutoFit/>
          </a:bodyPr>
          <a:lstStyle/>
          <a:p>
            <a:pPr algn="r">
              <a:lnSpc>
                <a:spcPct val="75000"/>
              </a:lnSpc>
            </a:pPr>
            <a:r>
              <a:rPr lang="en-GB" sz="7200" b="1" dirty="0" smtClean="0">
                <a:solidFill>
                  <a:schemeClr val="accent1"/>
                </a:solidFill>
                <a:cs typeface="Arial" pitchFamily="34" charset="0"/>
              </a:rPr>
              <a:t>72%</a:t>
            </a:r>
            <a:endParaRPr lang="en-US" sz="1600" dirty="0">
              <a:solidFill>
                <a:schemeClr val="accent1"/>
              </a:solidFill>
              <a:cs typeface="Arial" pitchFamily="34" charset="0"/>
            </a:endParaRPr>
          </a:p>
        </p:txBody>
      </p:sp>
      <p:pic>
        <p:nvPicPr>
          <p:cNvPr id="118" name="Picture 117" descr="Ireland provinces.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67953" y="2705912"/>
            <a:ext cx="2238183" cy="2563200"/>
          </a:xfrm>
          <a:prstGeom prst="rect">
            <a:avLst/>
          </a:prstGeom>
        </p:spPr>
      </p:pic>
      <p:sp>
        <p:nvSpPr>
          <p:cNvPr id="119" name="TextBox 9"/>
          <p:cNvSpPr txBox="1">
            <a:spLocks noChangeArrowheads="1"/>
          </p:cNvSpPr>
          <p:nvPr/>
        </p:nvSpPr>
        <p:spPr bwMode="auto">
          <a:xfrm>
            <a:off x="7762914" y="3810423"/>
            <a:ext cx="910808" cy="769441"/>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Rest of </a:t>
            </a:r>
            <a:br>
              <a:rPr kumimoji="0" lang="en-IE" sz="1000" b="0" i="0" u="none" strike="noStrike" kern="0" cap="none" spc="0" normalizeH="0" baseline="0" noProof="0" dirty="0" smtClean="0">
                <a:ln>
                  <a:noFill/>
                </a:ln>
                <a:solidFill>
                  <a:schemeClr val="bg1"/>
                </a:solidFill>
                <a:effectLst/>
                <a:uLnTx/>
                <a:uFillTx/>
                <a:cs typeface="Calibri" pitchFamily="34" charset="0"/>
              </a:rPr>
            </a:br>
            <a:r>
              <a:rPr kumimoji="0" lang="en-IE" sz="1000" b="0" i="0" u="none" strike="noStrike" kern="0" cap="none" spc="0" normalizeH="0" baseline="0" noProof="0" dirty="0" smtClean="0">
                <a:ln>
                  <a:noFill/>
                </a:ln>
                <a:solidFill>
                  <a:schemeClr val="bg1"/>
                </a:solidFill>
                <a:effectLst/>
                <a:uLnTx/>
                <a:uFillTx/>
                <a:cs typeface="Calibri" pitchFamily="34" charset="0"/>
              </a:rPr>
              <a:t>Leinster </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noProof="0" dirty="0" smtClean="0">
                <a:solidFill>
                  <a:schemeClr val="bg1"/>
                </a:solidFill>
                <a:cs typeface="Calibri" pitchFamily="34" charset="0"/>
              </a:rPr>
              <a:t>66</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0" name="TextBox 9"/>
          <p:cNvSpPr txBox="1">
            <a:spLocks noChangeArrowheads="1"/>
          </p:cNvSpPr>
          <p:nvPr/>
        </p:nvSpPr>
        <p:spPr bwMode="auto">
          <a:xfrm>
            <a:off x="7015646" y="4384918"/>
            <a:ext cx="910808"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effectLst/>
                <a:uLnTx/>
                <a:uFillTx/>
                <a:cs typeface="Calibri" pitchFamily="34" charset="0"/>
              </a:rPr>
              <a:t>Munster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cs typeface="Calibri" pitchFamily="34" charset="0"/>
              </a:rPr>
              <a:t>76</a:t>
            </a:r>
            <a:r>
              <a:rPr kumimoji="0" lang="en-IE" sz="2400" b="0" i="0" u="none" strike="noStrike" kern="0" cap="none" spc="0" normalizeH="0" baseline="0" noProof="0" dirty="0" smtClean="0">
                <a:ln>
                  <a:noFill/>
                </a:ln>
                <a:effectLst/>
                <a:uLnTx/>
                <a:uFillTx/>
                <a:cs typeface="Calibri" pitchFamily="34" charset="0"/>
              </a:rPr>
              <a:t>%</a:t>
            </a:r>
          </a:p>
        </p:txBody>
      </p:sp>
      <p:sp>
        <p:nvSpPr>
          <p:cNvPr id="121" name="TextBox 9"/>
          <p:cNvSpPr txBox="1">
            <a:spLocks noChangeArrowheads="1"/>
          </p:cNvSpPr>
          <p:nvPr/>
        </p:nvSpPr>
        <p:spPr bwMode="auto">
          <a:xfrm>
            <a:off x="7011489" y="3503856"/>
            <a:ext cx="1038252"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Conn/ Ulster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solidFill>
                  <a:schemeClr val="bg1"/>
                </a:solidFill>
                <a:cs typeface="Calibri" pitchFamily="34" charset="0"/>
              </a:rPr>
              <a:t>66</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6" name="TextBox 9"/>
          <p:cNvSpPr txBox="1">
            <a:spLocks noChangeArrowheads="1"/>
          </p:cNvSpPr>
          <p:nvPr/>
        </p:nvSpPr>
        <p:spPr bwMode="auto">
          <a:xfrm>
            <a:off x="8300394" y="3225786"/>
            <a:ext cx="770692" cy="615553"/>
          </a:xfrm>
          <a:prstGeom prst="rect">
            <a:avLst/>
          </a:prstGeom>
          <a:solidFill>
            <a:srgbClr val="FFFFFF"/>
          </a:solidFill>
          <a:ln w="9525">
            <a:solidFill>
              <a:srgbClr val="CEC7BA"/>
            </a:solidFill>
            <a:prstDash val="dash"/>
            <a:miter lim="800000"/>
            <a:headEnd/>
            <a:tailEnd/>
          </a:ln>
        </p:spPr>
        <p:txBody>
          <a:bodyPr r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Dublin</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noProof="0" dirty="0" smtClean="0">
                <a:solidFill>
                  <a:schemeClr val="bg1"/>
                </a:solidFill>
                <a:cs typeface="Calibri" pitchFamily="34" charset="0"/>
              </a:rPr>
              <a:t>77</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cxnSp>
        <p:nvCxnSpPr>
          <p:cNvPr id="129" name="Straight Connector 105"/>
          <p:cNvCxnSpPr>
            <a:cxnSpLocks noChangeShapeType="1"/>
            <a:stCxn id="126" idx="2"/>
          </p:cNvCxnSpPr>
          <p:nvPr/>
        </p:nvCxnSpPr>
        <p:spPr bwMode="auto">
          <a:xfrm flipH="1">
            <a:off x="8411866" y="3841339"/>
            <a:ext cx="273874" cy="321233"/>
          </a:xfrm>
          <a:prstGeom prst="line">
            <a:avLst/>
          </a:prstGeom>
          <a:noFill/>
          <a:ln w="9525" algn="ctr">
            <a:solidFill>
              <a:srgbClr val="CEC7BA"/>
            </a:solidFill>
            <a:round/>
            <a:headEnd/>
            <a:tailEnd/>
          </a:ln>
        </p:spPr>
      </p:cxnSp>
      <p:sp>
        <p:nvSpPr>
          <p:cNvPr id="131" name="Freeform 5"/>
          <p:cNvSpPr>
            <a:spLocks noChangeAspect="1" noEditPoints="1"/>
          </p:cNvSpPr>
          <p:nvPr/>
        </p:nvSpPr>
        <p:spPr bwMode="gray">
          <a:xfrm>
            <a:off x="32257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2" name="Freeform 5"/>
          <p:cNvSpPr>
            <a:spLocks noChangeAspect="1" noEditPoints="1"/>
          </p:cNvSpPr>
          <p:nvPr/>
        </p:nvSpPr>
        <p:spPr bwMode="gray">
          <a:xfrm>
            <a:off x="948621"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3" name="Freeform 5"/>
          <p:cNvSpPr>
            <a:spLocks noChangeAspect="1" noEditPoints="1"/>
          </p:cNvSpPr>
          <p:nvPr/>
        </p:nvSpPr>
        <p:spPr bwMode="gray">
          <a:xfrm>
            <a:off x="47908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5" name="Freeform 5"/>
          <p:cNvSpPr>
            <a:spLocks noChangeAspect="1" noEditPoints="1"/>
          </p:cNvSpPr>
          <p:nvPr/>
        </p:nvSpPr>
        <p:spPr bwMode="gray">
          <a:xfrm>
            <a:off x="1574654"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36" name="Freeform 5"/>
          <p:cNvSpPr>
            <a:spLocks noChangeAspect="1" noEditPoints="1"/>
          </p:cNvSpPr>
          <p:nvPr/>
        </p:nvSpPr>
        <p:spPr bwMode="gray">
          <a:xfrm>
            <a:off x="173116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7" name="Freeform 5"/>
          <p:cNvSpPr>
            <a:spLocks noChangeAspect="1" noEditPoints="1"/>
          </p:cNvSpPr>
          <p:nvPr/>
        </p:nvSpPr>
        <p:spPr bwMode="gray">
          <a:xfrm>
            <a:off x="635597"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8" name="Freeform 5"/>
          <p:cNvSpPr>
            <a:spLocks noChangeAspect="1" noEditPoints="1"/>
          </p:cNvSpPr>
          <p:nvPr/>
        </p:nvSpPr>
        <p:spPr bwMode="gray">
          <a:xfrm>
            <a:off x="1261645" y="4824295"/>
            <a:ext cx="110144" cy="317086"/>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9" name="Freeform 5"/>
          <p:cNvSpPr>
            <a:spLocks noChangeAspect="1" noEditPoints="1"/>
          </p:cNvSpPr>
          <p:nvPr/>
        </p:nvSpPr>
        <p:spPr bwMode="gray">
          <a:xfrm>
            <a:off x="110513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0" name="Freeform 5"/>
          <p:cNvSpPr>
            <a:spLocks noChangeAspect="1" noEditPoints="1"/>
          </p:cNvSpPr>
          <p:nvPr/>
        </p:nvSpPr>
        <p:spPr bwMode="gray">
          <a:xfrm>
            <a:off x="792109"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2" name="Freeform 5"/>
          <p:cNvSpPr>
            <a:spLocks noChangeAspect="1" noEditPoints="1"/>
          </p:cNvSpPr>
          <p:nvPr/>
        </p:nvSpPr>
        <p:spPr bwMode="gray">
          <a:xfrm>
            <a:off x="32257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3" name="Freeform 5"/>
          <p:cNvSpPr>
            <a:spLocks noChangeAspect="1" noEditPoints="1"/>
          </p:cNvSpPr>
          <p:nvPr/>
        </p:nvSpPr>
        <p:spPr bwMode="gray">
          <a:xfrm>
            <a:off x="94861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4" name="Freeform 5"/>
          <p:cNvSpPr>
            <a:spLocks noChangeAspect="1" noEditPoints="1"/>
          </p:cNvSpPr>
          <p:nvPr/>
        </p:nvSpPr>
        <p:spPr bwMode="gray">
          <a:xfrm>
            <a:off x="47908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5" name="Freeform 5"/>
          <p:cNvSpPr>
            <a:spLocks noChangeAspect="1" noEditPoints="1"/>
          </p:cNvSpPr>
          <p:nvPr/>
        </p:nvSpPr>
        <p:spPr bwMode="gray">
          <a:xfrm>
            <a:off x="110512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6" name="Freeform 5"/>
          <p:cNvSpPr>
            <a:spLocks noChangeAspect="1" noEditPoints="1"/>
          </p:cNvSpPr>
          <p:nvPr/>
        </p:nvSpPr>
        <p:spPr bwMode="gray">
          <a:xfrm>
            <a:off x="126163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20000">
                <a:schemeClr val="bg2"/>
              </a:gs>
              <a:gs pos="2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7" name="Freeform 5"/>
          <p:cNvSpPr>
            <a:spLocks noChangeAspect="1" noEditPoints="1"/>
          </p:cNvSpPr>
          <p:nvPr/>
        </p:nvSpPr>
        <p:spPr bwMode="gray">
          <a:xfrm>
            <a:off x="157465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8" name="Freeform 5"/>
          <p:cNvSpPr>
            <a:spLocks noChangeAspect="1" noEditPoints="1"/>
          </p:cNvSpPr>
          <p:nvPr/>
        </p:nvSpPr>
        <p:spPr bwMode="gray">
          <a:xfrm>
            <a:off x="1731165"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9" name="Freeform 5"/>
          <p:cNvSpPr>
            <a:spLocks noChangeAspect="1" noEditPoints="1"/>
          </p:cNvSpPr>
          <p:nvPr/>
        </p:nvSpPr>
        <p:spPr bwMode="gray">
          <a:xfrm>
            <a:off x="79210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0" name="Freeform 5"/>
          <p:cNvSpPr>
            <a:spLocks noChangeAspect="1" noEditPoints="1"/>
          </p:cNvSpPr>
          <p:nvPr/>
        </p:nvSpPr>
        <p:spPr bwMode="gray">
          <a:xfrm>
            <a:off x="63559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1" name="Freeform 5"/>
          <p:cNvSpPr>
            <a:spLocks noChangeAspect="1" noEditPoints="1"/>
          </p:cNvSpPr>
          <p:nvPr/>
        </p:nvSpPr>
        <p:spPr bwMode="gray">
          <a:xfrm>
            <a:off x="141814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2" name="Freeform 5"/>
          <p:cNvSpPr>
            <a:spLocks noChangeAspect="1" noEditPoints="1"/>
          </p:cNvSpPr>
          <p:nvPr/>
        </p:nvSpPr>
        <p:spPr bwMode="gray">
          <a:xfrm>
            <a:off x="32257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3" name="Freeform 5"/>
          <p:cNvSpPr>
            <a:spLocks noChangeAspect="1" noEditPoints="1"/>
          </p:cNvSpPr>
          <p:nvPr/>
        </p:nvSpPr>
        <p:spPr bwMode="gray">
          <a:xfrm>
            <a:off x="94861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4" name="Freeform 5"/>
          <p:cNvSpPr>
            <a:spLocks noChangeAspect="1" noEditPoints="1"/>
          </p:cNvSpPr>
          <p:nvPr/>
        </p:nvSpPr>
        <p:spPr bwMode="gray">
          <a:xfrm>
            <a:off x="47908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5" name="Freeform 5"/>
          <p:cNvSpPr>
            <a:spLocks noChangeAspect="1" noEditPoints="1"/>
          </p:cNvSpPr>
          <p:nvPr/>
        </p:nvSpPr>
        <p:spPr bwMode="gray">
          <a:xfrm>
            <a:off x="126163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6" name="Freeform 5"/>
          <p:cNvSpPr>
            <a:spLocks noChangeAspect="1" noEditPoints="1"/>
          </p:cNvSpPr>
          <p:nvPr/>
        </p:nvSpPr>
        <p:spPr bwMode="gray">
          <a:xfrm>
            <a:off x="110512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50000">
                <a:schemeClr val="bg2"/>
              </a:gs>
              <a:gs pos="5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7" name="Freeform 5"/>
          <p:cNvSpPr>
            <a:spLocks noChangeAspect="1" noEditPoints="1"/>
          </p:cNvSpPr>
          <p:nvPr/>
        </p:nvSpPr>
        <p:spPr bwMode="gray">
          <a:xfrm>
            <a:off x="157465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8" name="Freeform 5"/>
          <p:cNvSpPr>
            <a:spLocks noChangeAspect="1" noEditPoints="1"/>
          </p:cNvSpPr>
          <p:nvPr/>
        </p:nvSpPr>
        <p:spPr bwMode="gray">
          <a:xfrm>
            <a:off x="1731165"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9" name="Freeform 5"/>
          <p:cNvSpPr>
            <a:spLocks noChangeAspect="1" noEditPoints="1"/>
          </p:cNvSpPr>
          <p:nvPr/>
        </p:nvSpPr>
        <p:spPr bwMode="gray">
          <a:xfrm>
            <a:off x="79210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0" name="Freeform 5"/>
          <p:cNvSpPr>
            <a:spLocks noChangeAspect="1" noEditPoints="1"/>
          </p:cNvSpPr>
          <p:nvPr/>
        </p:nvSpPr>
        <p:spPr bwMode="gray">
          <a:xfrm>
            <a:off x="63559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61" name="Freeform 5"/>
          <p:cNvSpPr>
            <a:spLocks noChangeAspect="1" noEditPoints="1"/>
          </p:cNvSpPr>
          <p:nvPr/>
        </p:nvSpPr>
        <p:spPr bwMode="gray">
          <a:xfrm>
            <a:off x="141814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2" name="Rechteck 92"/>
          <p:cNvSpPr/>
          <p:nvPr/>
        </p:nvSpPr>
        <p:spPr bwMode="gray">
          <a:xfrm>
            <a:off x="588753" y="5756246"/>
            <a:ext cx="1093248"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smtClean="0">
                <a:solidFill>
                  <a:schemeClr val="bg1"/>
                </a:solidFill>
              </a:rPr>
              <a:t>Farmers: </a:t>
            </a:r>
            <a:r>
              <a:rPr lang="de-DE" kern="0" dirty="0" smtClean="0">
                <a:solidFill>
                  <a:schemeClr val="bg1"/>
                </a:solidFill>
              </a:rPr>
              <a:t>  84%</a:t>
            </a:r>
            <a:endParaRPr lang="de-DE" sz="2400" kern="0" dirty="0">
              <a:solidFill>
                <a:schemeClr val="bg1"/>
              </a:solidFill>
            </a:endParaRPr>
          </a:p>
        </p:txBody>
      </p:sp>
      <p:sp>
        <p:nvSpPr>
          <p:cNvPr id="141" name="Text Placeholder 34"/>
          <p:cNvSpPr txBox="1">
            <a:spLocks/>
          </p:cNvSpPr>
          <p:nvPr/>
        </p:nvSpPr>
        <p:spPr>
          <a:xfrm>
            <a:off x="109209" y="232531"/>
            <a:ext cx="8461585" cy="332399"/>
          </a:xfrm>
          <a:prstGeom prst="rect">
            <a:avLst/>
          </a:prstGeom>
        </p:spPr>
        <p:txBody>
          <a:bodyPr vert="horz" wrap="square" lIns="0" tIns="0" rIns="0" bIns="0" rtlCol="0" anchor="ctr">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a:pPr>
            <a:r>
              <a:rPr lang="en-IE" sz="2400" b="1" dirty="0" smtClean="0">
                <a:solidFill>
                  <a:schemeClr val="accent5"/>
                </a:solidFill>
              </a:rPr>
              <a:t>Public Attitudes Towards Abortion</a:t>
            </a:r>
            <a:endParaRPr lang="en-IE" sz="2400" b="1" dirty="0">
              <a:solidFill>
                <a:schemeClr val="accent5"/>
              </a:solidFill>
            </a:endParaRPr>
          </a:p>
        </p:txBody>
      </p:sp>
      <p:sp>
        <p:nvSpPr>
          <p:cNvPr id="166" name="Rectangle 165"/>
          <p:cNvSpPr/>
          <p:nvPr/>
        </p:nvSpPr>
        <p:spPr>
          <a:xfrm>
            <a:off x="2379838" y="1048737"/>
            <a:ext cx="5920556" cy="923330"/>
          </a:xfrm>
          <a:prstGeom prst="rect">
            <a:avLst/>
          </a:prstGeom>
        </p:spPr>
        <p:txBody>
          <a:bodyPr wrap="square" anchor="ctr">
            <a:spAutoFit/>
          </a:bodyPr>
          <a:lstStyle/>
          <a:p>
            <a:r>
              <a:rPr lang="en-GB" dirty="0" smtClean="0">
                <a:solidFill>
                  <a:schemeClr val="accent1"/>
                </a:solidFill>
                <a:cs typeface="Arial" pitchFamily="34" charset="0"/>
              </a:rPr>
              <a:t>Believe t</a:t>
            </a:r>
            <a:r>
              <a:rPr lang="en-IE" dirty="0" smtClean="0">
                <a:solidFill>
                  <a:schemeClr val="accent1"/>
                </a:solidFill>
                <a:cs typeface="Arial" pitchFamily="34" charset="0"/>
              </a:rPr>
              <a:t>he </a:t>
            </a:r>
            <a:r>
              <a:rPr lang="en-IE" dirty="0">
                <a:solidFill>
                  <a:schemeClr val="accent1"/>
                </a:solidFill>
                <a:cs typeface="Arial" pitchFamily="34" charset="0"/>
              </a:rPr>
              <a:t>fact that women must travel abroad to access abortion unfairly discriminates against women who cannot afford or are unable to travel abroad</a:t>
            </a:r>
          </a:p>
        </p:txBody>
      </p:sp>
      <p:sp>
        <p:nvSpPr>
          <p:cNvPr id="169" name="TextBox 168"/>
          <p:cNvSpPr txBox="1"/>
          <p:nvPr/>
        </p:nvSpPr>
        <p:spPr>
          <a:xfrm>
            <a:off x="5369907" y="2816537"/>
            <a:ext cx="495649" cy="307777"/>
          </a:xfrm>
          <a:prstGeom prst="rect">
            <a:avLst/>
          </a:prstGeom>
          <a:noFill/>
        </p:spPr>
        <p:txBody>
          <a:bodyPr wrap="none" rtlCol="0">
            <a:spAutoFit/>
          </a:bodyPr>
          <a:lstStyle/>
          <a:p>
            <a:r>
              <a:rPr lang="en-IE" sz="1400" dirty="0" smtClean="0">
                <a:solidFill>
                  <a:schemeClr val="bg1"/>
                </a:solidFill>
              </a:rPr>
              <a:t>68%</a:t>
            </a:r>
            <a:endParaRPr lang="en-GB" sz="1400" dirty="0">
              <a:solidFill>
                <a:schemeClr val="bg1"/>
              </a:solidFill>
            </a:endParaRPr>
          </a:p>
        </p:txBody>
      </p:sp>
      <p:sp>
        <p:nvSpPr>
          <p:cNvPr id="172" name="TextBox 171"/>
          <p:cNvSpPr txBox="1"/>
          <p:nvPr/>
        </p:nvSpPr>
        <p:spPr>
          <a:xfrm>
            <a:off x="5369907" y="3272474"/>
            <a:ext cx="495649" cy="307777"/>
          </a:xfrm>
          <a:prstGeom prst="rect">
            <a:avLst/>
          </a:prstGeom>
          <a:noFill/>
        </p:spPr>
        <p:txBody>
          <a:bodyPr wrap="none" rtlCol="0">
            <a:spAutoFit/>
          </a:bodyPr>
          <a:lstStyle/>
          <a:p>
            <a:r>
              <a:rPr lang="en-IE" sz="1400" dirty="0" smtClean="0">
                <a:solidFill>
                  <a:schemeClr val="bg1"/>
                </a:solidFill>
              </a:rPr>
              <a:t>75%</a:t>
            </a:r>
            <a:endParaRPr lang="en-GB" sz="1400" dirty="0">
              <a:solidFill>
                <a:schemeClr val="bg1"/>
              </a:solidFill>
            </a:endParaRPr>
          </a:p>
        </p:txBody>
      </p:sp>
      <p:sp>
        <p:nvSpPr>
          <p:cNvPr id="173" name="TextBox 172"/>
          <p:cNvSpPr txBox="1"/>
          <p:nvPr/>
        </p:nvSpPr>
        <p:spPr>
          <a:xfrm>
            <a:off x="5369907" y="3770943"/>
            <a:ext cx="495649" cy="307777"/>
          </a:xfrm>
          <a:prstGeom prst="rect">
            <a:avLst/>
          </a:prstGeom>
          <a:noFill/>
        </p:spPr>
        <p:txBody>
          <a:bodyPr wrap="none" rtlCol="0">
            <a:spAutoFit/>
          </a:bodyPr>
          <a:lstStyle/>
          <a:p>
            <a:r>
              <a:rPr lang="en-IE" sz="1400" dirty="0" smtClean="0">
                <a:solidFill>
                  <a:schemeClr val="bg1"/>
                </a:solidFill>
              </a:rPr>
              <a:t>78%</a:t>
            </a:r>
            <a:endParaRPr lang="en-GB" sz="1400" dirty="0">
              <a:solidFill>
                <a:schemeClr val="bg1"/>
              </a:solidFill>
            </a:endParaRPr>
          </a:p>
        </p:txBody>
      </p:sp>
      <p:sp>
        <p:nvSpPr>
          <p:cNvPr id="174" name="TextBox 173"/>
          <p:cNvSpPr txBox="1"/>
          <p:nvPr/>
        </p:nvSpPr>
        <p:spPr>
          <a:xfrm>
            <a:off x="5369907" y="4226880"/>
            <a:ext cx="495649" cy="307777"/>
          </a:xfrm>
          <a:prstGeom prst="rect">
            <a:avLst/>
          </a:prstGeom>
          <a:noFill/>
        </p:spPr>
        <p:txBody>
          <a:bodyPr wrap="none" rtlCol="0">
            <a:spAutoFit/>
          </a:bodyPr>
          <a:lstStyle/>
          <a:p>
            <a:r>
              <a:rPr lang="en-IE" sz="1400" dirty="0" smtClean="0">
                <a:solidFill>
                  <a:schemeClr val="bg1"/>
                </a:solidFill>
              </a:rPr>
              <a:t>71%</a:t>
            </a:r>
            <a:endParaRPr lang="en-GB" sz="1400" dirty="0">
              <a:solidFill>
                <a:schemeClr val="bg1"/>
              </a:solidFill>
            </a:endParaRPr>
          </a:p>
        </p:txBody>
      </p:sp>
      <p:sp>
        <p:nvSpPr>
          <p:cNvPr id="175" name="TextBox 174"/>
          <p:cNvSpPr txBox="1"/>
          <p:nvPr/>
        </p:nvSpPr>
        <p:spPr>
          <a:xfrm>
            <a:off x="5369907" y="4704083"/>
            <a:ext cx="495649" cy="307777"/>
          </a:xfrm>
          <a:prstGeom prst="rect">
            <a:avLst/>
          </a:prstGeom>
          <a:noFill/>
        </p:spPr>
        <p:txBody>
          <a:bodyPr wrap="none" rtlCol="0">
            <a:spAutoFit/>
          </a:bodyPr>
          <a:lstStyle/>
          <a:p>
            <a:r>
              <a:rPr lang="en-IE" sz="1400" dirty="0">
                <a:solidFill>
                  <a:schemeClr val="bg1"/>
                </a:solidFill>
              </a:rPr>
              <a:t>7</a:t>
            </a:r>
            <a:r>
              <a:rPr lang="en-IE" sz="1400" dirty="0" smtClean="0">
                <a:solidFill>
                  <a:schemeClr val="bg1"/>
                </a:solidFill>
              </a:rPr>
              <a:t>7%</a:t>
            </a:r>
            <a:endParaRPr lang="en-GB" sz="1400" dirty="0">
              <a:solidFill>
                <a:schemeClr val="bg1"/>
              </a:solidFill>
            </a:endParaRPr>
          </a:p>
        </p:txBody>
      </p:sp>
      <p:sp>
        <p:nvSpPr>
          <p:cNvPr id="176" name="TextBox 175"/>
          <p:cNvSpPr txBox="1"/>
          <p:nvPr/>
        </p:nvSpPr>
        <p:spPr>
          <a:xfrm>
            <a:off x="5369907" y="5182410"/>
            <a:ext cx="495649" cy="307777"/>
          </a:xfrm>
          <a:prstGeom prst="rect">
            <a:avLst/>
          </a:prstGeom>
          <a:noFill/>
        </p:spPr>
        <p:txBody>
          <a:bodyPr wrap="none" rtlCol="0">
            <a:spAutoFit/>
          </a:bodyPr>
          <a:lstStyle/>
          <a:p>
            <a:r>
              <a:rPr lang="en-IE" sz="1400" dirty="0" smtClean="0">
                <a:solidFill>
                  <a:schemeClr val="bg1"/>
                </a:solidFill>
              </a:rPr>
              <a:t>59%</a:t>
            </a:r>
            <a:endParaRPr lang="en-GB" sz="1400" dirty="0">
              <a:solidFill>
                <a:schemeClr val="bg1"/>
              </a:solidFill>
            </a:endParaRPr>
          </a:p>
        </p:txBody>
      </p:sp>
      <p:sp>
        <p:nvSpPr>
          <p:cNvPr id="178" name="TextBox 177"/>
          <p:cNvSpPr txBox="1"/>
          <p:nvPr/>
        </p:nvSpPr>
        <p:spPr>
          <a:xfrm>
            <a:off x="907138" y="2063316"/>
            <a:ext cx="700513" cy="276999"/>
          </a:xfrm>
          <a:prstGeom prst="rect">
            <a:avLst/>
          </a:prstGeom>
          <a:noFill/>
        </p:spPr>
        <p:txBody>
          <a:bodyPr wrap="none" lIns="0" tIns="0" rIns="0" bIns="0" rtlCol="0" anchor="b" anchorCtr="1">
            <a:spAutoFit/>
          </a:bodyPr>
          <a:lstStyle/>
          <a:p>
            <a:pPr algn="ctr"/>
            <a:r>
              <a:rPr lang="en-GB" dirty="0" smtClean="0">
                <a:solidFill>
                  <a:schemeClr val="tx2"/>
                </a:solidFill>
                <a:cs typeface="Calibri" pitchFamily="34" charset="0"/>
              </a:rPr>
              <a:t>Gender</a:t>
            </a:r>
            <a:endParaRPr lang="en-US" dirty="0">
              <a:solidFill>
                <a:schemeClr val="tx2"/>
              </a:solidFill>
              <a:cs typeface="Calibri" pitchFamily="34" charset="0"/>
            </a:endParaRPr>
          </a:p>
        </p:txBody>
      </p:sp>
      <p:sp>
        <p:nvSpPr>
          <p:cNvPr id="180" name="Rechteck 31"/>
          <p:cNvSpPr/>
          <p:nvPr/>
        </p:nvSpPr>
        <p:spPr>
          <a:xfrm>
            <a:off x="689948" y="3597523"/>
            <a:ext cx="442429" cy="307777"/>
          </a:xfrm>
          <a:prstGeom prst="rect">
            <a:avLst/>
          </a:prstGeom>
        </p:spPr>
        <p:txBody>
          <a:bodyPr wrap="none" lIns="0" tIns="0" rIns="0" bIns="0" anchor="ctr" anchorCtr="0">
            <a:spAutoFit/>
          </a:bodyPr>
          <a:lstStyle/>
          <a:p>
            <a:pPr algn="ctr"/>
            <a:r>
              <a:rPr lang="en-US" sz="2000" dirty="0" smtClean="0">
                <a:solidFill>
                  <a:schemeClr val="accent1">
                    <a:lumMod val="75000"/>
                  </a:schemeClr>
                </a:solidFill>
              </a:rPr>
              <a:t>72%</a:t>
            </a:r>
            <a:endParaRPr lang="en-US" sz="2000" dirty="0">
              <a:solidFill>
                <a:schemeClr val="accent1">
                  <a:lumMod val="75000"/>
                </a:schemeClr>
              </a:solidFill>
            </a:endParaRPr>
          </a:p>
        </p:txBody>
      </p:sp>
      <p:sp>
        <p:nvSpPr>
          <p:cNvPr id="181" name="Rechteck 31"/>
          <p:cNvSpPr/>
          <p:nvPr/>
        </p:nvSpPr>
        <p:spPr>
          <a:xfrm>
            <a:off x="1385654" y="2499500"/>
            <a:ext cx="442429" cy="307777"/>
          </a:xfrm>
          <a:prstGeom prst="rect">
            <a:avLst/>
          </a:prstGeom>
        </p:spPr>
        <p:txBody>
          <a:bodyPr wrap="none" lIns="0" tIns="0" rIns="0" bIns="0" anchor="ctr" anchorCtr="0">
            <a:spAutoFit/>
          </a:bodyPr>
          <a:lstStyle/>
          <a:p>
            <a:pPr algn="ctr"/>
            <a:r>
              <a:rPr lang="en-US" sz="2000" dirty="0" smtClean="0">
                <a:solidFill>
                  <a:srgbClr val="D0103A"/>
                </a:solidFill>
              </a:rPr>
              <a:t>71%</a:t>
            </a:r>
            <a:endParaRPr lang="en-US" sz="2000" dirty="0">
              <a:solidFill>
                <a:srgbClr val="D0103A"/>
              </a:solidFill>
            </a:endParaRPr>
          </a:p>
        </p:txBody>
      </p:sp>
      <p:grpSp>
        <p:nvGrpSpPr>
          <p:cNvPr id="182" name="Group 181"/>
          <p:cNvGrpSpPr/>
          <p:nvPr/>
        </p:nvGrpSpPr>
        <p:grpSpPr>
          <a:xfrm>
            <a:off x="1283513" y="2851369"/>
            <a:ext cx="646711" cy="1146598"/>
            <a:chOff x="6566388" y="1799850"/>
            <a:chExt cx="775429" cy="1374812"/>
          </a:xfrm>
        </p:grpSpPr>
        <p:sp>
          <p:nvSpPr>
            <p:cNvPr id="188" name="Freeform 21"/>
            <p:cNvSpPr>
              <a:spLocks/>
            </p:cNvSpPr>
            <p:nvPr/>
          </p:nvSpPr>
          <p:spPr bwMode="auto">
            <a:xfrm>
              <a:off x="6566388" y="1799850"/>
              <a:ext cx="775429" cy="1374812"/>
            </a:xfrm>
            <a:custGeom>
              <a:avLst/>
              <a:gdLst>
                <a:gd name="T0" fmla="*/ 64 w 128"/>
                <a:gd name="T1" fmla="*/ 0 h 314"/>
                <a:gd name="T2" fmla="*/ 0 w 128"/>
                <a:gd name="T3" fmla="*/ 0 h 314"/>
                <a:gd name="T4" fmla="*/ 0 w 128"/>
                <a:gd name="T5" fmla="*/ 64 h 314"/>
                <a:gd name="T6" fmla="*/ 0 w 128"/>
                <a:gd name="T7" fmla="*/ 72 h 314"/>
                <a:gd name="T8" fmla="*/ 0 w 128"/>
                <a:gd name="T9" fmla="*/ 250 h 314"/>
                <a:gd name="T10" fmla="*/ 64 w 128"/>
                <a:gd name="T11" fmla="*/ 314 h 314"/>
                <a:gd name="T12" fmla="*/ 128 w 128"/>
                <a:gd name="T13" fmla="*/ 250 h 314"/>
                <a:gd name="T14" fmla="*/ 128 w 128"/>
                <a:gd name="T15" fmla="*/ 64 h 314"/>
                <a:gd name="T16" fmla="*/ 64 w 128"/>
                <a:gd name="T17"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14">
                  <a:moveTo>
                    <a:pt x="64" y="0"/>
                  </a:moveTo>
                  <a:cubicBezTo>
                    <a:pt x="0" y="0"/>
                    <a:pt x="0" y="0"/>
                    <a:pt x="0" y="0"/>
                  </a:cubicBezTo>
                  <a:cubicBezTo>
                    <a:pt x="0" y="64"/>
                    <a:pt x="0" y="64"/>
                    <a:pt x="0" y="64"/>
                  </a:cubicBezTo>
                  <a:cubicBezTo>
                    <a:pt x="0" y="72"/>
                    <a:pt x="0" y="72"/>
                    <a:pt x="0" y="72"/>
                  </a:cubicBezTo>
                  <a:cubicBezTo>
                    <a:pt x="0" y="250"/>
                    <a:pt x="0" y="250"/>
                    <a:pt x="0" y="250"/>
                  </a:cubicBezTo>
                  <a:cubicBezTo>
                    <a:pt x="0" y="286"/>
                    <a:pt x="29" y="314"/>
                    <a:pt x="64" y="314"/>
                  </a:cubicBezTo>
                  <a:cubicBezTo>
                    <a:pt x="100" y="314"/>
                    <a:pt x="128" y="286"/>
                    <a:pt x="128" y="250"/>
                  </a:cubicBezTo>
                  <a:cubicBezTo>
                    <a:pt x="128" y="64"/>
                    <a:pt x="128" y="64"/>
                    <a:pt x="128" y="64"/>
                  </a:cubicBezTo>
                  <a:cubicBezTo>
                    <a:pt x="128" y="29"/>
                    <a:pt x="100" y="0"/>
                    <a:pt x="64" y="0"/>
                  </a:cubicBez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9" name="Group 188"/>
            <p:cNvGrpSpPr/>
            <p:nvPr/>
          </p:nvGrpSpPr>
          <p:grpSpPr>
            <a:xfrm>
              <a:off x="6739613" y="2152086"/>
              <a:ext cx="428978" cy="670341"/>
              <a:chOff x="6744069" y="2107565"/>
              <a:chExt cx="428978" cy="670341"/>
            </a:xfrm>
          </p:grpSpPr>
          <p:pic>
            <p:nvPicPr>
              <p:cNvPr id="190" name="Picture 18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44069" y="2235315"/>
                <a:ext cx="428978" cy="542591"/>
              </a:xfrm>
              <a:prstGeom prst="rect">
                <a:avLst/>
              </a:prstGeom>
            </p:spPr>
          </p:pic>
          <p:sp>
            <p:nvSpPr>
              <p:cNvPr id="191" name="Oval 31"/>
              <p:cNvSpPr>
                <a:spLocks noChangeArrowheads="1"/>
              </p:cNvSpPr>
              <p:nvPr/>
            </p:nvSpPr>
            <p:spPr bwMode="auto">
              <a:xfrm>
                <a:off x="6861549" y="2107565"/>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grpSp>
        <p:nvGrpSpPr>
          <p:cNvPr id="183" name="Group 182"/>
          <p:cNvGrpSpPr/>
          <p:nvPr/>
        </p:nvGrpSpPr>
        <p:grpSpPr>
          <a:xfrm>
            <a:off x="584565" y="2349864"/>
            <a:ext cx="653195" cy="1177545"/>
            <a:chOff x="5728324" y="1198527"/>
            <a:chExt cx="783204" cy="1411919"/>
          </a:xfrm>
        </p:grpSpPr>
        <p:sp>
          <p:nvSpPr>
            <p:cNvPr id="184" name="Freeform 27"/>
            <p:cNvSpPr>
              <a:spLocks/>
            </p:cNvSpPr>
            <p:nvPr/>
          </p:nvSpPr>
          <p:spPr bwMode="auto">
            <a:xfrm>
              <a:off x="5728324" y="1198527"/>
              <a:ext cx="783204" cy="1411919"/>
            </a:xfrm>
            <a:custGeom>
              <a:avLst/>
              <a:gdLst>
                <a:gd name="T0" fmla="*/ 64 w 128"/>
                <a:gd name="T1" fmla="*/ 0 h 322"/>
                <a:gd name="T2" fmla="*/ 0 w 128"/>
                <a:gd name="T3" fmla="*/ 64 h 322"/>
                <a:gd name="T4" fmla="*/ 0 w 128"/>
                <a:gd name="T5" fmla="*/ 258 h 322"/>
                <a:gd name="T6" fmla="*/ 64 w 128"/>
                <a:gd name="T7" fmla="*/ 322 h 322"/>
                <a:gd name="T8" fmla="*/ 128 w 128"/>
                <a:gd name="T9" fmla="*/ 322 h 322"/>
                <a:gd name="T10" fmla="*/ 128 w 128"/>
                <a:gd name="T11" fmla="*/ 258 h 322"/>
                <a:gd name="T12" fmla="*/ 128 w 128"/>
                <a:gd name="T13" fmla="*/ 249 h 322"/>
                <a:gd name="T14" fmla="*/ 128 w 128"/>
                <a:gd name="T15" fmla="*/ 64 h 322"/>
                <a:gd name="T16" fmla="*/ 64 w 128"/>
                <a:gd name="T1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22">
                  <a:moveTo>
                    <a:pt x="64" y="0"/>
                  </a:moveTo>
                  <a:cubicBezTo>
                    <a:pt x="29" y="0"/>
                    <a:pt x="0" y="28"/>
                    <a:pt x="0" y="64"/>
                  </a:cubicBezTo>
                  <a:cubicBezTo>
                    <a:pt x="0" y="258"/>
                    <a:pt x="0" y="258"/>
                    <a:pt x="0" y="258"/>
                  </a:cubicBezTo>
                  <a:cubicBezTo>
                    <a:pt x="0" y="293"/>
                    <a:pt x="29" y="322"/>
                    <a:pt x="64" y="322"/>
                  </a:cubicBezTo>
                  <a:cubicBezTo>
                    <a:pt x="128" y="322"/>
                    <a:pt x="128" y="322"/>
                    <a:pt x="128" y="322"/>
                  </a:cubicBezTo>
                  <a:cubicBezTo>
                    <a:pt x="128" y="258"/>
                    <a:pt x="128" y="258"/>
                    <a:pt x="128" y="258"/>
                  </a:cubicBezTo>
                  <a:cubicBezTo>
                    <a:pt x="128" y="249"/>
                    <a:pt x="128" y="249"/>
                    <a:pt x="128" y="249"/>
                  </a:cubicBezTo>
                  <a:cubicBezTo>
                    <a:pt x="128" y="64"/>
                    <a:pt x="128" y="64"/>
                    <a:pt x="128" y="64"/>
                  </a:cubicBezTo>
                  <a:cubicBezTo>
                    <a:pt x="128" y="28"/>
                    <a:pt x="99" y="0"/>
                    <a:pt x="64"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5" name="Group 184"/>
            <p:cNvGrpSpPr/>
            <p:nvPr/>
          </p:nvGrpSpPr>
          <p:grpSpPr>
            <a:xfrm>
              <a:off x="5912120" y="1509565"/>
              <a:ext cx="415613" cy="789842"/>
              <a:chOff x="5891442" y="1525281"/>
              <a:chExt cx="415613" cy="789842"/>
            </a:xfrm>
          </p:grpSpPr>
          <p:sp>
            <p:nvSpPr>
              <p:cNvPr id="186" name="Freeform 32"/>
              <p:cNvSpPr>
                <a:spLocks/>
              </p:cNvSpPr>
              <p:nvPr/>
            </p:nvSpPr>
            <p:spPr bwMode="auto">
              <a:xfrm>
                <a:off x="5891442" y="1676878"/>
                <a:ext cx="415613" cy="638245"/>
              </a:xfrm>
              <a:custGeom>
                <a:avLst/>
                <a:gdLst>
                  <a:gd name="T0" fmla="*/ 64 w 64"/>
                  <a:gd name="T1" fmla="*/ 19 h 125"/>
                  <a:gd name="T2" fmla="*/ 45 w 64"/>
                  <a:gd name="T3" fmla="*/ 0 h 125"/>
                  <a:gd name="T4" fmla="*/ 27 w 64"/>
                  <a:gd name="T5" fmla="*/ 0 h 125"/>
                  <a:gd name="T6" fmla="*/ 26 w 64"/>
                  <a:gd name="T7" fmla="*/ 0 h 125"/>
                  <a:gd name="T8" fmla="*/ 18 w 64"/>
                  <a:gd name="T9" fmla="*/ 0 h 125"/>
                  <a:gd name="T10" fmla="*/ 0 w 64"/>
                  <a:gd name="T11" fmla="*/ 19 h 125"/>
                  <a:gd name="T12" fmla="*/ 0 w 64"/>
                  <a:gd name="T13" fmla="*/ 19 h 125"/>
                  <a:gd name="T14" fmla="*/ 0 w 64"/>
                  <a:gd name="T15" fmla="*/ 55 h 125"/>
                  <a:gd name="T16" fmla="*/ 6 w 64"/>
                  <a:gd name="T17" fmla="*/ 61 h 125"/>
                  <a:gd name="T18" fmla="*/ 12 w 64"/>
                  <a:gd name="T19" fmla="*/ 55 h 125"/>
                  <a:gd name="T20" fmla="*/ 12 w 64"/>
                  <a:gd name="T21" fmla="*/ 33 h 125"/>
                  <a:gd name="T22" fmla="*/ 12 w 64"/>
                  <a:gd name="T23" fmla="*/ 21 h 125"/>
                  <a:gd name="T24" fmla="*/ 15 w 64"/>
                  <a:gd name="T25" fmla="*/ 21 h 125"/>
                  <a:gd name="T26" fmla="*/ 15 w 64"/>
                  <a:gd name="T27" fmla="*/ 34 h 125"/>
                  <a:gd name="T28" fmla="*/ 15 w 64"/>
                  <a:gd name="T29" fmla="*/ 57 h 125"/>
                  <a:gd name="T30" fmla="*/ 15 w 64"/>
                  <a:gd name="T31" fmla="*/ 61 h 125"/>
                  <a:gd name="T32" fmla="*/ 15 w 64"/>
                  <a:gd name="T33" fmla="*/ 117 h 125"/>
                  <a:gd name="T34" fmla="*/ 22 w 64"/>
                  <a:gd name="T35" fmla="*/ 125 h 125"/>
                  <a:gd name="T36" fmla="*/ 30 w 64"/>
                  <a:gd name="T37" fmla="*/ 117 h 125"/>
                  <a:gd name="T38" fmla="*/ 30 w 64"/>
                  <a:gd name="T39" fmla="*/ 61 h 125"/>
                  <a:gd name="T40" fmla="*/ 33 w 64"/>
                  <a:gd name="T41" fmla="*/ 61 h 125"/>
                  <a:gd name="T42" fmla="*/ 33 w 64"/>
                  <a:gd name="T43" fmla="*/ 117 h 125"/>
                  <a:gd name="T44" fmla="*/ 41 w 64"/>
                  <a:gd name="T45" fmla="*/ 125 h 125"/>
                  <a:gd name="T46" fmla="*/ 49 w 64"/>
                  <a:gd name="T47" fmla="*/ 117 h 125"/>
                  <a:gd name="T48" fmla="*/ 49 w 64"/>
                  <a:gd name="T49" fmla="*/ 61 h 125"/>
                  <a:gd name="T50" fmla="*/ 49 w 64"/>
                  <a:gd name="T51" fmla="*/ 57 h 125"/>
                  <a:gd name="T52" fmla="*/ 49 w 64"/>
                  <a:gd name="T53" fmla="*/ 34 h 125"/>
                  <a:gd name="T54" fmla="*/ 49 w 64"/>
                  <a:gd name="T55" fmla="*/ 21 h 125"/>
                  <a:gd name="T56" fmla="*/ 52 w 64"/>
                  <a:gd name="T57" fmla="*/ 21 h 125"/>
                  <a:gd name="T58" fmla="*/ 52 w 64"/>
                  <a:gd name="T59" fmla="*/ 33 h 125"/>
                  <a:gd name="T60" fmla="*/ 52 w 64"/>
                  <a:gd name="T61" fmla="*/ 55 h 125"/>
                  <a:gd name="T62" fmla="*/ 58 w 64"/>
                  <a:gd name="T63" fmla="*/ 61 h 125"/>
                  <a:gd name="T64" fmla="*/ 64 w 64"/>
                  <a:gd name="T65" fmla="*/ 55 h 125"/>
                  <a:gd name="T66" fmla="*/ 64 w 64"/>
                  <a:gd name="T67" fmla="*/ 19 h 125"/>
                  <a:gd name="T68" fmla="*/ 64 w 64"/>
                  <a:gd name="T69"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125">
                    <a:moveTo>
                      <a:pt x="64" y="19"/>
                    </a:moveTo>
                    <a:cubicBezTo>
                      <a:pt x="64" y="8"/>
                      <a:pt x="56" y="0"/>
                      <a:pt x="45" y="0"/>
                    </a:cubicBezTo>
                    <a:cubicBezTo>
                      <a:pt x="27" y="0"/>
                      <a:pt x="27" y="0"/>
                      <a:pt x="27" y="0"/>
                    </a:cubicBezTo>
                    <a:cubicBezTo>
                      <a:pt x="26" y="0"/>
                      <a:pt x="26" y="0"/>
                      <a:pt x="26" y="0"/>
                    </a:cubicBezTo>
                    <a:cubicBezTo>
                      <a:pt x="18" y="0"/>
                      <a:pt x="18" y="0"/>
                      <a:pt x="18" y="0"/>
                    </a:cubicBezTo>
                    <a:cubicBezTo>
                      <a:pt x="8" y="0"/>
                      <a:pt x="0" y="8"/>
                      <a:pt x="0" y="19"/>
                    </a:cubicBezTo>
                    <a:cubicBezTo>
                      <a:pt x="0" y="19"/>
                      <a:pt x="0" y="19"/>
                      <a:pt x="0" y="19"/>
                    </a:cubicBezTo>
                    <a:cubicBezTo>
                      <a:pt x="0" y="55"/>
                      <a:pt x="0" y="55"/>
                      <a:pt x="0" y="55"/>
                    </a:cubicBezTo>
                    <a:cubicBezTo>
                      <a:pt x="0" y="58"/>
                      <a:pt x="3" y="61"/>
                      <a:pt x="6" y="61"/>
                    </a:cubicBezTo>
                    <a:cubicBezTo>
                      <a:pt x="9" y="61"/>
                      <a:pt x="12" y="58"/>
                      <a:pt x="12" y="55"/>
                    </a:cubicBezTo>
                    <a:cubicBezTo>
                      <a:pt x="12" y="33"/>
                      <a:pt x="12" y="33"/>
                      <a:pt x="12" y="33"/>
                    </a:cubicBezTo>
                    <a:cubicBezTo>
                      <a:pt x="12" y="21"/>
                      <a:pt x="12" y="21"/>
                      <a:pt x="12" y="21"/>
                    </a:cubicBezTo>
                    <a:cubicBezTo>
                      <a:pt x="15" y="21"/>
                      <a:pt x="15" y="21"/>
                      <a:pt x="15" y="21"/>
                    </a:cubicBezTo>
                    <a:cubicBezTo>
                      <a:pt x="15" y="34"/>
                      <a:pt x="15" y="34"/>
                      <a:pt x="15" y="34"/>
                    </a:cubicBezTo>
                    <a:cubicBezTo>
                      <a:pt x="15" y="57"/>
                      <a:pt x="15" y="57"/>
                      <a:pt x="15" y="57"/>
                    </a:cubicBezTo>
                    <a:cubicBezTo>
                      <a:pt x="15" y="61"/>
                      <a:pt x="15" y="61"/>
                      <a:pt x="15" y="61"/>
                    </a:cubicBezTo>
                    <a:cubicBezTo>
                      <a:pt x="15" y="117"/>
                      <a:pt x="15" y="117"/>
                      <a:pt x="15" y="117"/>
                    </a:cubicBezTo>
                    <a:cubicBezTo>
                      <a:pt x="15" y="121"/>
                      <a:pt x="18" y="125"/>
                      <a:pt x="22" y="125"/>
                    </a:cubicBezTo>
                    <a:cubicBezTo>
                      <a:pt x="27" y="125"/>
                      <a:pt x="30" y="121"/>
                      <a:pt x="30" y="117"/>
                    </a:cubicBezTo>
                    <a:cubicBezTo>
                      <a:pt x="30" y="61"/>
                      <a:pt x="30" y="61"/>
                      <a:pt x="30" y="61"/>
                    </a:cubicBezTo>
                    <a:cubicBezTo>
                      <a:pt x="33" y="61"/>
                      <a:pt x="33" y="61"/>
                      <a:pt x="33" y="61"/>
                    </a:cubicBezTo>
                    <a:cubicBezTo>
                      <a:pt x="33" y="117"/>
                      <a:pt x="33" y="117"/>
                      <a:pt x="33" y="117"/>
                    </a:cubicBezTo>
                    <a:cubicBezTo>
                      <a:pt x="33" y="121"/>
                      <a:pt x="37" y="125"/>
                      <a:pt x="41" y="125"/>
                    </a:cubicBezTo>
                    <a:cubicBezTo>
                      <a:pt x="46" y="125"/>
                      <a:pt x="49" y="121"/>
                      <a:pt x="49" y="117"/>
                    </a:cubicBezTo>
                    <a:cubicBezTo>
                      <a:pt x="49" y="61"/>
                      <a:pt x="49" y="61"/>
                      <a:pt x="49" y="61"/>
                    </a:cubicBezTo>
                    <a:cubicBezTo>
                      <a:pt x="49" y="57"/>
                      <a:pt x="49" y="57"/>
                      <a:pt x="49" y="57"/>
                    </a:cubicBezTo>
                    <a:cubicBezTo>
                      <a:pt x="49" y="34"/>
                      <a:pt x="49" y="34"/>
                      <a:pt x="49" y="34"/>
                    </a:cubicBezTo>
                    <a:cubicBezTo>
                      <a:pt x="49" y="21"/>
                      <a:pt x="49" y="21"/>
                      <a:pt x="49" y="21"/>
                    </a:cubicBezTo>
                    <a:cubicBezTo>
                      <a:pt x="52" y="21"/>
                      <a:pt x="52" y="21"/>
                      <a:pt x="52" y="21"/>
                    </a:cubicBezTo>
                    <a:cubicBezTo>
                      <a:pt x="52" y="33"/>
                      <a:pt x="52" y="33"/>
                      <a:pt x="52" y="33"/>
                    </a:cubicBezTo>
                    <a:cubicBezTo>
                      <a:pt x="52" y="55"/>
                      <a:pt x="52" y="55"/>
                      <a:pt x="52" y="55"/>
                    </a:cubicBezTo>
                    <a:cubicBezTo>
                      <a:pt x="52" y="58"/>
                      <a:pt x="55" y="61"/>
                      <a:pt x="58" y="61"/>
                    </a:cubicBezTo>
                    <a:cubicBezTo>
                      <a:pt x="61" y="61"/>
                      <a:pt x="64" y="58"/>
                      <a:pt x="64" y="55"/>
                    </a:cubicBezTo>
                    <a:cubicBezTo>
                      <a:pt x="64" y="19"/>
                      <a:pt x="64" y="19"/>
                      <a:pt x="64" y="19"/>
                    </a:cubicBezTo>
                    <a:cubicBezTo>
                      <a:pt x="64" y="19"/>
                      <a:pt x="64" y="19"/>
                      <a:pt x="64" y="19"/>
                    </a:cubicBezTo>
                    <a:close/>
                  </a:path>
                </a:pathLst>
              </a:cu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sp>
            <p:nvSpPr>
              <p:cNvPr id="187" name="Oval 31"/>
              <p:cNvSpPr>
                <a:spLocks noChangeArrowheads="1"/>
              </p:cNvSpPr>
              <p:nvPr/>
            </p:nvSpPr>
            <p:spPr bwMode="auto">
              <a:xfrm>
                <a:off x="6008210" y="1525281"/>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sp>
        <p:nvSpPr>
          <p:cNvPr id="177" name="Text Box 3"/>
          <p:cNvSpPr txBox="1">
            <a:spLocks noChangeArrowheads="1"/>
          </p:cNvSpPr>
          <p:nvPr/>
        </p:nvSpPr>
        <p:spPr bwMode="auto">
          <a:xfrm>
            <a:off x="8709203" y="6278473"/>
            <a:ext cx="441147" cy="246221"/>
          </a:xfrm>
          <a:prstGeom prst="rect">
            <a:avLst/>
          </a:prstGeom>
          <a:noFill/>
          <a:ln w="9525">
            <a:noFill/>
            <a:miter lim="800000"/>
            <a:headEnd/>
            <a:tailEnd/>
          </a:ln>
        </p:spPr>
        <p:txBody>
          <a:bodyPr wrap="none">
            <a:spAutoFit/>
          </a:bodyPr>
          <a:lstStyle/>
          <a:p>
            <a:pPr algn="r"/>
            <a:r>
              <a:rPr lang="en-IE" sz="1000" i="1" dirty="0">
                <a:solidFill>
                  <a:srgbClr val="22505F"/>
                </a:solidFill>
                <a:cs typeface="Calibri" pitchFamily="34" charset="0"/>
              </a:rPr>
              <a:t>(Q </a:t>
            </a:r>
            <a:r>
              <a:rPr lang="en-IE" sz="1000" i="1" dirty="0" smtClean="0">
                <a:solidFill>
                  <a:srgbClr val="22505F"/>
                </a:solidFill>
                <a:cs typeface="Calibri" pitchFamily="34" charset="0"/>
              </a:rPr>
              <a:t>2)</a:t>
            </a:r>
            <a:endParaRPr lang="en-GB" sz="1000" i="1" dirty="0">
              <a:solidFill>
                <a:srgbClr val="22505F"/>
              </a:solidFill>
              <a:cs typeface="Calibri" pitchFamily="34" charset="0"/>
            </a:endParaRPr>
          </a:p>
        </p:txBody>
      </p:sp>
      <p:sp>
        <p:nvSpPr>
          <p:cNvPr id="193" name="Rectangle 192"/>
          <p:cNvSpPr/>
          <p:nvPr/>
        </p:nvSpPr>
        <p:spPr>
          <a:xfrm>
            <a:off x="5385440" y="5171263"/>
            <a:ext cx="464581" cy="330071"/>
          </a:xfrm>
          <a:prstGeom prst="rect">
            <a:avLst/>
          </a:prstGeom>
          <a:noFill/>
          <a:ln w="12700">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67" name="Freeform 5"/>
          <p:cNvSpPr>
            <a:spLocks noChangeAspect="1" noEditPoints="1"/>
          </p:cNvSpPr>
          <p:nvPr/>
        </p:nvSpPr>
        <p:spPr bwMode="gray">
          <a:xfrm>
            <a:off x="4580009"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8" name="Freeform 5"/>
          <p:cNvSpPr>
            <a:spLocks noChangeAspect="1" noEditPoints="1"/>
          </p:cNvSpPr>
          <p:nvPr/>
        </p:nvSpPr>
        <p:spPr bwMode="gray">
          <a:xfrm>
            <a:off x="4580028" y="46551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70" name="Freeform 5"/>
          <p:cNvSpPr>
            <a:spLocks noChangeAspect="1" noEditPoints="1"/>
          </p:cNvSpPr>
          <p:nvPr/>
        </p:nvSpPr>
        <p:spPr bwMode="gray">
          <a:xfrm>
            <a:off x="43807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80000">
                <a:schemeClr val="bg2"/>
              </a:gs>
              <a:gs pos="8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3" name="Freeform 5"/>
          <p:cNvSpPr>
            <a:spLocks noChangeAspect="1" noEditPoints="1"/>
          </p:cNvSpPr>
          <p:nvPr/>
        </p:nvSpPr>
        <p:spPr bwMode="gray">
          <a:xfrm>
            <a:off x="1418142"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10000">
                <a:schemeClr val="bg2"/>
              </a:gs>
              <a:gs pos="1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4" name="Freeform 5"/>
          <p:cNvSpPr>
            <a:spLocks noChangeAspect="1" noEditPoints="1"/>
          </p:cNvSpPr>
          <p:nvPr/>
        </p:nvSpPr>
        <p:spPr bwMode="gray">
          <a:xfrm>
            <a:off x="45800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60000">
                <a:schemeClr val="bg2"/>
              </a:gs>
              <a:gs pos="80000">
                <a:schemeClr val="bg2"/>
              </a:gs>
              <a:gs pos="8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97" name="Rectangle 196"/>
          <p:cNvSpPr/>
          <p:nvPr/>
        </p:nvSpPr>
        <p:spPr>
          <a:xfrm>
            <a:off x="1212879" y="5746433"/>
            <a:ext cx="464581" cy="330071"/>
          </a:xfrm>
          <a:prstGeom prst="rect">
            <a:avLst/>
          </a:prstGeom>
          <a:noFill/>
          <a:ln w="127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extLst>
      <p:ext uri="{BB962C8B-B14F-4D97-AF65-F5344CB8AC3E}">
        <p14:creationId xmlns:p14="http://schemas.microsoft.com/office/powerpoint/2010/main" val="2741270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34"/>
          <p:cNvSpPr>
            <a:spLocks noGrp="1"/>
          </p:cNvSpPr>
          <p:nvPr>
            <p:ph type="body" sz="quarter" idx="4294967295"/>
          </p:nvPr>
        </p:nvSpPr>
        <p:spPr>
          <a:xfrm>
            <a:off x="109209" y="577542"/>
            <a:ext cx="2231380" cy="193899"/>
          </a:xfrm>
        </p:spPr>
        <p:txBody>
          <a:bodyPr wrap="none" lIns="0" tIns="0" rIns="0" bIns="0">
            <a:spAutoFit/>
          </a:bodyPr>
          <a:lstStyle/>
          <a:p>
            <a:pPr marL="0" indent="0">
              <a:buNone/>
              <a:defRPr/>
            </a:pPr>
            <a:r>
              <a:rPr lang="en-IE" sz="1400" dirty="0" smtClean="0">
                <a:solidFill>
                  <a:schemeClr val="accent5"/>
                </a:solidFill>
              </a:rPr>
              <a:t>(Base: All Adults 18+; n=1,002)</a:t>
            </a:r>
            <a:endParaRPr lang="en-IE" sz="1400" dirty="0">
              <a:solidFill>
                <a:schemeClr val="accent5"/>
              </a:solidFill>
            </a:endParaRPr>
          </a:p>
        </p:txBody>
      </p:sp>
      <p:sp>
        <p:nvSpPr>
          <p:cNvPr id="26" name="TextBox 25"/>
          <p:cNvSpPr txBox="1"/>
          <p:nvPr/>
        </p:nvSpPr>
        <p:spPr>
          <a:xfrm>
            <a:off x="4104602" y="2209822"/>
            <a:ext cx="593111" cy="369332"/>
          </a:xfrm>
          <a:prstGeom prst="rect">
            <a:avLst/>
          </a:prstGeom>
          <a:noFill/>
        </p:spPr>
        <p:txBody>
          <a:bodyPr wrap="none" rtlCol="0">
            <a:spAutoFit/>
          </a:bodyPr>
          <a:lstStyle/>
          <a:p>
            <a:r>
              <a:rPr lang="en-GB" dirty="0" smtClean="0">
                <a:solidFill>
                  <a:schemeClr val="tx2"/>
                </a:solidFill>
                <a:cs typeface="Arial" pitchFamily="34" charset="0"/>
              </a:rPr>
              <a:t>Age </a:t>
            </a:r>
            <a:endParaRPr lang="en-US" dirty="0">
              <a:solidFill>
                <a:schemeClr val="tx2"/>
              </a:solidFill>
              <a:cs typeface="Arial" pitchFamily="34" charset="0"/>
            </a:endParaRPr>
          </a:p>
        </p:txBody>
      </p:sp>
      <p:sp>
        <p:nvSpPr>
          <p:cNvPr id="27" name="TextBox 26"/>
          <p:cNvSpPr txBox="1"/>
          <p:nvPr/>
        </p:nvSpPr>
        <p:spPr>
          <a:xfrm>
            <a:off x="7355100" y="2209822"/>
            <a:ext cx="826637" cy="369332"/>
          </a:xfrm>
          <a:prstGeom prst="rect">
            <a:avLst/>
          </a:prstGeom>
          <a:noFill/>
        </p:spPr>
        <p:txBody>
          <a:bodyPr wrap="none" rtlCol="0">
            <a:spAutoFit/>
          </a:bodyPr>
          <a:lstStyle/>
          <a:p>
            <a:r>
              <a:rPr lang="en-GB" dirty="0" smtClean="0">
                <a:solidFill>
                  <a:schemeClr val="tx2"/>
                </a:solidFill>
                <a:cs typeface="Arial" pitchFamily="34" charset="0"/>
              </a:rPr>
              <a:t>Region</a:t>
            </a:r>
            <a:endParaRPr lang="en-US" dirty="0">
              <a:solidFill>
                <a:schemeClr val="tx2"/>
              </a:solidFill>
              <a:cs typeface="Arial" pitchFamily="34" charset="0"/>
            </a:endParaRPr>
          </a:p>
        </p:txBody>
      </p:sp>
      <p:sp>
        <p:nvSpPr>
          <p:cNvPr id="100" name="Freeform 5"/>
          <p:cNvSpPr>
            <a:spLocks noChangeAspect="1" noEditPoints="1"/>
          </p:cNvSpPr>
          <p:nvPr/>
        </p:nvSpPr>
        <p:spPr bwMode="gray">
          <a:xfrm>
            <a:off x="3384336"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1" name="Freeform 5"/>
          <p:cNvSpPr>
            <a:spLocks noChangeAspect="1" noEditPoints="1"/>
          </p:cNvSpPr>
          <p:nvPr/>
        </p:nvSpPr>
        <p:spPr bwMode="gray">
          <a:xfrm>
            <a:off x="4978573"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2" name="Freeform 5"/>
          <p:cNvSpPr>
            <a:spLocks noChangeAspect="1" noEditPoints="1"/>
          </p:cNvSpPr>
          <p:nvPr/>
        </p:nvSpPr>
        <p:spPr bwMode="gray">
          <a:xfrm>
            <a:off x="3583618"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3" name="Freeform 5"/>
          <p:cNvSpPr>
            <a:spLocks noChangeAspect="1" noEditPoints="1"/>
          </p:cNvSpPr>
          <p:nvPr/>
        </p:nvSpPr>
        <p:spPr bwMode="gray">
          <a:xfrm>
            <a:off x="4181464"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4" name="Freeform 5"/>
          <p:cNvSpPr>
            <a:spLocks noChangeAspect="1" noEditPoints="1"/>
          </p:cNvSpPr>
          <p:nvPr/>
        </p:nvSpPr>
        <p:spPr bwMode="gray">
          <a:xfrm>
            <a:off x="4779291"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5" name="Freeform 5"/>
          <p:cNvSpPr>
            <a:spLocks noChangeAspect="1" noEditPoints="1"/>
          </p:cNvSpPr>
          <p:nvPr/>
        </p:nvSpPr>
        <p:spPr bwMode="gray">
          <a:xfrm>
            <a:off x="4580009"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6" name="Freeform 5"/>
          <p:cNvSpPr>
            <a:spLocks noChangeAspect="1" noEditPoints="1"/>
          </p:cNvSpPr>
          <p:nvPr/>
        </p:nvSpPr>
        <p:spPr bwMode="gray">
          <a:xfrm>
            <a:off x="5177855"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7" name="Freeform 5"/>
          <p:cNvSpPr>
            <a:spLocks noChangeAspect="1" noEditPoints="1"/>
          </p:cNvSpPr>
          <p:nvPr/>
        </p:nvSpPr>
        <p:spPr bwMode="gray">
          <a:xfrm>
            <a:off x="3982182"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8" name="Freeform 5"/>
          <p:cNvSpPr>
            <a:spLocks noChangeAspect="1" noEditPoints="1"/>
          </p:cNvSpPr>
          <p:nvPr/>
        </p:nvSpPr>
        <p:spPr bwMode="gray">
          <a:xfrm>
            <a:off x="3782900"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9" name="Freeform 5"/>
          <p:cNvSpPr>
            <a:spLocks noChangeAspect="1" noEditPoints="1"/>
          </p:cNvSpPr>
          <p:nvPr/>
        </p:nvSpPr>
        <p:spPr bwMode="gray">
          <a:xfrm>
            <a:off x="4380746" y="2745959"/>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31" name="TextBox 30"/>
          <p:cNvSpPr txBox="1"/>
          <p:nvPr/>
        </p:nvSpPr>
        <p:spPr>
          <a:xfrm>
            <a:off x="2719529" y="2795271"/>
            <a:ext cx="604653" cy="307777"/>
          </a:xfrm>
          <a:prstGeom prst="rect">
            <a:avLst/>
          </a:prstGeom>
          <a:noFill/>
        </p:spPr>
        <p:txBody>
          <a:bodyPr wrap="none" rtlCol="0">
            <a:spAutoFit/>
          </a:bodyPr>
          <a:lstStyle/>
          <a:p>
            <a:r>
              <a:rPr lang="en-IE" sz="1400" dirty="0" smtClean="0">
                <a:solidFill>
                  <a:schemeClr val="bg1"/>
                </a:solidFill>
              </a:rPr>
              <a:t>18-24</a:t>
            </a:r>
            <a:endParaRPr lang="en-GB" sz="1400" dirty="0">
              <a:solidFill>
                <a:schemeClr val="bg1"/>
              </a:solidFill>
            </a:endParaRPr>
          </a:p>
        </p:txBody>
      </p:sp>
      <p:sp>
        <p:nvSpPr>
          <p:cNvPr id="32" name="TextBox 31"/>
          <p:cNvSpPr txBox="1"/>
          <p:nvPr/>
        </p:nvSpPr>
        <p:spPr>
          <a:xfrm>
            <a:off x="2719529" y="3272474"/>
            <a:ext cx="604653" cy="307777"/>
          </a:xfrm>
          <a:prstGeom prst="rect">
            <a:avLst/>
          </a:prstGeom>
          <a:noFill/>
        </p:spPr>
        <p:txBody>
          <a:bodyPr wrap="none" rtlCol="0">
            <a:spAutoFit/>
          </a:bodyPr>
          <a:lstStyle/>
          <a:p>
            <a:r>
              <a:rPr lang="en-IE" sz="1400" dirty="0" smtClean="0">
                <a:solidFill>
                  <a:schemeClr val="bg1"/>
                </a:solidFill>
              </a:rPr>
              <a:t>25-34</a:t>
            </a:r>
            <a:endParaRPr lang="en-GB" sz="1400" dirty="0">
              <a:solidFill>
                <a:schemeClr val="bg1"/>
              </a:solidFill>
            </a:endParaRPr>
          </a:p>
        </p:txBody>
      </p:sp>
      <p:sp>
        <p:nvSpPr>
          <p:cNvPr id="34" name="TextBox 33"/>
          <p:cNvSpPr txBox="1"/>
          <p:nvPr/>
        </p:nvSpPr>
        <p:spPr>
          <a:xfrm>
            <a:off x="2719529" y="3749677"/>
            <a:ext cx="604653" cy="307777"/>
          </a:xfrm>
          <a:prstGeom prst="rect">
            <a:avLst/>
          </a:prstGeom>
          <a:noFill/>
        </p:spPr>
        <p:txBody>
          <a:bodyPr wrap="none" rtlCol="0">
            <a:spAutoFit/>
          </a:bodyPr>
          <a:lstStyle/>
          <a:p>
            <a:r>
              <a:rPr lang="en-IE" sz="1400" dirty="0" smtClean="0">
                <a:solidFill>
                  <a:schemeClr val="bg1"/>
                </a:solidFill>
              </a:rPr>
              <a:t>35-44</a:t>
            </a:r>
            <a:endParaRPr lang="en-GB" sz="1400" dirty="0">
              <a:solidFill>
                <a:schemeClr val="bg1"/>
              </a:solidFill>
            </a:endParaRPr>
          </a:p>
        </p:txBody>
      </p:sp>
      <p:sp>
        <p:nvSpPr>
          <p:cNvPr id="36" name="TextBox 35"/>
          <p:cNvSpPr txBox="1"/>
          <p:nvPr/>
        </p:nvSpPr>
        <p:spPr>
          <a:xfrm>
            <a:off x="2719529" y="4226880"/>
            <a:ext cx="604653" cy="307777"/>
          </a:xfrm>
          <a:prstGeom prst="rect">
            <a:avLst/>
          </a:prstGeom>
          <a:noFill/>
        </p:spPr>
        <p:txBody>
          <a:bodyPr wrap="none" rtlCol="0">
            <a:spAutoFit/>
          </a:bodyPr>
          <a:lstStyle/>
          <a:p>
            <a:r>
              <a:rPr lang="en-IE" sz="1400" dirty="0" smtClean="0">
                <a:solidFill>
                  <a:schemeClr val="bg1"/>
                </a:solidFill>
              </a:rPr>
              <a:t>45-54</a:t>
            </a:r>
            <a:endParaRPr lang="en-GB" sz="1400" dirty="0">
              <a:solidFill>
                <a:schemeClr val="bg1"/>
              </a:solidFill>
            </a:endParaRPr>
          </a:p>
        </p:txBody>
      </p:sp>
      <p:sp>
        <p:nvSpPr>
          <p:cNvPr id="37" name="TextBox 36"/>
          <p:cNvSpPr txBox="1"/>
          <p:nvPr/>
        </p:nvSpPr>
        <p:spPr>
          <a:xfrm>
            <a:off x="2719529" y="4704083"/>
            <a:ext cx="604653" cy="307777"/>
          </a:xfrm>
          <a:prstGeom prst="rect">
            <a:avLst/>
          </a:prstGeom>
          <a:noFill/>
        </p:spPr>
        <p:txBody>
          <a:bodyPr wrap="none" rtlCol="0">
            <a:spAutoFit/>
          </a:bodyPr>
          <a:lstStyle/>
          <a:p>
            <a:r>
              <a:rPr lang="en-IE" sz="1400" dirty="0" smtClean="0">
                <a:solidFill>
                  <a:schemeClr val="bg1"/>
                </a:solidFill>
              </a:rPr>
              <a:t>55-64</a:t>
            </a:r>
            <a:endParaRPr lang="en-GB" sz="1400" dirty="0">
              <a:solidFill>
                <a:schemeClr val="bg1"/>
              </a:solidFill>
            </a:endParaRPr>
          </a:p>
        </p:txBody>
      </p:sp>
      <p:sp>
        <p:nvSpPr>
          <p:cNvPr id="38" name="TextBox 37"/>
          <p:cNvSpPr txBox="1"/>
          <p:nvPr/>
        </p:nvSpPr>
        <p:spPr>
          <a:xfrm>
            <a:off x="2867006" y="5182410"/>
            <a:ext cx="457176" cy="307777"/>
          </a:xfrm>
          <a:prstGeom prst="rect">
            <a:avLst/>
          </a:prstGeom>
          <a:noFill/>
        </p:spPr>
        <p:txBody>
          <a:bodyPr wrap="none" rtlCol="0">
            <a:spAutoFit/>
          </a:bodyPr>
          <a:lstStyle/>
          <a:p>
            <a:r>
              <a:rPr lang="en-IE" sz="1400" dirty="0" smtClean="0">
                <a:solidFill>
                  <a:schemeClr val="bg1"/>
                </a:solidFill>
              </a:rPr>
              <a:t>65+</a:t>
            </a:r>
            <a:endParaRPr lang="en-GB" sz="1400" dirty="0">
              <a:solidFill>
                <a:schemeClr val="bg1"/>
              </a:solidFill>
            </a:endParaRPr>
          </a:p>
        </p:txBody>
      </p:sp>
      <p:sp>
        <p:nvSpPr>
          <p:cNvPr id="90" name="Freeform 5"/>
          <p:cNvSpPr>
            <a:spLocks noChangeAspect="1" noEditPoints="1"/>
          </p:cNvSpPr>
          <p:nvPr/>
        </p:nvSpPr>
        <p:spPr bwMode="gray">
          <a:xfrm>
            <a:off x="338433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1" name="Freeform 5"/>
          <p:cNvSpPr>
            <a:spLocks noChangeAspect="1" noEditPoints="1"/>
          </p:cNvSpPr>
          <p:nvPr/>
        </p:nvSpPr>
        <p:spPr bwMode="gray">
          <a:xfrm>
            <a:off x="4181464"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2" name="Freeform 5"/>
          <p:cNvSpPr>
            <a:spLocks noChangeAspect="1" noEditPoints="1"/>
          </p:cNvSpPr>
          <p:nvPr/>
        </p:nvSpPr>
        <p:spPr bwMode="gray">
          <a:xfrm>
            <a:off x="358361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3" name="Freeform 5"/>
          <p:cNvSpPr>
            <a:spLocks noChangeAspect="1" noEditPoints="1"/>
          </p:cNvSpPr>
          <p:nvPr/>
        </p:nvSpPr>
        <p:spPr bwMode="gray">
          <a:xfrm>
            <a:off x="438074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4" name="Freeform 5"/>
          <p:cNvSpPr>
            <a:spLocks noChangeAspect="1" noEditPoints="1"/>
          </p:cNvSpPr>
          <p:nvPr/>
        </p:nvSpPr>
        <p:spPr bwMode="gray">
          <a:xfrm>
            <a:off x="477931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5" name="Freeform 5"/>
          <p:cNvSpPr>
            <a:spLocks noChangeAspect="1" noEditPoints="1"/>
          </p:cNvSpPr>
          <p:nvPr/>
        </p:nvSpPr>
        <p:spPr bwMode="gray">
          <a:xfrm>
            <a:off x="458002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50000">
                <a:schemeClr val="bg2"/>
              </a:gs>
              <a:gs pos="5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6" name="Freeform 5"/>
          <p:cNvSpPr>
            <a:spLocks noChangeAspect="1" noEditPoints="1"/>
          </p:cNvSpPr>
          <p:nvPr/>
        </p:nvSpPr>
        <p:spPr bwMode="gray">
          <a:xfrm>
            <a:off x="5177855"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7" name="Freeform 5"/>
          <p:cNvSpPr>
            <a:spLocks noChangeAspect="1" noEditPoints="1"/>
          </p:cNvSpPr>
          <p:nvPr/>
        </p:nvSpPr>
        <p:spPr bwMode="gray">
          <a:xfrm>
            <a:off x="3982182"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8" name="Freeform 5"/>
          <p:cNvSpPr>
            <a:spLocks noChangeAspect="1" noEditPoints="1"/>
          </p:cNvSpPr>
          <p:nvPr/>
        </p:nvSpPr>
        <p:spPr bwMode="gray">
          <a:xfrm>
            <a:off x="378290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9" name="Freeform 5"/>
          <p:cNvSpPr>
            <a:spLocks noChangeAspect="1" noEditPoints="1"/>
          </p:cNvSpPr>
          <p:nvPr/>
        </p:nvSpPr>
        <p:spPr bwMode="gray">
          <a:xfrm>
            <a:off x="4978592" y="417756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0" name="Freeform 5"/>
          <p:cNvSpPr>
            <a:spLocks noChangeAspect="1" noEditPoints="1"/>
          </p:cNvSpPr>
          <p:nvPr/>
        </p:nvSpPr>
        <p:spPr bwMode="gray">
          <a:xfrm>
            <a:off x="3384336"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2" name="Freeform 5"/>
          <p:cNvSpPr>
            <a:spLocks noChangeAspect="1" noEditPoints="1"/>
          </p:cNvSpPr>
          <p:nvPr/>
        </p:nvSpPr>
        <p:spPr bwMode="gray">
          <a:xfrm>
            <a:off x="3583618"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3" name="Freeform 5"/>
          <p:cNvSpPr>
            <a:spLocks noChangeAspect="1" noEditPoints="1"/>
          </p:cNvSpPr>
          <p:nvPr/>
        </p:nvSpPr>
        <p:spPr bwMode="gray">
          <a:xfrm>
            <a:off x="4181464"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4" name="Freeform 5"/>
          <p:cNvSpPr>
            <a:spLocks noChangeAspect="1" noEditPoints="1"/>
          </p:cNvSpPr>
          <p:nvPr/>
        </p:nvSpPr>
        <p:spPr bwMode="gray">
          <a:xfrm>
            <a:off x="4779291"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5" name="Freeform 5"/>
          <p:cNvSpPr>
            <a:spLocks noChangeAspect="1" noEditPoints="1"/>
          </p:cNvSpPr>
          <p:nvPr/>
        </p:nvSpPr>
        <p:spPr bwMode="gray">
          <a:xfrm>
            <a:off x="4978573"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6" name="Freeform 5"/>
          <p:cNvSpPr>
            <a:spLocks noChangeAspect="1" noEditPoints="1"/>
          </p:cNvSpPr>
          <p:nvPr/>
        </p:nvSpPr>
        <p:spPr bwMode="gray">
          <a:xfrm>
            <a:off x="5177855"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7" name="Freeform 5"/>
          <p:cNvSpPr>
            <a:spLocks noChangeAspect="1" noEditPoints="1"/>
          </p:cNvSpPr>
          <p:nvPr/>
        </p:nvSpPr>
        <p:spPr bwMode="gray">
          <a:xfrm>
            <a:off x="3982182"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8" name="Freeform 5"/>
          <p:cNvSpPr>
            <a:spLocks noChangeAspect="1" noEditPoints="1"/>
          </p:cNvSpPr>
          <p:nvPr/>
        </p:nvSpPr>
        <p:spPr bwMode="gray">
          <a:xfrm>
            <a:off x="3782900"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9" name="Freeform 5"/>
          <p:cNvSpPr>
            <a:spLocks noChangeAspect="1" noEditPoints="1"/>
          </p:cNvSpPr>
          <p:nvPr/>
        </p:nvSpPr>
        <p:spPr bwMode="gray">
          <a:xfrm>
            <a:off x="4380746" y="3223162"/>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0" name="Freeform 5"/>
          <p:cNvSpPr>
            <a:spLocks noChangeAspect="1" noEditPoints="1"/>
          </p:cNvSpPr>
          <p:nvPr/>
        </p:nvSpPr>
        <p:spPr bwMode="gray">
          <a:xfrm>
            <a:off x="33843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1" name="Freeform 5"/>
          <p:cNvSpPr>
            <a:spLocks noChangeAspect="1" noEditPoints="1"/>
          </p:cNvSpPr>
          <p:nvPr/>
        </p:nvSpPr>
        <p:spPr bwMode="gray">
          <a:xfrm>
            <a:off x="418145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2" name="Freeform 5"/>
          <p:cNvSpPr>
            <a:spLocks noChangeAspect="1" noEditPoints="1"/>
          </p:cNvSpPr>
          <p:nvPr/>
        </p:nvSpPr>
        <p:spPr bwMode="gray">
          <a:xfrm>
            <a:off x="35836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3" name="Freeform 5"/>
          <p:cNvSpPr>
            <a:spLocks noChangeAspect="1" noEditPoints="1"/>
          </p:cNvSpPr>
          <p:nvPr/>
        </p:nvSpPr>
        <p:spPr bwMode="gray">
          <a:xfrm>
            <a:off x="43807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4" name="Freeform 5"/>
          <p:cNvSpPr>
            <a:spLocks noChangeAspect="1" noEditPoints="1"/>
          </p:cNvSpPr>
          <p:nvPr/>
        </p:nvSpPr>
        <p:spPr bwMode="gray">
          <a:xfrm>
            <a:off x="47792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5" name="Freeform 5"/>
          <p:cNvSpPr>
            <a:spLocks noChangeAspect="1" noEditPoints="1"/>
          </p:cNvSpPr>
          <p:nvPr/>
        </p:nvSpPr>
        <p:spPr bwMode="gray">
          <a:xfrm>
            <a:off x="49785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6" name="Freeform 5"/>
          <p:cNvSpPr>
            <a:spLocks noChangeAspect="1" noEditPoints="1"/>
          </p:cNvSpPr>
          <p:nvPr/>
        </p:nvSpPr>
        <p:spPr bwMode="gray">
          <a:xfrm>
            <a:off x="5177855"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7" name="Freeform 5"/>
          <p:cNvSpPr>
            <a:spLocks noChangeAspect="1" noEditPoints="1"/>
          </p:cNvSpPr>
          <p:nvPr/>
        </p:nvSpPr>
        <p:spPr bwMode="gray">
          <a:xfrm>
            <a:off x="39821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8" name="Freeform 5"/>
          <p:cNvSpPr>
            <a:spLocks noChangeAspect="1" noEditPoints="1"/>
          </p:cNvSpPr>
          <p:nvPr/>
        </p:nvSpPr>
        <p:spPr bwMode="gray">
          <a:xfrm>
            <a:off x="37828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0" name="Freeform 5"/>
          <p:cNvSpPr>
            <a:spLocks noChangeAspect="1" noEditPoints="1"/>
          </p:cNvSpPr>
          <p:nvPr/>
        </p:nvSpPr>
        <p:spPr bwMode="gray">
          <a:xfrm>
            <a:off x="33843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1" name="Freeform 5"/>
          <p:cNvSpPr>
            <a:spLocks noChangeAspect="1" noEditPoints="1"/>
          </p:cNvSpPr>
          <p:nvPr/>
        </p:nvSpPr>
        <p:spPr bwMode="gray">
          <a:xfrm>
            <a:off x="418145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2" name="Freeform 5"/>
          <p:cNvSpPr>
            <a:spLocks noChangeAspect="1" noEditPoints="1"/>
          </p:cNvSpPr>
          <p:nvPr/>
        </p:nvSpPr>
        <p:spPr bwMode="gray">
          <a:xfrm>
            <a:off x="35836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3" name="Freeform 5"/>
          <p:cNvSpPr>
            <a:spLocks noChangeAspect="1" noEditPoints="1"/>
          </p:cNvSpPr>
          <p:nvPr/>
        </p:nvSpPr>
        <p:spPr bwMode="gray">
          <a:xfrm>
            <a:off x="45800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4" name="Freeform 5"/>
          <p:cNvSpPr>
            <a:spLocks noChangeAspect="1" noEditPoints="1"/>
          </p:cNvSpPr>
          <p:nvPr/>
        </p:nvSpPr>
        <p:spPr bwMode="gray">
          <a:xfrm>
            <a:off x="47792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5" name="Freeform 5"/>
          <p:cNvSpPr>
            <a:spLocks noChangeAspect="1" noEditPoints="1"/>
          </p:cNvSpPr>
          <p:nvPr/>
        </p:nvSpPr>
        <p:spPr bwMode="gray">
          <a:xfrm>
            <a:off x="49785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6" name="Freeform 5"/>
          <p:cNvSpPr>
            <a:spLocks noChangeAspect="1" noEditPoints="1"/>
          </p:cNvSpPr>
          <p:nvPr/>
        </p:nvSpPr>
        <p:spPr bwMode="gray">
          <a:xfrm>
            <a:off x="5177855"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7" name="Freeform 5"/>
          <p:cNvSpPr>
            <a:spLocks noChangeAspect="1" noEditPoints="1"/>
          </p:cNvSpPr>
          <p:nvPr/>
        </p:nvSpPr>
        <p:spPr bwMode="gray">
          <a:xfrm>
            <a:off x="39821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8" name="Freeform 5"/>
          <p:cNvSpPr>
            <a:spLocks noChangeAspect="1" noEditPoints="1"/>
          </p:cNvSpPr>
          <p:nvPr/>
        </p:nvSpPr>
        <p:spPr bwMode="gray">
          <a:xfrm>
            <a:off x="37828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0" name="Freeform 5"/>
          <p:cNvSpPr>
            <a:spLocks noChangeAspect="1" noEditPoints="1"/>
          </p:cNvSpPr>
          <p:nvPr/>
        </p:nvSpPr>
        <p:spPr bwMode="gray">
          <a:xfrm>
            <a:off x="338433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1" name="Freeform 5"/>
          <p:cNvSpPr>
            <a:spLocks noChangeAspect="1" noEditPoints="1"/>
          </p:cNvSpPr>
          <p:nvPr/>
        </p:nvSpPr>
        <p:spPr bwMode="gray">
          <a:xfrm>
            <a:off x="4181464"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2" name="Freeform 5"/>
          <p:cNvSpPr>
            <a:spLocks noChangeAspect="1" noEditPoints="1"/>
          </p:cNvSpPr>
          <p:nvPr/>
        </p:nvSpPr>
        <p:spPr bwMode="gray">
          <a:xfrm>
            <a:off x="3583618"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3" name="Freeform 5"/>
          <p:cNvSpPr>
            <a:spLocks noChangeAspect="1" noEditPoints="1"/>
          </p:cNvSpPr>
          <p:nvPr/>
        </p:nvSpPr>
        <p:spPr bwMode="gray">
          <a:xfrm>
            <a:off x="438074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5" name="Freeform 5"/>
          <p:cNvSpPr>
            <a:spLocks noChangeAspect="1" noEditPoints="1"/>
          </p:cNvSpPr>
          <p:nvPr/>
        </p:nvSpPr>
        <p:spPr bwMode="gray">
          <a:xfrm>
            <a:off x="4978573"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6" name="Freeform 5"/>
          <p:cNvSpPr>
            <a:spLocks noChangeAspect="1" noEditPoints="1"/>
          </p:cNvSpPr>
          <p:nvPr/>
        </p:nvSpPr>
        <p:spPr bwMode="gray">
          <a:xfrm>
            <a:off x="5177855"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7" name="Freeform 5"/>
          <p:cNvSpPr>
            <a:spLocks noChangeAspect="1" noEditPoints="1"/>
          </p:cNvSpPr>
          <p:nvPr/>
        </p:nvSpPr>
        <p:spPr bwMode="gray">
          <a:xfrm>
            <a:off x="3982182"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8" name="Freeform 5"/>
          <p:cNvSpPr>
            <a:spLocks noChangeAspect="1" noEditPoints="1"/>
          </p:cNvSpPr>
          <p:nvPr/>
        </p:nvSpPr>
        <p:spPr bwMode="gray">
          <a:xfrm>
            <a:off x="3782900"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9" name="Freeform 5"/>
          <p:cNvSpPr>
            <a:spLocks noChangeAspect="1" noEditPoints="1"/>
          </p:cNvSpPr>
          <p:nvPr/>
        </p:nvSpPr>
        <p:spPr bwMode="gray">
          <a:xfrm>
            <a:off x="4779310" y="4654771"/>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10" name="Rechteck 92"/>
          <p:cNvSpPr/>
          <p:nvPr/>
        </p:nvSpPr>
        <p:spPr bwMode="gray">
          <a:xfrm>
            <a:off x="266544" y="4540270"/>
            <a:ext cx="1729641"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Higher Social </a:t>
            </a:r>
            <a:r>
              <a:rPr lang="de-DE" sz="1200" kern="0" dirty="0" smtClean="0">
                <a:solidFill>
                  <a:schemeClr val="bg1"/>
                </a:solidFill>
              </a:rPr>
              <a:t>Grades:</a:t>
            </a:r>
            <a:r>
              <a:rPr lang="de-DE" kern="0" dirty="0" smtClean="0">
                <a:solidFill>
                  <a:schemeClr val="bg1"/>
                </a:solidFill>
              </a:rPr>
              <a:t>64%</a:t>
            </a:r>
            <a:endParaRPr lang="de-DE" kern="0" dirty="0">
              <a:solidFill>
                <a:schemeClr val="bg1"/>
              </a:solidFill>
            </a:endParaRPr>
          </a:p>
        </p:txBody>
      </p:sp>
      <p:sp>
        <p:nvSpPr>
          <p:cNvPr id="111" name="Rechteck 92"/>
          <p:cNvSpPr/>
          <p:nvPr/>
        </p:nvSpPr>
        <p:spPr bwMode="gray">
          <a:xfrm>
            <a:off x="266546" y="5148407"/>
            <a:ext cx="1737655"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Lower Social Grades</a:t>
            </a:r>
            <a:r>
              <a:rPr lang="de-DE" sz="1200" kern="0" dirty="0" smtClean="0">
                <a:solidFill>
                  <a:schemeClr val="bg1"/>
                </a:solidFill>
              </a:rPr>
              <a:t>: </a:t>
            </a:r>
            <a:r>
              <a:rPr lang="de-DE" kern="0" dirty="0" smtClean="0">
                <a:solidFill>
                  <a:schemeClr val="bg1"/>
                </a:solidFill>
              </a:rPr>
              <a:t>67%</a:t>
            </a:r>
            <a:endParaRPr lang="de-DE" kern="0" dirty="0">
              <a:solidFill>
                <a:schemeClr val="bg1"/>
              </a:solidFill>
            </a:endParaRPr>
          </a:p>
        </p:txBody>
      </p:sp>
      <p:sp>
        <p:nvSpPr>
          <p:cNvPr id="112" name="TextBox 111"/>
          <p:cNvSpPr txBox="1"/>
          <p:nvPr/>
        </p:nvSpPr>
        <p:spPr>
          <a:xfrm>
            <a:off x="560018" y="4236125"/>
            <a:ext cx="1163845" cy="276999"/>
          </a:xfrm>
          <a:prstGeom prst="rect">
            <a:avLst/>
          </a:prstGeom>
          <a:noFill/>
        </p:spPr>
        <p:txBody>
          <a:bodyPr wrap="none" lIns="0" tIns="0" rIns="0" bIns="0" rtlCol="0">
            <a:spAutoFit/>
          </a:bodyPr>
          <a:lstStyle/>
          <a:p>
            <a:r>
              <a:rPr lang="en-GB" dirty="0" smtClean="0">
                <a:solidFill>
                  <a:schemeClr val="tx2"/>
                </a:solidFill>
                <a:cs typeface="Arial" pitchFamily="34" charset="0"/>
              </a:rPr>
              <a:t>Social Grade</a:t>
            </a:r>
            <a:endParaRPr lang="en-US" dirty="0">
              <a:solidFill>
                <a:schemeClr val="tx2"/>
              </a:solidFill>
              <a:cs typeface="Arial" pitchFamily="34" charset="0"/>
            </a:endParaRPr>
          </a:p>
        </p:txBody>
      </p:sp>
      <p:cxnSp>
        <p:nvCxnSpPr>
          <p:cNvPr id="113" name="Straight Connector 112"/>
          <p:cNvCxnSpPr/>
          <p:nvPr/>
        </p:nvCxnSpPr>
        <p:spPr>
          <a:xfrm>
            <a:off x="628650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cxnSp>
        <p:nvCxnSpPr>
          <p:cNvPr id="114" name="Straight Connector 113"/>
          <p:cNvCxnSpPr/>
          <p:nvPr/>
        </p:nvCxnSpPr>
        <p:spPr>
          <a:xfrm>
            <a:off x="245745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sp>
        <p:nvSpPr>
          <p:cNvPr id="28" name="Rectangle 27"/>
          <p:cNvSpPr/>
          <p:nvPr/>
        </p:nvSpPr>
        <p:spPr>
          <a:xfrm>
            <a:off x="77453" y="1068545"/>
            <a:ext cx="2220566" cy="959302"/>
          </a:xfrm>
          <a:prstGeom prst="rect">
            <a:avLst/>
          </a:prstGeom>
        </p:spPr>
        <p:txBody>
          <a:bodyPr wrap="square" anchor="ctr">
            <a:spAutoFit/>
          </a:bodyPr>
          <a:lstStyle/>
          <a:p>
            <a:pPr algn="r">
              <a:lnSpc>
                <a:spcPct val="75000"/>
              </a:lnSpc>
            </a:pPr>
            <a:r>
              <a:rPr lang="en-GB" sz="7200" b="1" dirty="0" smtClean="0">
                <a:solidFill>
                  <a:schemeClr val="accent1"/>
                </a:solidFill>
                <a:cs typeface="Arial" pitchFamily="34" charset="0"/>
              </a:rPr>
              <a:t>66%</a:t>
            </a:r>
            <a:endParaRPr lang="en-US" sz="1600" dirty="0">
              <a:solidFill>
                <a:schemeClr val="accent1"/>
              </a:solidFill>
              <a:cs typeface="Arial" pitchFamily="34" charset="0"/>
            </a:endParaRPr>
          </a:p>
        </p:txBody>
      </p:sp>
      <p:pic>
        <p:nvPicPr>
          <p:cNvPr id="118" name="Picture 117" descr="Ireland provinces.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67953" y="2705912"/>
            <a:ext cx="2238183" cy="2563200"/>
          </a:xfrm>
          <a:prstGeom prst="rect">
            <a:avLst/>
          </a:prstGeom>
        </p:spPr>
      </p:pic>
      <p:sp>
        <p:nvSpPr>
          <p:cNvPr id="119" name="TextBox 9"/>
          <p:cNvSpPr txBox="1">
            <a:spLocks noChangeArrowheads="1"/>
          </p:cNvSpPr>
          <p:nvPr/>
        </p:nvSpPr>
        <p:spPr bwMode="auto">
          <a:xfrm>
            <a:off x="7762914" y="3810423"/>
            <a:ext cx="910808" cy="769441"/>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Rest of </a:t>
            </a:r>
            <a:br>
              <a:rPr kumimoji="0" lang="en-IE" sz="1000" b="0" i="0" u="none" strike="noStrike" kern="0" cap="none" spc="0" normalizeH="0" baseline="0" noProof="0" dirty="0" smtClean="0">
                <a:ln>
                  <a:noFill/>
                </a:ln>
                <a:solidFill>
                  <a:schemeClr val="bg1"/>
                </a:solidFill>
                <a:effectLst/>
                <a:uLnTx/>
                <a:uFillTx/>
                <a:cs typeface="Calibri" pitchFamily="34" charset="0"/>
              </a:rPr>
            </a:br>
            <a:r>
              <a:rPr kumimoji="0" lang="en-IE" sz="1000" b="0" i="0" u="none" strike="noStrike" kern="0" cap="none" spc="0" normalizeH="0" baseline="0" noProof="0" dirty="0" smtClean="0">
                <a:ln>
                  <a:noFill/>
                </a:ln>
                <a:solidFill>
                  <a:schemeClr val="bg1"/>
                </a:solidFill>
                <a:effectLst/>
                <a:uLnTx/>
                <a:uFillTx/>
                <a:cs typeface="Calibri" pitchFamily="34" charset="0"/>
              </a:rPr>
              <a:t>Leinster </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a:solidFill>
                  <a:schemeClr val="bg1"/>
                </a:solidFill>
                <a:cs typeface="Calibri" pitchFamily="34" charset="0"/>
              </a:rPr>
              <a:t>6</a:t>
            </a:r>
            <a:r>
              <a:rPr lang="en-IE" sz="2400" kern="0" dirty="0" smtClean="0">
                <a:solidFill>
                  <a:schemeClr val="bg1"/>
                </a:solidFill>
                <a:cs typeface="Calibri" pitchFamily="34" charset="0"/>
              </a:rPr>
              <a:t>2</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0" name="TextBox 9"/>
          <p:cNvSpPr txBox="1">
            <a:spLocks noChangeArrowheads="1"/>
          </p:cNvSpPr>
          <p:nvPr/>
        </p:nvSpPr>
        <p:spPr bwMode="auto">
          <a:xfrm>
            <a:off x="7015646" y="4384918"/>
            <a:ext cx="910808"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effectLst/>
                <a:uLnTx/>
                <a:uFillTx/>
                <a:cs typeface="Calibri" pitchFamily="34" charset="0"/>
              </a:rPr>
              <a:t>Munster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cs typeface="Calibri" pitchFamily="34" charset="0"/>
              </a:rPr>
              <a:t>66</a:t>
            </a:r>
            <a:r>
              <a:rPr kumimoji="0" lang="en-IE" sz="2400" b="0" i="0" u="none" strike="noStrike" kern="0" cap="none" spc="0" normalizeH="0" baseline="0" noProof="0" dirty="0" smtClean="0">
                <a:ln>
                  <a:noFill/>
                </a:ln>
                <a:effectLst/>
                <a:uLnTx/>
                <a:uFillTx/>
                <a:cs typeface="Calibri" pitchFamily="34" charset="0"/>
              </a:rPr>
              <a:t>%</a:t>
            </a:r>
          </a:p>
        </p:txBody>
      </p:sp>
      <p:sp>
        <p:nvSpPr>
          <p:cNvPr id="121" name="TextBox 9"/>
          <p:cNvSpPr txBox="1">
            <a:spLocks noChangeArrowheads="1"/>
          </p:cNvSpPr>
          <p:nvPr/>
        </p:nvSpPr>
        <p:spPr bwMode="auto">
          <a:xfrm>
            <a:off x="7011489" y="3503856"/>
            <a:ext cx="1038252"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Conn/ Ulster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solidFill>
                  <a:schemeClr val="bg1"/>
                </a:solidFill>
                <a:cs typeface="Calibri" pitchFamily="34" charset="0"/>
              </a:rPr>
              <a:t>69</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6" name="TextBox 9"/>
          <p:cNvSpPr txBox="1">
            <a:spLocks noChangeArrowheads="1"/>
          </p:cNvSpPr>
          <p:nvPr/>
        </p:nvSpPr>
        <p:spPr bwMode="auto">
          <a:xfrm>
            <a:off x="8300394" y="3225786"/>
            <a:ext cx="770692" cy="615553"/>
          </a:xfrm>
          <a:prstGeom prst="rect">
            <a:avLst/>
          </a:prstGeom>
          <a:solidFill>
            <a:srgbClr val="FFFFFF"/>
          </a:solidFill>
          <a:ln w="9525">
            <a:solidFill>
              <a:srgbClr val="CEC7BA"/>
            </a:solidFill>
            <a:prstDash val="dash"/>
            <a:miter lim="800000"/>
            <a:headEnd/>
            <a:tailEnd/>
          </a:ln>
        </p:spPr>
        <p:txBody>
          <a:bodyPr r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Dublin</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solidFill>
                  <a:schemeClr val="bg1"/>
                </a:solidFill>
                <a:cs typeface="Calibri" pitchFamily="34" charset="0"/>
              </a:rPr>
              <a:t>67</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cxnSp>
        <p:nvCxnSpPr>
          <p:cNvPr id="129" name="Straight Connector 105"/>
          <p:cNvCxnSpPr>
            <a:cxnSpLocks noChangeShapeType="1"/>
            <a:stCxn id="126" idx="2"/>
          </p:cNvCxnSpPr>
          <p:nvPr/>
        </p:nvCxnSpPr>
        <p:spPr bwMode="auto">
          <a:xfrm flipH="1">
            <a:off x="8411866" y="3841339"/>
            <a:ext cx="273874" cy="321233"/>
          </a:xfrm>
          <a:prstGeom prst="line">
            <a:avLst/>
          </a:prstGeom>
          <a:noFill/>
          <a:ln w="9525" algn="ctr">
            <a:solidFill>
              <a:srgbClr val="CEC7BA"/>
            </a:solidFill>
            <a:round/>
            <a:headEnd/>
            <a:tailEnd/>
          </a:ln>
        </p:spPr>
      </p:cxnSp>
      <p:sp>
        <p:nvSpPr>
          <p:cNvPr id="131" name="Freeform 5"/>
          <p:cNvSpPr>
            <a:spLocks noChangeAspect="1" noEditPoints="1"/>
          </p:cNvSpPr>
          <p:nvPr/>
        </p:nvSpPr>
        <p:spPr bwMode="gray">
          <a:xfrm>
            <a:off x="32257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2" name="Freeform 5"/>
          <p:cNvSpPr>
            <a:spLocks noChangeAspect="1" noEditPoints="1"/>
          </p:cNvSpPr>
          <p:nvPr/>
        </p:nvSpPr>
        <p:spPr bwMode="gray">
          <a:xfrm>
            <a:off x="948621"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3" name="Freeform 5"/>
          <p:cNvSpPr>
            <a:spLocks noChangeAspect="1" noEditPoints="1"/>
          </p:cNvSpPr>
          <p:nvPr/>
        </p:nvSpPr>
        <p:spPr bwMode="gray">
          <a:xfrm>
            <a:off x="47908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5" name="Freeform 5"/>
          <p:cNvSpPr>
            <a:spLocks noChangeAspect="1" noEditPoints="1"/>
          </p:cNvSpPr>
          <p:nvPr/>
        </p:nvSpPr>
        <p:spPr bwMode="gray">
          <a:xfrm>
            <a:off x="1574654"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36" name="Freeform 5"/>
          <p:cNvSpPr>
            <a:spLocks noChangeAspect="1" noEditPoints="1"/>
          </p:cNvSpPr>
          <p:nvPr/>
        </p:nvSpPr>
        <p:spPr bwMode="gray">
          <a:xfrm>
            <a:off x="173116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7" name="Freeform 5"/>
          <p:cNvSpPr>
            <a:spLocks noChangeAspect="1" noEditPoints="1"/>
          </p:cNvSpPr>
          <p:nvPr/>
        </p:nvSpPr>
        <p:spPr bwMode="gray">
          <a:xfrm>
            <a:off x="635597"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8" name="Freeform 5"/>
          <p:cNvSpPr>
            <a:spLocks noChangeAspect="1" noEditPoints="1"/>
          </p:cNvSpPr>
          <p:nvPr/>
        </p:nvSpPr>
        <p:spPr bwMode="gray">
          <a:xfrm>
            <a:off x="1261645" y="4824295"/>
            <a:ext cx="110144" cy="317086"/>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9" name="Freeform 5"/>
          <p:cNvSpPr>
            <a:spLocks noChangeAspect="1" noEditPoints="1"/>
          </p:cNvSpPr>
          <p:nvPr/>
        </p:nvSpPr>
        <p:spPr bwMode="gray">
          <a:xfrm>
            <a:off x="110513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0" name="Freeform 5"/>
          <p:cNvSpPr>
            <a:spLocks noChangeAspect="1" noEditPoints="1"/>
          </p:cNvSpPr>
          <p:nvPr/>
        </p:nvSpPr>
        <p:spPr bwMode="gray">
          <a:xfrm>
            <a:off x="792109"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2" name="Freeform 5"/>
          <p:cNvSpPr>
            <a:spLocks noChangeAspect="1" noEditPoints="1"/>
          </p:cNvSpPr>
          <p:nvPr/>
        </p:nvSpPr>
        <p:spPr bwMode="gray">
          <a:xfrm>
            <a:off x="32257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3" name="Freeform 5"/>
          <p:cNvSpPr>
            <a:spLocks noChangeAspect="1" noEditPoints="1"/>
          </p:cNvSpPr>
          <p:nvPr/>
        </p:nvSpPr>
        <p:spPr bwMode="gray">
          <a:xfrm>
            <a:off x="94861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4" name="Freeform 5"/>
          <p:cNvSpPr>
            <a:spLocks noChangeAspect="1" noEditPoints="1"/>
          </p:cNvSpPr>
          <p:nvPr/>
        </p:nvSpPr>
        <p:spPr bwMode="gray">
          <a:xfrm>
            <a:off x="47908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5" name="Freeform 5"/>
          <p:cNvSpPr>
            <a:spLocks noChangeAspect="1" noEditPoints="1"/>
          </p:cNvSpPr>
          <p:nvPr/>
        </p:nvSpPr>
        <p:spPr bwMode="gray">
          <a:xfrm>
            <a:off x="110512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6" name="Freeform 5"/>
          <p:cNvSpPr>
            <a:spLocks noChangeAspect="1" noEditPoints="1"/>
          </p:cNvSpPr>
          <p:nvPr/>
        </p:nvSpPr>
        <p:spPr bwMode="gray">
          <a:xfrm>
            <a:off x="126163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20000">
                <a:schemeClr val="bg2"/>
              </a:gs>
              <a:gs pos="2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7" name="Freeform 5"/>
          <p:cNvSpPr>
            <a:spLocks noChangeAspect="1" noEditPoints="1"/>
          </p:cNvSpPr>
          <p:nvPr/>
        </p:nvSpPr>
        <p:spPr bwMode="gray">
          <a:xfrm>
            <a:off x="157465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8" name="Freeform 5"/>
          <p:cNvSpPr>
            <a:spLocks noChangeAspect="1" noEditPoints="1"/>
          </p:cNvSpPr>
          <p:nvPr/>
        </p:nvSpPr>
        <p:spPr bwMode="gray">
          <a:xfrm>
            <a:off x="1731165"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9" name="Freeform 5"/>
          <p:cNvSpPr>
            <a:spLocks noChangeAspect="1" noEditPoints="1"/>
          </p:cNvSpPr>
          <p:nvPr/>
        </p:nvSpPr>
        <p:spPr bwMode="gray">
          <a:xfrm>
            <a:off x="79210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0" name="Freeform 5"/>
          <p:cNvSpPr>
            <a:spLocks noChangeAspect="1" noEditPoints="1"/>
          </p:cNvSpPr>
          <p:nvPr/>
        </p:nvSpPr>
        <p:spPr bwMode="gray">
          <a:xfrm>
            <a:off x="63559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1" name="Freeform 5"/>
          <p:cNvSpPr>
            <a:spLocks noChangeAspect="1" noEditPoints="1"/>
          </p:cNvSpPr>
          <p:nvPr/>
        </p:nvSpPr>
        <p:spPr bwMode="gray">
          <a:xfrm>
            <a:off x="141814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2" name="Freeform 5"/>
          <p:cNvSpPr>
            <a:spLocks noChangeAspect="1" noEditPoints="1"/>
          </p:cNvSpPr>
          <p:nvPr/>
        </p:nvSpPr>
        <p:spPr bwMode="gray">
          <a:xfrm>
            <a:off x="32257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3" name="Freeform 5"/>
          <p:cNvSpPr>
            <a:spLocks noChangeAspect="1" noEditPoints="1"/>
          </p:cNvSpPr>
          <p:nvPr/>
        </p:nvSpPr>
        <p:spPr bwMode="gray">
          <a:xfrm>
            <a:off x="94861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4" name="Freeform 5"/>
          <p:cNvSpPr>
            <a:spLocks noChangeAspect="1" noEditPoints="1"/>
          </p:cNvSpPr>
          <p:nvPr/>
        </p:nvSpPr>
        <p:spPr bwMode="gray">
          <a:xfrm>
            <a:off x="47908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5" name="Freeform 5"/>
          <p:cNvSpPr>
            <a:spLocks noChangeAspect="1" noEditPoints="1"/>
          </p:cNvSpPr>
          <p:nvPr/>
        </p:nvSpPr>
        <p:spPr bwMode="gray">
          <a:xfrm>
            <a:off x="126163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6" name="Freeform 5"/>
          <p:cNvSpPr>
            <a:spLocks noChangeAspect="1" noEditPoints="1"/>
          </p:cNvSpPr>
          <p:nvPr/>
        </p:nvSpPr>
        <p:spPr bwMode="gray">
          <a:xfrm>
            <a:off x="110512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50000">
                <a:schemeClr val="bg2"/>
              </a:gs>
              <a:gs pos="5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7" name="Freeform 5"/>
          <p:cNvSpPr>
            <a:spLocks noChangeAspect="1" noEditPoints="1"/>
          </p:cNvSpPr>
          <p:nvPr/>
        </p:nvSpPr>
        <p:spPr bwMode="gray">
          <a:xfrm>
            <a:off x="157465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8" name="Freeform 5"/>
          <p:cNvSpPr>
            <a:spLocks noChangeAspect="1" noEditPoints="1"/>
          </p:cNvSpPr>
          <p:nvPr/>
        </p:nvSpPr>
        <p:spPr bwMode="gray">
          <a:xfrm>
            <a:off x="1731165"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9" name="Freeform 5"/>
          <p:cNvSpPr>
            <a:spLocks noChangeAspect="1" noEditPoints="1"/>
          </p:cNvSpPr>
          <p:nvPr/>
        </p:nvSpPr>
        <p:spPr bwMode="gray">
          <a:xfrm>
            <a:off x="79210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0" name="Freeform 5"/>
          <p:cNvSpPr>
            <a:spLocks noChangeAspect="1" noEditPoints="1"/>
          </p:cNvSpPr>
          <p:nvPr/>
        </p:nvSpPr>
        <p:spPr bwMode="gray">
          <a:xfrm>
            <a:off x="63559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61" name="Freeform 5"/>
          <p:cNvSpPr>
            <a:spLocks noChangeAspect="1" noEditPoints="1"/>
          </p:cNvSpPr>
          <p:nvPr/>
        </p:nvSpPr>
        <p:spPr bwMode="gray">
          <a:xfrm>
            <a:off x="141814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2" name="Rechteck 92"/>
          <p:cNvSpPr/>
          <p:nvPr/>
        </p:nvSpPr>
        <p:spPr bwMode="gray">
          <a:xfrm>
            <a:off x="588752" y="5756246"/>
            <a:ext cx="1093248"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smtClean="0">
                <a:solidFill>
                  <a:schemeClr val="bg1"/>
                </a:solidFill>
              </a:rPr>
              <a:t>Farmers: </a:t>
            </a:r>
            <a:r>
              <a:rPr lang="de-DE" kern="0" dirty="0" smtClean="0">
                <a:solidFill>
                  <a:schemeClr val="bg1"/>
                </a:solidFill>
              </a:rPr>
              <a:t>  65%</a:t>
            </a:r>
            <a:endParaRPr lang="de-DE" sz="2400" kern="0" dirty="0">
              <a:solidFill>
                <a:schemeClr val="bg1"/>
              </a:solidFill>
            </a:endParaRPr>
          </a:p>
        </p:txBody>
      </p:sp>
      <p:sp>
        <p:nvSpPr>
          <p:cNvPr id="141" name="Text Placeholder 34"/>
          <p:cNvSpPr txBox="1">
            <a:spLocks/>
          </p:cNvSpPr>
          <p:nvPr/>
        </p:nvSpPr>
        <p:spPr>
          <a:xfrm>
            <a:off x="109209" y="232531"/>
            <a:ext cx="8461585" cy="332399"/>
          </a:xfrm>
          <a:prstGeom prst="rect">
            <a:avLst/>
          </a:prstGeom>
        </p:spPr>
        <p:txBody>
          <a:bodyPr vert="horz" wrap="square" lIns="0" tIns="0" rIns="0" bIns="0" rtlCol="0" anchor="ctr">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a:pPr>
            <a:r>
              <a:rPr lang="en-IE" sz="2400" b="1" dirty="0" smtClean="0">
                <a:solidFill>
                  <a:schemeClr val="accent5"/>
                </a:solidFill>
              </a:rPr>
              <a:t>Public Attitudes Towards Abortion</a:t>
            </a:r>
            <a:endParaRPr lang="en-IE" sz="2400" b="1" dirty="0">
              <a:solidFill>
                <a:schemeClr val="accent5"/>
              </a:solidFill>
            </a:endParaRPr>
          </a:p>
        </p:txBody>
      </p:sp>
      <p:sp>
        <p:nvSpPr>
          <p:cNvPr id="166" name="Rectangle 165"/>
          <p:cNvSpPr/>
          <p:nvPr/>
        </p:nvSpPr>
        <p:spPr>
          <a:xfrm>
            <a:off x="2379838" y="1048737"/>
            <a:ext cx="5920556" cy="923330"/>
          </a:xfrm>
          <a:prstGeom prst="rect">
            <a:avLst/>
          </a:prstGeom>
        </p:spPr>
        <p:txBody>
          <a:bodyPr wrap="square" anchor="ctr">
            <a:spAutoFit/>
          </a:bodyPr>
          <a:lstStyle/>
          <a:p>
            <a:r>
              <a:rPr lang="en-GB" dirty="0" smtClean="0">
                <a:solidFill>
                  <a:schemeClr val="accent1"/>
                </a:solidFill>
                <a:cs typeface="Arial" pitchFamily="34" charset="0"/>
              </a:rPr>
              <a:t>Believe </a:t>
            </a:r>
            <a:r>
              <a:rPr lang="en-IE" dirty="0" smtClean="0">
                <a:solidFill>
                  <a:schemeClr val="accent1"/>
                </a:solidFill>
                <a:cs typeface="Arial" pitchFamily="34" charset="0"/>
              </a:rPr>
              <a:t>it </a:t>
            </a:r>
            <a:r>
              <a:rPr lang="en-IE" dirty="0">
                <a:solidFill>
                  <a:schemeClr val="accent1"/>
                </a:solidFill>
                <a:cs typeface="Arial" pitchFamily="34" charset="0"/>
              </a:rPr>
              <a:t>is hypocritical that Ireland’s constitution bans abortion in Ireland but allows women to travel abroad for abortions</a:t>
            </a:r>
          </a:p>
        </p:txBody>
      </p:sp>
      <p:sp>
        <p:nvSpPr>
          <p:cNvPr id="169" name="TextBox 168"/>
          <p:cNvSpPr txBox="1"/>
          <p:nvPr/>
        </p:nvSpPr>
        <p:spPr>
          <a:xfrm>
            <a:off x="5369907" y="2816537"/>
            <a:ext cx="495649" cy="307777"/>
          </a:xfrm>
          <a:prstGeom prst="rect">
            <a:avLst/>
          </a:prstGeom>
          <a:noFill/>
        </p:spPr>
        <p:txBody>
          <a:bodyPr wrap="none" rtlCol="0">
            <a:spAutoFit/>
          </a:bodyPr>
          <a:lstStyle/>
          <a:p>
            <a:r>
              <a:rPr lang="en-IE" sz="1400" dirty="0" smtClean="0">
                <a:solidFill>
                  <a:schemeClr val="bg1"/>
                </a:solidFill>
              </a:rPr>
              <a:t>58%</a:t>
            </a:r>
            <a:endParaRPr lang="en-GB" sz="1400" dirty="0">
              <a:solidFill>
                <a:schemeClr val="bg1"/>
              </a:solidFill>
            </a:endParaRPr>
          </a:p>
        </p:txBody>
      </p:sp>
      <p:sp>
        <p:nvSpPr>
          <p:cNvPr id="172" name="TextBox 171"/>
          <p:cNvSpPr txBox="1"/>
          <p:nvPr/>
        </p:nvSpPr>
        <p:spPr>
          <a:xfrm>
            <a:off x="5369907" y="3272474"/>
            <a:ext cx="495649" cy="307777"/>
          </a:xfrm>
          <a:prstGeom prst="rect">
            <a:avLst/>
          </a:prstGeom>
          <a:noFill/>
        </p:spPr>
        <p:txBody>
          <a:bodyPr wrap="none" rtlCol="0">
            <a:spAutoFit/>
          </a:bodyPr>
          <a:lstStyle/>
          <a:p>
            <a:r>
              <a:rPr lang="en-IE" sz="1400" dirty="0" smtClean="0">
                <a:solidFill>
                  <a:schemeClr val="bg1"/>
                </a:solidFill>
              </a:rPr>
              <a:t>67%</a:t>
            </a:r>
            <a:endParaRPr lang="en-GB" sz="1400" dirty="0">
              <a:solidFill>
                <a:schemeClr val="bg1"/>
              </a:solidFill>
            </a:endParaRPr>
          </a:p>
        </p:txBody>
      </p:sp>
      <p:sp>
        <p:nvSpPr>
          <p:cNvPr id="173" name="TextBox 172"/>
          <p:cNvSpPr txBox="1"/>
          <p:nvPr/>
        </p:nvSpPr>
        <p:spPr>
          <a:xfrm>
            <a:off x="5369907" y="3770943"/>
            <a:ext cx="495649" cy="307777"/>
          </a:xfrm>
          <a:prstGeom prst="rect">
            <a:avLst/>
          </a:prstGeom>
          <a:noFill/>
        </p:spPr>
        <p:txBody>
          <a:bodyPr wrap="none" rtlCol="0">
            <a:spAutoFit/>
          </a:bodyPr>
          <a:lstStyle/>
          <a:p>
            <a:r>
              <a:rPr lang="en-IE" sz="1400" dirty="0" smtClean="0">
                <a:solidFill>
                  <a:schemeClr val="bg1"/>
                </a:solidFill>
              </a:rPr>
              <a:t>73%</a:t>
            </a:r>
            <a:endParaRPr lang="en-GB" sz="1400" dirty="0">
              <a:solidFill>
                <a:schemeClr val="bg1"/>
              </a:solidFill>
            </a:endParaRPr>
          </a:p>
        </p:txBody>
      </p:sp>
      <p:sp>
        <p:nvSpPr>
          <p:cNvPr id="174" name="TextBox 173"/>
          <p:cNvSpPr txBox="1"/>
          <p:nvPr/>
        </p:nvSpPr>
        <p:spPr>
          <a:xfrm>
            <a:off x="5369907" y="4226880"/>
            <a:ext cx="495649" cy="307777"/>
          </a:xfrm>
          <a:prstGeom prst="rect">
            <a:avLst/>
          </a:prstGeom>
          <a:noFill/>
        </p:spPr>
        <p:txBody>
          <a:bodyPr wrap="none" rtlCol="0">
            <a:spAutoFit/>
          </a:bodyPr>
          <a:lstStyle/>
          <a:p>
            <a:r>
              <a:rPr lang="en-IE" sz="1400" dirty="0" smtClean="0">
                <a:solidFill>
                  <a:schemeClr val="bg1"/>
                </a:solidFill>
              </a:rPr>
              <a:t>66%</a:t>
            </a:r>
            <a:endParaRPr lang="en-GB" sz="1400" dirty="0">
              <a:solidFill>
                <a:schemeClr val="bg1"/>
              </a:solidFill>
            </a:endParaRPr>
          </a:p>
        </p:txBody>
      </p:sp>
      <p:sp>
        <p:nvSpPr>
          <p:cNvPr id="175" name="TextBox 174"/>
          <p:cNvSpPr txBox="1"/>
          <p:nvPr/>
        </p:nvSpPr>
        <p:spPr>
          <a:xfrm>
            <a:off x="5369907" y="4704083"/>
            <a:ext cx="495649" cy="307777"/>
          </a:xfrm>
          <a:prstGeom prst="rect">
            <a:avLst/>
          </a:prstGeom>
          <a:noFill/>
        </p:spPr>
        <p:txBody>
          <a:bodyPr wrap="none" rtlCol="0">
            <a:spAutoFit/>
          </a:bodyPr>
          <a:lstStyle/>
          <a:p>
            <a:r>
              <a:rPr lang="en-IE" sz="1400" dirty="0" smtClean="0">
                <a:solidFill>
                  <a:schemeClr val="bg1"/>
                </a:solidFill>
              </a:rPr>
              <a:t>71%</a:t>
            </a:r>
            <a:endParaRPr lang="en-GB" sz="1400" dirty="0">
              <a:solidFill>
                <a:schemeClr val="bg1"/>
              </a:solidFill>
            </a:endParaRPr>
          </a:p>
        </p:txBody>
      </p:sp>
      <p:sp>
        <p:nvSpPr>
          <p:cNvPr id="176" name="TextBox 175"/>
          <p:cNvSpPr txBox="1"/>
          <p:nvPr/>
        </p:nvSpPr>
        <p:spPr>
          <a:xfrm>
            <a:off x="5369907" y="5182410"/>
            <a:ext cx="495649" cy="307777"/>
          </a:xfrm>
          <a:prstGeom prst="rect">
            <a:avLst/>
          </a:prstGeom>
          <a:noFill/>
        </p:spPr>
        <p:txBody>
          <a:bodyPr wrap="none" rtlCol="0">
            <a:spAutoFit/>
          </a:bodyPr>
          <a:lstStyle/>
          <a:p>
            <a:r>
              <a:rPr lang="en-IE" sz="1400" dirty="0" smtClean="0">
                <a:solidFill>
                  <a:schemeClr val="bg1"/>
                </a:solidFill>
              </a:rPr>
              <a:t>56%</a:t>
            </a:r>
            <a:endParaRPr lang="en-GB" sz="1400" dirty="0">
              <a:solidFill>
                <a:schemeClr val="bg1"/>
              </a:solidFill>
            </a:endParaRPr>
          </a:p>
        </p:txBody>
      </p:sp>
      <p:sp>
        <p:nvSpPr>
          <p:cNvPr id="178" name="TextBox 177"/>
          <p:cNvSpPr txBox="1"/>
          <p:nvPr/>
        </p:nvSpPr>
        <p:spPr>
          <a:xfrm>
            <a:off x="907138" y="2063316"/>
            <a:ext cx="700513" cy="276999"/>
          </a:xfrm>
          <a:prstGeom prst="rect">
            <a:avLst/>
          </a:prstGeom>
          <a:noFill/>
        </p:spPr>
        <p:txBody>
          <a:bodyPr wrap="none" lIns="0" tIns="0" rIns="0" bIns="0" rtlCol="0" anchor="b" anchorCtr="1">
            <a:spAutoFit/>
          </a:bodyPr>
          <a:lstStyle/>
          <a:p>
            <a:pPr algn="ctr"/>
            <a:r>
              <a:rPr lang="en-GB" dirty="0" smtClean="0">
                <a:solidFill>
                  <a:schemeClr val="tx2"/>
                </a:solidFill>
                <a:cs typeface="Calibri" pitchFamily="34" charset="0"/>
              </a:rPr>
              <a:t>Gender</a:t>
            </a:r>
            <a:endParaRPr lang="en-US" dirty="0">
              <a:solidFill>
                <a:schemeClr val="tx2"/>
              </a:solidFill>
              <a:cs typeface="Calibri" pitchFamily="34" charset="0"/>
            </a:endParaRPr>
          </a:p>
        </p:txBody>
      </p:sp>
      <p:sp>
        <p:nvSpPr>
          <p:cNvPr id="180" name="Rechteck 31"/>
          <p:cNvSpPr/>
          <p:nvPr/>
        </p:nvSpPr>
        <p:spPr>
          <a:xfrm>
            <a:off x="689948" y="3597523"/>
            <a:ext cx="442429" cy="307777"/>
          </a:xfrm>
          <a:prstGeom prst="rect">
            <a:avLst/>
          </a:prstGeom>
        </p:spPr>
        <p:txBody>
          <a:bodyPr wrap="none" lIns="0" tIns="0" rIns="0" bIns="0" anchor="ctr" anchorCtr="0">
            <a:spAutoFit/>
          </a:bodyPr>
          <a:lstStyle/>
          <a:p>
            <a:pPr algn="ctr"/>
            <a:r>
              <a:rPr lang="en-US" sz="2000" dirty="0" smtClean="0">
                <a:solidFill>
                  <a:schemeClr val="accent1">
                    <a:lumMod val="75000"/>
                  </a:schemeClr>
                </a:solidFill>
              </a:rPr>
              <a:t>65%</a:t>
            </a:r>
            <a:endParaRPr lang="en-US" sz="2000" dirty="0">
              <a:solidFill>
                <a:schemeClr val="accent1">
                  <a:lumMod val="75000"/>
                </a:schemeClr>
              </a:solidFill>
            </a:endParaRPr>
          </a:p>
        </p:txBody>
      </p:sp>
      <p:sp>
        <p:nvSpPr>
          <p:cNvPr id="181" name="Rechteck 31"/>
          <p:cNvSpPr/>
          <p:nvPr/>
        </p:nvSpPr>
        <p:spPr>
          <a:xfrm>
            <a:off x="1385654" y="2499500"/>
            <a:ext cx="442429" cy="307777"/>
          </a:xfrm>
          <a:prstGeom prst="rect">
            <a:avLst/>
          </a:prstGeom>
        </p:spPr>
        <p:txBody>
          <a:bodyPr wrap="none" lIns="0" tIns="0" rIns="0" bIns="0" anchor="ctr" anchorCtr="0">
            <a:spAutoFit/>
          </a:bodyPr>
          <a:lstStyle/>
          <a:p>
            <a:pPr algn="ctr"/>
            <a:r>
              <a:rPr lang="en-US" sz="2000" dirty="0" smtClean="0">
                <a:solidFill>
                  <a:srgbClr val="D0103A"/>
                </a:solidFill>
              </a:rPr>
              <a:t>66%</a:t>
            </a:r>
            <a:endParaRPr lang="en-US" sz="2000" dirty="0">
              <a:solidFill>
                <a:srgbClr val="D0103A"/>
              </a:solidFill>
            </a:endParaRPr>
          </a:p>
        </p:txBody>
      </p:sp>
      <p:grpSp>
        <p:nvGrpSpPr>
          <p:cNvPr id="182" name="Group 181"/>
          <p:cNvGrpSpPr/>
          <p:nvPr/>
        </p:nvGrpSpPr>
        <p:grpSpPr>
          <a:xfrm>
            <a:off x="1283513" y="2851369"/>
            <a:ext cx="646711" cy="1146598"/>
            <a:chOff x="6566388" y="1799850"/>
            <a:chExt cx="775429" cy="1374812"/>
          </a:xfrm>
        </p:grpSpPr>
        <p:sp>
          <p:nvSpPr>
            <p:cNvPr id="188" name="Freeform 21"/>
            <p:cNvSpPr>
              <a:spLocks/>
            </p:cNvSpPr>
            <p:nvPr/>
          </p:nvSpPr>
          <p:spPr bwMode="auto">
            <a:xfrm>
              <a:off x="6566388" y="1799850"/>
              <a:ext cx="775429" cy="1374812"/>
            </a:xfrm>
            <a:custGeom>
              <a:avLst/>
              <a:gdLst>
                <a:gd name="T0" fmla="*/ 64 w 128"/>
                <a:gd name="T1" fmla="*/ 0 h 314"/>
                <a:gd name="T2" fmla="*/ 0 w 128"/>
                <a:gd name="T3" fmla="*/ 0 h 314"/>
                <a:gd name="T4" fmla="*/ 0 w 128"/>
                <a:gd name="T5" fmla="*/ 64 h 314"/>
                <a:gd name="T6" fmla="*/ 0 w 128"/>
                <a:gd name="T7" fmla="*/ 72 h 314"/>
                <a:gd name="T8" fmla="*/ 0 w 128"/>
                <a:gd name="T9" fmla="*/ 250 h 314"/>
                <a:gd name="T10" fmla="*/ 64 w 128"/>
                <a:gd name="T11" fmla="*/ 314 h 314"/>
                <a:gd name="T12" fmla="*/ 128 w 128"/>
                <a:gd name="T13" fmla="*/ 250 h 314"/>
                <a:gd name="T14" fmla="*/ 128 w 128"/>
                <a:gd name="T15" fmla="*/ 64 h 314"/>
                <a:gd name="T16" fmla="*/ 64 w 128"/>
                <a:gd name="T17"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14">
                  <a:moveTo>
                    <a:pt x="64" y="0"/>
                  </a:moveTo>
                  <a:cubicBezTo>
                    <a:pt x="0" y="0"/>
                    <a:pt x="0" y="0"/>
                    <a:pt x="0" y="0"/>
                  </a:cubicBezTo>
                  <a:cubicBezTo>
                    <a:pt x="0" y="64"/>
                    <a:pt x="0" y="64"/>
                    <a:pt x="0" y="64"/>
                  </a:cubicBezTo>
                  <a:cubicBezTo>
                    <a:pt x="0" y="72"/>
                    <a:pt x="0" y="72"/>
                    <a:pt x="0" y="72"/>
                  </a:cubicBezTo>
                  <a:cubicBezTo>
                    <a:pt x="0" y="250"/>
                    <a:pt x="0" y="250"/>
                    <a:pt x="0" y="250"/>
                  </a:cubicBezTo>
                  <a:cubicBezTo>
                    <a:pt x="0" y="286"/>
                    <a:pt x="29" y="314"/>
                    <a:pt x="64" y="314"/>
                  </a:cubicBezTo>
                  <a:cubicBezTo>
                    <a:pt x="100" y="314"/>
                    <a:pt x="128" y="286"/>
                    <a:pt x="128" y="250"/>
                  </a:cubicBezTo>
                  <a:cubicBezTo>
                    <a:pt x="128" y="64"/>
                    <a:pt x="128" y="64"/>
                    <a:pt x="128" y="64"/>
                  </a:cubicBezTo>
                  <a:cubicBezTo>
                    <a:pt x="128" y="29"/>
                    <a:pt x="100" y="0"/>
                    <a:pt x="64" y="0"/>
                  </a:cubicBez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9" name="Group 188"/>
            <p:cNvGrpSpPr/>
            <p:nvPr/>
          </p:nvGrpSpPr>
          <p:grpSpPr>
            <a:xfrm>
              <a:off x="6739613" y="2152086"/>
              <a:ext cx="428978" cy="670341"/>
              <a:chOff x="6744069" y="2107565"/>
              <a:chExt cx="428978" cy="670341"/>
            </a:xfrm>
          </p:grpSpPr>
          <p:pic>
            <p:nvPicPr>
              <p:cNvPr id="190" name="Picture 18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44069" y="2235315"/>
                <a:ext cx="428978" cy="542591"/>
              </a:xfrm>
              <a:prstGeom prst="rect">
                <a:avLst/>
              </a:prstGeom>
            </p:spPr>
          </p:pic>
          <p:sp>
            <p:nvSpPr>
              <p:cNvPr id="191" name="Oval 31"/>
              <p:cNvSpPr>
                <a:spLocks noChangeArrowheads="1"/>
              </p:cNvSpPr>
              <p:nvPr/>
            </p:nvSpPr>
            <p:spPr bwMode="auto">
              <a:xfrm>
                <a:off x="6861549" y="2107565"/>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grpSp>
        <p:nvGrpSpPr>
          <p:cNvPr id="183" name="Group 182"/>
          <p:cNvGrpSpPr/>
          <p:nvPr/>
        </p:nvGrpSpPr>
        <p:grpSpPr>
          <a:xfrm>
            <a:off x="584565" y="2349864"/>
            <a:ext cx="653195" cy="1177545"/>
            <a:chOff x="5728324" y="1198527"/>
            <a:chExt cx="783204" cy="1411919"/>
          </a:xfrm>
        </p:grpSpPr>
        <p:sp>
          <p:nvSpPr>
            <p:cNvPr id="184" name="Freeform 27"/>
            <p:cNvSpPr>
              <a:spLocks/>
            </p:cNvSpPr>
            <p:nvPr/>
          </p:nvSpPr>
          <p:spPr bwMode="auto">
            <a:xfrm>
              <a:off x="5728324" y="1198527"/>
              <a:ext cx="783204" cy="1411919"/>
            </a:xfrm>
            <a:custGeom>
              <a:avLst/>
              <a:gdLst>
                <a:gd name="T0" fmla="*/ 64 w 128"/>
                <a:gd name="T1" fmla="*/ 0 h 322"/>
                <a:gd name="T2" fmla="*/ 0 w 128"/>
                <a:gd name="T3" fmla="*/ 64 h 322"/>
                <a:gd name="T4" fmla="*/ 0 w 128"/>
                <a:gd name="T5" fmla="*/ 258 h 322"/>
                <a:gd name="T6" fmla="*/ 64 w 128"/>
                <a:gd name="T7" fmla="*/ 322 h 322"/>
                <a:gd name="T8" fmla="*/ 128 w 128"/>
                <a:gd name="T9" fmla="*/ 322 h 322"/>
                <a:gd name="T10" fmla="*/ 128 w 128"/>
                <a:gd name="T11" fmla="*/ 258 h 322"/>
                <a:gd name="T12" fmla="*/ 128 w 128"/>
                <a:gd name="T13" fmla="*/ 249 h 322"/>
                <a:gd name="T14" fmla="*/ 128 w 128"/>
                <a:gd name="T15" fmla="*/ 64 h 322"/>
                <a:gd name="T16" fmla="*/ 64 w 128"/>
                <a:gd name="T1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22">
                  <a:moveTo>
                    <a:pt x="64" y="0"/>
                  </a:moveTo>
                  <a:cubicBezTo>
                    <a:pt x="29" y="0"/>
                    <a:pt x="0" y="28"/>
                    <a:pt x="0" y="64"/>
                  </a:cubicBezTo>
                  <a:cubicBezTo>
                    <a:pt x="0" y="258"/>
                    <a:pt x="0" y="258"/>
                    <a:pt x="0" y="258"/>
                  </a:cubicBezTo>
                  <a:cubicBezTo>
                    <a:pt x="0" y="293"/>
                    <a:pt x="29" y="322"/>
                    <a:pt x="64" y="322"/>
                  </a:cubicBezTo>
                  <a:cubicBezTo>
                    <a:pt x="128" y="322"/>
                    <a:pt x="128" y="322"/>
                    <a:pt x="128" y="322"/>
                  </a:cubicBezTo>
                  <a:cubicBezTo>
                    <a:pt x="128" y="258"/>
                    <a:pt x="128" y="258"/>
                    <a:pt x="128" y="258"/>
                  </a:cubicBezTo>
                  <a:cubicBezTo>
                    <a:pt x="128" y="249"/>
                    <a:pt x="128" y="249"/>
                    <a:pt x="128" y="249"/>
                  </a:cubicBezTo>
                  <a:cubicBezTo>
                    <a:pt x="128" y="64"/>
                    <a:pt x="128" y="64"/>
                    <a:pt x="128" y="64"/>
                  </a:cubicBezTo>
                  <a:cubicBezTo>
                    <a:pt x="128" y="28"/>
                    <a:pt x="99" y="0"/>
                    <a:pt x="64"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5" name="Group 184"/>
            <p:cNvGrpSpPr/>
            <p:nvPr/>
          </p:nvGrpSpPr>
          <p:grpSpPr>
            <a:xfrm>
              <a:off x="5912120" y="1509565"/>
              <a:ext cx="415613" cy="789842"/>
              <a:chOff x="5891442" y="1525281"/>
              <a:chExt cx="415613" cy="789842"/>
            </a:xfrm>
          </p:grpSpPr>
          <p:sp>
            <p:nvSpPr>
              <p:cNvPr id="186" name="Freeform 32"/>
              <p:cNvSpPr>
                <a:spLocks/>
              </p:cNvSpPr>
              <p:nvPr/>
            </p:nvSpPr>
            <p:spPr bwMode="auto">
              <a:xfrm>
                <a:off x="5891442" y="1676878"/>
                <a:ext cx="415613" cy="638245"/>
              </a:xfrm>
              <a:custGeom>
                <a:avLst/>
                <a:gdLst>
                  <a:gd name="T0" fmla="*/ 64 w 64"/>
                  <a:gd name="T1" fmla="*/ 19 h 125"/>
                  <a:gd name="T2" fmla="*/ 45 w 64"/>
                  <a:gd name="T3" fmla="*/ 0 h 125"/>
                  <a:gd name="T4" fmla="*/ 27 w 64"/>
                  <a:gd name="T5" fmla="*/ 0 h 125"/>
                  <a:gd name="T6" fmla="*/ 26 w 64"/>
                  <a:gd name="T7" fmla="*/ 0 h 125"/>
                  <a:gd name="T8" fmla="*/ 18 w 64"/>
                  <a:gd name="T9" fmla="*/ 0 h 125"/>
                  <a:gd name="T10" fmla="*/ 0 w 64"/>
                  <a:gd name="T11" fmla="*/ 19 h 125"/>
                  <a:gd name="T12" fmla="*/ 0 w 64"/>
                  <a:gd name="T13" fmla="*/ 19 h 125"/>
                  <a:gd name="T14" fmla="*/ 0 w 64"/>
                  <a:gd name="T15" fmla="*/ 55 h 125"/>
                  <a:gd name="T16" fmla="*/ 6 w 64"/>
                  <a:gd name="T17" fmla="*/ 61 h 125"/>
                  <a:gd name="T18" fmla="*/ 12 w 64"/>
                  <a:gd name="T19" fmla="*/ 55 h 125"/>
                  <a:gd name="T20" fmla="*/ 12 w 64"/>
                  <a:gd name="T21" fmla="*/ 33 h 125"/>
                  <a:gd name="T22" fmla="*/ 12 w 64"/>
                  <a:gd name="T23" fmla="*/ 21 h 125"/>
                  <a:gd name="T24" fmla="*/ 15 w 64"/>
                  <a:gd name="T25" fmla="*/ 21 h 125"/>
                  <a:gd name="T26" fmla="*/ 15 w 64"/>
                  <a:gd name="T27" fmla="*/ 34 h 125"/>
                  <a:gd name="T28" fmla="*/ 15 w 64"/>
                  <a:gd name="T29" fmla="*/ 57 h 125"/>
                  <a:gd name="T30" fmla="*/ 15 w 64"/>
                  <a:gd name="T31" fmla="*/ 61 h 125"/>
                  <a:gd name="T32" fmla="*/ 15 w 64"/>
                  <a:gd name="T33" fmla="*/ 117 h 125"/>
                  <a:gd name="T34" fmla="*/ 22 w 64"/>
                  <a:gd name="T35" fmla="*/ 125 h 125"/>
                  <a:gd name="T36" fmla="*/ 30 w 64"/>
                  <a:gd name="T37" fmla="*/ 117 h 125"/>
                  <a:gd name="T38" fmla="*/ 30 w 64"/>
                  <a:gd name="T39" fmla="*/ 61 h 125"/>
                  <a:gd name="T40" fmla="*/ 33 w 64"/>
                  <a:gd name="T41" fmla="*/ 61 h 125"/>
                  <a:gd name="T42" fmla="*/ 33 w 64"/>
                  <a:gd name="T43" fmla="*/ 117 h 125"/>
                  <a:gd name="T44" fmla="*/ 41 w 64"/>
                  <a:gd name="T45" fmla="*/ 125 h 125"/>
                  <a:gd name="T46" fmla="*/ 49 w 64"/>
                  <a:gd name="T47" fmla="*/ 117 h 125"/>
                  <a:gd name="T48" fmla="*/ 49 w 64"/>
                  <a:gd name="T49" fmla="*/ 61 h 125"/>
                  <a:gd name="T50" fmla="*/ 49 w 64"/>
                  <a:gd name="T51" fmla="*/ 57 h 125"/>
                  <a:gd name="T52" fmla="*/ 49 w 64"/>
                  <a:gd name="T53" fmla="*/ 34 h 125"/>
                  <a:gd name="T54" fmla="*/ 49 w 64"/>
                  <a:gd name="T55" fmla="*/ 21 h 125"/>
                  <a:gd name="T56" fmla="*/ 52 w 64"/>
                  <a:gd name="T57" fmla="*/ 21 h 125"/>
                  <a:gd name="T58" fmla="*/ 52 w 64"/>
                  <a:gd name="T59" fmla="*/ 33 h 125"/>
                  <a:gd name="T60" fmla="*/ 52 w 64"/>
                  <a:gd name="T61" fmla="*/ 55 h 125"/>
                  <a:gd name="T62" fmla="*/ 58 w 64"/>
                  <a:gd name="T63" fmla="*/ 61 h 125"/>
                  <a:gd name="T64" fmla="*/ 64 w 64"/>
                  <a:gd name="T65" fmla="*/ 55 h 125"/>
                  <a:gd name="T66" fmla="*/ 64 w 64"/>
                  <a:gd name="T67" fmla="*/ 19 h 125"/>
                  <a:gd name="T68" fmla="*/ 64 w 64"/>
                  <a:gd name="T69"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125">
                    <a:moveTo>
                      <a:pt x="64" y="19"/>
                    </a:moveTo>
                    <a:cubicBezTo>
                      <a:pt x="64" y="8"/>
                      <a:pt x="56" y="0"/>
                      <a:pt x="45" y="0"/>
                    </a:cubicBezTo>
                    <a:cubicBezTo>
                      <a:pt x="27" y="0"/>
                      <a:pt x="27" y="0"/>
                      <a:pt x="27" y="0"/>
                    </a:cubicBezTo>
                    <a:cubicBezTo>
                      <a:pt x="26" y="0"/>
                      <a:pt x="26" y="0"/>
                      <a:pt x="26" y="0"/>
                    </a:cubicBezTo>
                    <a:cubicBezTo>
                      <a:pt x="18" y="0"/>
                      <a:pt x="18" y="0"/>
                      <a:pt x="18" y="0"/>
                    </a:cubicBezTo>
                    <a:cubicBezTo>
                      <a:pt x="8" y="0"/>
                      <a:pt x="0" y="8"/>
                      <a:pt x="0" y="19"/>
                    </a:cubicBezTo>
                    <a:cubicBezTo>
                      <a:pt x="0" y="19"/>
                      <a:pt x="0" y="19"/>
                      <a:pt x="0" y="19"/>
                    </a:cubicBezTo>
                    <a:cubicBezTo>
                      <a:pt x="0" y="55"/>
                      <a:pt x="0" y="55"/>
                      <a:pt x="0" y="55"/>
                    </a:cubicBezTo>
                    <a:cubicBezTo>
                      <a:pt x="0" y="58"/>
                      <a:pt x="3" y="61"/>
                      <a:pt x="6" y="61"/>
                    </a:cubicBezTo>
                    <a:cubicBezTo>
                      <a:pt x="9" y="61"/>
                      <a:pt x="12" y="58"/>
                      <a:pt x="12" y="55"/>
                    </a:cubicBezTo>
                    <a:cubicBezTo>
                      <a:pt x="12" y="33"/>
                      <a:pt x="12" y="33"/>
                      <a:pt x="12" y="33"/>
                    </a:cubicBezTo>
                    <a:cubicBezTo>
                      <a:pt x="12" y="21"/>
                      <a:pt x="12" y="21"/>
                      <a:pt x="12" y="21"/>
                    </a:cubicBezTo>
                    <a:cubicBezTo>
                      <a:pt x="15" y="21"/>
                      <a:pt x="15" y="21"/>
                      <a:pt x="15" y="21"/>
                    </a:cubicBezTo>
                    <a:cubicBezTo>
                      <a:pt x="15" y="34"/>
                      <a:pt x="15" y="34"/>
                      <a:pt x="15" y="34"/>
                    </a:cubicBezTo>
                    <a:cubicBezTo>
                      <a:pt x="15" y="57"/>
                      <a:pt x="15" y="57"/>
                      <a:pt x="15" y="57"/>
                    </a:cubicBezTo>
                    <a:cubicBezTo>
                      <a:pt x="15" y="61"/>
                      <a:pt x="15" y="61"/>
                      <a:pt x="15" y="61"/>
                    </a:cubicBezTo>
                    <a:cubicBezTo>
                      <a:pt x="15" y="117"/>
                      <a:pt x="15" y="117"/>
                      <a:pt x="15" y="117"/>
                    </a:cubicBezTo>
                    <a:cubicBezTo>
                      <a:pt x="15" y="121"/>
                      <a:pt x="18" y="125"/>
                      <a:pt x="22" y="125"/>
                    </a:cubicBezTo>
                    <a:cubicBezTo>
                      <a:pt x="27" y="125"/>
                      <a:pt x="30" y="121"/>
                      <a:pt x="30" y="117"/>
                    </a:cubicBezTo>
                    <a:cubicBezTo>
                      <a:pt x="30" y="61"/>
                      <a:pt x="30" y="61"/>
                      <a:pt x="30" y="61"/>
                    </a:cubicBezTo>
                    <a:cubicBezTo>
                      <a:pt x="33" y="61"/>
                      <a:pt x="33" y="61"/>
                      <a:pt x="33" y="61"/>
                    </a:cubicBezTo>
                    <a:cubicBezTo>
                      <a:pt x="33" y="117"/>
                      <a:pt x="33" y="117"/>
                      <a:pt x="33" y="117"/>
                    </a:cubicBezTo>
                    <a:cubicBezTo>
                      <a:pt x="33" y="121"/>
                      <a:pt x="37" y="125"/>
                      <a:pt x="41" y="125"/>
                    </a:cubicBezTo>
                    <a:cubicBezTo>
                      <a:pt x="46" y="125"/>
                      <a:pt x="49" y="121"/>
                      <a:pt x="49" y="117"/>
                    </a:cubicBezTo>
                    <a:cubicBezTo>
                      <a:pt x="49" y="61"/>
                      <a:pt x="49" y="61"/>
                      <a:pt x="49" y="61"/>
                    </a:cubicBezTo>
                    <a:cubicBezTo>
                      <a:pt x="49" y="57"/>
                      <a:pt x="49" y="57"/>
                      <a:pt x="49" y="57"/>
                    </a:cubicBezTo>
                    <a:cubicBezTo>
                      <a:pt x="49" y="34"/>
                      <a:pt x="49" y="34"/>
                      <a:pt x="49" y="34"/>
                    </a:cubicBezTo>
                    <a:cubicBezTo>
                      <a:pt x="49" y="21"/>
                      <a:pt x="49" y="21"/>
                      <a:pt x="49" y="21"/>
                    </a:cubicBezTo>
                    <a:cubicBezTo>
                      <a:pt x="52" y="21"/>
                      <a:pt x="52" y="21"/>
                      <a:pt x="52" y="21"/>
                    </a:cubicBezTo>
                    <a:cubicBezTo>
                      <a:pt x="52" y="33"/>
                      <a:pt x="52" y="33"/>
                      <a:pt x="52" y="33"/>
                    </a:cubicBezTo>
                    <a:cubicBezTo>
                      <a:pt x="52" y="55"/>
                      <a:pt x="52" y="55"/>
                      <a:pt x="52" y="55"/>
                    </a:cubicBezTo>
                    <a:cubicBezTo>
                      <a:pt x="52" y="58"/>
                      <a:pt x="55" y="61"/>
                      <a:pt x="58" y="61"/>
                    </a:cubicBezTo>
                    <a:cubicBezTo>
                      <a:pt x="61" y="61"/>
                      <a:pt x="64" y="58"/>
                      <a:pt x="64" y="55"/>
                    </a:cubicBezTo>
                    <a:cubicBezTo>
                      <a:pt x="64" y="19"/>
                      <a:pt x="64" y="19"/>
                      <a:pt x="64" y="19"/>
                    </a:cubicBezTo>
                    <a:cubicBezTo>
                      <a:pt x="64" y="19"/>
                      <a:pt x="64" y="19"/>
                      <a:pt x="64" y="19"/>
                    </a:cubicBezTo>
                    <a:close/>
                  </a:path>
                </a:pathLst>
              </a:cu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sp>
            <p:nvSpPr>
              <p:cNvPr id="187" name="Oval 31"/>
              <p:cNvSpPr>
                <a:spLocks noChangeArrowheads="1"/>
              </p:cNvSpPr>
              <p:nvPr/>
            </p:nvSpPr>
            <p:spPr bwMode="auto">
              <a:xfrm>
                <a:off x="6008210" y="1525281"/>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sp>
        <p:nvSpPr>
          <p:cNvPr id="177" name="Text Box 3"/>
          <p:cNvSpPr txBox="1">
            <a:spLocks noChangeArrowheads="1"/>
          </p:cNvSpPr>
          <p:nvPr/>
        </p:nvSpPr>
        <p:spPr bwMode="auto">
          <a:xfrm>
            <a:off x="8709203" y="6278473"/>
            <a:ext cx="441147" cy="246221"/>
          </a:xfrm>
          <a:prstGeom prst="rect">
            <a:avLst/>
          </a:prstGeom>
          <a:noFill/>
          <a:ln w="9525">
            <a:noFill/>
            <a:miter lim="800000"/>
            <a:headEnd/>
            <a:tailEnd/>
          </a:ln>
        </p:spPr>
        <p:txBody>
          <a:bodyPr wrap="none">
            <a:spAutoFit/>
          </a:bodyPr>
          <a:lstStyle/>
          <a:p>
            <a:pPr algn="r"/>
            <a:r>
              <a:rPr lang="en-IE" sz="1000" i="1" dirty="0">
                <a:solidFill>
                  <a:srgbClr val="22505F"/>
                </a:solidFill>
                <a:cs typeface="Calibri" pitchFamily="34" charset="0"/>
              </a:rPr>
              <a:t>(Q </a:t>
            </a:r>
            <a:r>
              <a:rPr lang="en-IE" sz="1000" i="1" dirty="0" smtClean="0">
                <a:solidFill>
                  <a:srgbClr val="22505F"/>
                </a:solidFill>
                <a:cs typeface="Calibri" pitchFamily="34" charset="0"/>
              </a:rPr>
              <a:t>2)</a:t>
            </a:r>
            <a:endParaRPr lang="en-GB" sz="1000" i="1" dirty="0">
              <a:solidFill>
                <a:srgbClr val="22505F"/>
              </a:solidFill>
              <a:cs typeface="Calibri" pitchFamily="34" charset="0"/>
            </a:endParaRPr>
          </a:p>
        </p:txBody>
      </p:sp>
      <p:sp>
        <p:nvSpPr>
          <p:cNvPr id="193" name="Rectangle 192"/>
          <p:cNvSpPr/>
          <p:nvPr/>
        </p:nvSpPr>
        <p:spPr>
          <a:xfrm>
            <a:off x="5385440" y="5171263"/>
            <a:ext cx="464581" cy="330071"/>
          </a:xfrm>
          <a:prstGeom prst="rect">
            <a:avLst/>
          </a:prstGeom>
          <a:noFill/>
          <a:ln w="12700">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67" name="Freeform 5"/>
          <p:cNvSpPr>
            <a:spLocks noChangeAspect="1" noEditPoints="1"/>
          </p:cNvSpPr>
          <p:nvPr/>
        </p:nvSpPr>
        <p:spPr bwMode="gray">
          <a:xfrm>
            <a:off x="4580009"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60000">
                <a:schemeClr val="bg2"/>
              </a:gs>
              <a:gs pos="6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8" name="Freeform 5"/>
          <p:cNvSpPr>
            <a:spLocks noChangeAspect="1" noEditPoints="1"/>
          </p:cNvSpPr>
          <p:nvPr/>
        </p:nvSpPr>
        <p:spPr bwMode="gray">
          <a:xfrm>
            <a:off x="4580028" y="46551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70" name="Freeform 5"/>
          <p:cNvSpPr>
            <a:spLocks noChangeAspect="1" noEditPoints="1"/>
          </p:cNvSpPr>
          <p:nvPr/>
        </p:nvSpPr>
        <p:spPr bwMode="gray">
          <a:xfrm>
            <a:off x="43807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80000">
                <a:schemeClr val="bg2"/>
              </a:gs>
              <a:gs pos="8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3" name="Freeform 5"/>
          <p:cNvSpPr>
            <a:spLocks noChangeAspect="1" noEditPoints="1"/>
          </p:cNvSpPr>
          <p:nvPr/>
        </p:nvSpPr>
        <p:spPr bwMode="gray">
          <a:xfrm>
            <a:off x="1418142"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10000">
                <a:schemeClr val="bg2"/>
              </a:gs>
              <a:gs pos="1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4" name="Freeform 5"/>
          <p:cNvSpPr>
            <a:spLocks noChangeAspect="1" noEditPoints="1"/>
          </p:cNvSpPr>
          <p:nvPr/>
        </p:nvSpPr>
        <p:spPr bwMode="gray">
          <a:xfrm>
            <a:off x="45800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Tree>
    <p:extLst>
      <p:ext uri="{BB962C8B-B14F-4D97-AF65-F5344CB8AC3E}">
        <p14:creationId xmlns:p14="http://schemas.microsoft.com/office/powerpoint/2010/main" val="3717044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34"/>
          <p:cNvSpPr>
            <a:spLocks noGrp="1"/>
          </p:cNvSpPr>
          <p:nvPr>
            <p:ph type="body" sz="quarter" idx="4294967295"/>
          </p:nvPr>
        </p:nvSpPr>
        <p:spPr>
          <a:xfrm>
            <a:off x="109209" y="577542"/>
            <a:ext cx="2231380" cy="193899"/>
          </a:xfrm>
        </p:spPr>
        <p:txBody>
          <a:bodyPr wrap="none" lIns="0" tIns="0" rIns="0" bIns="0">
            <a:spAutoFit/>
          </a:bodyPr>
          <a:lstStyle/>
          <a:p>
            <a:pPr marL="0" indent="0">
              <a:buNone/>
              <a:defRPr/>
            </a:pPr>
            <a:r>
              <a:rPr lang="en-IE" sz="1400" dirty="0" smtClean="0">
                <a:solidFill>
                  <a:schemeClr val="accent5"/>
                </a:solidFill>
              </a:rPr>
              <a:t>(Base: All Adults 18+; n=1,002)</a:t>
            </a:r>
            <a:endParaRPr lang="en-IE" sz="1400" dirty="0">
              <a:solidFill>
                <a:schemeClr val="accent5"/>
              </a:solidFill>
            </a:endParaRPr>
          </a:p>
        </p:txBody>
      </p:sp>
      <p:sp>
        <p:nvSpPr>
          <p:cNvPr id="26" name="TextBox 25"/>
          <p:cNvSpPr txBox="1"/>
          <p:nvPr/>
        </p:nvSpPr>
        <p:spPr>
          <a:xfrm>
            <a:off x="4104602" y="2209822"/>
            <a:ext cx="593111" cy="369332"/>
          </a:xfrm>
          <a:prstGeom prst="rect">
            <a:avLst/>
          </a:prstGeom>
          <a:noFill/>
        </p:spPr>
        <p:txBody>
          <a:bodyPr wrap="none" rtlCol="0">
            <a:spAutoFit/>
          </a:bodyPr>
          <a:lstStyle/>
          <a:p>
            <a:r>
              <a:rPr lang="en-GB" dirty="0" smtClean="0">
                <a:solidFill>
                  <a:schemeClr val="tx2"/>
                </a:solidFill>
                <a:cs typeface="Arial" pitchFamily="34" charset="0"/>
              </a:rPr>
              <a:t>Age </a:t>
            </a:r>
            <a:endParaRPr lang="en-US" dirty="0">
              <a:solidFill>
                <a:schemeClr val="tx2"/>
              </a:solidFill>
              <a:cs typeface="Arial" pitchFamily="34" charset="0"/>
            </a:endParaRPr>
          </a:p>
        </p:txBody>
      </p:sp>
      <p:sp>
        <p:nvSpPr>
          <p:cNvPr id="27" name="TextBox 26"/>
          <p:cNvSpPr txBox="1"/>
          <p:nvPr/>
        </p:nvSpPr>
        <p:spPr>
          <a:xfrm>
            <a:off x="7355100" y="2209822"/>
            <a:ext cx="826637" cy="369332"/>
          </a:xfrm>
          <a:prstGeom prst="rect">
            <a:avLst/>
          </a:prstGeom>
          <a:noFill/>
        </p:spPr>
        <p:txBody>
          <a:bodyPr wrap="none" rtlCol="0">
            <a:spAutoFit/>
          </a:bodyPr>
          <a:lstStyle/>
          <a:p>
            <a:r>
              <a:rPr lang="en-GB" dirty="0" smtClean="0">
                <a:solidFill>
                  <a:schemeClr val="tx2"/>
                </a:solidFill>
                <a:cs typeface="Arial" pitchFamily="34" charset="0"/>
              </a:rPr>
              <a:t>Region</a:t>
            </a:r>
            <a:endParaRPr lang="en-US" dirty="0">
              <a:solidFill>
                <a:schemeClr val="tx2"/>
              </a:solidFill>
              <a:cs typeface="Arial" pitchFamily="34" charset="0"/>
            </a:endParaRPr>
          </a:p>
        </p:txBody>
      </p:sp>
      <p:sp>
        <p:nvSpPr>
          <p:cNvPr id="100" name="Freeform 5"/>
          <p:cNvSpPr>
            <a:spLocks noChangeAspect="1" noEditPoints="1"/>
          </p:cNvSpPr>
          <p:nvPr/>
        </p:nvSpPr>
        <p:spPr bwMode="gray">
          <a:xfrm>
            <a:off x="3384336"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1" name="Freeform 5"/>
          <p:cNvSpPr>
            <a:spLocks noChangeAspect="1" noEditPoints="1"/>
          </p:cNvSpPr>
          <p:nvPr/>
        </p:nvSpPr>
        <p:spPr bwMode="gray">
          <a:xfrm>
            <a:off x="4978573"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2" name="Freeform 5"/>
          <p:cNvSpPr>
            <a:spLocks noChangeAspect="1" noEditPoints="1"/>
          </p:cNvSpPr>
          <p:nvPr/>
        </p:nvSpPr>
        <p:spPr bwMode="gray">
          <a:xfrm>
            <a:off x="3583618"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3" name="Freeform 5"/>
          <p:cNvSpPr>
            <a:spLocks noChangeAspect="1" noEditPoints="1"/>
          </p:cNvSpPr>
          <p:nvPr/>
        </p:nvSpPr>
        <p:spPr bwMode="gray">
          <a:xfrm>
            <a:off x="4181464"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4" name="Freeform 5"/>
          <p:cNvSpPr>
            <a:spLocks noChangeAspect="1" noEditPoints="1"/>
          </p:cNvSpPr>
          <p:nvPr/>
        </p:nvSpPr>
        <p:spPr bwMode="gray">
          <a:xfrm>
            <a:off x="4779291"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5" name="Freeform 5"/>
          <p:cNvSpPr>
            <a:spLocks noChangeAspect="1" noEditPoints="1"/>
          </p:cNvSpPr>
          <p:nvPr/>
        </p:nvSpPr>
        <p:spPr bwMode="gray">
          <a:xfrm>
            <a:off x="4580009"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6" name="Freeform 5"/>
          <p:cNvSpPr>
            <a:spLocks noChangeAspect="1" noEditPoints="1"/>
          </p:cNvSpPr>
          <p:nvPr/>
        </p:nvSpPr>
        <p:spPr bwMode="gray">
          <a:xfrm>
            <a:off x="5177855"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7" name="Freeform 5"/>
          <p:cNvSpPr>
            <a:spLocks noChangeAspect="1" noEditPoints="1"/>
          </p:cNvSpPr>
          <p:nvPr/>
        </p:nvSpPr>
        <p:spPr bwMode="gray">
          <a:xfrm>
            <a:off x="3982182"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08" name="Freeform 5"/>
          <p:cNvSpPr>
            <a:spLocks noChangeAspect="1" noEditPoints="1"/>
          </p:cNvSpPr>
          <p:nvPr/>
        </p:nvSpPr>
        <p:spPr bwMode="gray">
          <a:xfrm>
            <a:off x="3782900" y="27459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09" name="Freeform 5"/>
          <p:cNvSpPr>
            <a:spLocks noChangeAspect="1" noEditPoints="1"/>
          </p:cNvSpPr>
          <p:nvPr/>
        </p:nvSpPr>
        <p:spPr bwMode="gray">
          <a:xfrm>
            <a:off x="4380746" y="2745959"/>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31" name="TextBox 30"/>
          <p:cNvSpPr txBox="1"/>
          <p:nvPr/>
        </p:nvSpPr>
        <p:spPr>
          <a:xfrm>
            <a:off x="2719529" y="2795271"/>
            <a:ext cx="604653" cy="307777"/>
          </a:xfrm>
          <a:prstGeom prst="rect">
            <a:avLst/>
          </a:prstGeom>
          <a:noFill/>
        </p:spPr>
        <p:txBody>
          <a:bodyPr wrap="none" rtlCol="0">
            <a:spAutoFit/>
          </a:bodyPr>
          <a:lstStyle/>
          <a:p>
            <a:r>
              <a:rPr lang="en-IE" sz="1400" dirty="0" smtClean="0">
                <a:solidFill>
                  <a:schemeClr val="bg1"/>
                </a:solidFill>
              </a:rPr>
              <a:t>18-24</a:t>
            </a:r>
            <a:endParaRPr lang="en-GB" sz="1400" dirty="0">
              <a:solidFill>
                <a:schemeClr val="bg1"/>
              </a:solidFill>
            </a:endParaRPr>
          </a:p>
        </p:txBody>
      </p:sp>
      <p:sp>
        <p:nvSpPr>
          <p:cNvPr id="32" name="TextBox 31"/>
          <p:cNvSpPr txBox="1"/>
          <p:nvPr/>
        </p:nvSpPr>
        <p:spPr>
          <a:xfrm>
            <a:off x="2719529" y="3272474"/>
            <a:ext cx="604653" cy="307777"/>
          </a:xfrm>
          <a:prstGeom prst="rect">
            <a:avLst/>
          </a:prstGeom>
          <a:noFill/>
        </p:spPr>
        <p:txBody>
          <a:bodyPr wrap="none" rtlCol="0">
            <a:spAutoFit/>
          </a:bodyPr>
          <a:lstStyle/>
          <a:p>
            <a:r>
              <a:rPr lang="en-IE" sz="1400" dirty="0" smtClean="0">
                <a:solidFill>
                  <a:schemeClr val="bg1"/>
                </a:solidFill>
              </a:rPr>
              <a:t>25-34</a:t>
            </a:r>
            <a:endParaRPr lang="en-GB" sz="1400" dirty="0">
              <a:solidFill>
                <a:schemeClr val="bg1"/>
              </a:solidFill>
            </a:endParaRPr>
          </a:p>
        </p:txBody>
      </p:sp>
      <p:sp>
        <p:nvSpPr>
          <p:cNvPr id="34" name="TextBox 33"/>
          <p:cNvSpPr txBox="1"/>
          <p:nvPr/>
        </p:nvSpPr>
        <p:spPr>
          <a:xfrm>
            <a:off x="2719529" y="3749677"/>
            <a:ext cx="604653" cy="307777"/>
          </a:xfrm>
          <a:prstGeom prst="rect">
            <a:avLst/>
          </a:prstGeom>
          <a:noFill/>
        </p:spPr>
        <p:txBody>
          <a:bodyPr wrap="none" rtlCol="0">
            <a:spAutoFit/>
          </a:bodyPr>
          <a:lstStyle/>
          <a:p>
            <a:r>
              <a:rPr lang="en-IE" sz="1400" dirty="0" smtClean="0">
                <a:solidFill>
                  <a:schemeClr val="bg1"/>
                </a:solidFill>
              </a:rPr>
              <a:t>35-44</a:t>
            </a:r>
            <a:endParaRPr lang="en-GB" sz="1400" dirty="0">
              <a:solidFill>
                <a:schemeClr val="bg1"/>
              </a:solidFill>
            </a:endParaRPr>
          </a:p>
        </p:txBody>
      </p:sp>
      <p:sp>
        <p:nvSpPr>
          <p:cNvPr id="36" name="TextBox 35"/>
          <p:cNvSpPr txBox="1"/>
          <p:nvPr/>
        </p:nvSpPr>
        <p:spPr>
          <a:xfrm>
            <a:off x="2719529" y="4226880"/>
            <a:ext cx="604653" cy="307777"/>
          </a:xfrm>
          <a:prstGeom prst="rect">
            <a:avLst/>
          </a:prstGeom>
          <a:noFill/>
        </p:spPr>
        <p:txBody>
          <a:bodyPr wrap="none" rtlCol="0">
            <a:spAutoFit/>
          </a:bodyPr>
          <a:lstStyle/>
          <a:p>
            <a:r>
              <a:rPr lang="en-IE" sz="1400" dirty="0" smtClean="0">
                <a:solidFill>
                  <a:schemeClr val="bg1"/>
                </a:solidFill>
              </a:rPr>
              <a:t>45-54</a:t>
            </a:r>
            <a:endParaRPr lang="en-GB" sz="1400" dirty="0">
              <a:solidFill>
                <a:schemeClr val="bg1"/>
              </a:solidFill>
            </a:endParaRPr>
          </a:p>
        </p:txBody>
      </p:sp>
      <p:sp>
        <p:nvSpPr>
          <p:cNvPr id="37" name="TextBox 36"/>
          <p:cNvSpPr txBox="1"/>
          <p:nvPr/>
        </p:nvSpPr>
        <p:spPr>
          <a:xfrm>
            <a:off x="2719529" y="4704083"/>
            <a:ext cx="604653" cy="307777"/>
          </a:xfrm>
          <a:prstGeom prst="rect">
            <a:avLst/>
          </a:prstGeom>
          <a:noFill/>
        </p:spPr>
        <p:txBody>
          <a:bodyPr wrap="none" rtlCol="0">
            <a:spAutoFit/>
          </a:bodyPr>
          <a:lstStyle/>
          <a:p>
            <a:r>
              <a:rPr lang="en-IE" sz="1400" dirty="0" smtClean="0">
                <a:solidFill>
                  <a:schemeClr val="bg1"/>
                </a:solidFill>
              </a:rPr>
              <a:t>55-64</a:t>
            </a:r>
            <a:endParaRPr lang="en-GB" sz="1400" dirty="0">
              <a:solidFill>
                <a:schemeClr val="bg1"/>
              </a:solidFill>
            </a:endParaRPr>
          </a:p>
        </p:txBody>
      </p:sp>
      <p:sp>
        <p:nvSpPr>
          <p:cNvPr id="38" name="TextBox 37"/>
          <p:cNvSpPr txBox="1"/>
          <p:nvPr/>
        </p:nvSpPr>
        <p:spPr>
          <a:xfrm>
            <a:off x="2867006" y="5182410"/>
            <a:ext cx="457176" cy="307777"/>
          </a:xfrm>
          <a:prstGeom prst="rect">
            <a:avLst/>
          </a:prstGeom>
          <a:noFill/>
        </p:spPr>
        <p:txBody>
          <a:bodyPr wrap="none" rtlCol="0">
            <a:spAutoFit/>
          </a:bodyPr>
          <a:lstStyle/>
          <a:p>
            <a:r>
              <a:rPr lang="en-IE" sz="1400" dirty="0" smtClean="0">
                <a:solidFill>
                  <a:schemeClr val="bg1"/>
                </a:solidFill>
              </a:rPr>
              <a:t>65+</a:t>
            </a:r>
            <a:endParaRPr lang="en-GB" sz="1400" dirty="0">
              <a:solidFill>
                <a:schemeClr val="bg1"/>
              </a:solidFill>
            </a:endParaRPr>
          </a:p>
        </p:txBody>
      </p:sp>
      <p:sp>
        <p:nvSpPr>
          <p:cNvPr id="90" name="Freeform 5"/>
          <p:cNvSpPr>
            <a:spLocks noChangeAspect="1" noEditPoints="1"/>
          </p:cNvSpPr>
          <p:nvPr/>
        </p:nvSpPr>
        <p:spPr bwMode="gray">
          <a:xfrm>
            <a:off x="338433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1" name="Freeform 5"/>
          <p:cNvSpPr>
            <a:spLocks noChangeAspect="1" noEditPoints="1"/>
          </p:cNvSpPr>
          <p:nvPr/>
        </p:nvSpPr>
        <p:spPr bwMode="gray">
          <a:xfrm>
            <a:off x="4181464"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2" name="Freeform 5"/>
          <p:cNvSpPr>
            <a:spLocks noChangeAspect="1" noEditPoints="1"/>
          </p:cNvSpPr>
          <p:nvPr/>
        </p:nvSpPr>
        <p:spPr bwMode="gray">
          <a:xfrm>
            <a:off x="358361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3" name="Freeform 5"/>
          <p:cNvSpPr>
            <a:spLocks noChangeAspect="1" noEditPoints="1"/>
          </p:cNvSpPr>
          <p:nvPr/>
        </p:nvSpPr>
        <p:spPr bwMode="gray">
          <a:xfrm>
            <a:off x="4380746"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4" name="Freeform 5"/>
          <p:cNvSpPr>
            <a:spLocks noChangeAspect="1" noEditPoints="1"/>
          </p:cNvSpPr>
          <p:nvPr/>
        </p:nvSpPr>
        <p:spPr bwMode="gray">
          <a:xfrm>
            <a:off x="477931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5" name="Freeform 5"/>
          <p:cNvSpPr>
            <a:spLocks noChangeAspect="1" noEditPoints="1"/>
          </p:cNvSpPr>
          <p:nvPr/>
        </p:nvSpPr>
        <p:spPr bwMode="gray">
          <a:xfrm>
            <a:off x="4580028"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96" name="Freeform 5"/>
          <p:cNvSpPr>
            <a:spLocks noChangeAspect="1" noEditPoints="1"/>
          </p:cNvSpPr>
          <p:nvPr/>
        </p:nvSpPr>
        <p:spPr bwMode="gray">
          <a:xfrm>
            <a:off x="5177855"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7" name="Freeform 5"/>
          <p:cNvSpPr>
            <a:spLocks noChangeAspect="1" noEditPoints="1"/>
          </p:cNvSpPr>
          <p:nvPr/>
        </p:nvSpPr>
        <p:spPr bwMode="gray">
          <a:xfrm>
            <a:off x="3982182"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8" name="Freeform 5"/>
          <p:cNvSpPr>
            <a:spLocks noChangeAspect="1" noEditPoints="1"/>
          </p:cNvSpPr>
          <p:nvPr/>
        </p:nvSpPr>
        <p:spPr bwMode="gray">
          <a:xfrm>
            <a:off x="3782900" y="417775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99" name="Freeform 5"/>
          <p:cNvSpPr>
            <a:spLocks noChangeAspect="1" noEditPoints="1"/>
          </p:cNvSpPr>
          <p:nvPr/>
        </p:nvSpPr>
        <p:spPr bwMode="gray">
          <a:xfrm>
            <a:off x="4978592" y="417756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0" name="Freeform 5"/>
          <p:cNvSpPr>
            <a:spLocks noChangeAspect="1" noEditPoints="1"/>
          </p:cNvSpPr>
          <p:nvPr/>
        </p:nvSpPr>
        <p:spPr bwMode="gray">
          <a:xfrm>
            <a:off x="3384336"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2" name="Freeform 5"/>
          <p:cNvSpPr>
            <a:spLocks noChangeAspect="1" noEditPoints="1"/>
          </p:cNvSpPr>
          <p:nvPr/>
        </p:nvSpPr>
        <p:spPr bwMode="gray">
          <a:xfrm>
            <a:off x="3583618"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3" name="Freeform 5"/>
          <p:cNvSpPr>
            <a:spLocks noChangeAspect="1" noEditPoints="1"/>
          </p:cNvSpPr>
          <p:nvPr/>
        </p:nvSpPr>
        <p:spPr bwMode="gray">
          <a:xfrm>
            <a:off x="4181464"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4" name="Freeform 5"/>
          <p:cNvSpPr>
            <a:spLocks noChangeAspect="1" noEditPoints="1"/>
          </p:cNvSpPr>
          <p:nvPr/>
        </p:nvSpPr>
        <p:spPr bwMode="gray">
          <a:xfrm>
            <a:off x="4779291"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5" name="Freeform 5"/>
          <p:cNvSpPr>
            <a:spLocks noChangeAspect="1" noEditPoints="1"/>
          </p:cNvSpPr>
          <p:nvPr/>
        </p:nvSpPr>
        <p:spPr bwMode="gray">
          <a:xfrm>
            <a:off x="4978573"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6" name="Freeform 5"/>
          <p:cNvSpPr>
            <a:spLocks noChangeAspect="1" noEditPoints="1"/>
          </p:cNvSpPr>
          <p:nvPr/>
        </p:nvSpPr>
        <p:spPr bwMode="gray">
          <a:xfrm>
            <a:off x="5177855"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7" name="Freeform 5"/>
          <p:cNvSpPr>
            <a:spLocks noChangeAspect="1" noEditPoints="1"/>
          </p:cNvSpPr>
          <p:nvPr/>
        </p:nvSpPr>
        <p:spPr bwMode="gray">
          <a:xfrm>
            <a:off x="3982182"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88" name="Freeform 5"/>
          <p:cNvSpPr>
            <a:spLocks noChangeAspect="1" noEditPoints="1"/>
          </p:cNvSpPr>
          <p:nvPr/>
        </p:nvSpPr>
        <p:spPr bwMode="gray">
          <a:xfrm>
            <a:off x="3782900"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89" name="Freeform 5"/>
          <p:cNvSpPr>
            <a:spLocks noChangeAspect="1" noEditPoints="1"/>
          </p:cNvSpPr>
          <p:nvPr/>
        </p:nvSpPr>
        <p:spPr bwMode="gray">
          <a:xfrm>
            <a:off x="4380746" y="3223162"/>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0" name="Freeform 5"/>
          <p:cNvSpPr>
            <a:spLocks noChangeAspect="1" noEditPoints="1"/>
          </p:cNvSpPr>
          <p:nvPr/>
        </p:nvSpPr>
        <p:spPr bwMode="gray">
          <a:xfrm>
            <a:off x="33843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1" name="Freeform 5"/>
          <p:cNvSpPr>
            <a:spLocks noChangeAspect="1" noEditPoints="1"/>
          </p:cNvSpPr>
          <p:nvPr/>
        </p:nvSpPr>
        <p:spPr bwMode="gray">
          <a:xfrm>
            <a:off x="418145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2" name="Freeform 5"/>
          <p:cNvSpPr>
            <a:spLocks noChangeAspect="1" noEditPoints="1"/>
          </p:cNvSpPr>
          <p:nvPr/>
        </p:nvSpPr>
        <p:spPr bwMode="gray">
          <a:xfrm>
            <a:off x="35836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3" name="Freeform 5"/>
          <p:cNvSpPr>
            <a:spLocks noChangeAspect="1" noEditPoints="1"/>
          </p:cNvSpPr>
          <p:nvPr/>
        </p:nvSpPr>
        <p:spPr bwMode="gray">
          <a:xfrm>
            <a:off x="438073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lin ang="18900000" scaled="1"/>
            <a:tileRect/>
          </a:gra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4" name="Freeform 5"/>
          <p:cNvSpPr>
            <a:spLocks noChangeAspect="1" noEditPoints="1"/>
          </p:cNvSpPr>
          <p:nvPr/>
        </p:nvSpPr>
        <p:spPr bwMode="gray">
          <a:xfrm>
            <a:off x="47792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5" name="Freeform 5"/>
          <p:cNvSpPr>
            <a:spLocks noChangeAspect="1" noEditPoints="1"/>
          </p:cNvSpPr>
          <p:nvPr/>
        </p:nvSpPr>
        <p:spPr bwMode="gray">
          <a:xfrm>
            <a:off x="49785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76" name="Freeform 5"/>
          <p:cNvSpPr>
            <a:spLocks noChangeAspect="1" noEditPoints="1"/>
          </p:cNvSpPr>
          <p:nvPr/>
        </p:nvSpPr>
        <p:spPr bwMode="gray">
          <a:xfrm>
            <a:off x="5177855"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7" name="Freeform 5"/>
          <p:cNvSpPr>
            <a:spLocks noChangeAspect="1" noEditPoints="1"/>
          </p:cNvSpPr>
          <p:nvPr/>
        </p:nvSpPr>
        <p:spPr bwMode="gray">
          <a:xfrm>
            <a:off x="398217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78" name="Freeform 5"/>
          <p:cNvSpPr>
            <a:spLocks noChangeAspect="1" noEditPoints="1"/>
          </p:cNvSpPr>
          <p:nvPr/>
        </p:nvSpPr>
        <p:spPr bwMode="gray">
          <a:xfrm>
            <a:off x="378289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0" name="Freeform 5"/>
          <p:cNvSpPr>
            <a:spLocks noChangeAspect="1" noEditPoints="1"/>
          </p:cNvSpPr>
          <p:nvPr/>
        </p:nvSpPr>
        <p:spPr bwMode="gray">
          <a:xfrm>
            <a:off x="33843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1" name="Freeform 5"/>
          <p:cNvSpPr>
            <a:spLocks noChangeAspect="1" noEditPoints="1"/>
          </p:cNvSpPr>
          <p:nvPr/>
        </p:nvSpPr>
        <p:spPr bwMode="gray">
          <a:xfrm>
            <a:off x="418145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2" name="Freeform 5"/>
          <p:cNvSpPr>
            <a:spLocks noChangeAspect="1" noEditPoints="1"/>
          </p:cNvSpPr>
          <p:nvPr/>
        </p:nvSpPr>
        <p:spPr bwMode="gray">
          <a:xfrm>
            <a:off x="35836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3" name="Freeform 5"/>
          <p:cNvSpPr>
            <a:spLocks noChangeAspect="1" noEditPoints="1"/>
          </p:cNvSpPr>
          <p:nvPr/>
        </p:nvSpPr>
        <p:spPr bwMode="gray">
          <a:xfrm>
            <a:off x="458001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4" name="Freeform 5"/>
          <p:cNvSpPr>
            <a:spLocks noChangeAspect="1" noEditPoints="1"/>
          </p:cNvSpPr>
          <p:nvPr/>
        </p:nvSpPr>
        <p:spPr bwMode="gray">
          <a:xfrm>
            <a:off x="47792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5" name="Freeform 5"/>
          <p:cNvSpPr>
            <a:spLocks noChangeAspect="1" noEditPoints="1"/>
          </p:cNvSpPr>
          <p:nvPr/>
        </p:nvSpPr>
        <p:spPr bwMode="gray">
          <a:xfrm>
            <a:off x="49785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6" name="Freeform 5"/>
          <p:cNvSpPr>
            <a:spLocks noChangeAspect="1" noEditPoints="1"/>
          </p:cNvSpPr>
          <p:nvPr/>
        </p:nvSpPr>
        <p:spPr bwMode="gray">
          <a:xfrm>
            <a:off x="5177855"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67" name="Freeform 5"/>
          <p:cNvSpPr>
            <a:spLocks noChangeAspect="1" noEditPoints="1"/>
          </p:cNvSpPr>
          <p:nvPr/>
        </p:nvSpPr>
        <p:spPr bwMode="gray">
          <a:xfrm>
            <a:off x="398217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68" name="Freeform 5"/>
          <p:cNvSpPr>
            <a:spLocks noChangeAspect="1" noEditPoints="1"/>
          </p:cNvSpPr>
          <p:nvPr/>
        </p:nvSpPr>
        <p:spPr bwMode="gray">
          <a:xfrm>
            <a:off x="378289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0" name="Freeform 5"/>
          <p:cNvSpPr>
            <a:spLocks noChangeAspect="1" noEditPoints="1"/>
          </p:cNvSpPr>
          <p:nvPr/>
        </p:nvSpPr>
        <p:spPr bwMode="gray">
          <a:xfrm>
            <a:off x="338433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1" name="Freeform 5"/>
          <p:cNvSpPr>
            <a:spLocks noChangeAspect="1" noEditPoints="1"/>
          </p:cNvSpPr>
          <p:nvPr/>
        </p:nvSpPr>
        <p:spPr bwMode="gray">
          <a:xfrm>
            <a:off x="4181464"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2" name="Freeform 5"/>
          <p:cNvSpPr>
            <a:spLocks noChangeAspect="1" noEditPoints="1"/>
          </p:cNvSpPr>
          <p:nvPr/>
        </p:nvSpPr>
        <p:spPr bwMode="gray">
          <a:xfrm>
            <a:off x="3583618"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3" name="Freeform 5"/>
          <p:cNvSpPr>
            <a:spLocks noChangeAspect="1" noEditPoints="1"/>
          </p:cNvSpPr>
          <p:nvPr/>
        </p:nvSpPr>
        <p:spPr bwMode="gray">
          <a:xfrm>
            <a:off x="4380746"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5" name="Freeform 5"/>
          <p:cNvSpPr>
            <a:spLocks noChangeAspect="1" noEditPoints="1"/>
          </p:cNvSpPr>
          <p:nvPr/>
        </p:nvSpPr>
        <p:spPr bwMode="gray">
          <a:xfrm>
            <a:off x="4978573"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6" name="Freeform 5"/>
          <p:cNvSpPr>
            <a:spLocks noChangeAspect="1" noEditPoints="1"/>
          </p:cNvSpPr>
          <p:nvPr/>
        </p:nvSpPr>
        <p:spPr bwMode="gray">
          <a:xfrm>
            <a:off x="5177855"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7" name="Freeform 5"/>
          <p:cNvSpPr>
            <a:spLocks noChangeAspect="1" noEditPoints="1"/>
          </p:cNvSpPr>
          <p:nvPr/>
        </p:nvSpPr>
        <p:spPr bwMode="gray">
          <a:xfrm>
            <a:off x="3982182"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58" name="Freeform 5"/>
          <p:cNvSpPr>
            <a:spLocks noChangeAspect="1" noEditPoints="1"/>
          </p:cNvSpPr>
          <p:nvPr/>
        </p:nvSpPr>
        <p:spPr bwMode="gray">
          <a:xfrm>
            <a:off x="3782900" y="4654962"/>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59" name="Freeform 5"/>
          <p:cNvSpPr>
            <a:spLocks noChangeAspect="1" noEditPoints="1"/>
          </p:cNvSpPr>
          <p:nvPr/>
        </p:nvSpPr>
        <p:spPr bwMode="gray">
          <a:xfrm>
            <a:off x="4779310" y="4654771"/>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10" name="Rechteck 92"/>
          <p:cNvSpPr/>
          <p:nvPr/>
        </p:nvSpPr>
        <p:spPr bwMode="gray">
          <a:xfrm>
            <a:off x="266544" y="4540270"/>
            <a:ext cx="1729641"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Higher Social </a:t>
            </a:r>
            <a:r>
              <a:rPr lang="de-DE" sz="1200" kern="0" dirty="0" smtClean="0">
                <a:solidFill>
                  <a:schemeClr val="bg1"/>
                </a:solidFill>
              </a:rPr>
              <a:t>Grades:</a:t>
            </a:r>
            <a:r>
              <a:rPr lang="de-DE" kern="0" dirty="0" smtClean="0">
                <a:solidFill>
                  <a:schemeClr val="bg1"/>
                </a:solidFill>
              </a:rPr>
              <a:t>52%</a:t>
            </a:r>
            <a:endParaRPr lang="de-DE" kern="0" dirty="0">
              <a:solidFill>
                <a:schemeClr val="bg1"/>
              </a:solidFill>
            </a:endParaRPr>
          </a:p>
        </p:txBody>
      </p:sp>
      <p:sp>
        <p:nvSpPr>
          <p:cNvPr id="111" name="Rechteck 92"/>
          <p:cNvSpPr/>
          <p:nvPr/>
        </p:nvSpPr>
        <p:spPr bwMode="gray">
          <a:xfrm>
            <a:off x="266546" y="5148407"/>
            <a:ext cx="1737655"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a:solidFill>
                  <a:schemeClr val="bg1"/>
                </a:solidFill>
              </a:rPr>
              <a:t>Lower Social Grades</a:t>
            </a:r>
            <a:r>
              <a:rPr lang="de-DE" sz="1200" kern="0" dirty="0" smtClean="0">
                <a:solidFill>
                  <a:schemeClr val="bg1"/>
                </a:solidFill>
              </a:rPr>
              <a:t>: </a:t>
            </a:r>
            <a:r>
              <a:rPr lang="de-DE" kern="0" dirty="0" smtClean="0">
                <a:solidFill>
                  <a:schemeClr val="bg1"/>
                </a:solidFill>
              </a:rPr>
              <a:t>57%</a:t>
            </a:r>
            <a:endParaRPr lang="de-DE" kern="0" dirty="0">
              <a:solidFill>
                <a:schemeClr val="bg1"/>
              </a:solidFill>
            </a:endParaRPr>
          </a:p>
        </p:txBody>
      </p:sp>
      <p:sp>
        <p:nvSpPr>
          <p:cNvPr id="112" name="TextBox 111"/>
          <p:cNvSpPr txBox="1"/>
          <p:nvPr/>
        </p:nvSpPr>
        <p:spPr>
          <a:xfrm>
            <a:off x="560018" y="4236125"/>
            <a:ext cx="1163845" cy="276999"/>
          </a:xfrm>
          <a:prstGeom prst="rect">
            <a:avLst/>
          </a:prstGeom>
          <a:noFill/>
        </p:spPr>
        <p:txBody>
          <a:bodyPr wrap="none" lIns="0" tIns="0" rIns="0" bIns="0" rtlCol="0">
            <a:spAutoFit/>
          </a:bodyPr>
          <a:lstStyle/>
          <a:p>
            <a:r>
              <a:rPr lang="en-GB" dirty="0" smtClean="0">
                <a:solidFill>
                  <a:schemeClr val="tx2"/>
                </a:solidFill>
                <a:cs typeface="Arial" pitchFamily="34" charset="0"/>
              </a:rPr>
              <a:t>Social Grade</a:t>
            </a:r>
            <a:endParaRPr lang="en-US" dirty="0">
              <a:solidFill>
                <a:schemeClr val="tx2"/>
              </a:solidFill>
              <a:cs typeface="Arial" pitchFamily="34" charset="0"/>
            </a:endParaRPr>
          </a:p>
        </p:txBody>
      </p:sp>
      <p:cxnSp>
        <p:nvCxnSpPr>
          <p:cNvPr id="113" name="Straight Connector 112"/>
          <p:cNvCxnSpPr/>
          <p:nvPr/>
        </p:nvCxnSpPr>
        <p:spPr>
          <a:xfrm>
            <a:off x="628650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cxnSp>
        <p:nvCxnSpPr>
          <p:cNvPr id="114" name="Straight Connector 113"/>
          <p:cNvCxnSpPr/>
          <p:nvPr/>
        </p:nvCxnSpPr>
        <p:spPr>
          <a:xfrm>
            <a:off x="2457457" y="2334706"/>
            <a:ext cx="0" cy="3943350"/>
          </a:xfrm>
          <a:prstGeom prst="line">
            <a:avLst/>
          </a:prstGeom>
          <a:ln>
            <a:solidFill>
              <a:schemeClr val="bg1"/>
            </a:solidFill>
            <a:prstDash val="dash"/>
          </a:ln>
        </p:spPr>
        <p:style>
          <a:lnRef idx="1">
            <a:schemeClr val="accent4"/>
          </a:lnRef>
          <a:fillRef idx="0">
            <a:schemeClr val="accent4"/>
          </a:fillRef>
          <a:effectRef idx="0">
            <a:schemeClr val="accent4"/>
          </a:effectRef>
          <a:fontRef idx="minor">
            <a:schemeClr val="tx1"/>
          </a:fontRef>
        </p:style>
      </p:cxnSp>
      <p:sp>
        <p:nvSpPr>
          <p:cNvPr id="28" name="Rectangle 27"/>
          <p:cNvSpPr/>
          <p:nvPr/>
        </p:nvSpPr>
        <p:spPr>
          <a:xfrm>
            <a:off x="77453" y="1068545"/>
            <a:ext cx="2220566" cy="959302"/>
          </a:xfrm>
          <a:prstGeom prst="rect">
            <a:avLst/>
          </a:prstGeom>
        </p:spPr>
        <p:txBody>
          <a:bodyPr wrap="square" anchor="ctr">
            <a:spAutoFit/>
          </a:bodyPr>
          <a:lstStyle/>
          <a:p>
            <a:pPr algn="r">
              <a:lnSpc>
                <a:spcPct val="75000"/>
              </a:lnSpc>
            </a:pPr>
            <a:r>
              <a:rPr lang="en-GB" sz="7200" b="1" dirty="0">
                <a:solidFill>
                  <a:schemeClr val="accent1"/>
                </a:solidFill>
                <a:cs typeface="Arial" pitchFamily="34" charset="0"/>
              </a:rPr>
              <a:t>5</a:t>
            </a:r>
            <a:r>
              <a:rPr lang="en-GB" sz="7200" b="1" dirty="0" smtClean="0">
                <a:solidFill>
                  <a:schemeClr val="accent1"/>
                </a:solidFill>
                <a:cs typeface="Arial" pitchFamily="34" charset="0"/>
              </a:rPr>
              <a:t>5%</a:t>
            </a:r>
            <a:endParaRPr lang="en-US" sz="1600" dirty="0">
              <a:solidFill>
                <a:schemeClr val="accent1"/>
              </a:solidFill>
              <a:cs typeface="Arial" pitchFamily="34" charset="0"/>
            </a:endParaRPr>
          </a:p>
        </p:txBody>
      </p:sp>
      <p:pic>
        <p:nvPicPr>
          <p:cNvPr id="118" name="Picture 117" descr="Ireland provinces.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67953" y="2705912"/>
            <a:ext cx="2238183" cy="2563200"/>
          </a:xfrm>
          <a:prstGeom prst="rect">
            <a:avLst/>
          </a:prstGeom>
        </p:spPr>
      </p:pic>
      <p:sp>
        <p:nvSpPr>
          <p:cNvPr id="119" name="TextBox 9"/>
          <p:cNvSpPr txBox="1">
            <a:spLocks noChangeArrowheads="1"/>
          </p:cNvSpPr>
          <p:nvPr/>
        </p:nvSpPr>
        <p:spPr bwMode="auto">
          <a:xfrm>
            <a:off x="7762914" y="3810423"/>
            <a:ext cx="910808" cy="769441"/>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Rest of </a:t>
            </a:r>
            <a:br>
              <a:rPr kumimoji="0" lang="en-IE" sz="1000" b="0" i="0" u="none" strike="noStrike" kern="0" cap="none" spc="0" normalizeH="0" baseline="0" noProof="0" dirty="0" smtClean="0">
                <a:ln>
                  <a:noFill/>
                </a:ln>
                <a:solidFill>
                  <a:schemeClr val="bg1"/>
                </a:solidFill>
                <a:effectLst/>
                <a:uLnTx/>
                <a:uFillTx/>
                <a:cs typeface="Calibri" pitchFamily="34" charset="0"/>
              </a:rPr>
            </a:br>
            <a:r>
              <a:rPr kumimoji="0" lang="en-IE" sz="1000" b="0" i="0" u="none" strike="noStrike" kern="0" cap="none" spc="0" normalizeH="0" baseline="0" noProof="0" dirty="0" smtClean="0">
                <a:ln>
                  <a:noFill/>
                </a:ln>
                <a:solidFill>
                  <a:schemeClr val="bg1"/>
                </a:solidFill>
                <a:effectLst/>
                <a:uLnTx/>
                <a:uFillTx/>
                <a:cs typeface="Calibri" pitchFamily="34" charset="0"/>
              </a:rPr>
              <a:t>Leinster </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solidFill>
                  <a:schemeClr val="bg1"/>
                </a:solidFill>
                <a:cs typeface="Calibri" pitchFamily="34" charset="0"/>
              </a:rPr>
              <a:t>52</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0" name="TextBox 9"/>
          <p:cNvSpPr txBox="1">
            <a:spLocks noChangeArrowheads="1"/>
          </p:cNvSpPr>
          <p:nvPr/>
        </p:nvSpPr>
        <p:spPr bwMode="auto">
          <a:xfrm>
            <a:off x="7015646" y="4384918"/>
            <a:ext cx="910808"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effectLst/>
                <a:uLnTx/>
                <a:uFillTx/>
                <a:cs typeface="Calibri" pitchFamily="34" charset="0"/>
              </a:rPr>
              <a:t>Munster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noProof="0" dirty="0" smtClean="0">
                <a:cs typeface="Calibri" pitchFamily="34" charset="0"/>
              </a:rPr>
              <a:t>50</a:t>
            </a:r>
            <a:r>
              <a:rPr kumimoji="0" lang="en-IE" sz="2400" b="0" i="0" u="none" strike="noStrike" kern="0" cap="none" spc="0" normalizeH="0" baseline="0" noProof="0" dirty="0" smtClean="0">
                <a:ln>
                  <a:noFill/>
                </a:ln>
                <a:effectLst/>
                <a:uLnTx/>
                <a:uFillTx/>
                <a:cs typeface="Calibri" pitchFamily="34" charset="0"/>
              </a:rPr>
              <a:t>%</a:t>
            </a:r>
          </a:p>
        </p:txBody>
      </p:sp>
      <p:sp>
        <p:nvSpPr>
          <p:cNvPr id="121" name="TextBox 9"/>
          <p:cNvSpPr txBox="1">
            <a:spLocks noChangeArrowheads="1"/>
          </p:cNvSpPr>
          <p:nvPr/>
        </p:nvSpPr>
        <p:spPr bwMode="auto">
          <a:xfrm>
            <a:off x="7011489" y="3503856"/>
            <a:ext cx="1038252" cy="615553"/>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Conn/ Ulster</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noProof="0" dirty="0" smtClean="0">
                <a:solidFill>
                  <a:schemeClr val="bg1"/>
                </a:solidFill>
                <a:cs typeface="Calibri" pitchFamily="34" charset="0"/>
              </a:rPr>
              <a:t>53</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sp>
        <p:nvSpPr>
          <p:cNvPr id="126" name="TextBox 9"/>
          <p:cNvSpPr txBox="1">
            <a:spLocks noChangeArrowheads="1"/>
          </p:cNvSpPr>
          <p:nvPr/>
        </p:nvSpPr>
        <p:spPr bwMode="auto">
          <a:xfrm>
            <a:off x="8300394" y="3225786"/>
            <a:ext cx="770692" cy="615553"/>
          </a:xfrm>
          <a:prstGeom prst="rect">
            <a:avLst/>
          </a:prstGeom>
          <a:solidFill>
            <a:srgbClr val="FFFFFF"/>
          </a:solidFill>
          <a:ln w="9525">
            <a:solidFill>
              <a:srgbClr val="CEC7BA"/>
            </a:solidFill>
            <a:prstDash val="dash"/>
            <a:miter lim="800000"/>
            <a:headEnd/>
            <a:tailEnd/>
          </a:ln>
        </p:spPr>
        <p:txBody>
          <a:bodyPr r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chemeClr val="bg1"/>
                </a:solidFill>
                <a:effectLst/>
                <a:uLnTx/>
                <a:uFillTx/>
                <a:cs typeface="Calibri" pitchFamily="34" charset="0"/>
              </a:rPr>
              <a:t>Dublin</a:t>
            </a:r>
          </a:p>
          <a:p>
            <a:pPr marL="0" marR="0" lvl="0" indent="0" defTabSz="914400" eaLnBrk="1" fontAlgn="auto" latinLnBrk="0" hangingPunct="1">
              <a:lnSpc>
                <a:spcPct val="100000"/>
              </a:lnSpc>
              <a:spcBef>
                <a:spcPts val="0"/>
              </a:spcBef>
              <a:spcAft>
                <a:spcPts val="0"/>
              </a:spcAft>
              <a:buClrTx/>
              <a:buSzTx/>
              <a:buFontTx/>
              <a:buNone/>
              <a:tabLst/>
              <a:defRPr/>
            </a:pPr>
            <a:r>
              <a:rPr lang="en-IE" sz="2400" kern="0" dirty="0" smtClean="0">
                <a:solidFill>
                  <a:schemeClr val="bg1"/>
                </a:solidFill>
                <a:cs typeface="Calibri" pitchFamily="34" charset="0"/>
              </a:rPr>
              <a:t>64</a:t>
            </a:r>
            <a:r>
              <a:rPr kumimoji="0" lang="en-IE" sz="2400" b="0" i="0" u="none" strike="noStrike" kern="0" cap="none" spc="0" normalizeH="0" baseline="0" noProof="0" dirty="0" smtClean="0">
                <a:ln>
                  <a:noFill/>
                </a:ln>
                <a:solidFill>
                  <a:schemeClr val="bg1"/>
                </a:solidFill>
                <a:effectLst/>
                <a:uLnTx/>
                <a:uFillTx/>
                <a:cs typeface="Calibri" pitchFamily="34" charset="0"/>
              </a:rPr>
              <a:t>%</a:t>
            </a:r>
          </a:p>
        </p:txBody>
      </p:sp>
      <p:cxnSp>
        <p:nvCxnSpPr>
          <p:cNvPr id="129" name="Straight Connector 105"/>
          <p:cNvCxnSpPr>
            <a:cxnSpLocks noChangeShapeType="1"/>
            <a:stCxn id="126" idx="2"/>
          </p:cNvCxnSpPr>
          <p:nvPr/>
        </p:nvCxnSpPr>
        <p:spPr bwMode="auto">
          <a:xfrm flipH="1">
            <a:off x="8411866" y="3841339"/>
            <a:ext cx="273874" cy="321233"/>
          </a:xfrm>
          <a:prstGeom prst="line">
            <a:avLst/>
          </a:prstGeom>
          <a:noFill/>
          <a:ln w="9525" algn="ctr">
            <a:solidFill>
              <a:srgbClr val="CEC7BA"/>
            </a:solidFill>
            <a:round/>
            <a:headEnd/>
            <a:tailEnd/>
          </a:ln>
        </p:spPr>
      </p:cxnSp>
      <p:sp>
        <p:nvSpPr>
          <p:cNvPr id="131" name="Freeform 5"/>
          <p:cNvSpPr>
            <a:spLocks noChangeAspect="1" noEditPoints="1"/>
          </p:cNvSpPr>
          <p:nvPr/>
        </p:nvSpPr>
        <p:spPr bwMode="gray">
          <a:xfrm>
            <a:off x="32257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2" name="Freeform 5"/>
          <p:cNvSpPr>
            <a:spLocks noChangeAspect="1" noEditPoints="1"/>
          </p:cNvSpPr>
          <p:nvPr/>
        </p:nvSpPr>
        <p:spPr bwMode="gray">
          <a:xfrm>
            <a:off x="948621"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3" name="Freeform 5"/>
          <p:cNvSpPr>
            <a:spLocks noChangeAspect="1" noEditPoints="1"/>
          </p:cNvSpPr>
          <p:nvPr/>
        </p:nvSpPr>
        <p:spPr bwMode="gray">
          <a:xfrm>
            <a:off x="47908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5" name="Freeform 5"/>
          <p:cNvSpPr>
            <a:spLocks noChangeAspect="1" noEditPoints="1"/>
          </p:cNvSpPr>
          <p:nvPr/>
        </p:nvSpPr>
        <p:spPr bwMode="gray">
          <a:xfrm>
            <a:off x="1574654"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36" name="Freeform 5"/>
          <p:cNvSpPr>
            <a:spLocks noChangeAspect="1" noEditPoints="1"/>
          </p:cNvSpPr>
          <p:nvPr/>
        </p:nvSpPr>
        <p:spPr bwMode="gray">
          <a:xfrm>
            <a:off x="1731165"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7" name="Freeform 5"/>
          <p:cNvSpPr>
            <a:spLocks noChangeAspect="1" noEditPoints="1"/>
          </p:cNvSpPr>
          <p:nvPr/>
        </p:nvSpPr>
        <p:spPr bwMode="gray">
          <a:xfrm>
            <a:off x="635597"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8" name="Freeform 5"/>
          <p:cNvSpPr>
            <a:spLocks noChangeAspect="1" noEditPoints="1"/>
          </p:cNvSpPr>
          <p:nvPr/>
        </p:nvSpPr>
        <p:spPr bwMode="gray">
          <a:xfrm>
            <a:off x="1261645" y="4824295"/>
            <a:ext cx="110144" cy="317086"/>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39" name="Freeform 5"/>
          <p:cNvSpPr>
            <a:spLocks noChangeAspect="1" noEditPoints="1"/>
          </p:cNvSpPr>
          <p:nvPr/>
        </p:nvSpPr>
        <p:spPr bwMode="gray">
          <a:xfrm>
            <a:off x="1105133"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0" name="Freeform 5"/>
          <p:cNvSpPr>
            <a:spLocks noChangeAspect="1" noEditPoints="1"/>
          </p:cNvSpPr>
          <p:nvPr/>
        </p:nvSpPr>
        <p:spPr bwMode="gray">
          <a:xfrm>
            <a:off x="792109"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2" name="Freeform 5"/>
          <p:cNvSpPr>
            <a:spLocks noChangeAspect="1" noEditPoints="1"/>
          </p:cNvSpPr>
          <p:nvPr/>
        </p:nvSpPr>
        <p:spPr bwMode="gray">
          <a:xfrm>
            <a:off x="32257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3" name="Freeform 5"/>
          <p:cNvSpPr>
            <a:spLocks noChangeAspect="1" noEditPoints="1"/>
          </p:cNvSpPr>
          <p:nvPr/>
        </p:nvSpPr>
        <p:spPr bwMode="gray">
          <a:xfrm>
            <a:off x="94861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4" name="Freeform 5"/>
          <p:cNvSpPr>
            <a:spLocks noChangeAspect="1" noEditPoints="1"/>
          </p:cNvSpPr>
          <p:nvPr/>
        </p:nvSpPr>
        <p:spPr bwMode="gray">
          <a:xfrm>
            <a:off x="47908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5" name="Freeform 5"/>
          <p:cNvSpPr>
            <a:spLocks noChangeAspect="1" noEditPoints="1"/>
          </p:cNvSpPr>
          <p:nvPr/>
        </p:nvSpPr>
        <p:spPr bwMode="gray">
          <a:xfrm>
            <a:off x="110512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6" name="Freeform 5"/>
          <p:cNvSpPr>
            <a:spLocks noChangeAspect="1" noEditPoints="1"/>
          </p:cNvSpPr>
          <p:nvPr/>
        </p:nvSpPr>
        <p:spPr bwMode="gray">
          <a:xfrm>
            <a:off x="126163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20000">
                <a:schemeClr val="bg2"/>
              </a:gs>
              <a:gs pos="2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47" name="Freeform 5"/>
          <p:cNvSpPr>
            <a:spLocks noChangeAspect="1" noEditPoints="1"/>
          </p:cNvSpPr>
          <p:nvPr/>
        </p:nvSpPr>
        <p:spPr bwMode="gray">
          <a:xfrm>
            <a:off x="157465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8" name="Freeform 5"/>
          <p:cNvSpPr>
            <a:spLocks noChangeAspect="1" noEditPoints="1"/>
          </p:cNvSpPr>
          <p:nvPr/>
        </p:nvSpPr>
        <p:spPr bwMode="gray">
          <a:xfrm>
            <a:off x="1731165"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49" name="Freeform 5"/>
          <p:cNvSpPr>
            <a:spLocks noChangeAspect="1" noEditPoints="1"/>
          </p:cNvSpPr>
          <p:nvPr/>
        </p:nvSpPr>
        <p:spPr bwMode="gray">
          <a:xfrm>
            <a:off x="79210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0" name="Freeform 5"/>
          <p:cNvSpPr>
            <a:spLocks noChangeAspect="1" noEditPoints="1"/>
          </p:cNvSpPr>
          <p:nvPr/>
        </p:nvSpPr>
        <p:spPr bwMode="gray">
          <a:xfrm>
            <a:off x="63559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1" name="Freeform 5"/>
          <p:cNvSpPr>
            <a:spLocks noChangeAspect="1" noEditPoints="1"/>
          </p:cNvSpPr>
          <p:nvPr/>
        </p:nvSpPr>
        <p:spPr bwMode="gray">
          <a:xfrm>
            <a:off x="1418143" y="5432432"/>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2" name="Freeform 5"/>
          <p:cNvSpPr>
            <a:spLocks noChangeAspect="1" noEditPoints="1"/>
          </p:cNvSpPr>
          <p:nvPr/>
        </p:nvSpPr>
        <p:spPr bwMode="gray">
          <a:xfrm>
            <a:off x="32257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3" name="Freeform 5"/>
          <p:cNvSpPr>
            <a:spLocks noChangeAspect="1" noEditPoints="1"/>
          </p:cNvSpPr>
          <p:nvPr/>
        </p:nvSpPr>
        <p:spPr bwMode="gray">
          <a:xfrm>
            <a:off x="94861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4" name="Freeform 5"/>
          <p:cNvSpPr>
            <a:spLocks noChangeAspect="1" noEditPoints="1"/>
          </p:cNvSpPr>
          <p:nvPr/>
        </p:nvSpPr>
        <p:spPr bwMode="gray">
          <a:xfrm>
            <a:off x="47908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5" name="Freeform 5"/>
          <p:cNvSpPr>
            <a:spLocks noChangeAspect="1" noEditPoints="1"/>
          </p:cNvSpPr>
          <p:nvPr/>
        </p:nvSpPr>
        <p:spPr bwMode="gray">
          <a:xfrm>
            <a:off x="126163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6" name="Freeform 5"/>
          <p:cNvSpPr>
            <a:spLocks noChangeAspect="1" noEditPoints="1"/>
          </p:cNvSpPr>
          <p:nvPr/>
        </p:nvSpPr>
        <p:spPr bwMode="gray">
          <a:xfrm>
            <a:off x="110512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50000">
                <a:schemeClr val="bg2"/>
              </a:gs>
              <a:gs pos="5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57" name="Freeform 5"/>
          <p:cNvSpPr>
            <a:spLocks noChangeAspect="1" noEditPoints="1"/>
          </p:cNvSpPr>
          <p:nvPr/>
        </p:nvSpPr>
        <p:spPr bwMode="gray">
          <a:xfrm>
            <a:off x="157465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8" name="Freeform 5"/>
          <p:cNvSpPr>
            <a:spLocks noChangeAspect="1" noEditPoints="1"/>
          </p:cNvSpPr>
          <p:nvPr/>
        </p:nvSpPr>
        <p:spPr bwMode="gray">
          <a:xfrm>
            <a:off x="1731165"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59" name="Freeform 5"/>
          <p:cNvSpPr>
            <a:spLocks noChangeAspect="1" noEditPoints="1"/>
          </p:cNvSpPr>
          <p:nvPr/>
        </p:nvSpPr>
        <p:spPr bwMode="gray">
          <a:xfrm>
            <a:off x="79210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0" name="Freeform 5"/>
          <p:cNvSpPr>
            <a:spLocks noChangeAspect="1" noEditPoints="1"/>
          </p:cNvSpPr>
          <p:nvPr/>
        </p:nvSpPr>
        <p:spPr bwMode="gray">
          <a:xfrm>
            <a:off x="63559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fontAlgn="auto">
              <a:spcBef>
                <a:spcPts val="0"/>
              </a:spcBef>
              <a:spcAft>
                <a:spcPts val="0"/>
              </a:spcAft>
              <a:defRPr/>
            </a:pPr>
            <a:endParaRPr lang="de-DE" sz="1800" b="0" kern="0">
              <a:solidFill>
                <a:schemeClr val="bg1"/>
              </a:solidFill>
            </a:endParaRPr>
          </a:p>
        </p:txBody>
      </p:sp>
      <p:sp>
        <p:nvSpPr>
          <p:cNvPr id="161" name="Freeform 5"/>
          <p:cNvSpPr>
            <a:spLocks noChangeAspect="1" noEditPoints="1"/>
          </p:cNvSpPr>
          <p:nvPr/>
        </p:nvSpPr>
        <p:spPr bwMode="gray">
          <a:xfrm>
            <a:off x="1418143" y="6040271"/>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2" name="Rechteck 92"/>
          <p:cNvSpPr/>
          <p:nvPr/>
        </p:nvSpPr>
        <p:spPr bwMode="gray">
          <a:xfrm>
            <a:off x="588752" y="5756246"/>
            <a:ext cx="1093248" cy="276999"/>
          </a:xfrm>
          <a:prstGeom prst="rect">
            <a:avLst/>
          </a:prstGeom>
        </p:spPr>
        <p:txBody>
          <a:bodyPr wrap="none" lIns="0" tIns="0" rIns="0" bIns="0" anchor="ctr">
            <a:spAutoFit/>
          </a:bodyPr>
          <a:lstStyle/>
          <a:p>
            <a:pPr algn="ctr" fontAlgn="auto">
              <a:spcBef>
                <a:spcPts val="0"/>
              </a:spcBef>
              <a:spcAft>
                <a:spcPts val="300"/>
              </a:spcAft>
              <a:defRPr/>
            </a:pPr>
            <a:r>
              <a:rPr lang="de-DE" sz="1200" kern="0" dirty="0" smtClean="0">
                <a:solidFill>
                  <a:schemeClr val="bg1"/>
                </a:solidFill>
              </a:rPr>
              <a:t>Farmers: </a:t>
            </a:r>
            <a:r>
              <a:rPr lang="de-DE" kern="0" dirty="0" smtClean="0">
                <a:solidFill>
                  <a:schemeClr val="bg1"/>
                </a:solidFill>
              </a:rPr>
              <a:t>  50%</a:t>
            </a:r>
            <a:endParaRPr lang="de-DE" sz="2400" kern="0" dirty="0">
              <a:solidFill>
                <a:schemeClr val="bg1"/>
              </a:solidFill>
            </a:endParaRPr>
          </a:p>
        </p:txBody>
      </p:sp>
      <p:sp>
        <p:nvSpPr>
          <p:cNvPr id="141" name="Text Placeholder 34"/>
          <p:cNvSpPr txBox="1">
            <a:spLocks/>
          </p:cNvSpPr>
          <p:nvPr/>
        </p:nvSpPr>
        <p:spPr>
          <a:xfrm>
            <a:off x="109209" y="232531"/>
            <a:ext cx="8461585" cy="332399"/>
          </a:xfrm>
          <a:prstGeom prst="rect">
            <a:avLst/>
          </a:prstGeom>
        </p:spPr>
        <p:txBody>
          <a:bodyPr vert="horz" wrap="square" lIns="0" tIns="0" rIns="0" bIns="0" rtlCol="0" anchor="ctr">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a:pPr>
            <a:r>
              <a:rPr lang="en-IE" sz="2400" b="1" dirty="0" smtClean="0">
                <a:solidFill>
                  <a:schemeClr val="accent5"/>
                </a:solidFill>
              </a:rPr>
              <a:t>Public Attitudes Towards Abortion</a:t>
            </a:r>
            <a:endParaRPr lang="en-IE" sz="2400" b="1" dirty="0">
              <a:solidFill>
                <a:schemeClr val="accent5"/>
              </a:solidFill>
            </a:endParaRPr>
          </a:p>
        </p:txBody>
      </p:sp>
      <p:sp>
        <p:nvSpPr>
          <p:cNvPr id="166" name="Rectangle 165"/>
          <p:cNvSpPr/>
          <p:nvPr/>
        </p:nvSpPr>
        <p:spPr>
          <a:xfrm>
            <a:off x="2379838" y="1325735"/>
            <a:ext cx="5920556" cy="369332"/>
          </a:xfrm>
          <a:prstGeom prst="rect">
            <a:avLst/>
          </a:prstGeom>
        </p:spPr>
        <p:txBody>
          <a:bodyPr wrap="square" anchor="ctr">
            <a:spAutoFit/>
          </a:bodyPr>
          <a:lstStyle/>
          <a:p>
            <a:r>
              <a:rPr lang="en-GB" dirty="0" smtClean="0">
                <a:solidFill>
                  <a:schemeClr val="accent1"/>
                </a:solidFill>
                <a:cs typeface="Arial" pitchFamily="34" charset="0"/>
              </a:rPr>
              <a:t>Believe </a:t>
            </a:r>
            <a:r>
              <a:rPr lang="en-IE" dirty="0">
                <a:solidFill>
                  <a:schemeClr val="accent1"/>
                </a:solidFill>
                <a:cs typeface="Arial" pitchFamily="34" charset="0"/>
              </a:rPr>
              <a:t>Ireland’s abortion ban is cruel and inhumane</a:t>
            </a:r>
          </a:p>
        </p:txBody>
      </p:sp>
      <p:sp>
        <p:nvSpPr>
          <p:cNvPr id="169" name="TextBox 168"/>
          <p:cNvSpPr txBox="1"/>
          <p:nvPr/>
        </p:nvSpPr>
        <p:spPr>
          <a:xfrm>
            <a:off x="5369907" y="2816537"/>
            <a:ext cx="495649" cy="307777"/>
          </a:xfrm>
          <a:prstGeom prst="rect">
            <a:avLst/>
          </a:prstGeom>
          <a:noFill/>
        </p:spPr>
        <p:txBody>
          <a:bodyPr wrap="none" rtlCol="0">
            <a:spAutoFit/>
          </a:bodyPr>
          <a:lstStyle/>
          <a:p>
            <a:r>
              <a:rPr lang="en-IE" sz="1400" dirty="0" smtClean="0">
                <a:solidFill>
                  <a:schemeClr val="bg1"/>
                </a:solidFill>
              </a:rPr>
              <a:t>39%</a:t>
            </a:r>
            <a:endParaRPr lang="en-GB" sz="1400" dirty="0">
              <a:solidFill>
                <a:schemeClr val="bg1"/>
              </a:solidFill>
            </a:endParaRPr>
          </a:p>
        </p:txBody>
      </p:sp>
      <p:sp>
        <p:nvSpPr>
          <p:cNvPr id="172" name="TextBox 171"/>
          <p:cNvSpPr txBox="1"/>
          <p:nvPr/>
        </p:nvSpPr>
        <p:spPr>
          <a:xfrm>
            <a:off x="5369907" y="3272474"/>
            <a:ext cx="495649" cy="307777"/>
          </a:xfrm>
          <a:prstGeom prst="rect">
            <a:avLst/>
          </a:prstGeom>
          <a:noFill/>
        </p:spPr>
        <p:txBody>
          <a:bodyPr wrap="none" rtlCol="0">
            <a:spAutoFit/>
          </a:bodyPr>
          <a:lstStyle/>
          <a:p>
            <a:r>
              <a:rPr lang="en-IE" sz="1400" dirty="0" smtClean="0">
                <a:solidFill>
                  <a:schemeClr val="bg1"/>
                </a:solidFill>
              </a:rPr>
              <a:t>57%</a:t>
            </a:r>
            <a:endParaRPr lang="en-GB" sz="1400" dirty="0">
              <a:solidFill>
                <a:schemeClr val="bg1"/>
              </a:solidFill>
            </a:endParaRPr>
          </a:p>
        </p:txBody>
      </p:sp>
      <p:sp>
        <p:nvSpPr>
          <p:cNvPr id="173" name="TextBox 172"/>
          <p:cNvSpPr txBox="1"/>
          <p:nvPr/>
        </p:nvSpPr>
        <p:spPr>
          <a:xfrm>
            <a:off x="5369907" y="3770943"/>
            <a:ext cx="495649" cy="307777"/>
          </a:xfrm>
          <a:prstGeom prst="rect">
            <a:avLst/>
          </a:prstGeom>
          <a:noFill/>
        </p:spPr>
        <p:txBody>
          <a:bodyPr wrap="none" rtlCol="0">
            <a:spAutoFit/>
          </a:bodyPr>
          <a:lstStyle/>
          <a:p>
            <a:r>
              <a:rPr lang="en-IE" sz="1400" dirty="0">
                <a:solidFill>
                  <a:schemeClr val="bg1"/>
                </a:solidFill>
              </a:rPr>
              <a:t>5</a:t>
            </a:r>
            <a:r>
              <a:rPr lang="en-IE" sz="1400" dirty="0" smtClean="0">
                <a:solidFill>
                  <a:schemeClr val="bg1"/>
                </a:solidFill>
              </a:rPr>
              <a:t>8%</a:t>
            </a:r>
            <a:endParaRPr lang="en-GB" sz="1400" dirty="0">
              <a:solidFill>
                <a:schemeClr val="bg1"/>
              </a:solidFill>
            </a:endParaRPr>
          </a:p>
        </p:txBody>
      </p:sp>
      <p:sp>
        <p:nvSpPr>
          <p:cNvPr id="174" name="TextBox 173"/>
          <p:cNvSpPr txBox="1"/>
          <p:nvPr/>
        </p:nvSpPr>
        <p:spPr>
          <a:xfrm>
            <a:off x="5369907" y="4226880"/>
            <a:ext cx="495649" cy="307777"/>
          </a:xfrm>
          <a:prstGeom prst="rect">
            <a:avLst/>
          </a:prstGeom>
          <a:noFill/>
        </p:spPr>
        <p:txBody>
          <a:bodyPr wrap="none" rtlCol="0">
            <a:spAutoFit/>
          </a:bodyPr>
          <a:lstStyle/>
          <a:p>
            <a:r>
              <a:rPr lang="en-IE" sz="1400" dirty="0" smtClean="0">
                <a:solidFill>
                  <a:schemeClr val="bg1"/>
                </a:solidFill>
              </a:rPr>
              <a:t>58%</a:t>
            </a:r>
            <a:endParaRPr lang="en-GB" sz="1400" dirty="0">
              <a:solidFill>
                <a:schemeClr val="bg1"/>
              </a:solidFill>
            </a:endParaRPr>
          </a:p>
        </p:txBody>
      </p:sp>
      <p:sp>
        <p:nvSpPr>
          <p:cNvPr id="175" name="TextBox 174"/>
          <p:cNvSpPr txBox="1"/>
          <p:nvPr/>
        </p:nvSpPr>
        <p:spPr>
          <a:xfrm>
            <a:off x="5369907" y="4704083"/>
            <a:ext cx="495649" cy="307777"/>
          </a:xfrm>
          <a:prstGeom prst="rect">
            <a:avLst/>
          </a:prstGeom>
          <a:noFill/>
        </p:spPr>
        <p:txBody>
          <a:bodyPr wrap="none" rtlCol="0">
            <a:spAutoFit/>
          </a:bodyPr>
          <a:lstStyle/>
          <a:p>
            <a:r>
              <a:rPr lang="en-IE" sz="1400" dirty="0" smtClean="0">
                <a:solidFill>
                  <a:schemeClr val="bg1"/>
                </a:solidFill>
              </a:rPr>
              <a:t>63%</a:t>
            </a:r>
            <a:endParaRPr lang="en-GB" sz="1400" dirty="0">
              <a:solidFill>
                <a:schemeClr val="bg1"/>
              </a:solidFill>
            </a:endParaRPr>
          </a:p>
        </p:txBody>
      </p:sp>
      <p:sp>
        <p:nvSpPr>
          <p:cNvPr id="176" name="TextBox 175"/>
          <p:cNvSpPr txBox="1"/>
          <p:nvPr/>
        </p:nvSpPr>
        <p:spPr>
          <a:xfrm>
            <a:off x="5369907" y="5169884"/>
            <a:ext cx="495649" cy="307777"/>
          </a:xfrm>
          <a:prstGeom prst="rect">
            <a:avLst/>
          </a:prstGeom>
          <a:noFill/>
        </p:spPr>
        <p:txBody>
          <a:bodyPr wrap="none" rtlCol="0">
            <a:spAutoFit/>
          </a:bodyPr>
          <a:lstStyle/>
          <a:p>
            <a:r>
              <a:rPr lang="en-IE" sz="1400" dirty="0" smtClean="0">
                <a:solidFill>
                  <a:schemeClr val="bg1"/>
                </a:solidFill>
              </a:rPr>
              <a:t>49%</a:t>
            </a:r>
            <a:endParaRPr lang="en-GB" sz="1400" dirty="0">
              <a:solidFill>
                <a:schemeClr val="bg1"/>
              </a:solidFill>
            </a:endParaRPr>
          </a:p>
        </p:txBody>
      </p:sp>
      <p:sp>
        <p:nvSpPr>
          <p:cNvPr id="178" name="TextBox 177"/>
          <p:cNvSpPr txBox="1"/>
          <p:nvPr/>
        </p:nvSpPr>
        <p:spPr>
          <a:xfrm>
            <a:off x="907138" y="2063316"/>
            <a:ext cx="700513" cy="276999"/>
          </a:xfrm>
          <a:prstGeom prst="rect">
            <a:avLst/>
          </a:prstGeom>
          <a:noFill/>
        </p:spPr>
        <p:txBody>
          <a:bodyPr wrap="none" lIns="0" tIns="0" rIns="0" bIns="0" rtlCol="0" anchor="b" anchorCtr="1">
            <a:spAutoFit/>
          </a:bodyPr>
          <a:lstStyle/>
          <a:p>
            <a:pPr algn="ctr"/>
            <a:r>
              <a:rPr lang="en-GB" dirty="0" smtClean="0">
                <a:solidFill>
                  <a:schemeClr val="tx2"/>
                </a:solidFill>
                <a:cs typeface="Calibri" pitchFamily="34" charset="0"/>
              </a:rPr>
              <a:t>Gender</a:t>
            </a:r>
            <a:endParaRPr lang="en-US" dirty="0">
              <a:solidFill>
                <a:schemeClr val="tx2"/>
              </a:solidFill>
              <a:cs typeface="Calibri" pitchFamily="34" charset="0"/>
            </a:endParaRPr>
          </a:p>
        </p:txBody>
      </p:sp>
      <p:sp>
        <p:nvSpPr>
          <p:cNvPr id="180" name="Rechteck 31"/>
          <p:cNvSpPr/>
          <p:nvPr/>
        </p:nvSpPr>
        <p:spPr>
          <a:xfrm>
            <a:off x="689948" y="3597523"/>
            <a:ext cx="442429" cy="307777"/>
          </a:xfrm>
          <a:prstGeom prst="rect">
            <a:avLst/>
          </a:prstGeom>
        </p:spPr>
        <p:txBody>
          <a:bodyPr wrap="none" lIns="0" tIns="0" rIns="0" bIns="0" anchor="ctr" anchorCtr="0">
            <a:spAutoFit/>
          </a:bodyPr>
          <a:lstStyle/>
          <a:p>
            <a:pPr algn="ctr"/>
            <a:r>
              <a:rPr lang="en-US" sz="2000" dirty="0" smtClean="0">
                <a:solidFill>
                  <a:schemeClr val="accent1">
                    <a:lumMod val="75000"/>
                  </a:schemeClr>
                </a:solidFill>
              </a:rPr>
              <a:t>55%</a:t>
            </a:r>
            <a:endParaRPr lang="en-US" sz="2000" dirty="0">
              <a:solidFill>
                <a:schemeClr val="accent1">
                  <a:lumMod val="75000"/>
                </a:schemeClr>
              </a:solidFill>
            </a:endParaRPr>
          </a:p>
        </p:txBody>
      </p:sp>
      <p:sp>
        <p:nvSpPr>
          <p:cNvPr id="181" name="Rechteck 31"/>
          <p:cNvSpPr/>
          <p:nvPr/>
        </p:nvSpPr>
        <p:spPr>
          <a:xfrm>
            <a:off x="1385654" y="2499500"/>
            <a:ext cx="442429" cy="307777"/>
          </a:xfrm>
          <a:prstGeom prst="rect">
            <a:avLst/>
          </a:prstGeom>
        </p:spPr>
        <p:txBody>
          <a:bodyPr wrap="none" lIns="0" tIns="0" rIns="0" bIns="0" anchor="ctr" anchorCtr="0">
            <a:spAutoFit/>
          </a:bodyPr>
          <a:lstStyle/>
          <a:p>
            <a:pPr algn="ctr"/>
            <a:r>
              <a:rPr lang="en-US" sz="2000" dirty="0" smtClean="0">
                <a:solidFill>
                  <a:srgbClr val="D0103A"/>
                </a:solidFill>
              </a:rPr>
              <a:t>55%</a:t>
            </a:r>
            <a:endParaRPr lang="en-US" sz="2000" dirty="0">
              <a:solidFill>
                <a:srgbClr val="D0103A"/>
              </a:solidFill>
            </a:endParaRPr>
          </a:p>
        </p:txBody>
      </p:sp>
      <p:grpSp>
        <p:nvGrpSpPr>
          <p:cNvPr id="182" name="Group 181"/>
          <p:cNvGrpSpPr/>
          <p:nvPr/>
        </p:nvGrpSpPr>
        <p:grpSpPr>
          <a:xfrm>
            <a:off x="1283513" y="2851369"/>
            <a:ext cx="646711" cy="1146598"/>
            <a:chOff x="6566388" y="1799850"/>
            <a:chExt cx="775429" cy="1374812"/>
          </a:xfrm>
        </p:grpSpPr>
        <p:sp>
          <p:nvSpPr>
            <p:cNvPr id="188" name="Freeform 21"/>
            <p:cNvSpPr>
              <a:spLocks/>
            </p:cNvSpPr>
            <p:nvPr/>
          </p:nvSpPr>
          <p:spPr bwMode="auto">
            <a:xfrm>
              <a:off x="6566388" y="1799850"/>
              <a:ext cx="775429" cy="1374812"/>
            </a:xfrm>
            <a:custGeom>
              <a:avLst/>
              <a:gdLst>
                <a:gd name="T0" fmla="*/ 64 w 128"/>
                <a:gd name="T1" fmla="*/ 0 h 314"/>
                <a:gd name="T2" fmla="*/ 0 w 128"/>
                <a:gd name="T3" fmla="*/ 0 h 314"/>
                <a:gd name="T4" fmla="*/ 0 w 128"/>
                <a:gd name="T5" fmla="*/ 64 h 314"/>
                <a:gd name="T6" fmla="*/ 0 w 128"/>
                <a:gd name="T7" fmla="*/ 72 h 314"/>
                <a:gd name="T8" fmla="*/ 0 w 128"/>
                <a:gd name="T9" fmla="*/ 250 h 314"/>
                <a:gd name="T10" fmla="*/ 64 w 128"/>
                <a:gd name="T11" fmla="*/ 314 h 314"/>
                <a:gd name="T12" fmla="*/ 128 w 128"/>
                <a:gd name="T13" fmla="*/ 250 h 314"/>
                <a:gd name="T14" fmla="*/ 128 w 128"/>
                <a:gd name="T15" fmla="*/ 64 h 314"/>
                <a:gd name="T16" fmla="*/ 64 w 128"/>
                <a:gd name="T17"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14">
                  <a:moveTo>
                    <a:pt x="64" y="0"/>
                  </a:moveTo>
                  <a:cubicBezTo>
                    <a:pt x="0" y="0"/>
                    <a:pt x="0" y="0"/>
                    <a:pt x="0" y="0"/>
                  </a:cubicBezTo>
                  <a:cubicBezTo>
                    <a:pt x="0" y="64"/>
                    <a:pt x="0" y="64"/>
                    <a:pt x="0" y="64"/>
                  </a:cubicBezTo>
                  <a:cubicBezTo>
                    <a:pt x="0" y="72"/>
                    <a:pt x="0" y="72"/>
                    <a:pt x="0" y="72"/>
                  </a:cubicBezTo>
                  <a:cubicBezTo>
                    <a:pt x="0" y="250"/>
                    <a:pt x="0" y="250"/>
                    <a:pt x="0" y="250"/>
                  </a:cubicBezTo>
                  <a:cubicBezTo>
                    <a:pt x="0" y="286"/>
                    <a:pt x="29" y="314"/>
                    <a:pt x="64" y="314"/>
                  </a:cubicBezTo>
                  <a:cubicBezTo>
                    <a:pt x="100" y="314"/>
                    <a:pt x="128" y="286"/>
                    <a:pt x="128" y="250"/>
                  </a:cubicBezTo>
                  <a:cubicBezTo>
                    <a:pt x="128" y="64"/>
                    <a:pt x="128" y="64"/>
                    <a:pt x="128" y="64"/>
                  </a:cubicBezTo>
                  <a:cubicBezTo>
                    <a:pt x="128" y="29"/>
                    <a:pt x="100" y="0"/>
                    <a:pt x="64" y="0"/>
                  </a:cubicBez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9" name="Group 188"/>
            <p:cNvGrpSpPr/>
            <p:nvPr/>
          </p:nvGrpSpPr>
          <p:grpSpPr>
            <a:xfrm>
              <a:off x="6739613" y="2152086"/>
              <a:ext cx="428978" cy="670341"/>
              <a:chOff x="6744069" y="2107565"/>
              <a:chExt cx="428978" cy="670341"/>
            </a:xfrm>
          </p:grpSpPr>
          <p:pic>
            <p:nvPicPr>
              <p:cNvPr id="190" name="Picture 18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44069" y="2235315"/>
                <a:ext cx="428978" cy="542591"/>
              </a:xfrm>
              <a:prstGeom prst="rect">
                <a:avLst/>
              </a:prstGeom>
            </p:spPr>
          </p:pic>
          <p:sp>
            <p:nvSpPr>
              <p:cNvPr id="191" name="Oval 31"/>
              <p:cNvSpPr>
                <a:spLocks noChangeArrowheads="1"/>
              </p:cNvSpPr>
              <p:nvPr/>
            </p:nvSpPr>
            <p:spPr bwMode="auto">
              <a:xfrm>
                <a:off x="6861549" y="2107565"/>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grpSp>
        <p:nvGrpSpPr>
          <p:cNvPr id="183" name="Group 182"/>
          <p:cNvGrpSpPr/>
          <p:nvPr/>
        </p:nvGrpSpPr>
        <p:grpSpPr>
          <a:xfrm>
            <a:off x="584565" y="2349864"/>
            <a:ext cx="653195" cy="1177545"/>
            <a:chOff x="5728324" y="1198527"/>
            <a:chExt cx="783204" cy="1411919"/>
          </a:xfrm>
        </p:grpSpPr>
        <p:sp>
          <p:nvSpPr>
            <p:cNvPr id="184" name="Freeform 27"/>
            <p:cNvSpPr>
              <a:spLocks/>
            </p:cNvSpPr>
            <p:nvPr/>
          </p:nvSpPr>
          <p:spPr bwMode="auto">
            <a:xfrm>
              <a:off x="5728324" y="1198527"/>
              <a:ext cx="783204" cy="1411919"/>
            </a:xfrm>
            <a:custGeom>
              <a:avLst/>
              <a:gdLst>
                <a:gd name="T0" fmla="*/ 64 w 128"/>
                <a:gd name="T1" fmla="*/ 0 h 322"/>
                <a:gd name="T2" fmla="*/ 0 w 128"/>
                <a:gd name="T3" fmla="*/ 64 h 322"/>
                <a:gd name="T4" fmla="*/ 0 w 128"/>
                <a:gd name="T5" fmla="*/ 258 h 322"/>
                <a:gd name="T6" fmla="*/ 64 w 128"/>
                <a:gd name="T7" fmla="*/ 322 h 322"/>
                <a:gd name="T8" fmla="*/ 128 w 128"/>
                <a:gd name="T9" fmla="*/ 322 h 322"/>
                <a:gd name="T10" fmla="*/ 128 w 128"/>
                <a:gd name="T11" fmla="*/ 258 h 322"/>
                <a:gd name="T12" fmla="*/ 128 w 128"/>
                <a:gd name="T13" fmla="*/ 249 h 322"/>
                <a:gd name="T14" fmla="*/ 128 w 128"/>
                <a:gd name="T15" fmla="*/ 64 h 322"/>
                <a:gd name="T16" fmla="*/ 64 w 128"/>
                <a:gd name="T1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22">
                  <a:moveTo>
                    <a:pt x="64" y="0"/>
                  </a:moveTo>
                  <a:cubicBezTo>
                    <a:pt x="29" y="0"/>
                    <a:pt x="0" y="28"/>
                    <a:pt x="0" y="64"/>
                  </a:cubicBezTo>
                  <a:cubicBezTo>
                    <a:pt x="0" y="258"/>
                    <a:pt x="0" y="258"/>
                    <a:pt x="0" y="258"/>
                  </a:cubicBezTo>
                  <a:cubicBezTo>
                    <a:pt x="0" y="293"/>
                    <a:pt x="29" y="322"/>
                    <a:pt x="64" y="322"/>
                  </a:cubicBezTo>
                  <a:cubicBezTo>
                    <a:pt x="128" y="322"/>
                    <a:pt x="128" y="322"/>
                    <a:pt x="128" y="322"/>
                  </a:cubicBezTo>
                  <a:cubicBezTo>
                    <a:pt x="128" y="258"/>
                    <a:pt x="128" y="258"/>
                    <a:pt x="128" y="258"/>
                  </a:cubicBezTo>
                  <a:cubicBezTo>
                    <a:pt x="128" y="249"/>
                    <a:pt x="128" y="249"/>
                    <a:pt x="128" y="249"/>
                  </a:cubicBezTo>
                  <a:cubicBezTo>
                    <a:pt x="128" y="64"/>
                    <a:pt x="128" y="64"/>
                    <a:pt x="128" y="64"/>
                  </a:cubicBezTo>
                  <a:cubicBezTo>
                    <a:pt x="128" y="28"/>
                    <a:pt x="99" y="0"/>
                    <a:pt x="64"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nvGrpSpPr>
            <p:cNvPr id="185" name="Group 184"/>
            <p:cNvGrpSpPr/>
            <p:nvPr/>
          </p:nvGrpSpPr>
          <p:grpSpPr>
            <a:xfrm>
              <a:off x="5912120" y="1509565"/>
              <a:ext cx="415613" cy="789842"/>
              <a:chOff x="5891442" y="1525281"/>
              <a:chExt cx="415613" cy="789842"/>
            </a:xfrm>
          </p:grpSpPr>
          <p:sp>
            <p:nvSpPr>
              <p:cNvPr id="186" name="Freeform 32"/>
              <p:cNvSpPr>
                <a:spLocks/>
              </p:cNvSpPr>
              <p:nvPr/>
            </p:nvSpPr>
            <p:spPr bwMode="auto">
              <a:xfrm>
                <a:off x="5891442" y="1676878"/>
                <a:ext cx="415613" cy="638245"/>
              </a:xfrm>
              <a:custGeom>
                <a:avLst/>
                <a:gdLst>
                  <a:gd name="T0" fmla="*/ 64 w 64"/>
                  <a:gd name="T1" fmla="*/ 19 h 125"/>
                  <a:gd name="T2" fmla="*/ 45 w 64"/>
                  <a:gd name="T3" fmla="*/ 0 h 125"/>
                  <a:gd name="T4" fmla="*/ 27 w 64"/>
                  <a:gd name="T5" fmla="*/ 0 h 125"/>
                  <a:gd name="T6" fmla="*/ 26 w 64"/>
                  <a:gd name="T7" fmla="*/ 0 h 125"/>
                  <a:gd name="T8" fmla="*/ 18 w 64"/>
                  <a:gd name="T9" fmla="*/ 0 h 125"/>
                  <a:gd name="T10" fmla="*/ 0 w 64"/>
                  <a:gd name="T11" fmla="*/ 19 h 125"/>
                  <a:gd name="T12" fmla="*/ 0 w 64"/>
                  <a:gd name="T13" fmla="*/ 19 h 125"/>
                  <a:gd name="T14" fmla="*/ 0 w 64"/>
                  <a:gd name="T15" fmla="*/ 55 h 125"/>
                  <a:gd name="T16" fmla="*/ 6 w 64"/>
                  <a:gd name="T17" fmla="*/ 61 h 125"/>
                  <a:gd name="T18" fmla="*/ 12 w 64"/>
                  <a:gd name="T19" fmla="*/ 55 h 125"/>
                  <a:gd name="T20" fmla="*/ 12 w 64"/>
                  <a:gd name="T21" fmla="*/ 33 h 125"/>
                  <a:gd name="T22" fmla="*/ 12 w 64"/>
                  <a:gd name="T23" fmla="*/ 21 h 125"/>
                  <a:gd name="T24" fmla="*/ 15 w 64"/>
                  <a:gd name="T25" fmla="*/ 21 h 125"/>
                  <a:gd name="T26" fmla="*/ 15 w 64"/>
                  <a:gd name="T27" fmla="*/ 34 h 125"/>
                  <a:gd name="T28" fmla="*/ 15 w 64"/>
                  <a:gd name="T29" fmla="*/ 57 h 125"/>
                  <a:gd name="T30" fmla="*/ 15 w 64"/>
                  <a:gd name="T31" fmla="*/ 61 h 125"/>
                  <a:gd name="T32" fmla="*/ 15 w 64"/>
                  <a:gd name="T33" fmla="*/ 117 h 125"/>
                  <a:gd name="T34" fmla="*/ 22 w 64"/>
                  <a:gd name="T35" fmla="*/ 125 h 125"/>
                  <a:gd name="T36" fmla="*/ 30 w 64"/>
                  <a:gd name="T37" fmla="*/ 117 h 125"/>
                  <a:gd name="T38" fmla="*/ 30 w 64"/>
                  <a:gd name="T39" fmla="*/ 61 h 125"/>
                  <a:gd name="T40" fmla="*/ 33 w 64"/>
                  <a:gd name="T41" fmla="*/ 61 h 125"/>
                  <a:gd name="T42" fmla="*/ 33 w 64"/>
                  <a:gd name="T43" fmla="*/ 117 h 125"/>
                  <a:gd name="T44" fmla="*/ 41 w 64"/>
                  <a:gd name="T45" fmla="*/ 125 h 125"/>
                  <a:gd name="T46" fmla="*/ 49 w 64"/>
                  <a:gd name="T47" fmla="*/ 117 h 125"/>
                  <a:gd name="T48" fmla="*/ 49 w 64"/>
                  <a:gd name="T49" fmla="*/ 61 h 125"/>
                  <a:gd name="T50" fmla="*/ 49 w 64"/>
                  <a:gd name="T51" fmla="*/ 57 h 125"/>
                  <a:gd name="T52" fmla="*/ 49 w 64"/>
                  <a:gd name="T53" fmla="*/ 34 h 125"/>
                  <a:gd name="T54" fmla="*/ 49 w 64"/>
                  <a:gd name="T55" fmla="*/ 21 h 125"/>
                  <a:gd name="T56" fmla="*/ 52 w 64"/>
                  <a:gd name="T57" fmla="*/ 21 h 125"/>
                  <a:gd name="T58" fmla="*/ 52 w 64"/>
                  <a:gd name="T59" fmla="*/ 33 h 125"/>
                  <a:gd name="T60" fmla="*/ 52 w 64"/>
                  <a:gd name="T61" fmla="*/ 55 h 125"/>
                  <a:gd name="T62" fmla="*/ 58 w 64"/>
                  <a:gd name="T63" fmla="*/ 61 h 125"/>
                  <a:gd name="T64" fmla="*/ 64 w 64"/>
                  <a:gd name="T65" fmla="*/ 55 h 125"/>
                  <a:gd name="T66" fmla="*/ 64 w 64"/>
                  <a:gd name="T67" fmla="*/ 19 h 125"/>
                  <a:gd name="T68" fmla="*/ 64 w 64"/>
                  <a:gd name="T69"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125">
                    <a:moveTo>
                      <a:pt x="64" y="19"/>
                    </a:moveTo>
                    <a:cubicBezTo>
                      <a:pt x="64" y="8"/>
                      <a:pt x="56" y="0"/>
                      <a:pt x="45" y="0"/>
                    </a:cubicBezTo>
                    <a:cubicBezTo>
                      <a:pt x="27" y="0"/>
                      <a:pt x="27" y="0"/>
                      <a:pt x="27" y="0"/>
                    </a:cubicBezTo>
                    <a:cubicBezTo>
                      <a:pt x="26" y="0"/>
                      <a:pt x="26" y="0"/>
                      <a:pt x="26" y="0"/>
                    </a:cubicBezTo>
                    <a:cubicBezTo>
                      <a:pt x="18" y="0"/>
                      <a:pt x="18" y="0"/>
                      <a:pt x="18" y="0"/>
                    </a:cubicBezTo>
                    <a:cubicBezTo>
                      <a:pt x="8" y="0"/>
                      <a:pt x="0" y="8"/>
                      <a:pt x="0" y="19"/>
                    </a:cubicBezTo>
                    <a:cubicBezTo>
                      <a:pt x="0" y="19"/>
                      <a:pt x="0" y="19"/>
                      <a:pt x="0" y="19"/>
                    </a:cubicBezTo>
                    <a:cubicBezTo>
                      <a:pt x="0" y="55"/>
                      <a:pt x="0" y="55"/>
                      <a:pt x="0" y="55"/>
                    </a:cubicBezTo>
                    <a:cubicBezTo>
                      <a:pt x="0" y="58"/>
                      <a:pt x="3" y="61"/>
                      <a:pt x="6" y="61"/>
                    </a:cubicBezTo>
                    <a:cubicBezTo>
                      <a:pt x="9" y="61"/>
                      <a:pt x="12" y="58"/>
                      <a:pt x="12" y="55"/>
                    </a:cubicBezTo>
                    <a:cubicBezTo>
                      <a:pt x="12" y="33"/>
                      <a:pt x="12" y="33"/>
                      <a:pt x="12" y="33"/>
                    </a:cubicBezTo>
                    <a:cubicBezTo>
                      <a:pt x="12" y="21"/>
                      <a:pt x="12" y="21"/>
                      <a:pt x="12" y="21"/>
                    </a:cubicBezTo>
                    <a:cubicBezTo>
                      <a:pt x="15" y="21"/>
                      <a:pt x="15" y="21"/>
                      <a:pt x="15" y="21"/>
                    </a:cubicBezTo>
                    <a:cubicBezTo>
                      <a:pt x="15" y="34"/>
                      <a:pt x="15" y="34"/>
                      <a:pt x="15" y="34"/>
                    </a:cubicBezTo>
                    <a:cubicBezTo>
                      <a:pt x="15" y="57"/>
                      <a:pt x="15" y="57"/>
                      <a:pt x="15" y="57"/>
                    </a:cubicBezTo>
                    <a:cubicBezTo>
                      <a:pt x="15" y="61"/>
                      <a:pt x="15" y="61"/>
                      <a:pt x="15" y="61"/>
                    </a:cubicBezTo>
                    <a:cubicBezTo>
                      <a:pt x="15" y="117"/>
                      <a:pt x="15" y="117"/>
                      <a:pt x="15" y="117"/>
                    </a:cubicBezTo>
                    <a:cubicBezTo>
                      <a:pt x="15" y="121"/>
                      <a:pt x="18" y="125"/>
                      <a:pt x="22" y="125"/>
                    </a:cubicBezTo>
                    <a:cubicBezTo>
                      <a:pt x="27" y="125"/>
                      <a:pt x="30" y="121"/>
                      <a:pt x="30" y="117"/>
                    </a:cubicBezTo>
                    <a:cubicBezTo>
                      <a:pt x="30" y="61"/>
                      <a:pt x="30" y="61"/>
                      <a:pt x="30" y="61"/>
                    </a:cubicBezTo>
                    <a:cubicBezTo>
                      <a:pt x="33" y="61"/>
                      <a:pt x="33" y="61"/>
                      <a:pt x="33" y="61"/>
                    </a:cubicBezTo>
                    <a:cubicBezTo>
                      <a:pt x="33" y="117"/>
                      <a:pt x="33" y="117"/>
                      <a:pt x="33" y="117"/>
                    </a:cubicBezTo>
                    <a:cubicBezTo>
                      <a:pt x="33" y="121"/>
                      <a:pt x="37" y="125"/>
                      <a:pt x="41" y="125"/>
                    </a:cubicBezTo>
                    <a:cubicBezTo>
                      <a:pt x="46" y="125"/>
                      <a:pt x="49" y="121"/>
                      <a:pt x="49" y="117"/>
                    </a:cubicBezTo>
                    <a:cubicBezTo>
                      <a:pt x="49" y="61"/>
                      <a:pt x="49" y="61"/>
                      <a:pt x="49" y="61"/>
                    </a:cubicBezTo>
                    <a:cubicBezTo>
                      <a:pt x="49" y="57"/>
                      <a:pt x="49" y="57"/>
                      <a:pt x="49" y="57"/>
                    </a:cubicBezTo>
                    <a:cubicBezTo>
                      <a:pt x="49" y="34"/>
                      <a:pt x="49" y="34"/>
                      <a:pt x="49" y="34"/>
                    </a:cubicBezTo>
                    <a:cubicBezTo>
                      <a:pt x="49" y="21"/>
                      <a:pt x="49" y="21"/>
                      <a:pt x="49" y="21"/>
                    </a:cubicBezTo>
                    <a:cubicBezTo>
                      <a:pt x="52" y="21"/>
                      <a:pt x="52" y="21"/>
                      <a:pt x="52" y="21"/>
                    </a:cubicBezTo>
                    <a:cubicBezTo>
                      <a:pt x="52" y="33"/>
                      <a:pt x="52" y="33"/>
                      <a:pt x="52" y="33"/>
                    </a:cubicBezTo>
                    <a:cubicBezTo>
                      <a:pt x="52" y="55"/>
                      <a:pt x="52" y="55"/>
                      <a:pt x="52" y="55"/>
                    </a:cubicBezTo>
                    <a:cubicBezTo>
                      <a:pt x="52" y="58"/>
                      <a:pt x="55" y="61"/>
                      <a:pt x="58" y="61"/>
                    </a:cubicBezTo>
                    <a:cubicBezTo>
                      <a:pt x="61" y="61"/>
                      <a:pt x="64" y="58"/>
                      <a:pt x="64" y="55"/>
                    </a:cubicBezTo>
                    <a:cubicBezTo>
                      <a:pt x="64" y="19"/>
                      <a:pt x="64" y="19"/>
                      <a:pt x="64" y="19"/>
                    </a:cubicBezTo>
                    <a:cubicBezTo>
                      <a:pt x="64" y="19"/>
                      <a:pt x="64" y="19"/>
                      <a:pt x="64" y="19"/>
                    </a:cubicBezTo>
                    <a:close/>
                  </a:path>
                </a:pathLst>
              </a:cu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sp>
            <p:nvSpPr>
              <p:cNvPr id="187" name="Oval 31"/>
              <p:cNvSpPr>
                <a:spLocks noChangeArrowheads="1"/>
              </p:cNvSpPr>
              <p:nvPr/>
            </p:nvSpPr>
            <p:spPr bwMode="auto">
              <a:xfrm>
                <a:off x="6008210" y="1525281"/>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de-DE">
                  <a:solidFill>
                    <a:srgbClr val="FFFFFF"/>
                  </a:solidFill>
                </a:endParaRPr>
              </a:p>
            </p:txBody>
          </p:sp>
        </p:grpSp>
      </p:grpSp>
      <p:sp>
        <p:nvSpPr>
          <p:cNvPr id="177" name="Text Box 3"/>
          <p:cNvSpPr txBox="1">
            <a:spLocks noChangeArrowheads="1"/>
          </p:cNvSpPr>
          <p:nvPr/>
        </p:nvSpPr>
        <p:spPr bwMode="auto">
          <a:xfrm>
            <a:off x="8709203" y="6278473"/>
            <a:ext cx="441147" cy="246221"/>
          </a:xfrm>
          <a:prstGeom prst="rect">
            <a:avLst/>
          </a:prstGeom>
          <a:noFill/>
          <a:ln w="9525">
            <a:noFill/>
            <a:miter lim="800000"/>
            <a:headEnd/>
            <a:tailEnd/>
          </a:ln>
        </p:spPr>
        <p:txBody>
          <a:bodyPr wrap="none">
            <a:spAutoFit/>
          </a:bodyPr>
          <a:lstStyle/>
          <a:p>
            <a:pPr algn="r"/>
            <a:r>
              <a:rPr lang="en-IE" sz="1000" i="1" dirty="0">
                <a:solidFill>
                  <a:srgbClr val="22505F"/>
                </a:solidFill>
                <a:cs typeface="Calibri" pitchFamily="34" charset="0"/>
              </a:rPr>
              <a:t>(Q </a:t>
            </a:r>
            <a:r>
              <a:rPr lang="en-IE" sz="1000" i="1" dirty="0" smtClean="0">
                <a:solidFill>
                  <a:srgbClr val="22505F"/>
                </a:solidFill>
                <a:cs typeface="Calibri" pitchFamily="34" charset="0"/>
              </a:rPr>
              <a:t>2)</a:t>
            </a:r>
            <a:endParaRPr lang="en-GB" sz="1000" i="1" dirty="0">
              <a:solidFill>
                <a:srgbClr val="22505F"/>
              </a:solidFill>
              <a:cs typeface="Calibri" pitchFamily="34" charset="0"/>
            </a:endParaRPr>
          </a:p>
        </p:txBody>
      </p:sp>
      <p:sp>
        <p:nvSpPr>
          <p:cNvPr id="193" name="Rectangle 192"/>
          <p:cNvSpPr/>
          <p:nvPr/>
        </p:nvSpPr>
        <p:spPr>
          <a:xfrm>
            <a:off x="5388449" y="2821510"/>
            <a:ext cx="464581" cy="330071"/>
          </a:xfrm>
          <a:prstGeom prst="rect">
            <a:avLst/>
          </a:prstGeom>
          <a:noFill/>
          <a:ln w="12700">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67" name="Freeform 5"/>
          <p:cNvSpPr>
            <a:spLocks noChangeAspect="1" noEditPoints="1"/>
          </p:cNvSpPr>
          <p:nvPr/>
        </p:nvSpPr>
        <p:spPr bwMode="gray">
          <a:xfrm>
            <a:off x="4580009" y="32233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8" name="Freeform 5"/>
          <p:cNvSpPr>
            <a:spLocks noChangeAspect="1" noEditPoints="1"/>
          </p:cNvSpPr>
          <p:nvPr/>
        </p:nvSpPr>
        <p:spPr bwMode="gray">
          <a:xfrm>
            <a:off x="4580028" y="4655153"/>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70000">
                <a:schemeClr val="bg2"/>
              </a:gs>
              <a:gs pos="7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70" name="Freeform 5"/>
          <p:cNvSpPr>
            <a:spLocks noChangeAspect="1" noEditPoints="1"/>
          </p:cNvSpPr>
          <p:nvPr/>
        </p:nvSpPr>
        <p:spPr bwMode="gray">
          <a:xfrm>
            <a:off x="4380736" y="5133289"/>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3" name="Freeform 5"/>
          <p:cNvSpPr>
            <a:spLocks noChangeAspect="1" noEditPoints="1"/>
          </p:cNvSpPr>
          <p:nvPr/>
        </p:nvSpPr>
        <p:spPr bwMode="gray">
          <a:xfrm>
            <a:off x="1418142" y="4824593"/>
            <a:ext cx="110159" cy="31678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10000">
                <a:schemeClr val="bg2"/>
              </a:gs>
              <a:gs pos="15000">
                <a:schemeClr val="tx1">
                  <a:lumMod val="75000"/>
                </a:schemeClr>
              </a:gs>
            </a:gsLst>
            <a:lin ang="16200000" scaled="0"/>
          </a:gra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
        <p:nvSpPr>
          <p:cNvPr id="164" name="Freeform 5"/>
          <p:cNvSpPr>
            <a:spLocks noChangeAspect="1" noEditPoints="1"/>
          </p:cNvSpPr>
          <p:nvPr/>
        </p:nvSpPr>
        <p:spPr bwMode="gray">
          <a:xfrm>
            <a:off x="4580016" y="3700556"/>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tx1">
              <a:lumMod val="75000"/>
            </a:schemeClr>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a:solidFill>
                <a:schemeClr val="bg1"/>
              </a:solidFill>
            </a:endParaRPr>
          </a:p>
        </p:txBody>
      </p:sp>
    </p:spTree>
    <p:extLst>
      <p:ext uri="{BB962C8B-B14F-4D97-AF65-F5344CB8AC3E}">
        <p14:creationId xmlns:p14="http://schemas.microsoft.com/office/powerpoint/2010/main" val="3897983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nSpc>
                <a:spcPct val="100000"/>
              </a:lnSpc>
            </a:pPr>
            <a:r>
              <a:rPr lang="en-IE" dirty="0" smtClean="0"/>
              <a:t>Attitudes to Abortion in Ireland – </a:t>
            </a:r>
            <a:br>
              <a:rPr lang="en-IE" dirty="0" smtClean="0"/>
            </a:br>
            <a:r>
              <a:rPr lang="en-IE" sz="2800" dirty="0" smtClean="0"/>
              <a:t>Excluding ‘Neither Agree/ Disagree’ &amp; ‘Don’t Know’</a:t>
            </a:r>
            <a:endParaRPr lang="en-IE" sz="2800" dirty="0"/>
          </a:p>
        </p:txBody>
      </p:sp>
      <p:pic>
        <p:nvPicPr>
          <p:cNvPr id="5" name="Picture Placeholder 4"/>
          <p:cNvPicPr>
            <a:picLocks noGrp="1" noChangeAspect="1"/>
          </p:cNvPicPr>
          <p:nvPr>
            <p:ph type="pic" sz="quarter" idx="11"/>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4000383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51766"/>
            <a:ext cx="3160417" cy="332399"/>
          </a:xfrm>
        </p:spPr>
        <p:txBody>
          <a:bodyPr/>
          <a:lstStyle/>
          <a:p>
            <a:r>
              <a:rPr lang="en-IE" dirty="0" smtClean="0"/>
              <a:t>Key Findings &amp; Summary</a:t>
            </a:r>
            <a:endParaRPr lang="en-IE" dirty="0"/>
          </a:p>
        </p:txBody>
      </p:sp>
      <p:sp>
        <p:nvSpPr>
          <p:cNvPr id="4" name="Text Placeholder 3"/>
          <p:cNvSpPr>
            <a:spLocks noGrp="1"/>
          </p:cNvSpPr>
          <p:nvPr>
            <p:ph type="body" sz="quarter" idx="13"/>
          </p:nvPr>
        </p:nvSpPr>
        <p:spPr>
          <a:xfrm>
            <a:off x="467544" y="908720"/>
            <a:ext cx="8352928" cy="4185761"/>
          </a:xfrm>
        </p:spPr>
        <p:txBody>
          <a:bodyPr/>
          <a:lstStyle/>
          <a:p>
            <a:r>
              <a:rPr lang="en-IE" dirty="0"/>
              <a:t>Just </a:t>
            </a:r>
            <a:r>
              <a:rPr lang="en-IE" dirty="0" smtClean="0"/>
              <a:t>under 7 in 10 (69%) agree </a:t>
            </a:r>
            <a:r>
              <a:rPr lang="en-IE" dirty="0"/>
              <a:t>that expanding access to abortion should be one of the priorities for the next </a:t>
            </a:r>
            <a:r>
              <a:rPr lang="en-IE" dirty="0" smtClean="0"/>
              <a:t>government, while 3 in 10 would disagree with the statement.</a:t>
            </a:r>
          </a:p>
          <a:p>
            <a:r>
              <a:rPr lang="en-IE" dirty="0" smtClean="0"/>
              <a:t>A higher proportion, just over 3 in </a:t>
            </a:r>
            <a:r>
              <a:rPr lang="en-IE" dirty="0"/>
              <a:t>4</a:t>
            </a:r>
            <a:r>
              <a:rPr lang="en-IE" dirty="0" smtClean="0"/>
              <a:t> (77%) agree </a:t>
            </a:r>
            <a:r>
              <a:rPr lang="en-IE" dirty="0"/>
              <a:t>that politicians need </a:t>
            </a:r>
            <a:r>
              <a:rPr lang="en-IE" dirty="0" smtClean="0"/>
              <a:t>show leadership and deal proactively with widening access to abortion. </a:t>
            </a:r>
          </a:p>
          <a:p>
            <a:r>
              <a:rPr lang="en-IE" dirty="0" smtClean="0"/>
              <a:t>Strong agreement evident among </a:t>
            </a:r>
            <a:r>
              <a:rPr lang="en-IE" dirty="0"/>
              <a:t>9</a:t>
            </a:r>
            <a:r>
              <a:rPr lang="en-IE" dirty="0" smtClean="0"/>
              <a:t> </a:t>
            </a:r>
            <a:r>
              <a:rPr lang="en-IE" dirty="0"/>
              <a:t>in 10 </a:t>
            </a:r>
            <a:r>
              <a:rPr lang="en-IE" dirty="0" smtClean="0"/>
              <a:t>(90%) that </a:t>
            </a:r>
            <a:r>
              <a:rPr lang="en-IE" dirty="0"/>
              <a:t>a </a:t>
            </a:r>
            <a:r>
              <a:rPr lang="en-IE" dirty="0" smtClean="0"/>
              <a:t>woman's </a:t>
            </a:r>
            <a:r>
              <a:rPr lang="en-IE" dirty="0"/>
              <a:t>health should be </a:t>
            </a:r>
            <a:r>
              <a:rPr lang="en-IE" dirty="0" smtClean="0"/>
              <a:t>the priority in any reform of Irelands abortion law.</a:t>
            </a:r>
          </a:p>
          <a:p>
            <a:r>
              <a:rPr lang="en-IE" dirty="0" smtClean="0"/>
              <a:t>Just over 4 in 5 (82%) </a:t>
            </a:r>
            <a:r>
              <a:rPr lang="en-IE" dirty="0"/>
              <a:t>agree that </a:t>
            </a:r>
            <a:r>
              <a:rPr lang="en-IE" dirty="0" smtClean="0"/>
              <a:t>the </a:t>
            </a:r>
            <a:r>
              <a:rPr lang="en-IE" dirty="0"/>
              <a:t>fact that women must travel abroad to access abortion unfairly discriminates against women who cannot afford or are unable to travel </a:t>
            </a:r>
            <a:r>
              <a:rPr lang="en-IE" dirty="0" smtClean="0"/>
              <a:t>abroad.</a:t>
            </a:r>
          </a:p>
          <a:p>
            <a:r>
              <a:rPr lang="en-IE" dirty="0" smtClean="0"/>
              <a:t>3 in 4 (76%) believe that it is </a:t>
            </a:r>
            <a:r>
              <a:rPr lang="en-IE" dirty="0"/>
              <a:t>hypocritical that Ireland’s constitution bans abortion in Ireland but allows women to travel abroad for </a:t>
            </a:r>
            <a:r>
              <a:rPr lang="en-IE" dirty="0" smtClean="0"/>
              <a:t>abortions.</a:t>
            </a:r>
          </a:p>
          <a:p>
            <a:r>
              <a:rPr lang="en-IE" dirty="0" smtClean="0"/>
              <a:t>Just over 2 in 3 (68%) agree that </a:t>
            </a:r>
            <a:r>
              <a:rPr lang="en-IE" dirty="0"/>
              <a:t>Ireland’s abortion ban is cruel and </a:t>
            </a:r>
            <a:r>
              <a:rPr lang="en-IE" dirty="0" smtClean="0"/>
              <a:t>inhumane.</a:t>
            </a:r>
          </a:p>
          <a:p>
            <a:r>
              <a:rPr lang="en-IE" dirty="0" smtClean="0"/>
              <a:t>Broadly speaking there are little variances in attitudes across demographics, whereby in terms of gender, little difference is note in agreement. Age shows some slightly larger differences, whereby those a little older are at times less likely to agree with a statements – such as politicians should deal with the issue of widening access to abortion. They are also less likely to agree that it is hypocritical </a:t>
            </a:r>
            <a:r>
              <a:rPr lang="en-IE" dirty="0"/>
              <a:t>that Ireland’s constitution bans abortion in Ireland </a:t>
            </a:r>
            <a:r>
              <a:rPr lang="en-IE" dirty="0" smtClean="0"/>
              <a:t>but </a:t>
            </a:r>
            <a:r>
              <a:rPr lang="en-IE" dirty="0"/>
              <a:t>allows women to travel abroad for abortions.</a:t>
            </a:r>
          </a:p>
        </p:txBody>
      </p:sp>
    </p:spTree>
    <p:extLst>
      <p:ext uri="{BB962C8B-B14F-4D97-AF65-F5344CB8AC3E}">
        <p14:creationId xmlns:p14="http://schemas.microsoft.com/office/powerpoint/2010/main" val="35344053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446123714"/>
              </p:ext>
            </p:extLst>
          </p:nvPr>
        </p:nvGraphicFramePr>
        <p:xfrm>
          <a:off x="1490132" y="2616200"/>
          <a:ext cx="7181998" cy="3655711"/>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210240" y="156945"/>
            <a:ext cx="8438657" cy="369332"/>
          </a:xfrm>
        </p:spPr>
        <p:txBody>
          <a:bodyPr/>
          <a:lstStyle/>
          <a:p>
            <a:r>
              <a:rPr lang="en-IE" dirty="0" smtClean="0"/>
              <a:t>Public Attitudes Towards </a:t>
            </a:r>
            <a:r>
              <a:rPr lang="en-IE" dirty="0"/>
              <a:t>Abortion – Excluding </a:t>
            </a:r>
            <a:r>
              <a:rPr lang="en-IE" dirty="0" smtClean="0"/>
              <a:t>‘Neither’ and ‘DK’s</a:t>
            </a:r>
            <a:endParaRPr lang="en-IE" dirty="0"/>
          </a:p>
        </p:txBody>
      </p:sp>
      <p:sp>
        <p:nvSpPr>
          <p:cNvPr id="3" name="Text Placeholder 2"/>
          <p:cNvSpPr>
            <a:spLocks noGrp="1"/>
          </p:cNvSpPr>
          <p:nvPr>
            <p:ph type="body" sz="quarter" idx="13"/>
          </p:nvPr>
        </p:nvSpPr>
        <p:spPr>
          <a:xfrm>
            <a:off x="210240" y="524714"/>
            <a:ext cx="3070328" cy="215444"/>
          </a:xfrm>
        </p:spPr>
        <p:txBody>
          <a:bodyPr/>
          <a:lstStyle/>
          <a:p>
            <a:r>
              <a:rPr lang="en-IE" dirty="0"/>
              <a:t>(Base: All Adults 18</a:t>
            </a:r>
            <a:r>
              <a:rPr lang="en-IE" dirty="0" smtClean="0"/>
              <a:t>+ who gave an answer)</a:t>
            </a:r>
            <a:endParaRPr lang="en-IE" dirty="0"/>
          </a:p>
        </p:txBody>
      </p:sp>
      <p:sp>
        <p:nvSpPr>
          <p:cNvPr id="4" name="Text Placeholder 3"/>
          <p:cNvSpPr>
            <a:spLocks noGrp="1"/>
          </p:cNvSpPr>
          <p:nvPr>
            <p:ph type="body" sz="quarter" idx="14"/>
          </p:nvPr>
        </p:nvSpPr>
        <p:spPr>
          <a:xfrm>
            <a:off x="338839" y="5733002"/>
            <a:ext cx="6480000" cy="492443"/>
          </a:xfrm>
        </p:spPr>
        <p:txBody>
          <a:bodyPr/>
          <a:lstStyle/>
          <a:p>
            <a:pPr>
              <a:lnSpc>
                <a:spcPct val="100000"/>
              </a:lnSpc>
            </a:pPr>
            <a:r>
              <a:rPr lang="en-IE" dirty="0"/>
              <a:t>Agreement is strongest that a </a:t>
            </a:r>
            <a:r>
              <a:rPr lang="en-IE" dirty="0" smtClean="0"/>
              <a:t>woman's </a:t>
            </a:r>
            <a:r>
              <a:rPr lang="en-IE" dirty="0"/>
              <a:t>health should be the priority in any reform of Ireland’s abortion </a:t>
            </a:r>
            <a:r>
              <a:rPr lang="en-IE" dirty="0" smtClean="0"/>
              <a:t>law</a:t>
            </a:r>
            <a:endParaRPr lang="en-IE" dirty="0"/>
          </a:p>
        </p:txBody>
      </p:sp>
      <p:sp>
        <p:nvSpPr>
          <p:cNvPr id="5" name="Rectangle 4"/>
          <p:cNvSpPr/>
          <p:nvPr/>
        </p:nvSpPr>
        <p:spPr>
          <a:xfrm>
            <a:off x="381764" y="810435"/>
            <a:ext cx="8634436" cy="40011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450215" indent="-450215"/>
            <a:r>
              <a:rPr lang="en-GB" sz="1000" dirty="0" err="1" smtClean="0">
                <a:solidFill>
                  <a:srgbClr val="22505F"/>
                </a:solidFill>
              </a:rPr>
              <a:t>Q.1</a:t>
            </a:r>
            <a:r>
              <a:rPr lang="en-GB" sz="1000" dirty="0">
                <a:solidFill>
                  <a:srgbClr val="22505F"/>
                </a:solidFill>
              </a:rPr>
              <a:t>	In Ireland, access to abortion is banned unless the woman’s life is at risk. Can you tell me on a scale of 1 to 5 where 1 is disagree strongly and 5 is agree strongly, how much you agree or disagree that these statements reflect how you personally feel about Ireland’s restrictions on access to abortion</a:t>
            </a:r>
            <a:endParaRPr lang="en-IE" sz="1000" dirty="0">
              <a:solidFill>
                <a:srgbClr val="22505F"/>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Text Box 3"/>
          <p:cNvSpPr txBox="1">
            <a:spLocks noChangeArrowheads="1"/>
          </p:cNvSpPr>
          <p:nvPr/>
        </p:nvSpPr>
        <p:spPr bwMode="auto">
          <a:xfrm>
            <a:off x="8705998" y="6278473"/>
            <a:ext cx="444352"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(Q.5)</a:t>
            </a:r>
            <a:endParaRPr lang="en-GB" sz="1000" i="1" dirty="0">
              <a:solidFill>
                <a:srgbClr val="22505F"/>
              </a:solidFill>
              <a:cs typeface="Calibri" pitchFamily="34" charset="0"/>
            </a:endParaRPr>
          </a:p>
        </p:txBody>
      </p:sp>
      <p:sp>
        <p:nvSpPr>
          <p:cNvPr id="19" name="Rectangle 18"/>
          <p:cNvSpPr/>
          <p:nvPr/>
        </p:nvSpPr>
        <p:spPr>
          <a:xfrm>
            <a:off x="466827" y="3347966"/>
            <a:ext cx="1095620" cy="215444"/>
          </a:xfrm>
          <a:prstGeom prst="rect">
            <a:avLst/>
          </a:prstGeom>
        </p:spPr>
        <p:txBody>
          <a:bodyPr wrap="none" lIns="0" tIns="0" rIns="0" bIns="0" anchor="ctr" anchorCtr="0">
            <a:spAutoFit/>
          </a:bodyPr>
          <a:lstStyle/>
          <a:p>
            <a:pPr algn="r"/>
            <a:r>
              <a:rPr lang="en-IE" sz="1400" dirty="0">
                <a:solidFill>
                  <a:srgbClr val="22505F"/>
                </a:solidFill>
              </a:rPr>
              <a:t> Agree </a:t>
            </a:r>
            <a:r>
              <a:rPr lang="en-IE" sz="1400" dirty="0" smtClean="0">
                <a:solidFill>
                  <a:srgbClr val="22505F"/>
                </a:solidFill>
              </a:rPr>
              <a:t>strongly</a:t>
            </a:r>
            <a:endParaRPr lang="en-IE" sz="1400" dirty="0">
              <a:solidFill>
                <a:srgbClr val="22505F"/>
              </a:solidFill>
            </a:endParaRPr>
          </a:p>
        </p:txBody>
      </p:sp>
      <p:sp>
        <p:nvSpPr>
          <p:cNvPr id="20" name="Rectangle 19"/>
          <p:cNvSpPr/>
          <p:nvPr/>
        </p:nvSpPr>
        <p:spPr>
          <a:xfrm>
            <a:off x="497283" y="4111071"/>
            <a:ext cx="1065164" cy="215444"/>
          </a:xfrm>
          <a:prstGeom prst="rect">
            <a:avLst/>
          </a:prstGeom>
        </p:spPr>
        <p:txBody>
          <a:bodyPr wrap="none" lIns="0" tIns="0" rIns="0" bIns="0" anchor="ctr" anchorCtr="0">
            <a:spAutoFit/>
          </a:bodyPr>
          <a:lstStyle/>
          <a:p>
            <a:pPr algn="r"/>
            <a:r>
              <a:rPr lang="en-IE" sz="1400" dirty="0">
                <a:solidFill>
                  <a:srgbClr val="22505F"/>
                </a:solidFill>
              </a:rPr>
              <a:t> </a:t>
            </a:r>
            <a:r>
              <a:rPr lang="en-IE" sz="1400" dirty="0" smtClean="0">
                <a:solidFill>
                  <a:srgbClr val="22505F"/>
                </a:solidFill>
              </a:rPr>
              <a:t>Agree slightly</a:t>
            </a:r>
            <a:endParaRPr lang="en-IE" sz="1400" dirty="0">
              <a:solidFill>
                <a:srgbClr val="22505F"/>
              </a:solidFill>
            </a:endParaRPr>
          </a:p>
        </p:txBody>
      </p:sp>
      <p:sp>
        <p:nvSpPr>
          <p:cNvPr id="22" name="Rectangle 21"/>
          <p:cNvSpPr/>
          <p:nvPr/>
        </p:nvSpPr>
        <p:spPr>
          <a:xfrm>
            <a:off x="332174" y="4491875"/>
            <a:ext cx="1230273" cy="215444"/>
          </a:xfrm>
          <a:prstGeom prst="rect">
            <a:avLst/>
          </a:prstGeom>
        </p:spPr>
        <p:txBody>
          <a:bodyPr wrap="none" lIns="0" tIns="0" rIns="0" bIns="0" anchor="ctr" anchorCtr="0">
            <a:spAutoFit/>
          </a:bodyPr>
          <a:lstStyle/>
          <a:p>
            <a:pPr algn="r"/>
            <a:r>
              <a:rPr lang="en-IE" sz="1400" dirty="0" smtClean="0">
                <a:solidFill>
                  <a:srgbClr val="22505F"/>
                </a:solidFill>
              </a:rPr>
              <a:t>Disagree slightly</a:t>
            </a:r>
            <a:endParaRPr lang="en-IE" sz="1400" dirty="0">
              <a:solidFill>
                <a:srgbClr val="22505F"/>
              </a:solidFill>
            </a:endParaRPr>
          </a:p>
        </p:txBody>
      </p:sp>
      <p:sp>
        <p:nvSpPr>
          <p:cNvPr id="23" name="Rectangle 22"/>
          <p:cNvSpPr/>
          <p:nvPr/>
        </p:nvSpPr>
        <p:spPr>
          <a:xfrm>
            <a:off x="261642" y="4786148"/>
            <a:ext cx="1300805" cy="215444"/>
          </a:xfrm>
          <a:prstGeom prst="rect">
            <a:avLst/>
          </a:prstGeom>
        </p:spPr>
        <p:txBody>
          <a:bodyPr wrap="none" lIns="0" tIns="0" rIns="0" bIns="0" anchor="ctr" anchorCtr="0">
            <a:spAutoFit/>
          </a:bodyPr>
          <a:lstStyle/>
          <a:p>
            <a:pPr algn="r"/>
            <a:r>
              <a:rPr lang="en-IE" sz="1400" dirty="0" smtClean="0">
                <a:solidFill>
                  <a:srgbClr val="22505F"/>
                </a:solidFill>
              </a:rPr>
              <a:t>Disagree strongly</a:t>
            </a:r>
            <a:endParaRPr lang="en-IE" sz="1400" dirty="0">
              <a:solidFill>
                <a:srgbClr val="22505F"/>
              </a:solidFill>
            </a:endParaRPr>
          </a:p>
        </p:txBody>
      </p:sp>
      <p:sp>
        <p:nvSpPr>
          <p:cNvPr id="7" name="TextBox 6"/>
          <p:cNvSpPr txBox="1"/>
          <p:nvPr/>
        </p:nvSpPr>
        <p:spPr>
          <a:xfrm>
            <a:off x="7518218" y="1733417"/>
            <a:ext cx="965385" cy="923330"/>
          </a:xfrm>
          <a:prstGeom prst="rect">
            <a:avLst/>
          </a:prstGeom>
          <a:noFill/>
        </p:spPr>
        <p:txBody>
          <a:bodyPr wrap="square" rtlCol="0">
            <a:spAutoFit/>
          </a:bodyPr>
          <a:lstStyle/>
          <a:p>
            <a:pPr algn="ctr" fontAlgn="b"/>
            <a:r>
              <a:rPr lang="en-IE" sz="900" dirty="0">
                <a:solidFill>
                  <a:srgbClr val="22505F"/>
                </a:solidFill>
              </a:rPr>
              <a:t>Ireland’s abortion ban is cruel and </a:t>
            </a:r>
            <a:r>
              <a:rPr lang="en-IE" sz="900" dirty="0" smtClean="0">
                <a:solidFill>
                  <a:srgbClr val="22505F"/>
                </a:solidFill>
              </a:rPr>
              <a:t>inhumane</a:t>
            </a:r>
          </a:p>
          <a:p>
            <a:pPr algn="ctr" fontAlgn="b"/>
            <a:r>
              <a:rPr lang="en-IE" sz="900" dirty="0">
                <a:solidFill>
                  <a:srgbClr val="22505F"/>
                </a:solidFill>
              </a:rPr>
              <a:t>(</a:t>
            </a:r>
            <a:r>
              <a:rPr lang="en-IE" sz="900" dirty="0" smtClean="0">
                <a:solidFill>
                  <a:srgbClr val="22505F"/>
                </a:solidFill>
              </a:rPr>
              <a:t>n=811)</a:t>
            </a:r>
            <a:endParaRPr lang="en-IE" sz="900" dirty="0">
              <a:solidFill>
                <a:srgbClr val="22505F"/>
              </a:solidFill>
            </a:endParaRPr>
          </a:p>
          <a:p>
            <a:pPr algn="ctr" fontAlgn="b"/>
            <a:r>
              <a:rPr lang="en-IE" sz="900" dirty="0" smtClean="0">
                <a:solidFill>
                  <a:srgbClr val="22505F"/>
                </a:solidFill>
              </a:rPr>
              <a:t>%</a:t>
            </a:r>
            <a:endParaRPr lang="en-IE" sz="900" dirty="0">
              <a:solidFill>
                <a:srgbClr val="22505F"/>
              </a:solidFill>
            </a:endParaRPr>
          </a:p>
        </p:txBody>
      </p:sp>
      <p:sp>
        <p:nvSpPr>
          <p:cNvPr id="25" name="TextBox 24"/>
          <p:cNvSpPr txBox="1"/>
          <p:nvPr/>
        </p:nvSpPr>
        <p:spPr>
          <a:xfrm>
            <a:off x="2779754" y="1317918"/>
            <a:ext cx="1205987" cy="1338828"/>
          </a:xfrm>
          <a:prstGeom prst="rect">
            <a:avLst/>
          </a:prstGeom>
          <a:noFill/>
        </p:spPr>
        <p:txBody>
          <a:bodyPr wrap="square" rtlCol="0">
            <a:spAutoFit/>
          </a:bodyPr>
          <a:lstStyle/>
          <a:p>
            <a:pPr algn="ctr" fontAlgn="b"/>
            <a:r>
              <a:rPr lang="en-IE" sz="900" dirty="0">
                <a:solidFill>
                  <a:srgbClr val="22505F"/>
                </a:solidFill>
              </a:rPr>
              <a:t>Irish politicians should show leadership and deal proactively with the issue of widening access to abortion in </a:t>
            </a:r>
            <a:r>
              <a:rPr lang="en-IE" sz="900" dirty="0" smtClean="0">
                <a:solidFill>
                  <a:srgbClr val="22505F"/>
                </a:solidFill>
              </a:rPr>
              <a:t>Ireland</a:t>
            </a:r>
          </a:p>
          <a:p>
            <a:pPr algn="ctr" fontAlgn="b"/>
            <a:r>
              <a:rPr lang="en-IE" sz="900" dirty="0">
                <a:solidFill>
                  <a:srgbClr val="22505F"/>
                </a:solidFill>
              </a:rPr>
              <a:t>(</a:t>
            </a:r>
            <a:r>
              <a:rPr lang="en-IE" sz="900" dirty="0" smtClean="0">
                <a:solidFill>
                  <a:srgbClr val="22505F"/>
                </a:solidFill>
              </a:rPr>
              <a:t>n=831)</a:t>
            </a:r>
            <a:endParaRPr lang="en-IE" sz="900" dirty="0">
              <a:solidFill>
                <a:srgbClr val="22505F"/>
              </a:solidFill>
            </a:endParaRPr>
          </a:p>
          <a:p>
            <a:pPr algn="ctr" fontAlgn="b"/>
            <a:r>
              <a:rPr lang="en-IE" sz="900" dirty="0" smtClean="0">
                <a:solidFill>
                  <a:srgbClr val="22505F"/>
                </a:solidFill>
              </a:rPr>
              <a:t>%</a:t>
            </a:r>
            <a:endParaRPr lang="en-IE" sz="900" dirty="0">
              <a:solidFill>
                <a:srgbClr val="22505F"/>
              </a:solidFill>
              <a:latin typeface="Arial"/>
            </a:endParaRPr>
          </a:p>
        </p:txBody>
      </p:sp>
      <p:sp>
        <p:nvSpPr>
          <p:cNvPr id="26" name="TextBox 25"/>
          <p:cNvSpPr txBox="1"/>
          <p:nvPr/>
        </p:nvSpPr>
        <p:spPr>
          <a:xfrm>
            <a:off x="1532472" y="1594917"/>
            <a:ext cx="1276543" cy="1061829"/>
          </a:xfrm>
          <a:prstGeom prst="rect">
            <a:avLst/>
          </a:prstGeom>
          <a:noFill/>
        </p:spPr>
        <p:txBody>
          <a:bodyPr wrap="square" rtlCol="0">
            <a:spAutoFit/>
          </a:bodyPr>
          <a:lstStyle/>
          <a:p>
            <a:pPr algn="ctr" fontAlgn="b"/>
            <a:r>
              <a:rPr lang="en-IE" sz="900" dirty="0">
                <a:solidFill>
                  <a:srgbClr val="22505F"/>
                </a:solidFill>
              </a:rPr>
              <a:t>Expanding access to abortion should be one of the priority issues for the next </a:t>
            </a:r>
            <a:r>
              <a:rPr lang="en-IE" sz="900" dirty="0" smtClean="0">
                <a:solidFill>
                  <a:srgbClr val="22505F"/>
                </a:solidFill>
              </a:rPr>
              <a:t>government</a:t>
            </a:r>
          </a:p>
          <a:p>
            <a:pPr algn="ctr" fontAlgn="b"/>
            <a:r>
              <a:rPr lang="en-IE" sz="900" dirty="0" smtClean="0">
                <a:solidFill>
                  <a:srgbClr val="22505F"/>
                </a:solidFill>
              </a:rPr>
              <a:t>(n=807)</a:t>
            </a:r>
            <a:endParaRPr lang="en-IE" sz="900" dirty="0">
              <a:solidFill>
                <a:srgbClr val="22505F"/>
              </a:solidFill>
            </a:endParaRPr>
          </a:p>
          <a:p>
            <a:pPr algn="ctr" fontAlgn="b"/>
            <a:r>
              <a:rPr lang="en-IE" sz="900" dirty="0" smtClean="0">
                <a:solidFill>
                  <a:srgbClr val="22505F"/>
                </a:solidFill>
              </a:rPr>
              <a:t>%</a:t>
            </a:r>
            <a:endParaRPr lang="en-IE" sz="900" dirty="0">
              <a:solidFill>
                <a:srgbClr val="22505F"/>
              </a:solidFill>
              <a:latin typeface="Arial"/>
            </a:endParaRPr>
          </a:p>
        </p:txBody>
      </p:sp>
      <p:sp>
        <p:nvSpPr>
          <p:cNvPr id="27" name="TextBox 26"/>
          <p:cNvSpPr txBox="1"/>
          <p:nvPr/>
        </p:nvSpPr>
        <p:spPr>
          <a:xfrm>
            <a:off x="3987530" y="1594917"/>
            <a:ext cx="1092474" cy="1061829"/>
          </a:xfrm>
          <a:prstGeom prst="rect">
            <a:avLst/>
          </a:prstGeom>
          <a:noFill/>
        </p:spPr>
        <p:txBody>
          <a:bodyPr wrap="square" rtlCol="0">
            <a:spAutoFit/>
          </a:bodyPr>
          <a:lstStyle/>
          <a:p>
            <a:pPr algn="ctr" fontAlgn="b"/>
            <a:r>
              <a:rPr lang="en-IE" sz="900" dirty="0">
                <a:solidFill>
                  <a:srgbClr val="22505F"/>
                </a:solidFill>
              </a:rPr>
              <a:t> Women’s health should be the priority in any reform of Ireland’s abortion </a:t>
            </a:r>
            <a:r>
              <a:rPr lang="en-IE" sz="900" dirty="0" smtClean="0">
                <a:solidFill>
                  <a:srgbClr val="22505F"/>
                </a:solidFill>
              </a:rPr>
              <a:t>law</a:t>
            </a:r>
          </a:p>
          <a:p>
            <a:pPr algn="ctr" fontAlgn="b"/>
            <a:r>
              <a:rPr lang="en-IE" sz="900" dirty="0">
                <a:solidFill>
                  <a:srgbClr val="22505F"/>
                </a:solidFill>
              </a:rPr>
              <a:t>(</a:t>
            </a:r>
            <a:r>
              <a:rPr lang="en-IE" sz="900" dirty="0" smtClean="0">
                <a:solidFill>
                  <a:srgbClr val="22505F"/>
                </a:solidFill>
              </a:rPr>
              <a:t>n=886)</a:t>
            </a:r>
            <a:endParaRPr lang="en-IE" sz="900" dirty="0">
              <a:solidFill>
                <a:srgbClr val="22505F"/>
              </a:solidFill>
            </a:endParaRPr>
          </a:p>
          <a:p>
            <a:pPr algn="ctr" fontAlgn="b"/>
            <a:r>
              <a:rPr lang="en-IE" sz="900" dirty="0" smtClean="0">
                <a:solidFill>
                  <a:srgbClr val="22505F"/>
                </a:solidFill>
              </a:rPr>
              <a:t>%</a:t>
            </a:r>
            <a:endParaRPr lang="en-IE" sz="900" dirty="0">
              <a:solidFill>
                <a:srgbClr val="22505F"/>
              </a:solidFill>
              <a:latin typeface="Arial"/>
            </a:endParaRPr>
          </a:p>
        </p:txBody>
      </p:sp>
      <p:sp>
        <p:nvSpPr>
          <p:cNvPr id="37" name="TextBox 36"/>
          <p:cNvSpPr txBox="1"/>
          <p:nvPr/>
        </p:nvSpPr>
        <p:spPr>
          <a:xfrm>
            <a:off x="4919134" y="1317918"/>
            <a:ext cx="1413936" cy="1338828"/>
          </a:xfrm>
          <a:prstGeom prst="rect">
            <a:avLst/>
          </a:prstGeom>
          <a:noFill/>
        </p:spPr>
        <p:txBody>
          <a:bodyPr wrap="square" rtlCol="0">
            <a:spAutoFit/>
          </a:bodyPr>
          <a:lstStyle/>
          <a:p>
            <a:pPr algn="ctr" fontAlgn="b"/>
            <a:r>
              <a:rPr lang="en-IE" sz="900" dirty="0">
                <a:solidFill>
                  <a:srgbClr val="22505F"/>
                </a:solidFill>
              </a:rPr>
              <a:t>The fact that women must travel abroad to access abortion unfairly discriminates against women who cannot afford or are unable to travel </a:t>
            </a:r>
            <a:r>
              <a:rPr lang="en-IE" sz="900" dirty="0" smtClean="0">
                <a:solidFill>
                  <a:srgbClr val="22505F"/>
                </a:solidFill>
              </a:rPr>
              <a:t>abroad</a:t>
            </a:r>
          </a:p>
          <a:p>
            <a:pPr algn="ctr" fontAlgn="b"/>
            <a:r>
              <a:rPr lang="en-IE" sz="900" dirty="0">
                <a:solidFill>
                  <a:srgbClr val="22505F"/>
                </a:solidFill>
              </a:rPr>
              <a:t>(</a:t>
            </a:r>
            <a:r>
              <a:rPr lang="en-IE" sz="900" dirty="0" smtClean="0">
                <a:solidFill>
                  <a:srgbClr val="22505F"/>
                </a:solidFill>
              </a:rPr>
              <a:t>n=873)</a:t>
            </a:r>
          </a:p>
          <a:p>
            <a:pPr algn="ctr" fontAlgn="b"/>
            <a:r>
              <a:rPr lang="en-IE" sz="900" dirty="0" smtClean="0">
                <a:solidFill>
                  <a:srgbClr val="22505F"/>
                </a:solidFill>
              </a:rPr>
              <a:t>%</a:t>
            </a:r>
            <a:endParaRPr lang="en-IE" sz="900" dirty="0">
              <a:solidFill>
                <a:srgbClr val="22505F"/>
              </a:solidFill>
            </a:endParaRPr>
          </a:p>
        </p:txBody>
      </p:sp>
      <p:sp>
        <p:nvSpPr>
          <p:cNvPr id="44" name="TextBox 43"/>
          <p:cNvSpPr txBox="1"/>
          <p:nvPr/>
        </p:nvSpPr>
        <p:spPr>
          <a:xfrm>
            <a:off x="6197405" y="1456418"/>
            <a:ext cx="1227864" cy="1200329"/>
          </a:xfrm>
          <a:prstGeom prst="rect">
            <a:avLst/>
          </a:prstGeom>
          <a:noFill/>
        </p:spPr>
        <p:txBody>
          <a:bodyPr wrap="square" rtlCol="0">
            <a:spAutoFit/>
          </a:bodyPr>
          <a:lstStyle/>
          <a:p>
            <a:pPr algn="ctr" fontAlgn="b"/>
            <a:r>
              <a:rPr lang="en-IE" sz="900" dirty="0">
                <a:solidFill>
                  <a:srgbClr val="22505F"/>
                </a:solidFill>
              </a:rPr>
              <a:t>It is hypocritical that Ireland’s constitution bans abortion in Ireland but allows women to travel abroad for </a:t>
            </a:r>
            <a:r>
              <a:rPr lang="en-IE" sz="900" dirty="0" smtClean="0">
                <a:solidFill>
                  <a:srgbClr val="22505F"/>
                </a:solidFill>
              </a:rPr>
              <a:t>abortions</a:t>
            </a:r>
          </a:p>
          <a:p>
            <a:pPr algn="ctr" fontAlgn="b"/>
            <a:r>
              <a:rPr lang="en-IE" sz="900" dirty="0">
                <a:solidFill>
                  <a:srgbClr val="22505F"/>
                </a:solidFill>
              </a:rPr>
              <a:t>(</a:t>
            </a:r>
            <a:r>
              <a:rPr lang="en-IE" sz="900" dirty="0" smtClean="0">
                <a:solidFill>
                  <a:srgbClr val="22505F"/>
                </a:solidFill>
              </a:rPr>
              <a:t>n=868)</a:t>
            </a:r>
            <a:endParaRPr lang="en-IE" sz="900" dirty="0">
              <a:solidFill>
                <a:srgbClr val="22505F"/>
              </a:solidFill>
            </a:endParaRPr>
          </a:p>
          <a:p>
            <a:pPr algn="ctr" fontAlgn="b"/>
            <a:r>
              <a:rPr lang="en-IE" sz="900" dirty="0" smtClean="0">
                <a:solidFill>
                  <a:srgbClr val="22505F"/>
                </a:solidFill>
              </a:rPr>
              <a:t>%</a:t>
            </a:r>
            <a:endParaRPr lang="en-IE" sz="900" dirty="0">
              <a:solidFill>
                <a:srgbClr val="22505F"/>
              </a:solidFill>
            </a:endParaRPr>
          </a:p>
        </p:txBody>
      </p:sp>
      <p:sp>
        <p:nvSpPr>
          <p:cNvPr id="18" name="Right Brace 17"/>
          <p:cNvSpPr/>
          <p:nvPr/>
        </p:nvSpPr>
        <p:spPr>
          <a:xfrm>
            <a:off x="2566001" y="3102545"/>
            <a:ext cx="106878" cy="109334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21" name="TextBox 20"/>
          <p:cNvSpPr txBox="1"/>
          <p:nvPr/>
        </p:nvSpPr>
        <p:spPr>
          <a:xfrm>
            <a:off x="2601626" y="3495328"/>
            <a:ext cx="453970" cy="276999"/>
          </a:xfrm>
          <a:prstGeom prst="rect">
            <a:avLst/>
          </a:prstGeom>
          <a:noFill/>
        </p:spPr>
        <p:txBody>
          <a:bodyPr wrap="none" rtlCol="0">
            <a:spAutoFit/>
          </a:bodyPr>
          <a:lstStyle/>
          <a:p>
            <a:r>
              <a:rPr lang="en-IE" sz="1200" b="1" dirty="0">
                <a:solidFill>
                  <a:schemeClr val="bg1"/>
                </a:solidFill>
              </a:rPr>
              <a:t>6</a:t>
            </a:r>
            <a:r>
              <a:rPr lang="en-IE" sz="1200" b="1" dirty="0" smtClean="0">
                <a:solidFill>
                  <a:schemeClr val="bg1"/>
                </a:solidFill>
              </a:rPr>
              <a:t>9%</a:t>
            </a:r>
            <a:endParaRPr lang="en-IE" sz="1200" b="1" dirty="0">
              <a:solidFill>
                <a:schemeClr val="bg1"/>
              </a:solidFill>
            </a:endParaRPr>
          </a:p>
        </p:txBody>
      </p:sp>
      <p:sp>
        <p:nvSpPr>
          <p:cNvPr id="24" name="Right Brace 23"/>
          <p:cNvSpPr/>
          <p:nvPr/>
        </p:nvSpPr>
        <p:spPr>
          <a:xfrm>
            <a:off x="3725721" y="3117934"/>
            <a:ext cx="106878" cy="109334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28" name="TextBox 27"/>
          <p:cNvSpPr txBox="1"/>
          <p:nvPr/>
        </p:nvSpPr>
        <p:spPr>
          <a:xfrm>
            <a:off x="3761346" y="3510717"/>
            <a:ext cx="453970" cy="276999"/>
          </a:xfrm>
          <a:prstGeom prst="rect">
            <a:avLst/>
          </a:prstGeom>
          <a:noFill/>
        </p:spPr>
        <p:txBody>
          <a:bodyPr wrap="none" rtlCol="0">
            <a:spAutoFit/>
          </a:bodyPr>
          <a:lstStyle/>
          <a:p>
            <a:r>
              <a:rPr lang="en-IE" sz="1200" b="1" dirty="0" smtClean="0">
                <a:solidFill>
                  <a:schemeClr val="bg1"/>
                </a:solidFill>
              </a:rPr>
              <a:t>77%</a:t>
            </a:r>
            <a:endParaRPr lang="en-IE" sz="1200" b="1" dirty="0">
              <a:solidFill>
                <a:schemeClr val="bg1"/>
              </a:solidFill>
            </a:endParaRPr>
          </a:p>
        </p:txBody>
      </p:sp>
      <p:sp>
        <p:nvSpPr>
          <p:cNvPr id="29" name="Right Brace 28"/>
          <p:cNvSpPr/>
          <p:nvPr/>
        </p:nvSpPr>
        <p:spPr>
          <a:xfrm>
            <a:off x="4883509" y="2885457"/>
            <a:ext cx="106878" cy="131220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30" name="TextBox 29"/>
          <p:cNvSpPr txBox="1"/>
          <p:nvPr/>
        </p:nvSpPr>
        <p:spPr>
          <a:xfrm>
            <a:off x="4919134" y="3408865"/>
            <a:ext cx="453970" cy="276999"/>
          </a:xfrm>
          <a:prstGeom prst="rect">
            <a:avLst/>
          </a:prstGeom>
          <a:noFill/>
        </p:spPr>
        <p:txBody>
          <a:bodyPr wrap="none" rtlCol="0">
            <a:spAutoFit/>
          </a:bodyPr>
          <a:lstStyle/>
          <a:p>
            <a:r>
              <a:rPr lang="en-IE" sz="1200" b="1" dirty="0">
                <a:solidFill>
                  <a:schemeClr val="bg1"/>
                </a:solidFill>
              </a:rPr>
              <a:t>9</a:t>
            </a:r>
            <a:r>
              <a:rPr lang="en-IE" sz="1200" b="1" dirty="0" smtClean="0">
                <a:solidFill>
                  <a:schemeClr val="bg1"/>
                </a:solidFill>
              </a:rPr>
              <a:t>0%</a:t>
            </a:r>
            <a:endParaRPr lang="en-IE" sz="1200" b="1" dirty="0">
              <a:solidFill>
                <a:schemeClr val="bg1"/>
              </a:solidFill>
            </a:endParaRPr>
          </a:p>
        </p:txBody>
      </p:sp>
      <p:sp>
        <p:nvSpPr>
          <p:cNvPr id="31" name="Right Brace 30"/>
          <p:cNvSpPr/>
          <p:nvPr/>
        </p:nvSpPr>
        <p:spPr>
          <a:xfrm>
            <a:off x="6031155" y="2892309"/>
            <a:ext cx="106878" cy="131220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32" name="TextBox 31"/>
          <p:cNvSpPr txBox="1"/>
          <p:nvPr/>
        </p:nvSpPr>
        <p:spPr>
          <a:xfrm>
            <a:off x="6066780" y="3415717"/>
            <a:ext cx="453970" cy="276999"/>
          </a:xfrm>
          <a:prstGeom prst="rect">
            <a:avLst/>
          </a:prstGeom>
          <a:noFill/>
        </p:spPr>
        <p:txBody>
          <a:bodyPr wrap="none" rtlCol="0">
            <a:spAutoFit/>
          </a:bodyPr>
          <a:lstStyle/>
          <a:p>
            <a:r>
              <a:rPr lang="en-IE" sz="1200" b="1" dirty="0">
                <a:solidFill>
                  <a:schemeClr val="bg1"/>
                </a:solidFill>
              </a:rPr>
              <a:t>8</a:t>
            </a:r>
            <a:r>
              <a:rPr lang="en-IE" sz="1200" b="1" dirty="0" smtClean="0">
                <a:solidFill>
                  <a:schemeClr val="bg1"/>
                </a:solidFill>
              </a:rPr>
              <a:t>2%</a:t>
            </a:r>
            <a:endParaRPr lang="en-IE" sz="1200" b="1" dirty="0">
              <a:solidFill>
                <a:schemeClr val="bg1"/>
              </a:solidFill>
            </a:endParaRPr>
          </a:p>
        </p:txBody>
      </p:sp>
      <p:sp>
        <p:nvSpPr>
          <p:cNvPr id="33" name="Right Brace 32"/>
          <p:cNvSpPr/>
          <p:nvPr/>
        </p:nvSpPr>
        <p:spPr>
          <a:xfrm>
            <a:off x="7174534" y="2960044"/>
            <a:ext cx="106878" cy="131220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34" name="TextBox 33"/>
          <p:cNvSpPr txBox="1"/>
          <p:nvPr/>
        </p:nvSpPr>
        <p:spPr>
          <a:xfrm>
            <a:off x="7210159" y="3483452"/>
            <a:ext cx="453970" cy="276999"/>
          </a:xfrm>
          <a:prstGeom prst="rect">
            <a:avLst/>
          </a:prstGeom>
          <a:noFill/>
        </p:spPr>
        <p:txBody>
          <a:bodyPr wrap="none" rtlCol="0">
            <a:spAutoFit/>
          </a:bodyPr>
          <a:lstStyle/>
          <a:p>
            <a:r>
              <a:rPr lang="en-IE" sz="1200" b="1" dirty="0">
                <a:solidFill>
                  <a:schemeClr val="bg1"/>
                </a:solidFill>
              </a:rPr>
              <a:t>7</a:t>
            </a:r>
            <a:r>
              <a:rPr lang="en-IE" sz="1200" b="1" dirty="0" smtClean="0">
                <a:solidFill>
                  <a:schemeClr val="bg1"/>
                </a:solidFill>
              </a:rPr>
              <a:t>6%</a:t>
            </a:r>
            <a:endParaRPr lang="en-IE" sz="1200" b="1" dirty="0">
              <a:solidFill>
                <a:schemeClr val="bg1"/>
              </a:solidFill>
            </a:endParaRPr>
          </a:p>
        </p:txBody>
      </p:sp>
      <p:sp>
        <p:nvSpPr>
          <p:cNvPr id="35" name="Right Brace 34"/>
          <p:cNvSpPr/>
          <p:nvPr/>
        </p:nvSpPr>
        <p:spPr>
          <a:xfrm>
            <a:off x="8343154" y="3063752"/>
            <a:ext cx="106878" cy="109334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36" name="TextBox 35"/>
          <p:cNvSpPr txBox="1"/>
          <p:nvPr/>
        </p:nvSpPr>
        <p:spPr>
          <a:xfrm>
            <a:off x="8414404" y="3456535"/>
            <a:ext cx="453970" cy="276999"/>
          </a:xfrm>
          <a:prstGeom prst="rect">
            <a:avLst/>
          </a:prstGeom>
          <a:noFill/>
        </p:spPr>
        <p:txBody>
          <a:bodyPr wrap="none" rtlCol="0">
            <a:spAutoFit/>
          </a:bodyPr>
          <a:lstStyle/>
          <a:p>
            <a:r>
              <a:rPr lang="en-IE" sz="1200" b="1" dirty="0" smtClean="0">
                <a:solidFill>
                  <a:schemeClr val="bg1"/>
                </a:solidFill>
              </a:rPr>
              <a:t>68%</a:t>
            </a:r>
            <a:endParaRPr lang="en-IE" sz="1200" b="1" dirty="0">
              <a:solidFill>
                <a:schemeClr val="bg1"/>
              </a:solidFill>
            </a:endParaRPr>
          </a:p>
        </p:txBody>
      </p:sp>
      <p:sp>
        <p:nvSpPr>
          <p:cNvPr id="38" name="Right Brace 37"/>
          <p:cNvSpPr/>
          <p:nvPr/>
        </p:nvSpPr>
        <p:spPr>
          <a:xfrm>
            <a:off x="2585850" y="4608841"/>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39" name="TextBox 38"/>
          <p:cNvSpPr txBox="1"/>
          <p:nvPr/>
        </p:nvSpPr>
        <p:spPr>
          <a:xfrm>
            <a:off x="2621475" y="4657249"/>
            <a:ext cx="453970" cy="276999"/>
          </a:xfrm>
          <a:prstGeom prst="rect">
            <a:avLst/>
          </a:prstGeom>
          <a:noFill/>
        </p:spPr>
        <p:txBody>
          <a:bodyPr wrap="none" rtlCol="0">
            <a:spAutoFit/>
          </a:bodyPr>
          <a:lstStyle/>
          <a:p>
            <a:r>
              <a:rPr lang="en-IE" sz="1200" b="1" dirty="0" smtClean="0">
                <a:solidFill>
                  <a:schemeClr val="bg1"/>
                </a:solidFill>
              </a:rPr>
              <a:t>31%</a:t>
            </a:r>
            <a:endParaRPr lang="en-IE" sz="1200" b="1" dirty="0">
              <a:solidFill>
                <a:schemeClr val="bg1"/>
              </a:solidFill>
            </a:endParaRPr>
          </a:p>
        </p:txBody>
      </p:sp>
      <p:sp>
        <p:nvSpPr>
          <p:cNvPr id="40" name="Right Brace 39"/>
          <p:cNvSpPr/>
          <p:nvPr/>
        </p:nvSpPr>
        <p:spPr>
          <a:xfrm>
            <a:off x="3715881" y="4520835"/>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1" name="TextBox 40"/>
          <p:cNvSpPr txBox="1"/>
          <p:nvPr/>
        </p:nvSpPr>
        <p:spPr>
          <a:xfrm>
            <a:off x="3751506" y="4569243"/>
            <a:ext cx="453970" cy="276999"/>
          </a:xfrm>
          <a:prstGeom prst="rect">
            <a:avLst/>
          </a:prstGeom>
          <a:noFill/>
        </p:spPr>
        <p:txBody>
          <a:bodyPr wrap="none" rtlCol="0">
            <a:spAutoFit/>
          </a:bodyPr>
          <a:lstStyle/>
          <a:p>
            <a:r>
              <a:rPr lang="en-IE" sz="1200" b="1" dirty="0" smtClean="0">
                <a:solidFill>
                  <a:schemeClr val="bg1"/>
                </a:solidFill>
              </a:rPr>
              <a:t>23%</a:t>
            </a:r>
            <a:endParaRPr lang="en-IE" sz="1200" b="1" dirty="0">
              <a:solidFill>
                <a:schemeClr val="bg1"/>
              </a:solidFill>
            </a:endParaRPr>
          </a:p>
        </p:txBody>
      </p:sp>
      <p:sp>
        <p:nvSpPr>
          <p:cNvPr id="42" name="Right Brace 41"/>
          <p:cNvSpPr/>
          <p:nvPr/>
        </p:nvSpPr>
        <p:spPr>
          <a:xfrm>
            <a:off x="4875953" y="4452738"/>
            <a:ext cx="114434" cy="224227"/>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3" name="TextBox 42"/>
          <p:cNvSpPr txBox="1"/>
          <p:nvPr/>
        </p:nvSpPr>
        <p:spPr>
          <a:xfrm>
            <a:off x="4911578" y="4441771"/>
            <a:ext cx="453970" cy="276999"/>
          </a:xfrm>
          <a:prstGeom prst="rect">
            <a:avLst/>
          </a:prstGeom>
          <a:noFill/>
        </p:spPr>
        <p:txBody>
          <a:bodyPr wrap="none" rtlCol="0">
            <a:spAutoFit/>
          </a:bodyPr>
          <a:lstStyle/>
          <a:p>
            <a:r>
              <a:rPr lang="en-IE" sz="1200" b="1" dirty="0" smtClean="0">
                <a:solidFill>
                  <a:schemeClr val="bg1"/>
                </a:solidFill>
              </a:rPr>
              <a:t>10%</a:t>
            </a:r>
            <a:endParaRPr lang="en-IE" sz="1200" b="1" dirty="0">
              <a:solidFill>
                <a:schemeClr val="bg1"/>
              </a:solidFill>
            </a:endParaRPr>
          </a:p>
        </p:txBody>
      </p:sp>
      <p:sp>
        <p:nvSpPr>
          <p:cNvPr id="45" name="Right Brace 44"/>
          <p:cNvSpPr/>
          <p:nvPr/>
        </p:nvSpPr>
        <p:spPr>
          <a:xfrm>
            <a:off x="6007140" y="4413113"/>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6" name="TextBox 45"/>
          <p:cNvSpPr txBox="1"/>
          <p:nvPr/>
        </p:nvSpPr>
        <p:spPr>
          <a:xfrm>
            <a:off x="6042765" y="4461521"/>
            <a:ext cx="453970" cy="276999"/>
          </a:xfrm>
          <a:prstGeom prst="rect">
            <a:avLst/>
          </a:prstGeom>
          <a:noFill/>
        </p:spPr>
        <p:txBody>
          <a:bodyPr wrap="none" rtlCol="0">
            <a:spAutoFit/>
          </a:bodyPr>
          <a:lstStyle/>
          <a:p>
            <a:r>
              <a:rPr lang="en-IE" sz="1200" b="1" dirty="0" smtClean="0">
                <a:solidFill>
                  <a:schemeClr val="bg1"/>
                </a:solidFill>
              </a:rPr>
              <a:t>18%</a:t>
            </a:r>
            <a:endParaRPr lang="en-IE" sz="1200" b="1" dirty="0">
              <a:solidFill>
                <a:schemeClr val="bg1"/>
              </a:solidFill>
            </a:endParaRPr>
          </a:p>
        </p:txBody>
      </p:sp>
      <p:sp>
        <p:nvSpPr>
          <p:cNvPr id="47" name="Right Brace 46"/>
          <p:cNvSpPr/>
          <p:nvPr/>
        </p:nvSpPr>
        <p:spPr>
          <a:xfrm>
            <a:off x="7174269" y="4467950"/>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8" name="TextBox 47"/>
          <p:cNvSpPr txBox="1"/>
          <p:nvPr/>
        </p:nvSpPr>
        <p:spPr>
          <a:xfrm>
            <a:off x="7209894" y="4516358"/>
            <a:ext cx="453970" cy="276999"/>
          </a:xfrm>
          <a:prstGeom prst="rect">
            <a:avLst/>
          </a:prstGeom>
          <a:noFill/>
        </p:spPr>
        <p:txBody>
          <a:bodyPr wrap="none" rtlCol="0">
            <a:spAutoFit/>
          </a:bodyPr>
          <a:lstStyle/>
          <a:p>
            <a:r>
              <a:rPr lang="en-IE" sz="1200" b="1" dirty="0" smtClean="0">
                <a:solidFill>
                  <a:schemeClr val="bg1"/>
                </a:solidFill>
              </a:rPr>
              <a:t>24%</a:t>
            </a:r>
            <a:endParaRPr lang="en-IE" sz="1200" b="1" dirty="0">
              <a:solidFill>
                <a:schemeClr val="bg1"/>
              </a:solidFill>
            </a:endParaRPr>
          </a:p>
        </p:txBody>
      </p:sp>
      <p:sp>
        <p:nvSpPr>
          <p:cNvPr id="49" name="Right Brace 48"/>
          <p:cNvSpPr/>
          <p:nvPr/>
        </p:nvSpPr>
        <p:spPr>
          <a:xfrm>
            <a:off x="8354764" y="4551612"/>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50" name="TextBox 49"/>
          <p:cNvSpPr txBox="1"/>
          <p:nvPr/>
        </p:nvSpPr>
        <p:spPr>
          <a:xfrm>
            <a:off x="8390389" y="4600020"/>
            <a:ext cx="453970" cy="276999"/>
          </a:xfrm>
          <a:prstGeom prst="rect">
            <a:avLst/>
          </a:prstGeom>
          <a:noFill/>
        </p:spPr>
        <p:txBody>
          <a:bodyPr wrap="none" rtlCol="0">
            <a:spAutoFit/>
          </a:bodyPr>
          <a:lstStyle/>
          <a:p>
            <a:r>
              <a:rPr lang="en-IE" sz="1200" b="1" dirty="0" smtClean="0">
                <a:solidFill>
                  <a:schemeClr val="bg1"/>
                </a:solidFill>
              </a:rPr>
              <a:t>32%</a:t>
            </a:r>
            <a:endParaRPr lang="en-IE" sz="1200" b="1" dirty="0">
              <a:solidFill>
                <a:schemeClr val="bg1"/>
              </a:solidFill>
            </a:endParaRPr>
          </a:p>
        </p:txBody>
      </p:sp>
    </p:spTree>
    <p:extLst>
      <p:ext uri="{BB962C8B-B14F-4D97-AF65-F5344CB8AC3E}">
        <p14:creationId xmlns:p14="http://schemas.microsoft.com/office/powerpoint/2010/main" val="28392559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48482"/>
            <a:ext cx="7508659" cy="738664"/>
          </a:xfrm>
        </p:spPr>
        <p:txBody>
          <a:bodyPr/>
          <a:lstStyle/>
          <a:p>
            <a:pPr>
              <a:spcAft>
                <a:spcPts val="0"/>
              </a:spcAft>
            </a:pPr>
            <a:r>
              <a:rPr lang="en-GB" dirty="0"/>
              <a:t>Expanding access to abortion should be one of the priority </a:t>
            </a:r>
            <a:r>
              <a:rPr lang="en-GB" dirty="0" smtClean="0"/>
              <a:t/>
            </a:r>
            <a:br>
              <a:rPr lang="en-GB" dirty="0" smtClean="0"/>
            </a:br>
            <a:r>
              <a:rPr lang="en-GB" dirty="0" smtClean="0"/>
              <a:t>issues </a:t>
            </a:r>
            <a:r>
              <a:rPr lang="en-GB" dirty="0"/>
              <a:t>for the next government.</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816570"/>
            <a:ext cx="3072059" cy="215444"/>
          </a:xfrm>
        </p:spPr>
        <p:txBody>
          <a:bodyPr/>
          <a:lstStyle/>
          <a:p>
            <a:r>
              <a:rPr lang="en-IE" dirty="0"/>
              <a:t>(Base: All Adults 18+ who gave an answer)</a:t>
            </a:r>
          </a:p>
        </p:txBody>
      </p:sp>
      <p:sp>
        <p:nvSpPr>
          <p:cNvPr id="5" name="Text Placeholder 4"/>
          <p:cNvSpPr>
            <a:spLocks noGrp="1"/>
          </p:cNvSpPr>
          <p:nvPr>
            <p:ph type="body" sz="quarter" idx="14"/>
          </p:nvPr>
        </p:nvSpPr>
        <p:spPr>
          <a:xfrm>
            <a:off x="138229" y="5969201"/>
            <a:ext cx="6921795" cy="512961"/>
          </a:xfrm>
        </p:spPr>
        <p:txBody>
          <a:bodyPr/>
          <a:lstStyle/>
          <a:p>
            <a:r>
              <a:rPr lang="en-IE" sz="1400" dirty="0" smtClean="0"/>
              <a:t>Those aged 65+ are more likely to disagree </a:t>
            </a:r>
            <a:r>
              <a:rPr lang="en-IE" sz="1400" dirty="0"/>
              <a:t>that </a:t>
            </a:r>
            <a:r>
              <a:rPr lang="en-IE" sz="1400" dirty="0" smtClean="0"/>
              <a:t>expanding </a:t>
            </a:r>
            <a:r>
              <a:rPr lang="en-IE" sz="1400" dirty="0"/>
              <a:t>access to abortion should be one of the priority </a:t>
            </a:r>
            <a:r>
              <a:rPr lang="en-IE" sz="1400" dirty="0" smtClean="0"/>
              <a:t>issues </a:t>
            </a:r>
            <a:r>
              <a:rPr lang="en-IE" sz="1400" dirty="0"/>
              <a:t>for the next </a:t>
            </a:r>
            <a:r>
              <a:rPr lang="en-IE" sz="1400" dirty="0" smtClean="0"/>
              <a:t>government.</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03683056"/>
              </p:ext>
            </p:extLst>
          </p:nvPr>
        </p:nvGraphicFramePr>
        <p:xfrm>
          <a:off x="144000" y="1483266"/>
          <a:ext cx="8784176" cy="1285875"/>
        </p:xfrm>
        <a:graphic>
          <a:graphicData uri="http://schemas.openxmlformats.org/drawingml/2006/table">
            <a:tbl>
              <a:tblPr firstRow="1" bandRow="1">
                <a:tableStyleId>{00A15C55-8517-42AA-B614-E9B94910E393}</a:tableStyleId>
              </a:tblPr>
              <a:tblGrid>
                <a:gridCol w="1587155"/>
                <a:gridCol w="799669"/>
                <a:gridCol w="799669"/>
                <a:gridCol w="799669"/>
                <a:gridCol w="799669"/>
                <a:gridCol w="799669"/>
                <a:gridCol w="799669"/>
                <a:gridCol w="799669"/>
                <a:gridCol w="799669"/>
                <a:gridCol w="799669"/>
              </a:tblGrid>
              <a:tr h="11661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r>
              <a:tr h="11661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r>
              <a:tr h="116610">
                <a:tc>
                  <a:txBody>
                    <a:bodyPr/>
                    <a:lstStyle/>
                    <a:p>
                      <a:pPr marL="0" marR="0" indent="0" algn="l" defTabSz="685800" rtl="0" eaLnBrk="1" fontAlgn="b" latinLnBrk="0" hangingPunct="1">
                        <a:lnSpc>
                          <a:spcPct val="100000"/>
                        </a:lnSpc>
                        <a:spcBef>
                          <a:spcPts val="0"/>
                        </a:spcBef>
                        <a:spcAft>
                          <a:spcPts val="0"/>
                        </a:spcAft>
                        <a:buClrTx/>
                        <a:buSzTx/>
                        <a:buFontTx/>
                        <a:buNone/>
                        <a:tabLst/>
                        <a:defRPr/>
                      </a:pPr>
                      <a:r>
                        <a:rPr lang="en-IE" sz="1200" i="1" u="none" strike="noStrike" dirty="0" smtClean="0">
                          <a:effectLst/>
                        </a:rPr>
                        <a:t>Base</a:t>
                      </a:r>
                      <a:endParaRPr lang="en-IE" sz="1200" b="1" i="1" u="none" strike="noStrike" dirty="0" smtClean="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807</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388</a:t>
                      </a:r>
                    </a:p>
                  </a:txBody>
                  <a:tcPr marL="9525" marR="9525" marT="9525" marB="0" anchor="b"/>
                </a:tc>
                <a:tc>
                  <a:txBody>
                    <a:bodyPr/>
                    <a:lstStyle/>
                    <a:p>
                      <a:pPr algn="ctr" fontAlgn="b"/>
                      <a:r>
                        <a:rPr lang="en-IE" sz="1100" b="0" i="1" u="none" strike="noStrike" dirty="0">
                          <a:solidFill>
                            <a:schemeClr val="bg1"/>
                          </a:solidFill>
                          <a:effectLst/>
                          <a:latin typeface="Calibri"/>
                        </a:rPr>
                        <a:t>419</a:t>
                      </a:r>
                    </a:p>
                  </a:txBody>
                  <a:tcPr marL="9525" marR="9525" marT="9525" marB="0" anchor="b"/>
                </a:tc>
                <a:tc>
                  <a:txBody>
                    <a:bodyPr/>
                    <a:lstStyle/>
                    <a:p>
                      <a:pPr algn="ctr" fontAlgn="b"/>
                      <a:r>
                        <a:rPr lang="en-IE" sz="1100" b="0" i="1" u="none" strike="noStrike">
                          <a:solidFill>
                            <a:schemeClr val="bg1"/>
                          </a:solidFill>
                          <a:effectLst/>
                          <a:latin typeface="Calibri"/>
                        </a:rPr>
                        <a:t>75</a:t>
                      </a:r>
                    </a:p>
                  </a:txBody>
                  <a:tcPr marL="9525" marR="9525" marT="9525" marB="0" anchor="b"/>
                </a:tc>
                <a:tc>
                  <a:txBody>
                    <a:bodyPr/>
                    <a:lstStyle/>
                    <a:p>
                      <a:pPr algn="ctr" fontAlgn="b"/>
                      <a:r>
                        <a:rPr lang="en-IE" sz="1100" b="0" i="1" u="none" strike="noStrike">
                          <a:solidFill>
                            <a:schemeClr val="bg1"/>
                          </a:solidFill>
                          <a:effectLst/>
                          <a:latin typeface="Calibri"/>
                        </a:rPr>
                        <a:t>160</a:t>
                      </a:r>
                    </a:p>
                  </a:txBody>
                  <a:tcPr marL="9525" marR="9525" marT="9525" marB="0" anchor="b"/>
                </a:tc>
                <a:tc>
                  <a:txBody>
                    <a:bodyPr/>
                    <a:lstStyle/>
                    <a:p>
                      <a:pPr algn="ctr" fontAlgn="b"/>
                      <a:r>
                        <a:rPr lang="en-IE" sz="1100" b="0" i="1" u="none" strike="noStrike">
                          <a:solidFill>
                            <a:schemeClr val="bg1"/>
                          </a:solidFill>
                          <a:effectLst/>
                          <a:latin typeface="Calibri"/>
                        </a:rPr>
                        <a:t>161</a:t>
                      </a:r>
                    </a:p>
                  </a:txBody>
                  <a:tcPr marL="9525" marR="9525" marT="9525" marB="0" anchor="b"/>
                </a:tc>
                <a:tc>
                  <a:txBody>
                    <a:bodyPr/>
                    <a:lstStyle/>
                    <a:p>
                      <a:pPr algn="ctr" fontAlgn="b"/>
                      <a:r>
                        <a:rPr lang="en-IE" sz="1100" b="0" i="1" u="none" strike="noStrike">
                          <a:solidFill>
                            <a:schemeClr val="bg1"/>
                          </a:solidFill>
                          <a:effectLst/>
                          <a:latin typeface="Calibri"/>
                        </a:rPr>
                        <a:t>147</a:t>
                      </a:r>
                    </a:p>
                  </a:txBody>
                  <a:tcPr marL="9525" marR="9525" marT="9525" marB="0" anchor="b"/>
                </a:tc>
                <a:tc>
                  <a:txBody>
                    <a:bodyPr/>
                    <a:lstStyle/>
                    <a:p>
                      <a:pPr algn="ctr" fontAlgn="b"/>
                      <a:r>
                        <a:rPr lang="en-IE" sz="1100" b="0" i="1" u="none" strike="noStrike">
                          <a:solidFill>
                            <a:schemeClr val="bg1"/>
                          </a:solidFill>
                          <a:effectLst/>
                          <a:latin typeface="Calibri"/>
                        </a:rPr>
                        <a:t>115</a:t>
                      </a:r>
                    </a:p>
                  </a:txBody>
                  <a:tcPr marL="9525" marR="9525" marT="9525" marB="0" anchor="b"/>
                </a:tc>
                <a:tc>
                  <a:txBody>
                    <a:bodyPr/>
                    <a:lstStyle/>
                    <a:p>
                      <a:pPr algn="ctr" fontAlgn="b"/>
                      <a:r>
                        <a:rPr lang="en-IE" sz="1100" b="0" i="1" u="none" strike="noStrike" dirty="0">
                          <a:solidFill>
                            <a:schemeClr val="bg1"/>
                          </a:solidFill>
                          <a:effectLst/>
                          <a:latin typeface="Calibri"/>
                        </a:rPr>
                        <a:t>148</a:t>
                      </a:r>
                    </a:p>
                  </a:txBody>
                  <a:tcPr marL="9525" marR="9525" marT="9525" marB="0" anchor="b"/>
                </a:tc>
              </a:tr>
              <a:tr h="107373">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50%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52%</a:t>
                      </a:r>
                    </a:p>
                  </a:txBody>
                  <a:tcPr marL="9525" marR="9525" marT="9525" marB="0" anchor="b"/>
                </a:tc>
                <a:tc>
                  <a:txBody>
                    <a:bodyPr/>
                    <a:lstStyle/>
                    <a:p>
                      <a:pPr algn="ctr" fontAlgn="b"/>
                      <a:r>
                        <a:rPr lang="en-IE" sz="1100" b="0" i="0" u="none" strike="noStrike" dirty="0">
                          <a:solidFill>
                            <a:schemeClr val="bg1"/>
                          </a:solidFill>
                          <a:effectLst/>
                          <a:latin typeface="Calibri"/>
                        </a:rPr>
                        <a:t>47%</a:t>
                      </a:r>
                    </a:p>
                  </a:txBody>
                  <a:tcPr marL="9525" marR="9525" marT="9525" marB="0" anchor="b"/>
                </a:tc>
                <a:tc>
                  <a:txBody>
                    <a:bodyPr/>
                    <a:lstStyle/>
                    <a:p>
                      <a:pPr algn="ctr" fontAlgn="b"/>
                      <a:r>
                        <a:rPr lang="en-IE" sz="1100" b="0" i="0" u="none" strike="noStrike" dirty="0">
                          <a:solidFill>
                            <a:schemeClr val="bg1"/>
                          </a:solidFill>
                          <a:effectLst/>
                          <a:latin typeface="Calibri"/>
                        </a:rPr>
                        <a:t>48%</a:t>
                      </a:r>
                    </a:p>
                  </a:txBody>
                  <a:tcPr marL="9525" marR="9525" marT="9525" marB="0" anchor="b"/>
                </a:tc>
                <a:tc>
                  <a:txBody>
                    <a:bodyPr/>
                    <a:lstStyle/>
                    <a:p>
                      <a:pPr algn="ctr" fontAlgn="b"/>
                      <a:r>
                        <a:rPr lang="en-IE" sz="1100" b="0" i="0" u="none" strike="noStrike" dirty="0">
                          <a:solidFill>
                            <a:schemeClr val="bg1"/>
                          </a:solidFill>
                          <a:effectLst/>
                          <a:latin typeface="Calibri"/>
                        </a:rPr>
                        <a:t>50%</a:t>
                      </a:r>
                    </a:p>
                  </a:txBody>
                  <a:tcPr marL="9525" marR="9525" marT="9525" marB="0" anchor="b"/>
                </a:tc>
                <a:tc>
                  <a:txBody>
                    <a:bodyPr/>
                    <a:lstStyle/>
                    <a:p>
                      <a:pPr algn="ctr" fontAlgn="b"/>
                      <a:r>
                        <a:rPr lang="en-IE" sz="1100" b="0" i="0" u="none" strike="noStrike">
                          <a:solidFill>
                            <a:schemeClr val="bg1"/>
                          </a:solidFill>
                          <a:effectLst/>
                          <a:latin typeface="Calibri"/>
                        </a:rPr>
                        <a:t>54%</a:t>
                      </a:r>
                    </a:p>
                  </a:txBody>
                  <a:tcPr marL="9525" marR="9525" marT="9525" marB="0" anchor="b"/>
                </a:tc>
                <a:tc>
                  <a:txBody>
                    <a:bodyPr/>
                    <a:lstStyle/>
                    <a:p>
                      <a:pPr algn="ctr" fontAlgn="b"/>
                      <a:r>
                        <a:rPr lang="en-IE" sz="1100" b="0" i="0" u="none" strike="noStrike">
                          <a:solidFill>
                            <a:schemeClr val="bg1"/>
                          </a:solidFill>
                          <a:effectLst/>
                          <a:latin typeface="Calibri"/>
                        </a:rPr>
                        <a:t>50%</a:t>
                      </a:r>
                    </a:p>
                  </a:txBody>
                  <a:tcPr marL="9525" marR="9525" marT="9525" marB="0" anchor="b"/>
                </a:tc>
                <a:tc>
                  <a:txBody>
                    <a:bodyPr/>
                    <a:lstStyle/>
                    <a:p>
                      <a:pPr algn="ctr" fontAlgn="b"/>
                      <a:r>
                        <a:rPr lang="en-IE" sz="1100" b="0" i="0" u="none" strike="noStrike">
                          <a:solidFill>
                            <a:schemeClr val="bg1"/>
                          </a:solidFill>
                          <a:effectLst/>
                          <a:latin typeface="Calibri"/>
                        </a:rPr>
                        <a:t>53%</a:t>
                      </a:r>
                    </a:p>
                  </a:txBody>
                  <a:tcPr marL="9525" marR="9525" marT="9525" marB="0" anchor="b"/>
                </a:tc>
                <a:tc>
                  <a:txBody>
                    <a:bodyPr/>
                    <a:lstStyle/>
                    <a:p>
                      <a:pPr algn="ctr" fontAlgn="b"/>
                      <a:r>
                        <a:rPr lang="en-IE" sz="1100" b="0" i="0" u="none" strike="noStrike" dirty="0">
                          <a:solidFill>
                            <a:schemeClr val="bg1"/>
                          </a:solidFill>
                          <a:effectLst/>
                          <a:latin typeface="Calibri"/>
                        </a:rPr>
                        <a:t>42%</a:t>
                      </a:r>
                    </a:p>
                  </a:txBody>
                  <a:tcPr marL="9525" marR="9525" marT="9525" marB="0" anchor="b"/>
                </a:tc>
              </a:tr>
              <a:tr h="111447">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19%</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dirty="0">
                          <a:solidFill>
                            <a:schemeClr val="bg1"/>
                          </a:solidFill>
                          <a:effectLst/>
                          <a:latin typeface="Calibri"/>
                        </a:rPr>
                        <a:t>30%</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21%</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21%</a:t>
                      </a:r>
                    </a:p>
                  </a:txBody>
                  <a:tcPr marL="9525" marR="9525" marT="9525" marB="0" anchor="b"/>
                </a:tc>
                <a:tc>
                  <a:txBody>
                    <a:bodyPr/>
                    <a:lstStyle/>
                    <a:p>
                      <a:pPr algn="ctr" fontAlgn="b"/>
                      <a:r>
                        <a:rPr lang="en-IE" sz="1100" b="0" i="0" u="none" strike="noStrike" dirty="0">
                          <a:solidFill>
                            <a:schemeClr val="bg1"/>
                          </a:solidFill>
                          <a:effectLst/>
                          <a:latin typeface="Calibri"/>
                        </a:rPr>
                        <a:t>21%</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r>
              <a:tr h="107373">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12%</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r>
              <a:tr h="107373">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19%</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22%</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39%</a:t>
                      </a:r>
                    </a:p>
                  </a:txBody>
                  <a:tcPr marL="9525" marR="9525" marT="9525" marB="0" anchor="b">
                    <a:solidFill>
                      <a:schemeClr val="accent1"/>
                    </a:solidFill>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1440262111"/>
              </p:ext>
            </p:extLst>
          </p:nvPr>
        </p:nvGraphicFramePr>
        <p:xfrm>
          <a:off x="158977" y="3412081"/>
          <a:ext cx="7383385" cy="143827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marL="0" marR="0" indent="0" algn="l" defTabSz="685800" rtl="0" eaLnBrk="1" fontAlgn="b" latinLnBrk="0" hangingPunct="1">
                        <a:lnSpc>
                          <a:spcPct val="100000"/>
                        </a:lnSpc>
                        <a:spcBef>
                          <a:spcPts val="0"/>
                        </a:spcBef>
                        <a:spcAft>
                          <a:spcPts val="0"/>
                        </a:spcAft>
                        <a:buClrTx/>
                        <a:buSzTx/>
                        <a:buFontTx/>
                        <a:buNone/>
                        <a:tabLst/>
                        <a:defRPr/>
                      </a:pPr>
                      <a:r>
                        <a:rPr lang="en-IE" sz="1200" i="1" u="none" strike="noStrike" dirty="0" smtClean="0">
                          <a:effectLst/>
                        </a:rPr>
                        <a:t>Base</a:t>
                      </a:r>
                      <a:endParaRPr lang="en-IE" sz="1200" b="1" i="1" u="none" strike="noStrike" dirty="0" smtClean="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807</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324</a:t>
                      </a:r>
                    </a:p>
                  </a:txBody>
                  <a:tcPr marL="9525" marR="9525" marT="9525" marB="0" anchor="b"/>
                </a:tc>
                <a:tc>
                  <a:txBody>
                    <a:bodyPr/>
                    <a:lstStyle/>
                    <a:p>
                      <a:pPr algn="ctr" fontAlgn="b"/>
                      <a:r>
                        <a:rPr lang="en-IE" sz="1100" b="0" i="1" u="none" strike="noStrike" dirty="0">
                          <a:solidFill>
                            <a:schemeClr val="bg1"/>
                          </a:solidFill>
                          <a:effectLst/>
                          <a:latin typeface="Calibri"/>
                        </a:rPr>
                        <a:t>422</a:t>
                      </a:r>
                    </a:p>
                  </a:txBody>
                  <a:tcPr marL="9525" marR="9525" marT="9525" marB="0" anchor="b"/>
                </a:tc>
                <a:tc>
                  <a:txBody>
                    <a:bodyPr/>
                    <a:lstStyle/>
                    <a:p>
                      <a:pPr algn="ctr" fontAlgn="b"/>
                      <a:r>
                        <a:rPr lang="en-IE" sz="1100" b="0" i="1" u="none" strike="noStrike" dirty="0">
                          <a:solidFill>
                            <a:schemeClr val="bg1"/>
                          </a:solidFill>
                          <a:effectLst/>
                          <a:latin typeface="Calibri"/>
                        </a:rPr>
                        <a:t>41</a:t>
                      </a:r>
                    </a:p>
                  </a:txBody>
                  <a:tcPr marL="9525" marR="9525" marT="9525" marB="0" anchor="b"/>
                </a:tc>
                <a:tc>
                  <a:txBody>
                    <a:bodyPr/>
                    <a:lstStyle/>
                    <a:p>
                      <a:pPr algn="ctr" fontAlgn="b"/>
                      <a:r>
                        <a:rPr lang="en-IE" sz="1100" b="0" i="1" u="none" strike="noStrike" dirty="0">
                          <a:solidFill>
                            <a:schemeClr val="bg1"/>
                          </a:solidFill>
                          <a:effectLst/>
                          <a:latin typeface="Calibri"/>
                        </a:rPr>
                        <a:t>234</a:t>
                      </a:r>
                    </a:p>
                  </a:txBody>
                  <a:tcPr marL="9525" marR="9525" marT="9525" marB="0" anchor="b"/>
                </a:tc>
                <a:tc>
                  <a:txBody>
                    <a:bodyPr/>
                    <a:lstStyle/>
                    <a:p>
                      <a:pPr algn="ctr" fontAlgn="b"/>
                      <a:r>
                        <a:rPr lang="en-IE" sz="1100" b="0" i="1" u="none" strike="noStrike" dirty="0">
                          <a:solidFill>
                            <a:schemeClr val="bg1"/>
                          </a:solidFill>
                          <a:effectLst/>
                          <a:latin typeface="Calibri"/>
                        </a:rPr>
                        <a:t>209</a:t>
                      </a:r>
                    </a:p>
                  </a:txBody>
                  <a:tcPr marL="9525" marR="9525" marT="9525" marB="0" anchor="b"/>
                </a:tc>
                <a:tc>
                  <a:txBody>
                    <a:bodyPr/>
                    <a:lstStyle/>
                    <a:p>
                      <a:pPr algn="ctr" fontAlgn="b"/>
                      <a:r>
                        <a:rPr lang="en-IE" sz="1100" b="0" i="1" u="none" strike="noStrike" dirty="0">
                          <a:solidFill>
                            <a:schemeClr val="bg1"/>
                          </a:solidFill>
                          <a:effectLst/>
                          <a:latin typeface="Calibri"/>
                        </a:rPr>
                        <a:t>222</a:t>
                      </a:r>
                    </a:p>
                  </a:txBody>
                  <a:tcPr marL="9525" marR="9525" marT="9525" marB="0" anchor="b"/>
                </a:tc>
                <a:tc>
                  <a:txBody>
                    <a:bodyPr/>
                    <a:lstStyle/>
                    <a:p>
                      <a:pPr algn="ctr" fontAlgn="b"/>
                      <a:r>
                        <a:rPr lang="en-IE" sz="1100" b="0" i="1" u="none" strike="noStrike" dirty="0">
                          <a:solidFill>
                            <a:schemeClr val="bg1"/>
                          </a:solidFill>
                          <a:effectLst/>
                          <a:latin typeface="Calibri"/>
                        </a:rPr>
                        <a:t>141</a:t>
                      </a:r>
                    </a:p>
                  </a:txBody>
                  <a:tcPr marL="9525" marR="9525" marT="9525" marB="0" anchor="b"/>
                </a:tc>
              </a:tr>
              <a:tr h="41506">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50%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50%</a:t>
                      </a:r>
                    </a:p>
                  </a:txBody>
                  <a:tcPr marL="9525" marR="9525" marT="9525" marB="0" anchor="b"/>
                </a:tc>
                <a:tc>
                  <a:txBody>
                    <a:bodyPr/>
                    <a:lstStyle/>
                    <a:p>
                      <a:pPr algn="ctr" fontAlgn="b"/>
                      <a:r>
                        <a:rPr lang="en-IE" sz="1100" b="0" i="0" u="none" strike="noStrike" dirty="0">
                          <a:solidFill>
                            <a:schemeClr val="bg1"/>
                          </a:solidFill>
                          <a:effectLst/>
                          <a:latin typeface="Calibri"/>
                        </a:rPr>
                        <a:t>50%</a:t>
                      </a:r>
                    </a:p>
                  </a:txBody>
                  <a:tcPr marL="9525" marR="9525" marT="9525" marB="0" anchor="b"/>
                </a:tc>
                <a:tc>
                  <a:txBody>
                    <a:bodyPr/>
                    <a:lstStyle/>
                    <a:p>
                      <a:pPr algn="ctr" fontAlgn="b"/>
                      <a:r>
                        <a:rPr lang="en-IE" sz="1100" b="0" i="0" u="none" strike="noStrike" dirty="0">
                          <a:solidFill>
                            <a:schemeClr val="bg1"/>
                          </a:solidFill>
                          <a:effectLst/>
                          <a:latin typeface="Calibri"/>
                        </a:rPr>
                        <a:t>31%</a:t>
                      </a:r>
                    </a:p>
                  </a:txBody>
                  <a:tcPr marL="9525" marR="9525" marT="9525" marB="0" anchor="b">
                    <a:solidFill>
                      <a:schemeClr val="bg2">
                        <a:lumMod val="40000"/>
                        <a:lumOff val="60000"/>
                      </a:schemeClr>
                    </a:solidFill>
                  </a:tcPr>
                </a:tc>
                <a:tc>
                  <a:txBody>
                    <a:bodyPr/>
                    <a:lstStyle/>
                    <a:p>
                      <a:pPr algn="ctr" fontAlgn="b"/>
                      <a:r>
                        <a:rPr lang="en-IE" sz="1100" b="0" i="0" u="none" strike="noStrike" dirty="0">
                          <a:solidFill>
                            <a:schemeClr val="bg1"/>
                          </a:solidFill>
                          <a:effectLst/>
                          <a:latin typeface="Calibri"/>
                        </a:rPr>
                        <a:t>53%</a:t>
                      </a:r>
                    </a:p>
                  </a:txBody>
                  <a:tcPr marL="9525" marR="9525" marT="9525" marB="0" anchor="b"/>
                </a:tc>
                <a:tc>
                  <a:txBody>
                    <a:bodyPr/>
                    <a:lstStyle/>
                    <a:p>
                      <a:pPr algn="ctr" fontAlgn="b"/>
                      <a:r>
                        <a:rPr lang="en-IE" sz="1100" b="0" i="0" u="none" strike="noStrike" dirty="0">
                          <a:solidFill>
                            <a:schemeClr val="bg1"/>
                          </a:solidFill>
                          <a:effectLst/>
                          <a:latin typeface="Calibri"/>
                        </a:rPr>
                        <a:t>46%</a:t>
                      </a:r>
                    </a:p>
                  </a:txBody>
                  <a:tcPr marL="9525" marR="9525" marT="9525" marB="0" anchor="b"/>
                </a:tc>
                <a:tc>
                  <a:txBody>
                    <a:bodyPr/>
                    <a:lstStyle/>
                    <a:p>
                      <a:pPr algn="ctr" fontAlgn="b"/>
                      <a:r>
                        <a:rPr lang="en-IE" sz="1100" b="0" i="0" u="none" strike="noStrike">
                          <a:solidFill>
                            <a:schemeClr val="bg1"/>
                          </a:solidFill>
                          <a:effectLst/>
                          <a:latin typeface="Calibri"/>
                        </a:rPr>
                        <a:t>47%</a:t>
                      </a:r>
                    </a:p>
                  </a:txBody>
                  <a:tcPr marL="9525" marR="9525" marT="9525" marB="0" anchor="b"/>
                </a:tc>
                <a:tc>
                  <a:txBody>
                    <a:bodyPr/>
                    <a:lstStyle/>
                    <a:p>
                      <a:pPr algn="ctr" fontAlgn="b"/>
                      <a:r>
                        <a:rPr lang="en-IE" sz="1100" b="0" i="0" u="none" strike="noStrike">
                          <a:solidFill>
                            <a:schemeClr val="bg1"/>
                          </a:solidFill>
                          <a:effectLst/>
                          <a:latin typeface="Calibri"/>
                        </a:rPr>
                        <a:t>53%</a:t>
                      </a:r>
                    </a:p>
                  </a:txBody>
                  <a:tcPr marL="9525" marR="9525" marT="9525" marB="0" anchor="b"/>
                </a:tc>
              </a:tr>
              <a:tr h="81866">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19%</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20%</a:t>
                      </a:r>
                    </a:p>
                  </a:txBody>
                  <a:tcPr marL="9525" marR="9525" marT="9525" marB="0" anchor="b"/>
                </a:tc>
                <a:tc>
                  <a:txBody>
                    <a:bodyPr/>
                    <a:lstStyle/>
                    <a:p>
                      <a:pPr algn="ctr" fontAlgn="b"/>
                      <a:r>
                        <a:rPr lang="en-IE" sz="1100" b="0" i="0" u="none" strike="noStrike" dirty="0">
                          <a:solidFill>
                            <a:schemeClr val="bg1"/>
                          </a:solidFill>
                          <a:effectLst/>
                          <a:latin typeface="Calibri"/>
                        </a:rPr>
                        <a:t>36%</a:t>
                      </a:r>
                    </a:p>
                  </a:txBody>
                  <a:tcPr marL="9525" marR="9525" marT="9525" marB="0" anchor="b"/>
                </a:tc>
                <a:tc>
                  <a:txBody>
                    <a:bodyPr/>
                    <a:lstStyle/>
                    <a:p>
                      <a:pPr algn="ctr" fontAlgn="b"/>
                      <a:r>
                        <a:rPr lang="en-IE" sz="1100" b="0" i="0" u="none" strike="noStrike" dirty="0">
                          <a:solidFill>
                            <a:schemeClr val="bg1"/>
                          </a:solidFill>
                          <a:effectLst/>
                          <a:latin typeface="Calibri"/>
                        </a:rPr>
                        <a:t>20%</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21%</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r>
              <a:tr h="41506">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12%</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r>
              <a:tr h="0">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19%</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21%</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24%</a:t>
                      </a:r>
                    </a:p>
                  </a:txBody>
                  <a:tcPr marL="9525" marR="9525" marT="9525" marB="0" anchor="b"/>
                </a:tc>
                <a:tc>
                  <a:txBody>
                    <a:bodyPr/>
                    <a:lstStyle/>
                    <a:p>
                      <a:pPr algn="ctr" fontAlgn="b"/>
                      <a:r>
                        <a:rPr lang="en-IE" sz="1100" b="0" i="0" u="none" strike="noStrike" dirty="0">
                          <a:solidFill>
                            <a:schemeClr val="bg1"/>
                          </a:solidFill>
                          <a:effectLst/>
                          <a:latin typeface="Calibri"/>
                        </a:rPr>
                        <a:t>22%</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r>
            </a:tbl>
          </a:graphicData>
        </a:graphic>
      </p:graphicFrame>
    </p:spTree>
    <p:extLst>
      <p:ext uri="{BB962C8B-B14F-4D97-AF65-F5344CB8AC3E}">
        <p14:creationId xmlns:p14="http://schemas.microsoft.com/office/powerpoint/2010/main" val="3498291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09" y="269136"/>
            <a:ext cx="2994666" cy="369332"/>
          </a:xfrm>
        </p:spPr>
        <p:txBody>
          <a:bodyPr/>
          <a:lstStyle/>
          <a:p>
            <a:r>
              <a:rPr lang="en-IE" dirty="0" smtClean="0"/>
              <a:t>Research Methodology</a:t>
            </a:r>
            <a:endParaRPr lang="en-IE" dirty="0"/>
          </a:p>
        </p:txBody>
      </p:sp>
      <p:sp>
        <p:nvSpPr>
          <p:cNvPr id="3" name="Text Placeholder 2"/>
          <p:cNvSpPr>
            <a:spLocks noGrp="1"/>
          </p:cNvSpPr>
          <p:nvPr>
            <p:ph type="body" sz="quarter" idx="13"/>
          </p:nvPr>
        </p:nvSpPr>
        <p:spPr>
          <a:xfrm>
            <a:off x="400049" y="721571"/>
            <a:ext cx="7449541" cy="5555367"/>
          </a:xfrm>
        </p:spPr>
        <p:txBody>
          <a:bodyPr/>
          <a:lstStyle/>
          <a:p>
            <a:pPr>
              <a:spcBef>
                <a:spcPts val="600"/>
              </a:spcBef>
              <a:spcAft>
                <a:spcPts val="1200"/>
              </a:spcAft>
              <a:buClr>
                <a:schemeClr val="bg2"/>
              </a:buClr>
            </a:pPr>
            <a:r>
              <a:rPr lang="en-IE" dirty="0">
                <a:solidFill>
                  <a:schemeClr val="bg1"/>
                </a:solidFill>
              </a:rPr>
              <a:t>The research was conducted </a:t>
            </a:r>
            <a:r>
              <a:rPr lang="en-IE" dirty="0" smtClean="0">
                <a:solidFill>
                  <a:schemeClr val="bg1"/>
                </a:solidFill>
              </a:rPr>
              <a:t>in February 2016, </a:t>
            </a:r>
            <a:r>
              <a:rPr lang="en-IE" dirty="0">
                <a:solidFill>
                  <a:schemeClr val="bg1"/>
                </a:solidFill>
              </a:rPr>
              <a:t>using RED C’s telephone omnibus survey, RED Express. </a:t>
            </a:r>
            <a:r>
              <a:rPr lang="en-IE" dirty="0" smtClean="0">
                <a:solidFill>
                  <a:schemeClr val="bg1"/>
                </a:solidFill>
              </a:rPr>
              <a:t>This is the same methodology used for both the May 2015 and the February 2016 research. </a:t>
            </a:r>
          </a:p>
          <a:p>
            <a:pPr>
              <a:spcBef>
                <a:spcPts val="600"/>
              </a:spcBef>
              <a:spcAft>
                <a:spcPts val="1200"/>
              </a:spcAft>
              <a:buClr>
                <a:schemeClr val="bg2"/>
              </a:buClr>
            </a:pPr>
            <a:r>
              <a:rPr lang="en-IE" b="1" dirty="0" smtClean="0">
                <a:solidFill>
                  <a:schemeClr val="bg1"/>
                </a:solidFill>
              </a:rPr>
              <a:t>1,002 adults </a:t>
            </a:r>
            <a:r>
              <a:rPr lang="en-IE" b="1" dirty="0">
                <a:solidFill>
                  <a:schemeClr val="bg1"/>
                </a:solidFill>
              </a:rPr>
              <a:t>aged 18+ </a:t>
            </a:r>
            <a:r>
              <a:rPr lang="en-IE" dirty="0">
                <a:solidFill>
                  <a:schemeClr val="bg1"/>
                </a:solidFill>
              </a:rPr>
              <a:t>were interviewed over the telephone between </a:t>
            </a:r>
            <a:r>
              <a:rPr lang="en-IE" b="1" dirty="0" smtClean="0">
                <a:solidFill>
                  <a:schemeClr val="bg1"/>
                </a:solidFill>
              </a:rPr>
              <a:t>18</a:t>
            </a:r>
            <a:r>
              <a:rPr lang="en-IE" b="1" baseline="30000" dirty="0" smtClean="0">
                <a:solidFill>
                  <a:schemeClr val="bg1"/>
                </a:solidFill>
              </a:rPr>
              <a:t>th</a:t>
            </a:r>
            <a:r>
              <a:rPr lang="en-IE" b="1" dirty="0" smtClean="0">
                <a:solidFill>
                  <a:schemeClr val="bg1"/>
                </a:solidFill>
              </a:rPr>
              <a:t> – 22</a:t>
            </a:r>
            <a:r>
              <a:rPr lang="en-IE" b="1" baseline="30000" dirty="0" smtClean="0">
                <a:solidFill>
                  <a:schemeClr val="bg1"/>
                </a:solidFill>
              </a:rPr>
              <a:t>nd</a:t>
            </a:r>
            <a:r>
              <a:rPr lang="en-IE" b="1" dirty="0" smtClean="0">
                <a:solidFill>
                  <a:schemeClr val="bg1"/>
                </a:solidFill>
              </a:rPr>
              <a:t> February 2016. </a:t>
            </a:r>
            <a:endParaRPr lang="en-IE" b="1" dirty="0">
              <a:solidFill>
                <a:schemeClr val="bg1"/>
              </a:solidFill>
            </a:endParaRPr>
          </a:p>
          <a:p>
            <a:pPr>
              <a:spcBef>
                <a:spcPts val="600"/>
              </a:spcBef>
              <a:spcAft>
                <a:spcPts val="1200"/>
              </a:spcAft>
              <a:buClr>
                <a:schemeClr val="bg2"/>
              </a:buClr>
            </a:pPr>
            <a:r>
              <a:rPr lang="en-IE" dirty="0">
                <a:solidFill>
                  <a:schemeClr val="bg1"/>
                </a:solidFill>
              </a:rPr>
              <a:t>Quotas were set and data weighted to know profiles on age, gender, class and region to ensure that the sample is representative of the total Irish adult population.</a:t>
            </a:r>
          </a:p>
          <a:p>
            <a:pPr>
              <a:spcBef>
                <a:spcPts val="600"/>
              </a:spcBef>
              <a:spcAft>
                <a:spcPts val="1200"/>
              </a:spcAft>
              <a:buClr>
                <a:schemeClr val="bg2"/>
              </a:buClr>
            </a:pPr>
            <a:r>
              <a:rPr lang="en-IE" dirty="0" smtClean="0">
                <a:solidFill>
                  <a:schemeClr val="bg1"/>
                </a:solidFill>
              </a:rPr>
              <a:t>In </a:t>
            </a:r>
            <a:r>
              <a:rPr lang="en-IE" dirty="0">
                <a:solidFill>
                  <a:schemeClr val="bg1"/>
                </a:solidFill>
              </a:rPr>
              <a:t>addition to this, RED Express uses a Random Digit Dial (RDD) method across landline and mobile to ensure that ex-directory households or those with no landline are included in the </a:t>
            </a:r>
            <a:r>
              <a:rPr lang="en-IE" dirty="0" smtClean="0">
                <a:solidFill>
                  <a:schemeClr val="bg1"/>
                </a:solidFill>
              </a:rPr>
              <a:t>sample – </a:t>
            </a:r>
            <a:r>
              <a:rPr lang="en-IE" b="1" dirty="0" smtClean="0">
                <a:solidFill>
                  <a:schemeClr val="bg1"/>
                </a:solidFill>
              </a:rPr>
              <a:t>ensuring maximum representation</a:t>
            </a:r>
            <a:r>
              <a:rPr lang="en-IE" dirty="0" smtClean="0">
                <a:solidFill>
                  <a:schemeClr val="bg1"/>
                </a:solidFill>
              </a:rPr>
              <a:t>.</a:t>
            </a:r>
            <a:endParaRPr lang="en-IE" dirty="0">
              <a:solidFill>
                <a:schemeClr val="bg1"/>
              </a:solidFill>
            </a:endParaRPr>
          </a:p>
          <a:p>
            <a:pPr>
              <a:spcBef>
                <a:spcPts val="600"/>
              </a:spcBef>
              <a:spcAft>
                <a:spcPts val="1200"/>
              </a:spcAft>
              <a:buClr>
                <a:schemeClr val="bg2"/>
              </a:buClr>
            </a:pPr>
            <a:r>
              <a:rPr lang="en-IE" dirty="0">
                <a:solidFill>
                  <a:schemeClr val="bg1"/>
                </a:solidFill>
              </a:rPr>
              <a:t>The margin of error on a sample size of </a:t>
            </a:r>
            <a:r>
              <a:rPr lang="en-IE" dirty="0" smtClean="0">
                <a:solidFill>
                  <a:schemeClr val="bg1"/>
                </a:solidFill>
              </a:rPr>
              <a:t>1,002 </a:t>
            </a:r>
            <a:r>
              <a:rPr lang="en-IE" dirty="0">
                <a:solidFill>
                  <a:schemeClr val="bg1"/>
                </a:solidFill>
              </a:rPr>
              <a:t>is +/- </a:t>
            </a:r>
            <a:r>
              <a:rPr lang="en-IE" dirty="0" smtClean="0">
                <a:solidFill>
                  <a:schemeClr val="bg1"/>
                </a:solidFill>
              </a:rPr>
              <a:t>3.1%.</a:t>
            </a:r>
            <a:endParaRPr lang="en-IE" dirty="0">
              <a:solidFill>
                <a:schemeClr val="bg1"/>
              </a:solidFill>
            </a:endParaRPr>
          </a:p>
          <a:p>
            <a:pPr>
              <a:spcBef>
                <a:spcPts val="600"/>
              </a:spcBef>
              <a:spcAft>
                <a:spcPts val="1200"/>
              </a:spcAft>
              <a:buClr>
                <a:schemeClr val="bg2"/>
              </a:buClr>
            </a:pPr>
            <a:r>
              <a:rPr lang="en-IE" dirty="0">
                <a:solidFill>
                  <a:schemeClr val="bg1"/>
                </a:solidFill>
              </a:rPr>
              <a:t>Throughout, we have highlighted demographic information of interest, with the aim of helping to inform </a:t>
            </a:r>
            <a:r>
              <a:rPr lang="en-IE" dirty="0" smtClean="0">
                <a:solidFill>
                  <a:schemeClr val="bg1"/>
                </a:solidFill>
              </a:rPr>
              <a:t>Amnesty International Ireland’s </a:t>
            </a:r>
            <a:r>
              <a:rPr lang="en-IE" dirty="0">
                <a:solidFill>
                  <a:schemeClr val="bg1"/>
                </a:solidFill>
              </a:rPr>
              <a:t>future plans and communications strategy</a:t>
            </a:r>
            <a:r>
              <a:rPr lang="en-IE" dirty="0" smtClean="0">
                <a:solidFill>
                  <a:schemeClr val="bg1"/>
                </a:solidFill>
              </a:rPr>
              <a:t>.</a:t>
            </a:r>
          </a:p>
          <a:p>
            <a:pPr>
              <a:spcBef>
                <a:spcPts val="600"/>
              </a:spcBef>
              <a:spcAft>
                <a:spcPts val="1200"/>
              </a:spcAft>
              <a:buClr>
                <a:schemeClr val="bg2"/>
              </a:buClr>
            </a:pPr>
            <a:r>
              <a:rPr lang="en-IE" dirty="0">
                <a:solidFill>
                  <a:schemeClr val="bg1"/>
                </a:solidFill>
              </a:rPr>
              <a:t>Throughout the deck the following notations apply:</a:t>
            </a:r>
          </a:p>
          <a:p>
            <a:pPr marL="0" indent="0">
              <a:spcBef>
                <a:spcPts val="600"/>
              </a:spcBef>
              <a:spcAft>
                <a:spcPts val="1200"/>
              </a:spcAft>
              <a:buClr>
                <a:schemeClr val="bg2"/>
              </a:buClr>
              <a:buNone/>
            </a:pPr>
            <a:endParaRPr lang="en-IE" dirty="0">
              <a:solidFill>
                <a:schemeClr val="bg1"/>
              </a:solidFill>
            </a:endParaRPr>
          </a:p>
        </p:txBody>
      </p:sp>
      <p:pic>
        <p:nvPicPr>
          <p:cNvPr id="6" name="Picture Placeholder 5"/>
          <p:cNvPicPr>
            <a:picLocks noGrp="1" noChangeAspect="1"/>
          </p:cNvPicPr>
          <p:nvPr>
            <p:ph type="pic" sz="quarter" idx="11"/>
          </p:nvPr>
        </p:nvPicPr>
        <p:blipFill>
          <a:blip r:embed="rId2" cstate="email">
            <a:extLst>
              <a:ext uri="{28A0092B-C50C-407E-A947-70E740481C1C}">
                <a14:useLocalDpi xmlns:a14="http://schemas.microsoft.com/office/drawing/2010/main"/>
              </a:ext>
            </a:extLst>
          </a:blip>
          <a:srcRect/>
          <a:stretch>
            <a:fillRect/>
          </a:stretch>
        </p:blipFill>
        <p:spPr/>
      </p:pic>
      <p:grpSp>
        <p:nvGrpSpPr>
          <p:cNvPr id="12" name="Group 11"/>
          <p:cNvGrpSpPr/>
          <p:nvPr/>
        </p:nvGrpSpPr>
        <p:grpSpPr>
          <a:xfrm>
            <a:off x="1913064" y="5864397"/>
            <a:ext cx="1246667" cy="330071"/>
            <a:chOff x="1381202" y="5899103"/>
            <a:chExt cx="1246667" cy="330071"/>
          </a:xfrm>
        </p:grpSpPr>
        <p:sp>
          <p:nvSpPr>
            <p:cNvPr id="13" name="Textfeld 93"/>
            <p:cNvSpPr txBox="1"/>
            <p:nvPr/>
          </p:nvSpPr>
          <p:spPr bwMode="gray">
            <a:xfrm>
              <a:off x="1926030" y="5905388"/>
              <a:ext cx="701839" cy="317500"/>
            </a:xfrm>
            <a:prstGeom prst="rect">
              <a:avLst/>
            </a:prstGeom>
            <a:noFill/>
          </p:spPr>
          <p:txBody>
            <a:bodyPr lIns="0" tIns="0" rIns="0" bIns="0" anchor="ctr"/>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de-DE" sz="1800" b="1" i="0" u="none" strike="noStrike" kern="0" cap="none" spc="0" normalizeH="0" baseline="0" noProof="0" dirty="0" smtClean="0">
                  <a:ln>
                    <a:noFill/>
                  </a:ln>
                  <a:solidFill>
                    <a:srgbClr val="50C9B5">
                      <a:lumMod val="75000"/>
                    </a:srgbClr>
                  </a:solidFill>
                  <a:effectLst/>
                  <a:uLnTx/>
                  <a:uFillTx/>
                  <a:cs typeface="Arial" pitchFamily="34" charset="0"/>
                </a:rPr>
                <a:t>Higher</a:t>
              </a:r>
              <a:endParaRPr kumimoji="0" lang="de-DE" sz="1800" b="1" i="0" u="none" strike="noStrike" kern="0" cap="none" spc="0" normalizeH="0" baseline="0" noProof="0" dirty="0">
                <a:ln>
                  <a:noFill/>
                </a:ln>
                <a:solidFill>
                  <a:srgbClr val="50C9B5">
                    <a:lumMod val="75000"/>
                  </a:srgbClr>
                </a:solidFill>
                <a:effectLst/>
                <a:uLnTx/>
                <a:uFillTx/>
                <a:cs typeface="Arial" pitchFamily="34" charset="0"/>
              </a:endParaRPr>
            </a:p>
          </p:txBody>
        </p:sp>
        <p:sp>
          <p:nvSpPr>
            <p:cNvPr id="14" name="Rectangle 13"/>
            <p:cNvSpPr/>
            <p:nvPr/>
          </p:nvSpPr>
          <p:spPr>
            <a:xfrm>
              <a:off x="1381202" y="5899103"/>
              <a:ext cx="464581" cy="330071"/>
            </a:xfrm>
            <a:prstGeom prst="rect">
              <a:avLst/>
            </a:prstGeom>
            <a:noFill/>
            <a:ln w="12700" cap="flat" cmpd="sng" algn="ctr">
              <a:solidFill>
                <a:srgbClr val="50C9B5"/>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smtClean="0">
                <a:ln>
                  <a:noFill/>
                </a:ln>
                <a:solidFill>
                  <a:srgbClr val="FFFFFF"/>
                </a:solidFill>
                <a:effectLst/>
                <a:uLnTx/>
                <a:uFillTx/>
                <a:latin typeface="Calibri"/>
                <a:ea typeface="+mn-ea"/>
                <a:cs typeface="+mn-cs"/>
              </a:endParaRPr>
            </a:p>
          </p:txBody>
        </p:sp>
      </p:grpSp>
      <p:grpSp>
        <p:nvGrpSpPr>
          <p:cNvPr id="15" name="Group 14"/>
          <p:cNvGrpSpPr/>
          <p:nvPr/>
        </p:nvGrpSpPr>
        <p:grpSpPr>
          <a:xfrm>
            <a:off x="3519442" y="5864397"/>
            <a:ext cx="1246667" cy="330071"/>
            <a:chOff x="1381202" y="5899103"/>
            <a:chExt cx="1246667" cy="330071"/>
          </a:xfrm>
        </p:grpSpPr>
        <p:sp>
          <p:nvSpPr>
            <p:cNvPr id="16" name="Textfeld 93"/>
            <p:cNvSpPr txBox="1"/>
            <p:nvPr/>
          </p:nvSpPr>
          <p:spPr bwMode="gray">
            <a:xfrm>
              <a:off x="1926030" y="5905388"/>
              <a:ext cx="701839" cy="317500"/>
            </a:xfrm>
            <a:prstGeom prst="rect">
              <a:avLst/>
            </a:prstGeom>
            <a:noFill/>
          </p:spPr>
          <p:txBody>
            <a:bodyPr lIns="0" tIns="0" rIns="0" bIns="0" anchor="ctr"/>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de-DE" sz="1800" b="1" i="0" u="none" strike="noStrike" kern="0" cap="none" spc="0" normalizeH="0" baseline="0" noProof="0" dirty="0" smtClean="0">
                  <a:ln>
                    <a:noFill/>
                  </a:ln>
                  <a:solidFill>
                    <a:srgbClr val="D0103A"/>
                  </a:solidFill>
                  <a:effectLst/>
                  <a:uLnTx/>
                  <a:uFillTx/>
                  <a:cs typeface="Arial" pitchFamily="34" charset="0"/>
                </a:rPr>
                <a:t>Lower</a:t>
              </a:r>
              <a:endParaRPr kumimoji="0" lang="de-DE" sz="1800" b="1" i="0" u="none" strike="noStrike" kern="0" cap="none" spc="0" normalizeH="0" baseline="0" noProof="0" dirty="0">
                <a:ln>
                  <a:noFill/>
                </a:ln>
                <a:solidFill>
                  <a:srgbClr val="D0103A"/>
                </a:solidFill>
                <a:effectLst/>
                <a:uLnTx/>
                <a:uFillTx/>
                <a:cs typeface="Arial" pitchFamily="34" charset="0"/>
              </a:endParaRPr>
            </a:p>
          </p:txBody>
        </p:sp>
        <p:sp>
          <p:nvSpPr>
            <p:cNvPr id="17" name="Rectangle 16"/>
            <p:cNvSpPr/>
            <p:nvPr/>
          </p:nvSpPr>
          <p:spPr>
            <a:xfrm>
              <a:off x="1381202" y="5899103"/>
              <a:ext cx="464581" cy="330071"/>
            </a:xfrm>
            <a:prstGeom prst="rect">
              <a:avLst/>
            </a:prstGeom>
            <a:noFill/>
            <a:ln w="12700" cap="flat" cmpd="sng" algn="ctr">
              <a:solidFill>
                <a:srgbClr val="D0103A"/>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smtClean="0">
                <a:ln>
                  <a:noFill/>
                </a:ln>
                <a:solidFill>
                  <a:srgbClr val="FFFFFF"/>
                </a:solidFill>
                <a:effectLst/>
                <a:uLnTx/>
                <a:uFillTx/>
                <a:latin typeface="Calibri"/>
                <a:ea typeface="+mn-ea"/>
                <a:cs typeface="+mn-cs"/>
              </a:endParaRPr>
            </a:p>
          </p:txBody>
        </p:sp>
      </p:grpSp>
    </p:spTree>
    <p:extLst>
      <p:ext uri="{BB962C8B-B14F-4D97-AF65-F5344CB8AC3E}">
        <p14:creationId xmlns:p14="http://schemas.microsoft.com/office/powerpoint/2010/main" val="16892795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48482"/>
            <a:ext cx="7742697" cy="738664"/>
          </a:xfrm>
        </p:spPr>
        <p:txBody>
          <a:bodyPr/>
          <a:lstStyle/>
          <a:p>
            <a:pPr>
              <a:spcAft>
                <a:spcPts val="0"/>
              </a:spcAft>
            </a:pPr>
            <a:r>
              <a:rPr lang="en-GB" dirty="0"/>
              <a:t>Irish politicians should show leadership and deal proactively </a:t>
            </a:r>
            <a:r>
              <a:rPr lang="en-GB" dirty="0" smtClean="0"/>
              <a:t/>
            </a:r>
            <a:br>
              <a:rPr lang="en-GB" dirty="0" smtClean="0"/>
            </a:br>
            <a:r>
              <a:rPr lang="en-GB" dirty="0" smtClean="0"/>
              <a:t>with </a:t>
            </a:r>
            <a:r>
              <a:rPr lang="en-GB" dirty="0"/>
              <a:t>the issue of widening access to abortion in Ireland.</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816570"/>
            <a:ext cx="3072059" cy="215444"/>
          </a:xfrm>
        </p:spPr>
        <p:txBody>
          <a:bodyPr/>
          <a:lstStyle/>
          <a:p>
            <a:r>
              <a:rPr lang="en-IE" dirty="0"/>
              <a:t>(Base: All Adults 18+ who gave an answer)</a:t>
            </a:r>
          </a:p>
        </p:txBody>
      </p:sp>
      <p:sp>
        <p:nvSpPr>
          <p:cNvPr id="5" name="Text Placeholder 4"/>
          <p:cNvSpPr>
            <a:spLocks noGrp="1"/>
          </p:cNvSpPr>
          <p:nvPr>
            <p:ph type="body" sz="quarter" idx="14"/>
          </p:nvPr>
        </p:nvSpPr>
        <p:spPr>
          <a:xfrm>
            <a:off x="138229" y="5969201"/>
            <a:ext cx="6921795" cy="512961"/>
          </a:xfrm>
        </p:spPr>
        <p:txBody>
          <a:bodyPr/>
          <a:lstStyle/>
          <a:p>
            <a:r>
              <a:rPr lang="en-IE" sz="1400" dirty="0" smtClean="0"/>
              <a:t>Those aged 65+ are also less likely to agree that </a:t>
            </a:r>
            <a:r>
              <a:rPr lang="en-GB" sz="1400" dirty="0"/>
              <a:t>Irish politicians should show leadership and deal proactively </a:t>
            </a:r>
            <a:r>
              <a:rPr lang="en-GB" sz="1400" dirty="0" smtClean="0"/>
              <a:t>with </a:t>
            </a:r>
            <a:r>
              <a:rPr lang="en-GB" sz="1400" dirty="0"/>
              <a:t>the issue of widening access to abortion in Ireland</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248180572"/>
              </p:ext>
            </p:extLst>
          </p:nvPr>
        </p:nvGraphicFramePr>
        <p:xfrm>
          <a:off x="144000" y="1483266"/>
          <a:ext cx="8855996" cy="1286128"/>
        </p:xfrm>
        <a:graphic>
          <a:graphicData uri="http://schemas.openxmlformats.org/drawingml/2006/table">
            <a:tbl>
              <a:tblPr firstRow="1" bandRow="1">
                <a:tableStyleId>{00A15C55-8517-42AA-B614-E9B94910E393}</a:tableStyleId>
              </a:tblPr>
              <a:tblGrid>
                <a:gridCol w="1600133"/>
                <a:gridCol w="806207"/>
                <a:gridCol w="806207"/>
                <a:gridCol w="806207"/>
                <a:gridCol w="806207"/>
                <a:gridCol w="806207"/>
                <a:gridCol w="806207"/>
                <a:gridCol w="806207"/>
                <a:gridCol w="806207"/>
                <a:gridCol w="806207"/>
              </a:tblGrid>
              <a:tr h="102236">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r>
              <a:tr h="102236">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r>
              <a:tr h="102236">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831</a:t>
                      </a:r>
                    </a:p>
                  </a:txBody>
                  <a:tcPr marL="9525" marR="9525" marT="9525" marB="0" anchor="b">
                    <a:solidFill>
                      <a:schemeClr val="accent4"/>
                    </a:solidFill>
                  </a:tcPr>
                </a:tc>
                <a:tc>
                  <a:txBody>
                    <a:bodyPr/>
                    <a:lstStyle/>
                    <a:p>
                      <a:pPr algn="ctr" fontAlgn="b"/>
                      <a:r>
                        <a:rPr lang="en-IE" sz="1100" b="0" i="1" u="none" strike="noStrike">
                          <a:solidFill>
                            <a:schemeClr val="bg1"/>
                          </a:solidFill>
                          <a:effectLst/>
                          <a:latin typeface="Calibri"/>
                        </a:rPr>
                        <a:t>404</a:t>
                      </a:r>
                    </a:p>
                  </a:txBody>
                  <a:tcPr marL="9525" marR="9525" marT="9525" marB="0" anchor="b"/>
                </a:tc>
                <a:tc>
                  <a:txBody>
                    <a:bodyPr/>
                    <a:lstStyle/>
                    <a:p>
                      <a:pPr algn="ctr" fontAlgn="b"/>
                      <a:r>
                        <a:rPr lang="en-IE" sz="1100" b="0" i="1" u="none" strike="noStrike" dirty="0">
                          <a:solidFill>
                            <a:schemeClr val="bg1"/>
                          </a:solidFill>
                          <a:effectLst/>
                          <a:latin typeface="Calibri"/>
                        </a:rPr>
                        <a:t>427</a:t>
                      </a:r>
                    </a:p>
                  </a:txBody>
                  <a:tcPr marL="9525" marR="9525" marT="9525" marB="0" anchor="b"/>
                </a:tc>
                <a:tc>
                  <a:txBody>
                    <a:bodyPr/>
                    <a:lstStyle/>
                    <a:p>
                      <a:pPr algn="ctr" fontAlgn="b"/>
                      <a:r>
                        <a:rPr lang="en-IE" sz="1100" b="0" i="1" u="none" strike="noStrike" dirty="0">
                          <a:solidFill>
                            <a:schemeClr val="bg1"/>
                          </a:solidFill>
                          <a:effectLst/>
                          <a:latin typeface="Calibri"/>
                        </a:rPr>
                        <a:t>74</a:t>
                      </a:r>
                    </a:p>
                  </a:txBody>
                  <a:tcPr marL="9525" marR="9525" marT="9525" marB="0" anchor="b"/>
                </a:tc>
                <a:tc>
                  <a:txBody>
                    <a:bodyPr/>
                    <a:lstStyle/>
                    <a:p>
                      <a:pPr algn="ctr" fontAlgn="b"/>
                      <a:r>
                        <a:rPr lang="en-IE" sz="1100" b="0" i="1" u="none" strike="noStrike" dirty="0">
                          <a:solidFill>
                            <a:schemeClr val="bg1"/>
                          </a:solidFill>
                          <a:effectLst/>
                          <a:latin typeface="Calibri"/>
                        </a:rPr>
                        <a:t>159</a:t>
                      </a:r>
                    </a:p>
                  </a:txBody>
                  <a:tcPr marL="9525" marR="9525" marT="9525" marB="0" anchor="b"/>
                </a:tc>
                <a:tc>
                  <a:txBody>
                    <a:bodyPr/>
                    <a:lstStyle/>
                    <a:p>
                      <a:pPr algn="ctr" fontAlgn="b"/>
                      <a:r>
                        <a:rPr lang="en-IE" sz="1100" b="0" i="1" u="none" strike="noStrike" dirty="0">
                          <a:solidFill>
                            <a:schemeClr val="bg1"/>
                          </a:solidFill>
                          <a:effectLst/>
                          <a:latin typeface="Calibri"/>
                        </a:rPr>
                        <a:t>173</a:t>
                      </a:r>
                    </a:p>
                  </a:txBody>
                  <a:tcPr marL="9525" marR="9525" marT="9525" marB="0" anchor="b"/>
                </a:tc>
                <a:tc>
                  <a:txBody>
                    <a:bodyPr/>
                    <a:lstStyle/>
                    <a:p>
                      <a:pPr algn="ctr" fontAlgn="b"/>
                      <a:r>
                        <a:rPr lang="en-IE" sz="1100" b="0" i="1" u="none" strike="noStrike" dirty="0">
                          <a:solidFill>
                            <a:schemeClr val="bg1"/>
                          </a:solidFill>
                          <a:effectLst/>
                          <a:latin typeface="Calibri"/>
                        </a:rPr>
                        <a:t>147</a:t>
                      </a:r>
                    </a:p>
                  </a:txBody>
                  <a:tcPr marL="9525" marR="9525" marT="9525" marB="0" anchor="b"/>
                </a:tc>
                <a:tc>
                  <a:txBody>
                    <a:bodyPr/>
                    <a:lstStyle/>
                    <a:p>
                      <a:pPr algn="ctr" fontAlgn="b"/>
                      <a:r>
                        <a:rPr lang="en-IE" sz="1100" b="0" i="1" u="none" strike="noStrike" dirty="0">
                          <a:solidFill>
                            <a:schemeClr val="bg1"/>
                          </a:solidFill>
                          <a:effectLst/>
                          <a:latin typeface="Calibri"/>
                        </a:rPr>
                        <a:t>121</a:t>
                      </a:r>
                    </a:p>
                  </a:txBody>
                  <a:tcPr marL="9525" marR="9525" marT="9525" marB="0" anchor="b"/>
                </a:tc>
                <a:tc>
                  <a:txBody>
                    <a:bodyPr/>
                    <a:lstStyle/>
                    <a:p>
                      <a:pPr algn="ctr" fontAlgn="b"/>
                      <a:r>
                        <a:rPr lang="en-IE" sz="1100" b="0" i="1" u="none" strike="noStrike" dirty="0">
                          <a:solidFill>
                            <a:schemeClr val="bg1"/>
                          </a:solidFill>
                          <a:effectLst/>
                          <a:latin typeface="Calibri"/>
                        </a:rPr>
                        <a:t>156</a:t>
                      </a:r>
                    </a:p>
                  </a:txBody>
                  <a:tcPr marL="9525" marR="9525" marT="9525" marB="0" anchor="b"/>
                </a:tc>
              </a:tr>
              <a:tr h="94139">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57%</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57%</a:t>
                      </a:r>
                    </a:p>
                  </a:txBody>
                  <a:tcPr marL="9525" marR="9525" marT="9525" marB="0" anchor="b"/>
                </a:tc>
                <a:tc>
                  <a:txBody>
                    <a:bodyPr/>
                    <a:lstStyle/>
                    <a:p>
                      <a:pPr algn="ctr" fontAlgn="b"/>
                      <a:r>
                        <a:rPr lang="en-IE" sz="1100" b="0" i="0" u="none" strike="noStrike">
                          <a:solidFill>
                            <a:schemeClr val="bg1"/>
                          </a:solidFill>
                          <a:effectLst/>
                          <a:latin typeface="Calibri"/>
                        </a:rPr>
                        <a:t>56%</a:t>
                      </a:r>
                    </a:p>
                  </a:txBody>
                  <a:tcPr marL="9525" marR="9525" marT="9525" marB="0" anchor="b"/>
                </a:tc>
                <a:tc>
                  <a:txBody>
                    <a:bodyPr/>
                    <a:lstStyle/>
                    <a:p>
                      <a:pPr algn="ctr" fontAlgn="b"/>
                      <a:r>
                        <a:rPr lang="en-IE" sz="1100" b="0" i="0" u="none" strike="noStrike">
                          <a:solidFill>
                            <a:schemeClr val="bg1"/>
                          </a:solidFill>
                          <a:effectLst/>
                          <a:latin typeface="Calibri"/>
                        </a:rPr>
                        <a:t>63%</a:t>
                      </a:r>
                    </a:p>
                  </a:txBody>
                  <a:tcPr marL="9525" marR="9525" marT="9525" marB="0" anchor="b"/>
                </a:tc>
                <a:tc>
                  <a:txBody>
                    <a:bodyPr/>
                    <a:lstStyle/>
                    <a:p>
                      <a:pPr algn="ctr" fontAlgn="b"/>
                      <a:r>
                        <a:rPr lang="en-IE" sz="1100" b="0" i="0" u="none" strike="noStrike">
                          <a:solidFill>
                            <a:schemeClr val="bg1"/>
                          </a:solidFill>
                          <a:effectLst/>
                          <a:latin typeface="Calibri"/>
                        </a:rPr>
                        <a:t>62%</a:t>
                      </a:r>
                    </a:p>
                  </a:txBody>
                  <a:tcPr marL="9525" marR="9525" marT="9525" marB="0" anchor="b"/>
                </a:tc>
                <a:tc>
                  <a:txBody>
                    <a:bodyPr/>
                    <a:lstStyle/>
                    <a:p>
                      <a:pPr algn="ctr" fontAlgn="b"/>
                      <a:r>
                        <a:rPr lang="en-IE" sz="1100" b="0" i="0" u="none" strike="noStrike">
                          <a:solidFill>
                            <a:schemeClr val="bg1"/>
                          </a:solidFill>
                          <a:effectLst/>
                          <a:latin typeface="Calibri"/>
                        </a:rPr>
                        <a:t>56%</a:t>
                      </a:r>
                    </a:p>
                  </a:txBody>
                  <a:tcPr marL="9525" marR="9525" marT="9525" marB="0" anchor="b"/>
                </a:tc>
                <a:tc>
                  <a:txBody>
                    <a:bodyPr/>
                    <a:lstStyle/>
                    <a:p>
                      <a:pPr algn="ctr" fontAlgn="b"/>
                      <a:r>
                        <a:rPr lang="en-IE" sz="1100" b="0" i="0" u="none" strike="noStrike">
                          <a:solidFill>
                            <a:schemeClr val="bg1"/>
                          </a:solidFill>
                          <a:effectLst/>
                          <a:latin typeface="Calibri"/>
                        </a:rPr>
                        <a:t>57%</a:t>
                      </a:r>
                    </a:p>
                  </a:txBody>
                  <a:tcPr marL="9525" marR="9525" marT="9525" marB="0" anchor="b"/>
                </a:tc>
                <a:tc>
                  <a:txBody>
                    <a:bodyPr/>
                    <a:lstStyle/>
                    <a:p>
                      <a:pPr algn="ctr" fontAlgn="b"/>
                      <a:r>
                        <a:rPr lang="en-IE" sz="1100" b="0" i="0" u="none" strike="noStrike" dirty="0">
                          <a:solidFill>
                            <a:schemeClr val="bg1"/>
                          </a:solidFill>
                          <a:effectLst/>
                          <a:latin typeface="Calibri"/>
                        </a:rPr>
                        <a:t>61%</a:t>
                      </a:r>
                    </a:p>
                  </a:txBody>
                  <a:tcPr marL="9525" marR="9525" marT="9525" marB="0" anchor="b">
                    <a:solidFill>
                      <a:schemeClr val="accent4">
                        <a:lumMod val="40000"/>
                        <a:lumOff val="60000"/>
                      </a:schemeClr>
                    </a:solidFill>
                  </a:tcPr>
                </a:tc>
                <a:tc>
                  <a:txBody>
                    <a:bodyPr/>
                    <a:lstStyle/>
                    <a:p>
                      <a:pPr algn="ctr" fontAlgn="b"/>
                      <a:r>
                        <a:rPr lang="en-IE" sz="1100" b="0" i="0" u="none" strike="noStrike" dirty="0">
                          <a:solidFill>
                            <a:schemeClr val="bg1"/>
                          </a:solidFill>
                          <a:effectLst/>
                          <a:latin typeface="Calibri"/>
                        </a:rPr>
                        <a:t>45%</a:t>
                      </a:r>
                    </a:p>
                  </a:txBody>
                  <a:tcPr marL="9525" marR="9525" marT="9525" marB="0" anchor="b">
                    <a:solidFill>
                      <a:schemeClr val="bg2">
                        <a:lumMod val="40000"/>
                        <a:lumOff val="60000"/>
                      </a:schemeClr>
                    </a:solidFill>
                  </a:tcPr>
                </a:tc>
              </a:tr>
              <a:tr h="177418">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20%</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22%</a:t>
                      </a:r>
                    </a:p>
                  </a:txBody>
                  <a:tcPr marL="9525" marR="9525" marT="9525" marB="0" anchor="b"/>
                </a:tc>
                <a:tc>
                  <a:txBody>
                    <a:bodyPr/>
                    <a:lstStyle/>
                    <a:p>
                      <a:pPr algn="ctr" fontAlgn="b"/>
                      <a:r>
                        <a:rPr lang="en-IE" sz="1100" b="0" i="0" u="none" strike="noStrike" dirty="0">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24%</a:t>
                      </a:r>
                    </a:p>
                  </a:txBody>
                  <a:tcPr marL="9525" marR="9525" marT="9525" marB="0" anchor="b"/>
                </a:tc>
                <a:tc>
                  <a:txBody>
                    <a:bodyPr/>
                    <a:lstStyle/>
                    <a:p>
                      <a:pPr algn="ctr" fontAlgn="b"/>
                      <a:r>
                        <a:rPr lang="en-IE" sz="1100" b="0" i="0" u="none" strike="noStrike">
                          <a:solidFill>
                            <a:schemeClr val="bg1"/>
                          </a:solidFill>
                          <a:effectLst/>
                          <a:latin typeface="Calibri"/>
                        </a:rPr>
                        <a:t>21%</a:t>
                      </a:r>
                    </a:p>
                  </a:txBody>
                  <a:tcPr marL="9525" marR="9525" marT="9525" marB="0" anchor="b"/>
                </a:tc>
                <a:tc>
                  <a:txBody>
                    <a:bodyPr/>
                    <a:lstStyle/>
                    <a:p>
                      <a:pPr algn="ctr" fontAlgn="b"/>
                      <a:r>
                        <a:rPr lang="en-IE" sz="1100" b="0" i="0" u="none" strike="noStrike">
                          <a:solidFill>
                            <a:schemeClr val="bg1"/>
                          </a:solidFill>
                          <a:effectLst/>
                          <a:latin typeface="Calibri"/>
                        </a:rPr>
                        <a:t>23%</a:t>
                      </a:r>
                    </a:p>
                  </a:txBody>
                  <a:tcPr marL="9525" marR="9525" marT="9525" marB="0" anchor="b"/>
                </a:tc>
                <a:tc>
                  <a:txBody>
                    <a:bodyPr/>
                    <a:lstStyle/>
                    <a:p>
                      <a:pPr algn="ctr" fontAlgn="b"/>
                      <a:r>
                        <a:rPr lang="en-IE" sz="1100" b="0" i="0" u="none" strike="noStrike">
                          <a:solidFill>
                            <a:schemeClr val="bg1"/>
                          </a:solidFill>
                          <a:effectLst/>
                          <a:latin typeface="Calibri"/>
                        </a:rPr>
                        <a:t>23%</a:t>
                      </a:r>
                    </a:p>
                  </a:txBody>
                  <a:tcPr marL="9525" marR="9525" marT="9525" marB="0" anchor="b"/>
                </a:tc>
                <a:tc>
                  <a:txBody>
                    <a:bodyPr/>
                    <a:lstStyle/>
                    <a:p>
                      <a:pPr algn="ctr" fontAlgn="b"/>
                      <a:r>
                        <a:rPr lang="en-IE" sz="1100" b="0" i="0" u="none" strike="noStrike">
                          <a:solidFill>
                            <a:schemeClr val="bg1"/>
                          </a:solidFill>
                          <a:effectLst/>
                          <a:latin typeface="Calibri"/>
                        </a:rPr>
                        <a:t>20%</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solidFill>
                      <a:schemeClr val="bg2">
                        <a:lumMod val="40000"/>
                        <a:lumOff val="60000"/>
                      </a:schemeClr>
                    </a:solidFill>
                  </a:tcPr>
                </a:tc>
              </a:tr>
              <a:tr h="94139">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9%</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r>
              <a:tr h="94139">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14%</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30%</a:t>
                      </a:r>
                    </a:p>
                  </a:txBody>
                  <a:tcPr marL="9525" marR="9525" marT="9525" marB="0" anchor="b">
                    <a:solidFill>
                      <a:schemeClr val="accent1"/>
                    </a:solidFill>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1080419367"/>
              </p:ext>
            </p:extLst>
          </p:nvPr>
        </p:nvGraphicFramePr>
        <p:xfrm>
          <a:off x="158977" y="3569561"/>
          <a:ext cx="7383385" cy="143827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102873">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68606">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831</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349</a:t>
                      </a:r>
                    </a:p>
                  </a:txBody>
                  <a:tcPr marL="9525" marR="9525" marT="9525" marB="0" anchor="b"/>
                </a:tc>
                <a:tc>
                  <a:txBody>
                    <a:bodyPr/>
                    <a:lstStyle/>
                    <a:p>
                      <a:pPr algn="ctr" fontAlgn="b"/>
                      <a:r>
                        <a:rPr lang="en-IE" sz="1100" b="0" i="1" u="none" strike="noStrike" dirty="0">
                          <a:solidFill>
                            <a:schemeClr val="bg1"/>
                          </a:solidFill>
                          <a:effectLst/>
                          <a:latin typeface="Calibri"/>
                        </a:rPr>
                        <a:t>420</a:t>
                      </a:r>
                    </a:p>
                  </a:txBody>
                  <a:tcPr marL="9525" marR="9525" marT="9525" marB="0" anchor="b"/>
                </a:tc>
                <a:tc>
                  <a:txBody>
                    <a:bodyPr/>
                    <a:lstStyle/>
                    <a:p>
                      <a:pPr algn="ctr" fontAlgn="b"/>
                      <a:r>
                        <a:rPr lang="en-IE" sz="1100" b="0" i="1" u="none" strike="noStrike" dirty="0">
                          <a:solidFill>
                            <a:schemeClr val="bg1"/>
                          </a:solidFill>
                          <a:effectLst/>
                          <a:latin typeface="Calibri"/>
                        </a:rPr>
                        <a:t>42</a:t>
                      </a:r>
                    </a:p>
                  </a:txBody>
                  <a:tcPr marL="9525" marR="9525" marT="9525" marB="0" anchor="b"/>
                </a:tc>
                <a:tc>
                  <a:txBody>
                    <a:bodyPr/>
                    <a:lstStyle/>
                    <a:p>
                      <a:pPr algn="ctr" fontAlgn="b"/>
                      <a:r>
                        <a:rPr lang="en-IE" sz="1100" b="0" i="1" u="none" strike="noStrike" dirty="0">
                          <a:solidFill>
                            <a:schemeClr val="bg1"/>
                          </a:solidFill>
                          <a:effectLst/>
                          <a:latin typeface="Calibri"/>
                        </a:rPr>
                        <a:t>233</a:t>
                      </a:r>
                    </a:p>
                  </a:txBody>
                  <a:tcPr marL="9525" marR="9525" marT="9525" marB="0" anchor="b"/>
                </a:tc>
                <a:tc>
                  <a:txBody>
                    <a:bodyPr/>
                    <a:lstStyle/>
                    <a:p>
                      <a:pPr algn="ctr" fontAlgn="b"/>
                      <a:r>
                        <a:rPr lang="en-IE" sz="1100" b="0" i="1" u="none" strike="noStrike">
                          <a:solidFill>
                            <a:schemeClr val="bg1"/>
                          </a:solidFill>
                          <a:effectLst/>
                          <a:latin typeface="Calibri"/>
                        </a:rPr>
                        <a:t>214</a:t>
                      </a:r>
                    </a:p>
                  </a:txBody>
                  <a:tcPr marL="9525" marR="9525" marT="9525" marB="0" anchor="b"/>
                </a:tc>
                <a:tc>
                  <a:txBody>
                    <a:bodyPr/>
                    <a:lstStyle/>
                    <a:p>
                      <a:pPr algn="ctr" fontAlgn="b"/>
                      <a:r>
                        <a:rPr lang="en-IE" sz="1100" b="0" i="1" u="none" strike="noStrike">
                          <a:solidFill>
                            <a:schemeClr val="bg1"/>
                          </a:solidFill>
                          <a:effectLst/>
                          <a:latin typeface="Calibri"/>
                        </a:rPr>
                        <a:t>238</a:t>
                      </a:r>
                    </a:p>
                  </a:txBody>
                  <a:tcPr marL="9525" marR="9525" marT="9525" marB="0" anchor="b"/>
                </a:tc>
                <a:tc>
                  <a:txBody>
                    <a:bodyPr/>
                    <a:lstStyle/>
                    <a:p>
                      <a:pPr algn="ctr" fontAlgn="b"/>
                      <a:r>
                        <a:rPr lang="en-IE" sz="1100" b="0" i="1" u="none" strike="noStrike">
                          <a:solidFill>
                            <a:schemeClr val="bg1"/>
                          </a:solidFill>
                          <a:effectLst/>
                          <a:latin typeface="Calibri"/>
                        </a:rPr>
                        <a:t>146</a:t>
                      </a:r>
                    </a:p>
                  </a:txBody>
                  <a:tcPr marL="9525" marR="9525" marT="9525" marB="0" anchor="b"/>
                </a:tc>
              </a:tr>
              <a:tr h="52857">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57%</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59%</a:t>
                      </a:r>
                    </a:p>
                  </a:txBody>
                  <a:tcPr marL="9525" marR="9525" marT="9525" marB="0" anchor="b"/>
                </a:tc>
                <a:tc>
                  <a:txBody>
                    <a:bodyPr/>
                    <a:lstStyle/>
                    <a:p>
                      <a:pPr algn="ctr" fontAlgn="b"/>
                      <a:r>
                        <a:rPr lang="en-IE" sz="1100" b="0" i="0" u="none" strike="noStrike" dirty="0">
                          <a:solidFill>
                            <a:schemeClr val="bg1"/>
                          </a:solidFill>
                          <a:effectLst/>
                          <a:latin typeface="Calibri"/>
                        </a:rPr>
                        <a:t>56%</a:t>
                      </a:r>
                    </a:p>
                  </a:txBody>
                  <a:tcPr marL="9525" marR="9525" marT="9525" marB="0" anchor="b"/>
                </a:tc>
                <a:tc>
                  <a:txBody>
                    <a:bodyPr/>
                    <a:lstStyle/>
                    <a:p>
                      <a:pPr algn="ctr" fontAlgn="b"/>
                      <a:r>
                        <a:rPr lang="en-IE" sz="1100" b="0" i="0" u="none" strike="noStrike" dirty="0">
                          <a:solidFill>
                            <a:schemeClr val="bg1"/>
                          </a:solidFill>
                          <a:effectLst/>
                          <a:latin typeface="Calibri"/>
                        </a:rPr>
                        <a:t>35%</a:t>
                      </a:r>
                    </a:p>
                  </a:txBody>
                  <a:tcPr marL="9525" marR="9525" marT="9525" marB="0" anchor="b">
                    <a:solidFill>
                      <a:schemeClr val="bg2">
                        <a:lumMod val="40000"/>
                        <a:lumOff val="60000"/>
                      </a:schemeClr>
                    </a:solidFill>
                  </a:tcPr>
                </a:tc>
                <a:tc>
                  <a:txBody>
                    <a:bodyPr/>
                    <a:lstStyle/>
                    <a:p>
                      <a:pPr algn="ctr" fontAlgn="b"/>
                      <a:r>
                        <a:rPr lang="en-IE" sz="1100" b="0" i="0" u="none" strike="noStrike" dirty="0">
                          <a:solidFill>
                            <a:schemeClr val="bg1"/>
                          </a:solidFill>
                          <a:effectLst/>
                          <a:latin typeface="Calibri"/>
                        </a:rPr>
                        <a:t>63%</a:t>
                      </a:r>
                    </a:p>
                  </a:txBody>
                  <a:tcPr marL="9525" marR="9525" marT="9525" marB="0" anchor="b"/>
                </a:tc>
                <a:tc>
                  <a:txBody>
                    <a:bodyPr/>
                    <a:lstStyle/>
                    <a:p>
                      <a:pPr algn="ctr" fontAlgn="b"/>
                      <a:r>
                        <a:rPr lang="en-IE" sz="1100" b="0" i="0" u="none" strike="noStrike" dirty="0">
                          <a:solidFill>
                            <a:schemeClr val="bg1"/>
                          </a:solidFill>
                          <a:effectLst/>
                          <a:latin typeface="Calibri"/>
                        </a:rPr>
                        <a:t>53%</a:t>
                      </a:r>
                    </a:p>
                  </a:txBody>
                  <a:tcPr marL="9525" marR="9525" marT="9525" marB="0" anchor="b"/>
                </a:tc>
                <a:tc>
                  <a:txBody>
                    <a:bodyPr/>
                    <a:lstStyle/>
                    <a:p>
                      <a:pPr algn="ctr" fontAlgn="b"/>
                      <a:r>
                        <a:rPr lang="en-IE" sz="1100" b="0" i="0" u="none" strike="noStrike" dirty="0">
                          <a:solidFill>
                            <a:schemeClr val="bg1"/>
                          </a:solidFill>
                          <a:effectLst/>
                          <a:latin typeface="Calibri"/>
                        </a:rPr>
                        <a:t>54%</a:t>
                      </a:r>
                    </a:p>
                  </a:txBody>
                  <a:tcPr marL="9525" marR="9525" marT="9525" marB="0" anchor="b"/>
                </a:tc>
                <a:tc>
                  <a:txBody>
                    <a:bodyPr/>
                    <a:lstStyle/>
                    <a:p>
                      <a:pPr algn="ctr" fontAlgn="b"/>
                      <a:r>
                        <a:rPr lang="en-IE" sz="1100" b="0" i="0" u="none" strike="noStrike" dirty="0">
                          <a:solidFill>
                            <a:schemeClr val="bg1"/>
                          </a:solidFill>
                          <a:effectLst/>
                          <a:latin typeface="Calibri"/>
                        </a:rPr>
                        <a:t>57%</a:t>
                      </a:r>
                    </a:p>
                  </a:txBody>
                  <a:tcPr marL="9525" marR="9525" marT="9525" marB="0" anchor="b"/>
                </a:tc>
              </a:tr>
              <a:tr h="52857">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20%</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dirty="0">
                          <a:solidFill>
                            <a:schemeClr val="bg1"/>
                          </a:solidFill>
                          <a:effectLst/>
                          <a:latin typeface="Calibri"/>
                        </a:rPr>
                        <a:t>36%</a:t>
                      </a:r>
                    </a:p>
                  </a:txBody>
                  <a:tcPr marL="9525" marR="9525" marT="9525" marB="0" anchor="b"/>
                </a:tc>
                <a:tc>
                  <a:txBody>
                    <a:bodyPr/>
                    <a:lstStyle/>
                    <a:p>
                      <a:pPr algn="ctr" fontAlgn="b"/>
                      <a:r>
                        <a:rPr lang="en-IE" sz="1100" b="0" i="0" u="none" strike="noStrike" dirty="0">
                          <a:solidFill>
                            <a:schemeClr val="bg1"/>
                          </a:solidFill>
                          <a:effectLst/>
                          <a:latin typeface="Calibri"/>
                        </a:rPr>
                        <a:t>20%</a:t>
                      </a:r>
                    </a:p>
                  </a:txBody>
                  <a:tcPr marL="9525" marR="9525" marT="9525" marB="0" anchor="b"/>
                </a:tc>
                <a:tc>
                  <a:txBody>
                    <a:bodyPr/>
                    <a:lstStyle/>
                    <a:p>
                      <a:pPr algn="ctr" fontAlgn="b"/>
                      <a:r>
                        <a:rPr lang="en-IE" sz="1100" b="0" i="0" u="none" strike="noStrike" dirty="0">
                          <a:solidFill>
                            <a:schemeClr val="bg1"/>
                          </a:solidFill>
                          <a:effectLst/>
                          <a:latin typeface="Calibri"/>
                        </a:rPr>
                        <a:t>20%</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22%</a:t>
                      </a:r>
                    </a:p>
                  </a:txBody>
                  <a:tcPr marL="9525" marR="9525" marT="9525" marB="0" anchor="b"/>
                </a:tc>
              </a:tr>
              <a:tr h="52857">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9%</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r>
              <a:tr h="52857">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14%</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20%</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r>
            </a:tbl>
          </a:graphicData>
        </a:graphic>
      </p:graphicFrame>
    </p:spTree>
    <p:extLst>
      <p:ext uri="{BB962C8B-B14F-4D97-AF65-F5344CB8AC3E}">
        <p14:creationId xmlns:p14="http://schemas.microsoft.com/office/powerpoint/2010/main" val="2966165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48482"/>
            <a:ext cx="7096045" cy="738664"/>
          </a:xfrm>
        </p:spPr>
        <p:txBody>
          <a:bodyPr/>
          <a:lstStyle/>
          <a:p>
            <a:pPr>
              <a:spcAft>
                <a:spcPts val="0"/>
              </a:spcAft>
            </a:pPr>
            <a:r>
              <a:rPr lang="en-GB" dirty="0"/>
              <a:t>Women’s health should be the priority in any reform of </a:t>
            </a:r>
            <a:r>
              <a:rPr lang="en-GB" dirty="0" smtClean="0"/>
              <a:t/>
            </a:r>
            <a:br>
              <a:rPr lang="en-GB" dirty="0" smtClean="0"/>
            </a:br>
            <a:r>
              <a:rPr lang="en-GB" dirty="0" smtClean="0"/>
              <a:t>Ireland’s </a:t>
            </a:r>
            <a:r>
              <a:rPr lang="en-GB" dirty="0"/>
              <a:t>abortion law.</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816570"/>
            <a:ext cx="3072059" cy="215444"/>
          </a:xfrm>
        </p:spPr>
        <p:txBody>
          <a:bodyPr/>
          <a:lstStyle/>
          <a:p>
            <a:r>
              <a:rPr lang="en-IE" dirty="0"/>
              <a:t>(Base: All Adults 18+ who gave an answer)</a:t>
            </a:r>
          </a:p>
        </p:txBody>
      </p:sp>
      <p:sp>
        <p:nvSpPr>
          <p:cNvPr id="5" name="Text Placeholder 4"/>
          <p:cNvSpPr>
            <a:spLocks noGrp="1"/>
          </p:cNvSpPr>
          <p:nvPr>
            <p:ph type="body" sz="quarter" idx="14"/>
          </p:nvPr>
        </p:nvSpPr>
        <p:spPr>
          <a:xfrm>
            <a:off x="138229" y="5969201"/>
            <a:ext cx="6921795" cy="512961"/>
          </a:xfrm>
        </p:spPr>
        <p:txBody>
          <a:bodyPr/>
          <a:lstStyle/>
          <a:p>
            <a:r>
              <a:rPr lang="en-IE" sz="1400" dirty="0" smtClean="0"/>
              <a:t>Little difference in agreement across demographics that w</a:t>
            </a:r>
            <a:r>
              <a:rPr lang="en-GB" sz="1400" dirty="0" smtClean="0"/>
              <a:t>omen’s </a:t>
            </a:r>
            <a:r>
              <a:rPr lang="en-GB" sz="1400" dirty="0"/>
              <a:t>health should be the priority in any reform </a:t>
            </a:r>
            <a:r>
              <a:rPr lang="en-GB" sz="1400" dirty="0" smtClean="0"/>
              <a:t>of Ireland’s </a:t>
            </a:r>
            <a:r>
              <a:rPr lang="en-GB" sz="1400" dirty="0"/>
              <a:t>abortion law.</a:t>
            </a:r>
            <a:r>
              <a:rPr lang="en-IE" sz="1400" dirty="0" smtClean="0"/>
              <a:t> </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889137212"/>
              </p:ext>
            </p:extLst>
          </p:nvPr>
        </p:nvGraphicFramePr>
        <p:xfrm>
          <a:off x="144000" y="1483266"/>
          <a:ext cx="8855996" cy="1296909"/>
        </p:xfrm>
        <a:graphic>
          <a:graphicData uri="http://schemas.openxmlformats.org/drawingml/2006/table">
            <a:tbl>
              <a:tblPr firstRow="1" bandRow="1">
                <a:tableStyleId>{00A15C55-8517-42AA-B614-E9B94910E393}</a:tableStyleId>
              </a:tblPr>
              <a:tblGrid>
                <a:gridCol w="1600133"/>
                <a:gridCol w="806207"/>
                <a:gridCol w="806207"/>
                <a:gridCol w="806207"/>
                <a:gridCol w="806207"/>
                <a:gridCol w="806207"/>
                <a:gridCol w="806207"/>
                <a:gridCol w="806207"/>
                <a:gridCol w="806207"/>
                <a:gridCol w="806207"/>
              </a:tblGrid>
              <a:tr h="108449">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r>
              <a:tr h="181704">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r>
              <a:tr h="108449">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886</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435</a:t>
                      </a:r>
                    </a:p>
                  </a:txBody>
                  <a:tcPr marL="9525" marR="9525" marT="9525" marB="0" anchor="b"/>
                </a:tc>
                <a:tc>
                  <a:txBody>
                    <a:bodyPr/>
                    <a:lstStyle/>
                    <a:p>
                      <a:pPr algn="ctr" fontAlgn="b"/>
                      <a:r>
                        <a:rPr lang="en-IE" sz="1100" b="0" i="1" u="none" strike="noStrike" dirty="0">
                          <a:solidFill>
                            <a:schemeClr val="bg1"/>
                          </a:solidFill>
                          <a:effectLst/>
                          <a:latin typeface="Calibri"/>
                        </a:rPr>
                        <a:t>451</a:t>
                      </a:r>
                    </a:p>
                  </a:txBody>
                  <a:tcPr marL="9525" marR="9525" marT="9525" marB="0" anchor="b"/>
                </a:tc>
                <a:tc>
                  <a:txBody>
                    <a:bodyPr/>
                    <a:lstStyle/>
                    <a:p>
                      <a:pPr algn="ctr" fontAlgn="b"/>
                      <a:r>
                        <a:rPr lang="en-IE" sz="1100" b="0" i="1" u="none" strike="noStrike" dirty="0">
                          <a:solidFill>
                            <a:schemeClr val="bg1"/>
                          </a:solidFill>
                          <a:effectLst/>
                          <a:latin typeface="Calibri"/>
                        </a:rPr>
                        <a:t>86</a:t>
                      </a:r>
                    </a:p>
                  </a:txBody>
                  <a:tcPr marL="9525" marR="9525" marT="9525" marB="0" anchor="b"/>
                </a:tc>
                <a:tc>
                  <a:txBody>
                    <a:bodyPr/>
                    <a:lstStyle/>
                    <a:p>
                      <a:pPr algn="ctr" fontAlgn="b"/>
                      <a:r>
                        <a:rPr lang="en-IE" sz="1100" b="0" i="1" u="none" strike="noStrike" dirty="0">
                          <a:solidFill>
                            <a:schemeClr val="bg1"/>
                          </a:solidFill>
                          <a:effectLst/>
                          <a:latin typeface="Calibri"/>
                        </a:rPr>
                        <a:t>165</a:t>
                      </a:r>
                    </a:p>
                  </a:txBody>
                  <a:tcPr marL="9525" marR="9525" marT="9525" marB="0" anchor="b"/>
                </a:tc>
                <a:tc>
                  <a:txBody>
                    <a:bodyPr/>
                    <a:lstStyle/>
                    <a:p>
                      <a:pPr algn="ctr" fontAlgn="b"/>
                      <a:r>
                        <a:rPr lang="en-IE" sz="1100" b="0" i="1" u="none" strike="noStrike" dirty="0">
                          <a:solidFill>
                            <a:schemeClr val="bg1"/>
                          </a:solidFill>
                          <a:effectLst/>
                          <a:latin typeface="Calibri"/>
                        </a:rPr>
                        <a:t>185</a:t>
                      </a:r>
                    </a:p>
                  </a:txBody>
                  <a:tcPr marL="9525" marR="9525" marT="9525" marB="0" anchor="b"/>
                </a:tc>
                <a:tc>
                  <a:txBody>
                    <a:bodyPr/>
                    <a:lstStyle/>
                    <a:p>
                      <a:pPr algn="ctr" fontAlgn="b"/>
                      <a:r>
                        <a:rPr lang="en-IE" sz="1100" b="0" i="1" u="none" strike="noStrike" dirty="0">
                          <a:solidFill>
                            <a:schemeClr val="bg1"/>
                          </a:solidFill>
                          <a:effectLst/>
                          <a:latin typeface="Calibri"/>
                        </a:rPr>
                        <a:t>166</a:t>
                      </a:r>
                    </a:p>
                  </a:txBody>
                  <a:tcPr marL="9525" marR="9525" marT="9525" marB="0" anchor="b"/>
                </a:tc>
                <a:tc>
                  <a:txBody>
                    <a:bodyPr/>
                    <a:lstStyle/>
                    <a:p>
                      <a:pPr algn="ctr" fontAlgn="b"/>
                      <a:r>
                        <a:rPr lang="en-IE" sz="1100" b="0" i="1" u="none" strike="noStrike" dirty="0">
                          <a:solidFill>
                            <a:schemeClr val="bg1"/>
                          </a:solidFill>
                          <a:effectLst/>
                          <a:latin typeface="Calibri"/>
                        </a:rPr>
                        <a:t>123</a:t>
                      </a:r>
                    </a:p>
                  </a:txBody>
                  <a:tcPr marL="9525" marR="9525" marT="9525" marB="0" anchor="b"/>
                </a:tc>
                <a:tc>
                  <a:txBody>
                    <a:bodyPr/>
                    <a:lstStyle/>
                    <a:p>
                      <a:pPr algn="ctr" fontAlgn="b"/>
                      <a:r>
                        <a:rPr lang="en-IE" sz="1100" b="0" i="1" u="none" strike="noStrike" dirty="0">
                          <a:solidFill>
                            <a:schemeClr val="bg1"/>
                          </a:solidFill>
                          <a:effectLst/>
                          <a:latin typeface="Calibri"/>
                        </a:rPr>
                        <a:t>161</a:t>
                      </a:r>
                    </a:p>
                  </a:txBody>
                  <a:tcPr marL="9525" marR="9525" marT="9525" marB="0" anchor="b"/>
                </a:tc>
              </a:tr>
              <a:tr h="99859">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76%</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75%</a:t>
                      </a:r>
                    </a:p>
                  </a:txBody>
                  <a:tcPr marL="9525" marR="9525" marT="9525" marB="0" anchor="b"/>
                </a:tc>
                <a:tc>
                  <a:txBody>
                    <a:bodyPr/>
                    <a:lstStyle/>
                    <a:p>
                      <a:pPr algn="ctr" fontAlgn="b"/>
                      <a:r>
                        <a:rPr lang="en-IE" sz="1100" b="0" i="0" u="none" strike="noStrike" dirty="0">
                          <a:solidFill>
                            <a:schemeClr val="bg1"/>
                          </a:solidFill>
                          <a:effectLst/>
                          <a:latin typeface="Calibri"/>
                        </a:rPr>
                        <a:t>77%</a:t>
                      </a:r>
                    </a:p>
                  </a:txBody>
                  <a:tcPr marL="9525" marR="9525" marT="9525" marB="0" anchor="b"/>
                </a:tc>
                <a:tc>
                  <a:txBody>
                    <a:bodyPr/>
                    <a:lstStyle/>
                    <a:p>
                      <a:pPr algn="ctr" fontAlgn="b"/>
                      <a:r>
                        <a:rPr lang="en-IE" sz="1100" b="0" i="0" u="none" strike="noStrike">
                          <a:solidFill>
                            <a:schemeClr val="bg1"/>
                          </a:solidFill>
                          <a:effectLst/>
                          <a:latin typeface="Calibri"/>
                        </a:rPr>
                        <a:t>74%</a:t>
                      </a:r>
                    </a:p>
                  </a:txBody>
                  <a:tcPr marL="9525" marR="9525" marT="9525" marB="0" anchor="b"/>
                </a:tc>
                <a:tc>
                  <a:txBody>
                    <a:bodyPr/>
                    <a:lstStyle/>
                    <a:p>
                      <a:pPr algn="ctr" fontAlgn="b"/>
                      <a:r>
                        <a:rPr lang="en-IE" sz="1100" b="0" i="0" u="none" strike="noStrike">
                          <a:solidFill>
                            <a:schemeClr val="bg1"/>
                          </a:solidFill>
                          <a:effectLst/>
                          <a:latin typeface="Calibri"/>
                        </a:rPr>
                        <a:t>81%</a:t>
                      </a:r>
                    </a:p>
                  </a:txBody>
                  <a:tcPr marL="9525" marR="9525" marT="9525" marB="0" anchor="b"/>
                </a:tc>
                <a:tc>
                  <a:txBody>
                    <a:bodyPr/>
                    <a:lstStyle/>
                    <a:p>
                      <a:pPr algn="ctr" fontAlgn="b"/>
                      <a:r>
                        <a:rPr lang="en-IE" sz="1100" b="0" i="0" u="none" strike="noStrike">
                          <a:solidFill>
                            <a:schemeClr val="bg1"/>
                          </a:solidFill>
                          <a:effectLst/>
                          <a:latin typeface="Calibri"/>
                        </a:rPr>
                        <a:t>73%</a:t>
                      </a:r>
                    </a:p>
                  </a:txBody>
                  <a:tcPr marL="9525" marR="9525" marT="9525" marB="0" anchor="b"/>
                </a:tc>
                <a:tc>
                  <a:txBody>
                    <a:bodyPr/>
                    <a:lstStyle/>
                    <a:p>
                      <a:pPr algn="ctr" fontAlgn="b"/>
                      <a:r>
                        <a:rPr lang="en-IE" sz="1100" b="0" i="0" u="none" strike="noStrike">
                          <a:solidFill>
                            <a:schemeClr val="bg1"/>
                          </a:solidFill>
                          <a:effectLst/>
                          <a:latin typeface="Calibri"/>
                        </a:rPr>
                        <a:t>78%</a:t>
                      </a:r>
                    </a:p>
                  </a:txBody>
                  <a:tcPr marL="9525" marR="9525" marT="9525" marB="0" anchor="b"/>
                </a:tc>
                <a:tc>
                  <a:txBody>
                    <a:bodyPr/>
                    <a:lstStyle/>
                    <a:p>
                      <a:pPr algn="ctr" fontAlgn="b"/>
                      <a:r>
                        <a:rPr lang="en-IE" sz="1100" b="0" i="0" u="none" strike="noStrike">
                          <a:solidFill>
                            <a:schemeClr val="bg1"/>
                          </a:solidFill>
                          <a:effectLst/>
                          <a:latin typeface="Calibri"/>
                        </a:rPr>
                        <a:t>86%</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68%</a:t>
                      </a:r>
                    </a:p>
                  </a:txBody>
                  <a:tcPr marL="9525" marR="9525" marT="9525" marB="0" anchor="b"/>
                </a:tc>
              </a:tr>
              <a:tr h="188199">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14%</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21%</a:t>
                      </a:r>
                    </a:p>
                  </a:txBody>
                  <a:tcPr marL="9525" marR="9525" marT="9525" marB="0" anchor="b"/>
                </a:tc>
                <a:tc>
                  <a:txBody>
                    <a:bodyPr/>
                    <a:lstStyle/>
                    <a:p>
                      <a:pPr algn="ctr" fontAlgn="b"/>
                      <a:r>
                        <a:rPr lang="en-IE" sz="1100" b="0" i="0" u="none" strike="noStrike" dirty="0">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r>
              <a:tr h="99859">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4%</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r>
              <a:tr h="99859">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6%</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933156088"/>
              </p:ext>
            </p:extLst>
          </p:nvPr>
        </p:nvGraphicFramePr>
        <p:xfrm>
          <a:off x="158977" y="3412081"/>
          <a:ext cx="7383385" cy="1460909"/>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367439">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886</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346</a:t>
                      </a:r>
                    </a:p>
                  </a:txBody>
                  <a:tcPr marL="9525" marR="9525" marT="9525" marB="0" anchor="b"/>
                </a:tc>
                <a:tc>
                  <a:txBody>
                    <a:bodyPr/>
                    <a:lstStyle/>
                    <a:p>
                      <a:pPr algn="ctr" fontAlgn="b"/>
                      <a:r>
                        <a:rPr lang="en-IE" sz="1100" b="0" i="1" u="none" strike="noStrike" dirty="0">
                          <a:solidFill>
                            <a:schemeClr val="bg1"/>
                          </a:solidFill>
                          <a:effectLst/>
                          <a:latin typeface="Calibri"/>
                        </a:rPr>
                        <a:t>462</a:t>
                      </a:r>
                    </a:p>
                  </a:txBody>
                  <a:tcPr marL="9525" marR="9525" marT="9525" marB="0" anchor="b"/>
                </a:tc>
                <a:tc>
                  <a:txBody>
                    <a:bodyPr/>
                    <a:lstStyle/>
                    <a:p>
                      <a:pPr algn="ctr" fontAlgn="b"/>
                      <a:r>
                        <a:rPr lang="en-IE" sz="1100" b="0" i="1" u="none" strike="noStrike" dirty="0">
                          <a:solidFill>
                            <a:schemeClr val="bg1"/>
                          </a:solidFill>
                          <a:effectLst/>
                          <a:latin typeface="Calibri"/>
                        </a:rPr>
                        <a:t>54</a:t>
                      </a:r>
                    </a:p>
                  </a:txBody>
                  <a:tcPr marL="9525" marR="9525" marT="9525" marB="0" anchor="b"/>
                </a:tc>
                <a:tc>
                  <a:txBody>
                    <a:bodyPr/>
                    <a:lstStyle/>
                    <a:p>
                      <a:pPr algn="ctr" fontAlgn="b"/>
                      <a:r>
                        <a:rPr lang="en-IE" sz="1100" b="0" i="1" u="none" strike="noStrike" dirty="0">
                          <a:solidFill>
                            <a:schemeClr val="bg1"/>
                          </a:solidFill>
                          <a:effectLst/>
                          <a:latin typeface="Calibri"/>
                        </a:rPr>
                        <a:t>250</a:t>
                      </a:r>
                    </a:p>
                  </a:txBody>
                  <a:tcPr marL="9525" marR="9525" marT="9525" marB="0" anchor="b"/>
                </a:tc>
                <a:tc>
                  <a:txBody>
                    <a:bodyPr/>
                    <a:lstStyle/>
                    <a:p>
                      <a:pPr algn="ctr" fontAlgn="b"/>
                      <a:r>
                        <a:rPr lang="en-IE" sz="1100" b="0" i="1" u="none" strike="noStrike" dirty="0">
                          <a:solidFill>
                            <a:schemeClr val="bg1"/>
                          </a:solidFill>
                          <a:effectLst/>
                          <a:latin typeface="Calibri"/>
                        </a:rPr>
                        <a:t>231</a:t>
                      </a:r>
                    </a:p>
                  </a:txBody>
                  <a:tcPr marL="9525" marR="9525" marT="9525" marB="0" anchor="b"/>
                </a:tc>
                <a:tc>
                  <a:txBody>
                    <a:bodyPr/>
                    <a:lstStyle/>
                    <a:p>
                      <a:pPr algn="ctr" fontAlgn="b"/>
                      <a:r>
                        <a:rPr lang="en-IE" sz="1100" b="0" i="1" u="none" strike="noStrike" dirty="0">
                          <a:solidFill>
                            <a:schemeClr val="bg1"/>
                          </a:solidFill>
                          <a:effectLst/>
                          <a:latin typeface="Calibri"/>
                        </a:rPr>
                        <a:t>239</a:t>
                      </a:r>
                    </a:p>
                  </a:txBody>
                  <a:tcPr marL="9525" marR="9525" marT="9525" marB="0" anchor="b"/>
                </a:tc>
                <a:tc>
                  <a:txBody>
                    <a:bodyPr/>
                    <a:lstStyle/>
                    <a:p>
                      <a:pPr algn="ctr" fontAlgn="b"/>
                      <a:r>
                        <a:rPr lang="en-IE" sz="1100" b="0" i="1" u="none" strike="noStrike" dirty="0">
                          <a:solidFill>
                            <a:schemeClr val="bg1"/>
                          </a:solidFill>
                          <a:effectLst/>
                          <a:latin typeface="Calibri"/>
                        </a:rPr>
                        <a:t>166</a:t>
                      </a:r>
                    </a:p>
                  </a:txBody>
                  <a:tcPr marL="9525" marR="9525" marT="9525" marB="0" anchor="b"/>
                </a:tc>
              </a:tr>
              <a:tr h="41506">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76%</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78%</a:t>
                      </a:r>
                    </a:p>
                  </a:txBody>
                  <a:tcPr marL="9525" marR="9525" marT="9525" marB="0" anchor="b"/>
                </a:tc>
                <a:tc>
                  <a:txBody>
                    <a:bodyPr/>
                    <a:lstStyle/>
                    <a:p>
                      <a:pPr algn="ctr" fontAlgn="b"/>
                      <a:r>
                        <a:rPr lang="en-IE" sz="1100" b="0" i="0" u="none" strike="noStrike" dirty="0">
                          <a:solidFill>
                            <a:schemeClr val="bg1"/>
                          </a:solidFill>
                          <a:effectLst/>
                          <a:latin typeface="Calibri"/>
                        </a:rPr>
                        <a:t>75%</a:t>
                      </a:r>
                    </a:p>
                  </a:txBody>
                  <a:tcPr marL="9525" marR="9525" marT="9525" marB="0" anchor="b"/>
                </a:tc>
                <a:tc>
                  <a:txBody>
                    <a:bodyPr/>
                    <a:lstStyle/>
                    <a:p>
                      <a:pPr algn="ctr" fontAlgn="b"/>
                      <a:r>
                        <a:rPr lang="en-IE" sz="1100" b="0" i="0" u="none" strike="noStrike">
                          <a:solidFill>
                            <a:schemeClr val="bg1"/>
                          </a:solidFill>
                          <a:effectLst/>
                          <a:latin typeface="Calibri"/>
                        </a:rPr>
                        <a:t>75%</a:t>
                      </a:r>
                    </a:p>
                  </a:txBody>
                  <a:tcPr marL="9525" marR="9525" marT="9525" marB="0" anchor="b"/>
                </a:tc>
                <a:tc>
                  <a:txBody>
                    <a:bodyPr/>
                    <a:lstStyle/>
                    <a:p>
                      <a:pPr algn="ctr" fontAlgn="b"/>
                      <a:r>
                        <a:rPr lang="en-IE" sz="1100" b="0" i="0" u="none" strike="noStrike">
                          <a:solidFill>
                            <a:schemeClr val="bg1"/>
                          </a:solidFill>
                          <a:effectLst/>
                          <a:latin typeface="Calibri"/>
                        </a:rPr>
                        <a:t>76%</a:t>
                      </a:r>
                    </a:p>
                  </a:txBody>
                  <a:tcPr marL="9525" marR="9525" marT="9525" marB="0" anchor="b"/>
                </a:tc>
                <a:tc>
                  <a:txBody>
                    <a:bodyPr/>
                    <a:lstStyle/>
                    <a:p>
                      <a:pPr algn="ctr" fontAlgn="b"/>
                      <a:r>
                        <a:rPr lang="en-IE" sz="1100" b="0" i="0" u="none" strike="noStrike">
                          <a:solidFill>
                            <a:schemeClr val="bg1"/>
                          </a:solidFill>
                          <a:effectLst/>
                          <a:latin typeface="Calibri"/>
                        </a:rPr>
                        <a:t>78%</a:t>
                      </a:r>
                    </a:p>
                  </a:txBody>
                  <a:tcPr marL="9525" marR="9525" marT="9525" marB="0" anchor="b"/>
                </a:tc>
                <a:tc>
                  <a:txBody>
                    <a:bodyPr/>
                    <a:lstStyle/>
                    <a:p>
                      <a:pPr algn="ctr" fontAlgn="b"/>
                      <a:r>
                        <a:rPr lang="en-IE" sz="1100" b="0" i="0" u="none" strike="noStrike">
                          <a:solidFill>
                            <a:schemeClr val="bg1"/>
                          </a:solidFill>
                          <a:effectLst/>
                          <a:latin typeface="Calibri"/>
                        </a:rPr>
                        <a:t>76%</a:t>
                      </a:r>
                    </a:p>
                  </a:txBody>
                  <a:tcPr marL="9525" marR="9525" marT="9525" marB="0" anchor="b"/>
                </a:tc>
                <a:tc>
                  <a:txBody>
                    <a:bodyPr/>
                    <a:lstStyle/>
                    <a:p>
                      <a:pPr algn="ctr" fontAlgn="b"/>
                      <a:r>
                        <a:rPr lang="en-IE" sz="1100" b="0" i="0" u="none" strike="noStrike">
                          <a:solidFill>
                            <a:schemeClr val="bg1"/>
                          </a:solidFill>
                          <a:effectLst/>
                          <a:latin typeface="Calibri"/>
                        </a:rPr>
                        <a:t>75%</a:t>
                      </a:r>
                    </a:p>
                  </a:txBody>
                  <a:tcPr marL="9525" marR="9525" marT="9525" marB="0" anchor="b"/>
                </a:tc>
              </a:tr>
              <a:tr h="81866">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14%</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23%</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r>
              <a:tr h="41506">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4%</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 -</a:t>
                      </a: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r>
              <a:tr h="0">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6%</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r>
            </a:tbl>
          </a:graphicData>
        </a:graphic>
      </p:graphicFrame>
    </p:spTree>
    <p:extLst>
      <p:ext uri="{BB962C8B-B14F-4D97-AF65-F5344CB8AC3E}">
        <p14:creationId xmlns:p14="http://schemas.microsoft.com/office/powerpoint/2010/main" val="27524670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33156"/>
            <a:ext cx="7598875" cy="1107996"/>
          </a:xfrm>
        </p:spPr>
        <p:txBody>
          <a:bodyPr/>
          <a:lstStyle/>
          <a:p>
            <a:pPr>
              <a:spcAft>
                <a:spcPts val="0"/>
              </a:spcAft>
              <a:tabLst>
                <a:tab pos="895350" algn="l"/>
              </a:tabLst>
            </a:pPr>
            <a:r>
              <a:rPr lang="en-GB" dirty="0"/>
              <a:t>The fact that women must travel abroad to access abortion </a:t>
            </a:r>
            <a:r>
              <a:rPr lang="en-GB" dirty="0" smtClean="0"/>
              <a:t/>
            </a:r>
            <a:br>
              <a:rPr lang="en-GB" dirty="0" smtClean="0"/>
            </a:br>
            <a:r>
              <a:rPr lang="en-GB" dirty="0" smtClean="0"/>
              <a:t>unfairly discriminates </a:t>
            </a:r>
            <a:r>
              <a:rPr lang="en-GB" dirty="0"/>
              <a:t>against women who cannot afford or </a:t>
            </a:r>
            <a:r>
              <a:rPr lang="en-GB" dirty="0" smtClean="0"/>
              <a:t/>
            </a:r>
            <a:br>
              <a:rPr lang="en-GB" dirty="0" smtClean="0"/>
            </a:br>
            <a:r>
              <a:rPr lang="en-GB" dirty="0" smtClean="0"/>
              <a:t>are </a:t>
            </a:r>
            <a:r>
              <a:rPr lang="en-GB" dirty="0"/>
              <a:t>unable to travel abroad.</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1112915"/>
            <a:ext cx="3072059" cy="215444"/>
          </a:xfrm>
        </p:spPr>
        <p:txBody>
          <a:bodyPr/>
          <a:lstStyle/>
          <a:p>
            <a:r>
              <a:rPr lang="en-IE" dirty="0"/>
              <a:t>(Base: All Adults 18+ who gave an answer)</a:t>
            </a:r>
          </a:p>
        </p:txBody>
      </p:sp>
      <p:sp>
        <p:nvSpPr>
          <p:cNvPr id="5" name="Text Placeholder 4"/>
          <p:cNvSpPr>
            <a:spLocks noGrp="1"/>
          </p:cNvSpPr>
          <p:nvPr>
            <p:ph type="body" sz="quarter" idx="14"/>
          </p:nvPr>
        </p:nvSpPr>
        <p:spPr>
          <a:xfrm>
            <a:off x="138229" y="5788440"/>
            <a:ext cx="6921795" cy="769441"/>
          </a:xfrm>
        </p:spPr>
        <p:txBody>
          <a:bodyPr/>
          <a:lstStyle/>
          <a:p>
            <a:r>
              <a:rPr lang="en-IE" sz="1400" dirty="0" smtClean="0"/>
              <a:t>55-64 year olds are most likely to agree that </a:t>
            </a:r>
            <a:r>
              <a:rPr lang="en-GB" sz="1400" dirty="0" smtClean="0"/>
              <a:t>the </a:t>
            </a:r>
            <a:r>
              <a:rPr lang="en-GB" sz="1400" dirty="0"/>
              <a:t>fact that women must travel abroad to access abortion </a:t>
            </a:r>
            <a:r>
              <a:rPr lang="en-GB" sz="1400" dirty="0" smtClean="0"/>
              <a:t>unfairly </a:t>
            </a:r>
            <a:r>
              <a:rPr lang="en-GB" sz="1400" dirty="0"/>
              <a:t>discriminates against women who cannot afford or </a:t>
            </a:r>
            <a:r>
              <a:rPr lang="en-GB" sz="1400" dirty="0" smtClean="0"/>
              <a:t>are </a:t>
            </a:r>
            <a:r>
              <a:rPr lang="en-GB" sz="1400" dirty="0"/>
              <a:t>unable to travel </a:t>
            </a:r>
            <a:r>
              <a:rPr lang="en-GB" sz="1400" dirty="0" smtClean="0"/>
              <a:t>abroad</a:t>
            </a:r>
            <a:r>
              <a:rPr lang="en-IE" sz="1400" dirty="0" smtClean="0"/>
              <a:t>.</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041625285"/>
              </p:ext>
            </p:extLst>
          </p:nvPr>
        </p:nvGraphicFramePr>
        <p:xfrm>
          <a:off x="144000" y="1483267"/>
          <a:ext cx="8855996" cy="1285875"/>
        </p:xfrm>
        <a:graphic>
          <a:graphicData uri="http://schemas.openxmlformats.org/drawingml/2006/table">
            <a:tbl>
              <a:tblPr firstRow="1" bandRow="1">
                <a:tableStyleId>{00A15C55-8517-42AA-B614-E9B94910E393}</a:tableStyleId>
              </a:tblPr>
              <a:tblGrid>
                <a:gridCol w="1600133"/>
                <a:gridCol w="806207"/>
                <a:gridCol w="806207"/>
                <a:gridCol w="806207"/>
                <a:gridCol w="806207"/>
                <a:gridCol w="806207"/>
                <a:gridCol w="806207"/>
                <a:gridCol w="806207"/>
                <a:gridCol w="806207"/>
                <a:gridCol w="806207"/>
              </a:tblGrid>
              <a:tr h="15663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r>
              <a:tr h="15663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r>
              <a:tr h="156630">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873</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432</a:t>
                      </a:r>
                    </a:p>
                  </a:txBody>
                  <a:tcPr marL="9525" marR="9525" marT="9525" marB="0" anchor="b"/>
                </a:tc>
                <a:tc>
                  <a:txBody>
                    <a:bodyPr/>
                    <a:lstStyle/>
                    <a:p>
                      <a:pPr algn="ctr" fontAlgn="b"/>
                      <a:r>
                        <a:rPr lang="en-IE" sz="1100" b="0" i="1" u="none" strike="noStrike" dirty="0">
                          <a:solidFill>
                            <a:schemeClr val="bg1"/>
                          </a:solidFill>
                          <a:effectLst/>
                          <a:latin typeface="Calibri"/>
                        </a:rPr>
                        <a:t>441</a:t>
                      </a:r>
                    </a:p>
                  </a:txBody>
                  <a:tcPr marL="9525" marR="9525" marT="9525" marB="0" anchor="b"/>
                </a:tc>
                <a:tc>
                  <a:txBody>
                    <a:bodyPr/>
                    <a:lstStyle/>
                    <a:p>
                      <a:pPr algn="ctr" fontAlgn="b"/>
                      <a:r>
                        <a:rPr lang="en-IE" sz="1100" b="0" i="1" u="none" strike="noStrike" dirty="0">
                          <a:solidFill>
                            <a:schemeClr val="bg1"/>
                          </a:solidFill>
                          <a:effectLst/>
                          <a:latin typeface="Calibri"/>
                        </a:rPr>
                        <a:t>82</a:t>
                      </a:r>
                    </a:p>
                  </a:txBody>
                  <a:tcPr marL="9525" marR="9525" marT="9525" marB="0" anchor="b"/>
                </a:tc>
                <a:tc>
                  <a:txBody>
                    <a:bodyPr/>
                    <a:lstStyle/>
                    <a:p>
                      <a:pPr algn="ctr" fontAlgn="b"/>
                      <a:r>
                        <a:rPr lang="en-IE" sz="1100" b="0" i="1" u="none" strike="noStrike" dirty="0">
                          <a:solidFill>
                            <a:schemeClr val="bg1"/>
                          </a:solidFill>
                          <a:effectLst/>
                          <a:latin typeface="Calibri"/>
                        </a:rPr>
                        <a:t>167</a:t>
                      </a:r>
                    </a:p>
                  </a:txBody>
                  <a:tcPr marL="9525" marR="9525" marT="9525" marB="0" anchor="b"/>
                </a:tc>
                <a:tc>
                  <a:txBody>
                    <a:bodyPr/>
                    <a:lstStyle/>
                    <a:p>
                      <a:pPr algn="ctr" fontAlgn="b"/>
                      <a:r>
                        <a:rPr lang="en-IE" sz="1100" b="0" i="1" u="none" strike="noStrike" dirty="0">
                          <a:solidFill>
                            <a:schemeClr val="bg1"/>
                          </a:solidFill>
                          <a:effectLst/>
                          <a:latin typeface="Calibri"/>
                        </a:rPr>
                        <a:t>192</a:t>
                      </a:r>
                    </a:p>
                  </a:txBody>
                  <a:tcPr marL="9525" marR="9525" marT="9525" marB="0" anchor="b"/>
                </a:tc>
                <a:tc>
                  <a:txBody>
                    <a:bodyPr/>
                    <a:lstStyle/>
                    <a:p>
                      <a:pPr algn="ctr" fontAlgn="b"/>
                      <a:r>
                        <a:rPr lang="en-IE" sz="1100" b="0" i="1" u="none" strike="noStrike" dirty="0">
                          <a:solidFill>
                            <a:schemeClr val="bg1"/>
                          </a:solidFill>
                          <a:effectLst/>
                          <a:latin typeface="Calibri"/>
                        </a:rPr>
                        <a:t>160</a:t>
                      </a:r>
                    </a:p>
                  </a:txBody>
                  <a:tcPr marL="9525" marR="9525" marT="9525" marB="0" anchor="b"/>
                </a:tc>
                <a:tc>
                  <a:txBody>
                    <a:bodyPr/>
                    <a:lstStyle/>
                    <a:p>
                      <a:pPr algn="ctr" fontAlgn="b"/>
                      <a:r>
                        <a:rPr lang="en-IE" sz="1100" b="0" i="1" u="none" strike="noStrike" dirty="0">
                          <a:solidFill>
                            <a:schemeClr val="bg1"/>
                          </a:solidFill>
                          <a:effectLst/>
                          <a:latin typeface="Calibri"/>
                        </a:rPr>
                        <a:t>129</a:t>
                      </a:r>
                    </a:p>
                  </a:txBody>
                  <a:tcPr marL="9525" marR="9525" marT="9525" marB="0" anchor="b"/>
                </a:tc>
                <a:tc>
                  <a:txBody>
                    <a:bodyPr/>
                    <a:lstStyle/>
                    <a:p>
                      <a:pPr algn="ctr" fontAlgn="b"/>
                      <a:r>
                        <a:rPr lang="en-IE" sz="1100" b="0" i="1" u="none" strike="noStrike" dirty="0">
                          <a:solidFill>
                            <a:schemeClr val="bg1"/>
                          </a:solidFill>
                          <a:effectLst/>
                          <a:latin typeface="Calibri"/>
                        </a:rPr>
                        <a:t>141</a:t>
                      </a:r>
                    </a:p>
                  </a:txBody>
                  <a:tcPr marL="9525" marR="9525" marT="9525" marB="0" anchor="b"/>
                </a:tc>
              </a:tr>
              <a:tr h="144224">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68%</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67%</a:t>
                      </a:r>
                    </a:p>
                  </a:txBody>
                  <a:tcPr marL="9525" marR="9525" marT="9525" marB="0" anchor="b"/>
                </a:tc>
                <a:tc>
                  <a:txBody>
                    <a:bodyPr/>
                    <a:lstStyle/>
                    <a:p>
                      <a:pPr algn="ctr" fontAlgn="b"/>
                      <a:r>
                        <a:rPr lang="en-IE" sz="1100" b="0" i="0" u="none" strike="noStrike" dirty="0">
                          <a:solidFill>
                            <a:schemeClr val="bg1"/>
                          </a:solidFill>
                          <a:effectLst/>
                          <a:latin typeface="Calibri"/>
                        </a:rPr>
                        <a:t>70%</a:t>
                      </a:r>
                    </a:p>
                  </a:txBody>
                  <a:tcPr marL="9525" marR="9525" marT="9525" marB="0" anchor="b"/>
                </a:tc>
                <a:tc>
                  <a:txBody>
                    <a:bodyPr/>
                    <a:lstStyle/>
                    <a:p>
                      <a:pPr algn="ctr" fontAlgn="b"/>
                      <a:r>
                        <a:rPr lang="en-IE" sz="1100" b="0" i="0" u="none" strike="noStrike" dirty="0">
                          <a:solidFill>
                            <a:schemeClr val="bg1"/>
                          </a:solidFill>
                          <a:effectLst/>
                          <a:latin typeface="Calibri"/>
                        </a:rPr>
                        <a:t>63%</a:t>
                      </a:r>
                    </a:p>
                  </a:txBody>
                  <a:tcPr marL="9525" marR="9525" marT="9525" marB="0" anchor="b">
                    <a:solidFill>
                      <a:schemeClr val="accent4">
                        <a:lumMod val="40000"/>
                        <a:lumOff val="60000"/>
                      </a:schemeClr>
                    </a:solidFill>
                  </a:tcPr>
                </a:tc>
                <a:tc>
                  <a:txBody>
                    <a:bodyPr/>
                    <a:lstStyle/>
                    <a:p>
                      <a:pPr algn="ctr" fontAlgn="b"/>
                      <a:r>
                        <a:rPr lang="en-IE" sz="1100" b="0" i="0" u="none" strike="noStrike" dirty="0">
                          <a:solidFill>
                            <a:schemeClr val="bg1"/>
                          </a:solidFill>
                          <a:effectLst/>
                          <a:latin typeface="Calibri"/>
                        </a:rPr>
                        <a:t>70%</a:t>
                      </a:r>
                    </a:p>
                  </a:txBody>
                  <a:tcPr marL="9525" marR="9525" marT="9525" marB="0" anchor="b"/>
                </a:tc>
                <a:tc>
                  <a:txBody>
                    <a:bodyPr/>
                    <a:lstStyle/>
                    <a:p>
                      <a:pPr algn="ctr" fontAlgn="b"/>
                      <a:r>
                        <a:rPr lang="en-IE" sz="1100" b="0" i="0" u="none" strike="noStrike">
                          <a:solidFill>
                            <a:schemeClr val="bg1"/>
                          </a:solidFill>
                          <a:effectLst/>
                          <a:latin typeface="Calibri"/>
                        </a:rPr>
                        <a:t>72%</a:t>
                      </a:r>
                    </a:p>
                  </a:txBody>
                  <a:tcPr marL="9525" marR="9525" marT="9525" marB="0" anchor="b"/>
                </a:tc>
                <a:tc>
                  <a:txBody>
                    <a:bodyPr/>
                    <a:lstStyle/>
                    <a:p>
                      <a:pPr algn="ctr" fontAlgn="b"/>
                      <a:r>
                        <a:rPr lang="en-IE" sz="1100" b="0" i="0" u="none" strike="noStrike">
                          <a:solidFill>
                            <a:schemeClr val="bg1"/>
                          </a:solidFill>
                          <a:effectLst/>
                          <a:latin typeface="Calibri"/>
                        </a:rPr>
                        <a:t>64%</a:t>
                      </a:r>
                    </a:p>
                  </a:txBody>
                  <a:tcPr marL="9525" marR="9525" marT="9525" marB="0" anchor="b"/>
                </a:tc>
                <a:tc>
                  <a:txBody>
                    <a:bodyPr/>
                    <a:lstStyle/>
                    <a:p>
                      <a:pPr algn="ctr" fontAlgn="b"/>
                      <a:r>
                        <a:rPr lang="en-IE" sz="1100" b="0" i="0" u="none" strike="noStrike">
                          <a:solidFill>
                            <a:schemeClr val="bg1"/>
                          </a:solidFill>
                          <a:effectLst/>
                          <a:latin typeface="Calibri"/>
                        </a:rPr>
                        <a:t>79%</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61%</a:t>
                      </a:r>
                    </a:p>
                  </a:txBody>
                  <a:tcPr marL="9525" marR="9525" marT="9525" marB="0" anchor="b">
                    <a:solidFill>
                      <a:schemeClr val="accent4">
                        <a:lumMod val="40000"/>
                        <a:lumOff val="60000"/>
                      </a:schemeClr>
                    </a:solidFill>
                  </a:tcPr>
                </a:tc>
              </a:tr>
              <a:tr h="160228">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14%</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20%</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c>
                  <a:txBody>
                    <a:bodyPr/>
                    <a:lstStyle/>
                    <a:p>
                      <a:pPr algn="ctr" fontAlgn="b"/>
                      <a:r>
                        <a:rPr lang="en-IE" sz="1100" b="0" i="0" u="none" strike="noStrike" dirty="0">
                          <a:solidFill>
                            <a:schemeClr val="bg1"/>
                          </a:solidFill>
                          <a:effectLst/>
                          <a:latin typeface="Calibri"/>
                        </a:rPr>
                        <a:t>14%</a:t>
                      </a:r>
                    </a:p>
                  </a:txBody>
                  <a:tcPr marL="9525" marR="9525" marT="9525" marB="0" anchor="b"/>
                </a:tc>
              </a:tr>
              <a:tr h="144224">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5%</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r>
              <a:tr h="144224">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13%</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20%</a:t>
                      </a:r>
                    </a:p>
                  </a:txBody>
                  <a:tcPr marL="9525" marR="9525" marT="9525" marB="0" anchor="b"/>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2921667141"/>
              </p:ext>
            </p:extLst>
          </p:nvPr>
        </p:nvGraphicFramePr>
        <p:xfrm>
          <a:off x="158977" y="3412081"/>
          <a:ext cx="7383385" cy="143827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873</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364</a:t>
                      </a:r>
                    </a:p>
                  </a:txBody>
                  <a:tcPr marL="9525" marR="9525" marT="9525" marB="0" anchor="b"/>
                </a:tc>
                <a:tc>
                  <a:txBody>
                    <a:bodyPr/>
                    <a:lstStyle/>
                    <a:p>
                      <a:pPr algn="ctr" fontAlgn="b"/>
                      <a:r>
                        <a:rPr lang="en-IE" sz="1100" b="0" i="1" u="none" strike="noStrike" dirty="0">
                          <a:solidFill>
                            <a:schemeClr val="bg1"/>
                          </a:solidFill>
                          <a:effectLst/>
                          <a:latin typeface="Calibri"/>
                        </a:rPr>
                        <a:t>434</a:t>
                      </a:r>
                    </a:p>
                  </a:txBody>
                  <a:tcPr marL="9525" marR="9525" marT="9525" marB="0" anchor="b"/>
                </a:tc>
                <a:tc>
                  <a:txBody>
                    <a:bodyPr/>
                    <a:lstStyle/>
                    <a:p>
                      <a:pPr algn="ctr" fontAlgn="b"/>
                      <a:r>
                        <a:rPr lang="en-IE" sz="1100" b="0" i="1" u="none" strike="noStrike" dirty="0">
                          <a:solidFill>
                            <a:schemeClr val="bg1"/>
                          </a:solidFill>
                          <a:effectLst/>
                          <a:latin typeface="Calibri"/>
                        </a:rPr>
                        <a:t>52</a:t>
                      </a:r>
                    </a:p>
                  </a:txBody>
                  <a:tcPr marL="9525" marR="9525" marT="9525" marB="0" anchor="b"/>
                </a:tc>
                <a:tc>
                  <a:txBody>
                    <a:bodyPr/>
                    <a:lstStyle/>
                    <a:p>
                      <a:pPr algn="ctr" fontAlgn="b"/>
                      <a:r>
                        <a:rPr lang="en-IE" sz="1100" b="0" i="1" u="none" strike="noStrike" dirty="0">
                          <a:solidFill>
                            <a:schemeClr val="bg1"/>
                          </a:solidFill>
                          <a:effectLst/>
                          <a:latin typeface="Calibri"/>
                        </a:rPr>
                        <a:t>247</a:t>
                      </a:r>
                    </a:p>
                  </a:txBody>
                  <a:tcPr marL="9525" marR="9525" marT="9525" marB="0" anchor="b"/>
                </a:tc>
                <a:tc>
                  <a:txBody>
                    <a:bodyPr/>
                    <a:lstStyle/>
                    <a:p>
                      <a:pPr algn="ctr" fontAlgn="b"/>
                      <a:r>
                        <a:rPr lang="en-IE" sz="1100" b="0" i="1" u="none" strike="noStrike">
                          <a:solidFill>
                            <a:schemeClr val="bg1"/>
                          </a:solidFill>
                          <a:effectLst/>
                          <a:latin typeface="Calibri"/>
                        </a:rPr>
                        <a:t>223</a:t>
                      </a:r>
                    </a:p>
                  </a:txBody>
                  <a:tcPr marL="9525" marR="9525" marT="9525" marB="0" anchor="b"/>
                </a:tc>
                <a:tc>
                  <a:txBody>
                    <a:bodyPr/>
                    <a:lstStyle/>
                    <a:p>
                      <a:pPr algn="ctr" fontAlgn="b"/>
                      <a:r>
                        <a:rPr lang="en-IE" sz="1100" b="0" i="1" u="none" strike="noStrike">
                          <a:solidFill>
                            <a:schemeClr val="bg1"/>
                          </a:solidFill>
                          <a:effectLst/>
                          <a:latin typeface="Calibri"/>
                        </a:rPr>
                        <a:t>250</a:t>
                      </a:r>
                    </a:p>
                  </a:txBody>
                  <a:tcPr marL="9525" marR="9525" marT="9525" marB="0" anchor="b"/>
                </a:tc>
                <a:tc>
                  <a:txBody>
                    <a:bodyPr/>
                    <a:lstStyle/>
                    <a:p>
                      <a:pPr algn="ctr" fontAlgn="b"/>
                      <a:r>
                        <a:rPr lang="en-IE" sz="1100" b="0" i="1" u="none" strike="noStrike">
                          <a:solidFill>
                            <a:schemeClr val="bg1"/>
                          </a:solidFill>
                          <a:effectLst/>
                          <a:latin typeface="Calibri"/>
                        </a:rPr>
                        <a:t>153</a:t>
                      </a:r>
                    </a:p>
                  </a:txBody>
                  <a:tcPr marL="9525" marR="9525" marT="9525" marB="0" anchor="b"/>
                </a:tc>
              </a:tr>
              <a:tr h="41506">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68%</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68%</a:t>
                      </a:r>
                    </a:p>
                  </a:txBody>
                  <a:tcPr marL="9525" marR="9525" marT="9525" marB="0" anchor="b"/>
                </a:tc>
                <a:tc>
                  <a:txBody>
                    <a:bodyPr/>
                    <a:lstStyle/>
                    <a:p>
                      <a:pPr algn="ctr" fontAlgn="b"/>
                      <a:r>
                        <a:rPr lang="en-IE" sz="1100" b="0" i="0" u="none" strike="noStrike" dirty="0">
                          <a:solidFill>
                            <a:schemeClr val="bg1"/>
                          </a:solidFill>
                          <a:effectLst/>
                          <a:latin typeface="Calibri"/>
                        </a:rPr>
                        <a:t>69%</a:t>
                      </a:r>
                    </a:p>
                  </a:txBody>
                  <a:tcPr marL="9525" marR="9525" marT="9525" marB="0" anchor="b"/>
                </a:tc>
                <a:tc>
                  <a:txBody>
                    <a:bodyPr/>
                    <a:lstStyle/>
                    <a:p>
                      <a:pPr algn="ctr" fontAlgn="b"/>
                      <a:r>
                        <a:rPr lang="en-IE" sz="1100" b="0" i="0" u="none" strike="noStrike" dirty="0">
                          <a:solidFill>
                            <a:schemeClr val="bg1"/>
                          </a:solidFill>
                          <a:effectLst/>
                          <a:latin typeface="Calibri"/>
                        </a:rPr>
                        <a:t>64%</a:t>
                      </a:r>
                    </a:p>
                  </a:txBody>
                  <a:tcPr marL="9525" marR="9525" marT="9525" marB="0" anchor="b"/>
                </a:tc>
                <a:tc>
                  <a:txBody>
                    <a:bodyPr/>
                    <a:lstStyle/>
                    <a:p>
                      <a:pPr algn="ctr" fontAlgn="b"/>
                      <a:r>
                        <a:rPr lang="en-IE" sz="1100" b="0" i="0" u="none" strike="noStrike" dirty="0">
                          <a:solidFill>
                            <a:schemeClr val="bg1"/>
                          </a:solidFill>
                          <a:effectLst/>
                          <a:latin typeface="Calibri"/>
                        </a:rPr>
                        <a:t>71%</a:t>
                      </a:r>
                    </a:p>
                  </a:txBody>
                  <a:tcPr marL="9525" marR="9525" marT="9525" marB="0" anchor="b"/>
                </a:tc>
                <a:tc>
                  <a:txBody>
                    <a:bodyPr/>
                    <a:lstStyle/>
                    <a:p>
                      <a:pPr algn="ctr" fontAlgn="b"/>
                      <a:r>
                        <a:rPr lang="en-IE" sz="1100" b="0" i="0" u="none" strike="noStrike" dirty="0">
                          <a:solidFill>
                            <a:schemeClr val="bg1"/>
                          </a:solidFill>
                          <a:effectLst/>
                          <a:latin typeface="Calibri"/>
                        </a:rPr>
                        <a:t>64%</a:t>
                      </a:r>
                    </a:p>
                  </a:txBody>
                  <a:tcPr marL="9525" marR="9525" marT="9525" marB="0" anchor="b"/>
                </a:tc>
                <a:tc>
                  <a:txBody>
                    <a:bodyPr/>
                    <a:lstStyle/>
                    <a:p>
                      <a:pPr algn="ctr" fontAlgn="b"/>
                      <a:r>
                        <a:rPr lang="en-IE" sz="1100" b="0" i="0" u="none" strike="noStrike" dirty="0">
                          <a:solidFill>
                            <a:schemeClr val="bg1"/>
                          </a:solidFill>
                          <a:effectLst/>
                          <a:latin typeface="Calibri"/>
                        </a:rPr>
                        <a:t>69%</a:t>
                      </a:r>
                    </a:p>
                  </a:txBody>
                  <a:tcPr marL="9525" marR="9525" marT="9525" marB="0" anchor="b"/>
                </a:tc>
                <a:tc>
                  <a:txBody>
                    <a:bodyPr/>
                    <a:lstStyle/>
                    <a:p>
                      <a:pPr algn="ctr" fontAlgn="b"/>
                      <a:r>
                        <a:rPr lang="en-IE" sz="1100" b="0" i="0" u="none" strike="noStrike" dirty="0">
                          <a:solidFill>
                            <a:schemeClr val="bg1"/>
                          </a:solidFill>
                          <a:effectLst/>
                          <a:latin typeface="Calibri"/>
                        </a:rPr>
                        <a:t>69%</a:t>
                      </a:r>
                    </a:p>
                  </a:txBody>
                  <a:tcPr marL="9525" marR="9525" marT="9525" marB="0" anchor="b"/>
                </a:tc>
              </a:tr>
              <a:tr h="81866">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14%</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30%</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r>
              <a:tr h="41506">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5%</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 -</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r>
                        <a:rPr lang="en-IE" sz="1100" b="0" i="0" u="none" strike="noStrike" dirty="0">
                          <a:solidFill>
                            <a:schemeClr val="bg1"/>
                          </a:solidFill>
                          <a:effectLst/>
                          <a:latin typeface="Calibri"/>
                        </a:rPr>
                        <a:t>8%</a:t>
                      </a:r>
                    </a:p>
                  </a:txBody>
                  <a:tcPr marL="9525" marR="9525" marT="9525" marB="0" anchor="b"/>
                </a:tc>
              </a:tr>
              <a:tr h="0">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13%</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dirty="0">
                          <a:solidFill>
                            <a:schemeClr val="bg1"/>
                          </a:solidFill>
                          <a:effectLst/>
                          <a:latin typeface="Calibri"/>
                        </a:rPr>
                        <a:t>11%</a:t>
                      </a:r>
                    </a:p>
                  </a:txBody>
                  <a:tcPr marL="9525" marR="9525" marT="9525" marB="0" anchor="b"/>
                </a:tc>
                <a:tc>
                  <a:txBody>
                    <a:bodyPr/>
                    <a:lstStyle/>
                    <a:p>
                      <a:pPr algn="ctr" fontAlgn="b"/>
                      <a:r>
                        <a:rPr lang="en-IE" sz="1100" b="0" i="0" u="none" strike="noStrike" dirty="0">
                          <a:solidFill>
                            <a:schemeClr val="bg1"/>
                          </a:solidFill>
                          <a:effectLst/>
                          <a:latin typeface="Calibri"/>
                        </a:rPr>
                        <a:t>14%</a:t>
                      </a:r>
                    </a:p>
                  </a:txBody>
                  <a:tcPr marL="9525" marR="9525" marT="9525" marB="0" anchor="b"/>
                </a:tc>
              </a:tr>
            </a:tbl>
          </a:graphicData>
        </a:graphic>
      </p:graphicFrame>
    </p:spTree>
    <p:extLst>
      <p:ext uri="{BB962C8B-B14F-4D97-AF65-F5344CB8AC3E}">
        <p14:creationId xmlns:p14="http://schemas.microsoft.com/office/powerpoint/2010/main" val="444541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217822"/>
            <a:ext cx="8575104" cy="738664"/>
          </a:xfrm>
        </p:spPr>
        <p:txBody>
          <a:bodyPr/>
          <a:lstStyle/>
          <a:p>
            <a:pPr>
              <a:spcAft>
                <a:spcPts val="0"/>
              </a:spcAft>
            </a:pPr>
            <a:r>
              <a:rPr lang="en-GB" dirty="0"/>
              <a:t>It is hypocritical that Ireland’s constitution bans abortion in Ireland </a:t>
            </a:r>
            <a:r>
              <a:rPr lang="en-GB" dirty="0" smtClean="0"/>
              <a:t/>
            </a:r>
            <a:br>
              <a:rPr lang="en-GB" dirty="0" smtClean="0"/>
            </a:br>
            <a:r>
              <a:rPr lang="en-GB" dirty="0" smtClean="0"/>
              <a:t>but </a:t>
            </a:r>
            <a:r>
              <a:rPr lang="en-GB" dirty="0"/>
              <a:t>allows women to travel abroad for abortions.</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1112915"/>
            <a:ext cx="3072059" cy="215444"/>
          </a:xfrm>
        </p:spPr>
        <p:txBody>
          <a:bodyPr/>
          <a:lstStyle/>
          <a:p>
            <a:r>
              <a:rPr lang="en-IE" dirty="0"/>
              <a:t>(Base: All Adults 18+ who gave an answer)</a:t>
            </a:r>
          </a:p>
        </p:txBody>
      </p:sp>
      <p:sp>
        <p:nvSpPr>
          <p:cNvPr id="5" name="Text Placeholder 4"/>
          <p:cNvSpPr>
            <a:spLocks noGrp="1"/>
          </p:cNvSpPr>
          <p:nvPr>
            <p:ph type="body" sz="quarter" idx="14"/>
          </p:nvPr>
        </p:nvSpPr>
        <p:spPr>
          <a:xfrm>
            <a:off x="138229" y="5969201"/>
            <a:ext cx="6921795" cy="512961"/>
          </a:xfrm>
        </p:spPr>
        <p:txBody>
          <a:bodyPr/>
          <a:lstStyle/>
          <a:p>
            <a:r>
              <a:rPr lang="en-IE" sz="1400" dirty="0" smtClean="0"/>
              <a:t>Those either end of the age spectrum are less likely to agree </a:t>
            </a:r>
            <a:r>
              <a:rPr lang="en-GB" sz="1400" dirty="0" smtClean="0"/>
              <a:t>it </a:t>
            </a:r>
            <a:r>
              <a:rPr lang="en-GB" sz="1400" dirty="0"/>
              <a:t>is hypocritical that Ireland’s constitution bans abortion in Ireland </a:t>
            </a:r>
            <a:r>
              <a:rPr lang="en-GB" sz="1400" dirty="0" smtClean="0"/>
              <a:t>but </a:t>
            </a:r>
            <a:r>
              <a:rPr lang="en-GB" sz="1400" dirty="0"/>
              <a:t>allows women to travel abroad for abortions.</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97517673"/>
              </p:ext>
            </p:extLst>
          </p:nvPr>
        </p:nvGraphicFramePr>
        <p:xfrm>
          <a:off x="144000" y="1483266"/>
          <a:ext cx="8855996" cy="1307691"/>
        </p:xfrm>
        <a:graphic>
          <a:graphicData uri="http://schemas.openxmlformats.org/drawingml/2006/table">
            <a:tbl>
              <a:tblPr firstRow="1" bandRow="1">
                <a:tableStyleId>{00A15C55-8517-42AA-B614-E9B94910E393}</a:tableStyleId>
              </a:tblPr>
              <a:tblGrid>
                <a:gridCol w="1600133"/>
                <a:gridCol w="806207"/>
                <a:gridCol w="806207"/>
                <a:gridCol w="806207"/>
                <a:gridCol w="806207"/>
                <a:gridCol w="806207"/>
                <a:gridCol w="806207"/>
                <a:gridCol w="806207"/>
                <a:gridCol w="806207"/>
                <a:gridCol w="806207"/>
              </a:tblGrid>
              <a:tr h="114662">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r>
              <a:tr h="114662">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r>
              <a:tr h="114662">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868</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427</a:t>
                      </a:r>
                    </a:p>
                  </a:txBody>
                  <a:tcPr marL="9525" marR="9525" marT="9525" marB="0" anchor="b"/>
                </a:tc>
                <a:tc>
                  <a:txBody>
                    <a:bodyPr/>
                    <a:lstStyle/>
                    <a:p>
                      <a:pPr algn="ctr" fontAlgn="b"/>
                      <a:r>
                        <a:rPr lang="en-IE" sz="1100" b="0" i="1" u="none" strike="noStrike" dirty="0">
                          <a:solidFill>
                            <a:schemeClr val="bg1"/>
                          </a:solidFill>
                          <a:effectLst/>
                          <a:latin typeface="Calibri"/>
                        </a:rPr>
                        <a:t>440</a:t>
                      </a:r>
                    </a:p>
                  </a:txBody>
                  <a:tcPr marL="9525" marR="9525" marT="9525" marB="0" anchor="b"/>
                </a:tc>
                <a:tc>
                  <a:txBody>
                    <a:bodyPr/>
                    <a:lstStyle/>
                    <a:p>
                      <a:pPr algn="ctr" fontAlgn="b"/>
                      <a:r>
                        <a:rPr lang="en-IE" sz="1100" b="0" i="1" u="none" strike="noStrike">
                          <a:solidFill>
                            <a:schemeClr val="bg1"/>
                          </a:solidFill>
                          <a:effectLst/>
                          <a:latin typeface="Calibri"/>
                        </a:rPr>
                        <a:t>80</a:t>
                      </a:r>
                    </a:p>
                  </a:txBody>
                  <a:tcPr marL="9525" marR="9525" marT="9525" marB="0" anchor="b"/>
                </a:tc>
                <a:tc>
                  <a:txBody>
                    <a:bodyPr/>
                    <a:lstStyle/>
                    <a:p>
                      <a:pPr algn="ctr" fontAlgn="b"/>
                      <a:r>
                        <a:rPr lang="en-IE" sz="1100" b="0" i="1" u="none" strike="noStrike">
                          <a:solidFill>
                            <a:schemeClr val="bg1"/>
                          </a:solidFill>
                          <a:effectLst/>
                          <a:latin typeface="Calibri"/>
                        </a:rPr>
                        <a:t>172</a:t>
                      </a:r>
                    </a:p>
                  </a:txBody>
                  <a:tcPr marL="9525" marR="9525" marT="9525" marB="0" anchor="b"/>
                </a:tc>
                <a:tc>
                  <a:txBody>
                    <a:bodyPr/>
                    <a:lstStyle/>
                    <a:p>
                      <a:pPr algn="ctr" fontAlgn="b"/>
                      <a:r>
                        <a:rPr lang="en-IE" sz="1100" b="0" i="1" u="none" strike="noStrike">
                          <a:solidFill>
                            <a:schemeClr val="bg1"/>
                          </a:solidFill>
                          <a:effectLst/>
                          <a:latin typeface="Calibri"/>
                        </a:rPr>
                        <a:t>190</a:t>
                      </a:r>
                    </a:p>
                  </a:txBody>
                  <a:tcPr marL="9525" marR="9525" marT="9525" marB="0" anchor="b"/>
                </a:tc>
                <a:tc>
                  <a:txBody>
                    <a:bodyPr/>
                    <a:lstStyle/>
                    <a:p>
                      <a:pPr algn="ctr" fontAlgn="b"/>
                      <a:r>
                        <a:rPr lang="en-IE" sz="1100" b="0" i="1" u="none" strike="noStrike">
                          <a:solidFill>
                            <a:schemeClr val="bg1"/>
                          </a:solidFill>
                          <a:effectLst/>
                          <a:latin typeface="Calibri"/>
                        </a:rPr>
                        <a:t>155</a:t>
                      </a:r>
                    </a:p>
                  </a:txBody>
                  <a:tcPr marL="9525" marR="9525" marT="9525" marB="0" anchor="b"/>
                </a:tc>
                <a:tc>
                  <a:txBody>
                    <a:bodyPr/>
                    <a:lstStyle/>
                    <a:p>
                      <a:pPr algn="ctr" fontAlgn="b"/>
                      <a:r>
                        <a:rPr lang="en-IE" sz="1100" b="0" i="1" u="none" strike="noStrike">
                          <a:solidFill>
                            <a:schemeClr val="bg1"/>
                          </a:solidFill>
                          <a:effectLst/>
                          <a:latin typeface="Calibri"/>
                        </a:rPr>
                        <a:t>120</a:t>
                      </a:r>
                    </a:p>
                  </a:txBody>
                  <a:tcPr marL="9525" marR="9525" marT="9525" marB="0" anchor="b"/>
                </a:tc>
                <a:tc>
                  <a:txBody>
                    <a:bodyPr/>
                    <a:lstStyle/>
                    <a:p>
                      <a:pPr algn="ctr" fontAlgn="b"/>
                      <a:r>
                        <a:rPr lang="en-IE" sz="1100" b="0" i="1" u="none" strike="noStrike" dirty="0">
                          <a:solidFill>
                            <a:schemeClr val="bg1"/>
                          </a:solidFill>
                          <a:effectLst/>
                          <a:latin typeface="Calibri"/>
                        </a:rPr>
                        <a:t>151</a:t>
                      </a:r>
                    </a:p>
                  </a:txBody>
                  <a:tcPr marL="9525" marR="9525" marT="9525" marB="0" anchor="b"/>
                </a:tc>
              </a:tr>
              <a:tr h="105580">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63%</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61%</a:t>
                      </a:r>
                    </a:p>
                  </a:txBody>
                  <a:tcPr marL="9525" marR="9525" marT="9525" marB="0" anchor="b"/>
                </a:tc>
                <a:tc>
                  <a:txBody>
                    <a:bodyPr/>
                    <a:lstStyle/>
                    <a:p>
                      <a:pPr algn="ctr" fontAlgn="b"/>
                      <a:r>
                        <a:rPr lang="en-IE" sz="1100" b="0" i="0" u="none" strike="noStrike">
                          <a:solidFill>
                            <a:schemeClr val="bg1"/>
                          </a:solidFill>
                          <a:effectLst/>
                          <a:latin typeface="Calibri"/>
                        </a:rPr>
                        <a:t>66%</a:t>
                      </a:r>
                    </a:p>
                  </a:txBody>
                  <a:tcPr marL="9525" marR="9525" marT="9525" marB="0" anchor="b"/>
                </a:tc>
                <a:tc>
                  <a:txBody>
                    <a:bodyPr/>
                    <a:lstStyle/>
                    <a:p>
                      <a:pPr algn="ctr" fontAlgn="b"/>
                      <a:r>
                        <a:rPr lang="en-IE" sz="1100" b="0" i="0" u="none" strike="noStrike" dirty="0">
                          <a:solidFill>
                            <a:schemeClr val="bg1"/>
                          </a:solidFill>
                          <a:effectLst/>
                          <a:latin typeface="Calibri"/>
                        </a:rPr>
                        <a:t>52%</a:t>
                      </a:r>
                    </a:p>
                  </a:txBody>
                  <a:tcPr marL="9525" marR="9525" marT="9525" marB="0" anchor="b">
                    <a:solidFill>
                      <a:schemeClr val="bg2">
                        <a:lumMod val="40000"/>
                        <a:lumOff val="60000"/>
                      </a:schemeClr>
                    </a:solidFill>
                  </a:tcPr>
                </a:tc>
                <a:tc>
                  <a:txBody>
                    <a:bodyPr/>
                    <a:lstStyle/>
                    <a:p>
                      <a:pPr algn="ctr" fontAlgn="b"/>
                      <a:r>
                        <a:rPr lang="en-IE" sz="1100" b="0" i="0" u="none" strike="noStrike" dirty="0">
                          <a:solidFill>
                            <a:schemeClr val="bg1"/>
                          </a:solidFill>
                          <a:effectLst/>
                          <a:latin typeface="Calibri"/>
                        </a:rPr>
                        <a:t>57%</a:t>
                      </a:r>
                    </a:p>
                  </a:txBody>
                  <a:tcPr marL="9525" marR="9525" marT="9525" marB="0" anchor="b"/>
                </a:tc>
                <a:tc>
                  <a:txBody>
                    <a:bodyPr/>
                    <a:lstStyle/>
                    <a:p>
                      <a:pPr algn="ctr" fontAlgn="b"/>
                      <a:r>
                        <a:rPr lang="en-IE" sz="1100" b="0" i="0" u="none" strike="noStrike" dirty="0">
                          <a:solidFill>
                            <a:schemeClr val="bg1"/>
                          </a:solidFill>
                          <a:effectLst/>
                          <a:latin typeface="Calibri"/>
                        </a:rPr>
                        <a:t>71%</a:t>
                      </a:r>
                    </a:p>
                  </a:txBody>
                  <a:tcPr marL="9525" marR="9525" marT="9525" marB="0" anchor="b">
                    <a:solidFill>
                      <a:schemeClr val="accent4">
                        <a:lumMod val="40000"/>
                        <a:lumOff val="60000"/>
                      </a:schemeClr>
                    </a:solidFill>
                  </a:tcPr>
                </a:tc>
                <a:tc>
                  <a:txBody>
                    <a:bodyPr/>
                    <a:lstStyle/>
                    <a:p>
                      <a:pPr algn="ctr" fontAlgn="b"/>
                      <a:r>
                        <a:rPr lang="en-IE" sz="1100" b="0" i="0" u="none" strike="noStrike" dirty="0">
                          <a:solidFill>
                            <a:schemeClr val="bg1"/>
                          </a:solidFill>
                          <a:effectLst/>
                          <a:latin typeface="Calibri"/>
                        </a:rPr>
                        <a:t>64%</a:t>
                      </a:r>
                    </a:p>
                  </a:txBody>
                  <a:tcPr marL="9525" marR="9525" marT="9525" marB="0" anchor="b"/>
                </a:tc>
                <a:tc>
                  <a:txBody>
                    <a:bodyPr/>
                    <a:lstStyle/>
                    <a:p>
                      <a:pPr algn="ctr" fontAlgn="b"/>
                      <a:r>
                        <a:rPr lang="en-IE" sz="1100" b="0" i="0" u="none" strike="noStrike" dirty="0">
                          <a:solidFill>
                            <a:schemeClr val="bg1"/>
                          </a:solidFill>
                          <a:effectLst/>
                          <a:latin typeface="Calibri"/>
                        </a:rPr>
                        <a:t>80%</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54%</a:t>
                      </a:r>
                    </a:p>
                  </a:txBody>
                  <a:tcPr marL="9525" marR="9525" marT="9525" marB="0" anchor="b">
                    <a:solidFill>
                      <a:schemeClr val="bg2">
                        <a:lumMod val="40000"/>
                        <a:lumOff val="60000"/>
                      </a:schemeClr>
                    </a:solidFill>
                  </a:tcPr>
                </a:tc>
              </a:tr>
              <a:tr h="198981">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13%</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22%</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r>
              <a:tr h="105580">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6%</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r>
              <a:tr h="105580">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18%</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24%</a:t>
                      </a:r>
                    </a:p>
                  </a:txBody>
                  <a:tcPr marL="9525" marR="9525" marT="9525" marB="0" anchor="b"/>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dirty="0">
                          <a:solidFill>
                            <a:schemeClr val="bg1"/>
                          </a:solidFill>
                          <a:effectLst/>
                          <a:latin typeface="Calibri"/>
                        </a:rPr>
                        <a:t>11%</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26%</a:t>
                      </a:r>
                    </a:p>
                  </a:txBody>
                  <a:tcPr marL="9525" marR="9525" marT="9525" marB="0" anchor="b">
                    <a:solidFill>
                      <a:schemeClr val="accent1"/>
                    </a:solidFill>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1175517326"/>
              </p:ext>
            </p:extLst>
          </p:nvPr>
        </p:nvGraphicFramePr>
        <p:xfrm>
          <a:off x="158977" y="3412081"/>
          <a:ext cx="7383385" cy="143827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868</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353</a:t>
                      </a:r>
                    </a:p>
                  </a:txBody>
                  <a:tcPr marL="9525" marR="9525" marT="9525" marB="0" anchor="b"/>
                </a:tc>
                <a:tc>
                  <a:txBody>
                    <a:bodyPr/>
                    <a:lstStyle/>
                    <a:p>
                      <a:pPr algn="ctr" fontAlgn="b"/>
                      <a:r>
                        <a:rPr lang="en-IE" sz="1100" b="0" i="1" u="none" strike="noStrike" dirty="0">
                          <a:solidFill>
                            <a:schemeClr val="bg1"/>
                          </a:solidFill>
                          <a:effectLst/>
                          <a:latin typeface="Calibri"/>
                        </a:rPr>
                        <a:t>444</a:t>
                      </a:r>
                    </a:p>
                  </a:txBody>
                  <a:tcPr marL="9525" marR="9525" marT="9525" marB="0" anchor="b"/>
                </a:tc>
                <a:tc>
                  <a:txBody>
                    <a:bodyPr/>
                    <a:lstStyle/>
                    <a:p>
                      <a:pPr algn="ctr" fontAlgn="b"/>
                      <a:r>
                        <a:rPr lang="en-IE" sz="1100" b="0" i="1" u="none" strike="noStrike" dirty="0">
                          <a:solidFill>
                            <a:schemeClr val="bg1"/>
                          </a:solidFill>
                          <a:effectLst/>
                          <a:latin typeface="Calibri"/>
                        </a:rPr>
                        <a:t>48</a:t>
                      </a:r>
                    </a:p>
                  </a:txBody>
                  <a:tcPr marL="9525" marR="9525" marT="9525" marB="0" anchor="b"/>
                </a:tc>
                <a:tc>
                  <a:txBody>
                    <a:bodyPr/>
                    <a:lstStyle/>
                    <a:p>
                      <a:pPr algn="ctr" fontAlgn="b"/>
                      <a:r>
                        <a:rPr lang="en-IE" sz="1100" b="0" i="1" u="none" strike="noStrike" dirty="0">
                          <a:solidFill>
                            <a:schemeClr val="bg1"/>
                          </a:solidFill>
                          <a:effectLst/>
                          <a:latin typeface="Calibri"/>
                        </a:rPr>
                        <a:t>246</a:t>
                      </a:r>
                    </a:p>
                  </a:txBody>
                  <a:tcPr marL="9525" marR="9525" marT="9525" marB="0" anchor="b"/>
                </a:tc>
                <a:tc>
                  <a:txBody>
                    <a:bodyPr/>
                    <a:lstStyle/>
                    <a:p>
                      <a:pPr algn="ctr" fontAlgn="b"/>
                      <a:r>
                        <a:rPr lang="en-IE" sz="1100" b="0" i="1" u="none" strike="noStrike" dirty="0">
                          <a:solidFill>
                            <a:schemeClr val="bg1"/>
                          </a:solidFill>
                          <a:effectLst/>
                          <a:latin typeface="Calibri"/>
                        </a:rPr>
                        <a:t>217</a:t>
                      </a:r>
                    </a:p>
                  </a:txBody>
                  <a:tcPr marL="9525" marR="9525" marT="9525" marB="0" anchor="b"/>
                </a:tc>
                <a:tc>
                  <a:txBody>
                    <a:bodyPr/>
                    <a:lstStyle/>
                    <a:p>
                      <a:pPr algn="ctr" fontAlgn="b"/>
                      <a:r>
                        <a:rPr lang="en-IE" sz="1100" b="0" i="1" u="none" strike="noStrike" dirty="0">
                          <a:solidFill>
                            <a:schemeClr val="bg1"/>
                          </a:solidFill>
                          <a:effectLst/>
                          <a:latin typeface="Calibri"/>
                        </a:rPr>
                        <a:t>245</a:t>
                      </a:r>
                    </a:p>
                  </a:txBody>
                  <a:tcPr marL="9525" marR="9525" marT="9525" marB="0" anchor="b"/>
                </a:tc>
                <a:tc>
                  <a:txBody>
                    <a:bodyPr/>
                    <a:lstStyle/>
                    <a:p>
                      <a:pPr algn="ctr" fontAlgn="b"/>
                      <a:r>
                        <a:rPr lang="en-IE" sz="1100" b="0" i="1" u="none" strike="noStrike" dirty="0">
                          <a:solidFill>
                            <a:schemeClr val="bg1"/>
                          </a:solidFill>
                          <a:effectLst/>
                          <a:latin typeface="Calibri"/>
                        </a:rPr>
                        <a:t>160</a:t>
                      </a:r>
                    </a:p>
                  </a:txBody>
                  <a:tcPr marL="9525" marR="9525" marT="9525" marB="0" anchor="b"/>
                </a:tc>
              </a:tr>
              <a:tr h="41506">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63%</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63%</a:t>
                      </a:r>
                    </a:p>
                  </a:txBody>
                  <a:tcPr marL="9525" marR="9525" marT="9525" marB="0" anchor="b"/>
                </a:tc>
                <a:tc>
                  <a:txBody>
                    <a:bodyPr/>
                    <a:lstStyle/>
                    <a:p>
                      <a:pPr algn="ctr" fontAlgn="b"/>
                      <a:r>
                        <a:rPr lang="en-IE" sz="1100" b="0" i="0" u="none" strike="noStrike">
                          <a:solidFill>
                            <a:schemeClr val="bg1"/>
                          </a:solidFill>
                          <a:effectLst/>
                          <a:latin typeface="Calibri"/>
                        </a:rPr>
                        <a:t>65%</a:t>
                      </a:r>
                    </a:p>
                  </a:txBody>
                  <a:tcPr marL="9525" marR="9525" marT="9525" marB="0" anchor="b"/>
                </a:tc>
                <a:tc>
                  <a:txBody>
                    <a:bodyPr/>
                    <a:lstStyle/>
                    <a:p>
                      <a:pPr algn="ctr" fontAlgn="b"/>
                      <a:r>
                        <a:rPr lang="en-IE" sz="1100" b="0" i="0" u="none" strike="noStrike">
                          <a:solidFill>
                            <a:schemeClr val="bg1"/>
                          </a:solidFill>
                          <a:effectLst/>
                          <a:latin typeface="Calibri"/>
                        </a:rPr>
                        <a:t>50%</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66%</a:t>
                      </a:r>
                    </a:p>
                  </a:txBody>
                  <a:tcPr marL="9525" marR="9525" marT="9525" marB="0" anchor="b"/>
                </a:tc>
                <a:tc>
                  <a:txBody>
                    <a:bodyPr/>
                    <a:lstStyle/>
                    <a:p>
                      <a:pPr algn="ctr" fontAlgn="b"/>
                      <a:r>
                        <a:rPr lang="en-IE" sz="1100" b="0" i="0" u="none" strike="noStrike">
                          <a:solidFill>
                            <a:schemeClr val="bg1"/>
                          </a:solidFill>
                          <a:effectLst/>
                          <a:latin typeface="Calibri"/>
                        </a:rPr>
                        <a:t>64%</a:t>
                      </a:r>
                    </a:p>
                  </a:txBody>
                  <a:tcPr marL="9525" marR="9525" marT="9525" marB="0" anchor="b"/>
                </a:tc>
                <a:tc>
                  <a:txBody>
                    <a:bodyPr/>
                    <a:lstStyle/>
                    <a:p>
                      <a:pPr algn="ctr" fontAlgn="b"/>
                      <a:r>
                        <a:rPr lang="en-IE" sz="1100" b="0" i="0" u="none" strike="noStrike">
                          <a:solidFill>
                            <a:schemeClr val="bg1"/>
                          </a:solidFill>
                          <a:effectLst/>
                          <a:latin typeface="Calibri"/>
                        </a:rPr>
                        <a:t>60%</a:t>
                      </a:r>
                    </a:p>
                  </a:txBody>
                  <a:tcPr marL="9525" marR="9525" marT="9525" marB="0" anchor="b"/>
                </a:tc>
                <a:tc>
                  <a:txBody>
                    <a:bodyPr/>
                    <a:lstStyle/>
                    <a:p>
                      <a:pPr algn="ctr" fontAlgn="b"/>
                      <a:r>
                        <a:rPr lang="en-IE" sz="1100" b="0" i="0" u="none" strike="noStrike">
                          <a:solidFill>
                            <a:schemeClr val="bg1"/>
                          </a:solidFill>
                          <a:effectLst/>
                          <a:latin typeface="Calibri"/>
                        </a:rPr>
                        <a:t>63%</a:t>
                      </a:r>
                    </a:p>
                  </a:txBody>
                  <a:tcPr marL="9525" marR="9525" marT="9525" marB="0" anchor="b"/>
                </a:tc>
              </a:tr>
              <a:tr h="81866">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13%</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28%</a:t>
                      </a:r>
                    </a:p>
                  </a:txBody>
                  <a:tcPr marL="9525" marR="9525" marT="9525" marB="0" anchor="b">
                    <a:solidFill>
                      <a:schemeClr val="accent1"/>
                    </a:solidFill>
                  </a:tcPr>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r>
              <a:tr h="41506">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6%</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r>
              <a:tr h="0">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18%</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20%</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18%</a:t>
                      </a:r>
                    </a:p>
                  </a:txBody>
                  <a:tcPr marL="9525" marR="9525" marT="9525" marB="0" anchor="b"/>
                </a:tc>
                <a:tc>
                  <a:txBody>
                    <a:bodyPr/>
                    <a:lstStyle/>
                    <a:p>
                      <a:pPr algn="ctr" fontAlgn="b"/>
                      <a:r>
                        <a:rPr lang="en-IE" sz="1100" b="0" i="0" u="none" strike="noStrike" dirty="0">
                          <a:solidFill>
                            <a:schemeClr val="bg1"/>
                          </a:solidFill>
                          <a:effectLst/>
                          <a:latin typeface="Calibri"/>
                        </a:rPr>
                        <a:t>18%</a:t>
                      </a:r>
                    </a:p>
                  </a:txBody>
                  <a:tcPr marL="9525" marR="9525" marT="9525" marB="0" anchor="b"/>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r>
            </a:tbl>
          </a:graphicData>
        </a:graphic>
      </p:graphicFrame>
    </p:spTree>
    <p:extLst>
      <p:ext uri="{BB962C8B-B14F-4D97-AF65-F5344CB8AC3E}">
        <p14:creationId xmlns:p14="http://schemas.microsoft.com/office/powerpoint/2010/main" val="2610276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402488"/>
            <a:ext cx="5777287" cy="369332"/>
          </a:xfrm>
        </p:spPr>
        <p:txBody>
          <a:bodyPr/>
          <a:lstStyle/>
          <a:p>
            <a:pPr>
              <a:spcAft>
                <a:spcPts val="0"/>
              </a:spcAft>
            </a:pPr>
            <a:r>
              <a:rPr lang="en-GB" dirty="0"/>
              <a:t>Ireland’s abortion ban is cruel and inhumane.</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1112915"/>
            <a:ext cx="3072059" cy="215444"/>
          </a:xfrm>
        </p:spPr>
        <p:txBody>
          <a:bodyPr/>
          <a:lstStyle/>
          <a:p>
            <a:r>
              <a:rPr lang="en-IE" dirty="0"/>
              <a:t>(Base: All Adults 18+ who gave an answer)</a:t>
            </a:r>
          </a:p>
        </p:txBody>
      </p:sp>
      <p:sp>
        <p:nvSpPr>
          <p:cNvPr id="5" name="Text Placeholder 4"/>
          <p:cNvSpPr>
            <a:spLocks noGrp="1"/>
          </p:cNvSpPr>
          <p:nvPr>
            <p:ph type="body" sz="quarter" idx="14"/>
          </p:nvPr>
        </p:nvSpPr>
        <p:spPr>
          <a:xfrm>
            <a:off x="138229" y="5969201"/>
            <a:ext cx="6921795" cy="512961"/>
          </a:xfrm>
        </p:spPr>
        <p:txBody>
          <a:bodyPr/>
          <a:lstStyle/>
          <a:p>
            <a:r>
              <a:rPr lang="en-IE" sz="1400" dirty="0" smtClean="0"/>
              <a:t>Those slightly older, aged 55-64 are more likely to agree that Irelands abortion ban is cruel and inhumane, while 18-24 year olds are less likely to agree.</a:t>
            </a:r>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091754616"/>
              </p:ext>
            </p:extLst>
          </p:nvPr>
        </p:nvGraphicFramePr>
        <p:xfrm>
          <a:off x="144000" y="1483266"/>
          <a:ext cx="8855996" cy="1294753"/>
        </p:xfrm>
        <a:graphic>
          <a:graphicData uri="http://schemas.openxmlformats.org/drawingml/2006/table">
            <a:tbl>
              <a:tblPr firstRow="1" bandRow="1">
                <a:tableStyleId>{00A15C55-8517-42AA-B614-E9B94910E393}</a:tableStyleId>
              </a:tblPr>
              <a:tblGrid>
                <a:gridCol w="1600133"/>
                <a:gridCol w="806207"/>
                <a:gridCol w="806207"/>
                <a:gridCol w="806207"/>
                <a:gridCol w="806207"/>
                <a:gridCol w="806207"/>
                <a:gridCol w="806207"/>
                <a:gridCol w="806207"/>
                <a:gridCol w="806207"/>
                <a:gridCol w="806207"/>
              </a:tblGrid>
              <a:tr h="107207">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r>
              <a:tr h="107207">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r>
              <a:tr h="107207">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811</a:t>
                      </a:r>
                    </a:p>
                  </a:txBody>
                  <a:tcPr marL="9525" marR="9525" marT="9525" marB="0" anchor="b">
                    <a:solidFill>
                      <a:schemeClr val="accent4"/>
                    </a:solidFill>
                  </a:tcPr>
                </a:tc>
                <a:tc>
                  <a:txBody>
                    <a:bodyPr/>
                    <a:lstStyle/>
                    <a:p>
                      <a:pPr algn="ctr" fontAlgn="b"/>
                      <a:r>
                        <a:rPr lang="en-IE" sz="1100" b="0" i="1" u="none" strike="noStrike" dirty="0">
                          <a:solidFill>
                            <a:schemeClr val="bg1"/>
                          </a:solidFill>
                          <a:effectLst/>
                          <a:latin typeface="Calibri"/>
                        </a:rPr>
                        <a:t>401</a:t>
                      </a:r>
                    </a:p>
                  </a:txBody>
                  <a:tcPr marL="9525" marR="9525" marT="9525" marB="0" anchor="b"/>
                </a:tc>
                <a:tc>
                  <a:txBody>
                    <a:bodyPr/>
                    <a:lstStyle/>
                    <a:p>
                      <a:pPr algn="ctr" fontAlgn="b"/>
                      <a:r>
                        <a:rPr lang="en-IE" sz="1100" b="0" i="1" u="none" strike="noStrike" dirty="0">
                          <a:solidFill>
                            <a:schemeClr val="bg1"/>
                          </a:solidFill>
                          <a:effectLst/>
                          <a:latin typeface="Calibri"/>
                        </a:rPr>
                        <a:t>409</a:t>
                      </a:r>
                    </a:p>
                  </a:txBody>
                  <a:tcPr marL="9525" marR="9525" marT="9525" marB="0" anchor="b"/>
                </a:tc>
                <a:tc>
                  <a:txBody>
                    <a:bodyPr/>
                    <a:lstStyle/>
                    <a:p>
                      <a:pPr algn="ctr" fontAlgn="b"/>
                      <a:r>
                        <a:rPr lang="en-IE" sz="1100" b="0" i="1" u="none" strike="noStrike">
                          <a:solidFill>
                            <a:schemeClr val="bg1"/>
                          </a:solidFill>
                          <a:effectLst/>
                          <a:latin typeface="Calibri"/>
                        </a:rPr>
                        <a:t>77</a:t>
                      </a:r>
                    </a:p>
                  </a:txBody>
                  <a:tcPr marL="9525" marR="9525" marT="9525" marB="0" anchor="b"/>
                </a:tc>
                <a:tc>
                  <a:txBody>
                    <a:bodyPr/>
                    <a:lstStyle/>
                    <a:p>
                      <a:pPr algn="ctr" fontAlgn="b"/>
                      <a:r>
                        <a:rPr lang="en-IE" sz="1100" b="0" i="1" u="none" strike="noStrike" dirty="0">
                          <a:solidFill>
                            <a:schemeClr val="bg1"/>
                          </a:solidFill>
                          <a:effectLst/>
                          <a:latin typeface="Calibri"/>
                        </a:rPr>
                        <a:t>157</a:t>
                      </a:r>
                    </a:p>
                  </a:txBody>
                  <a:tcPr marL="9525" marR="9525" marT="9525" marB="0" anchor="b"/>
                </a:tc>
                <a:tc>
                  <a:txBody>
                    <a:bodyPr/>
                    <a:lstStyle/>
                    <a:p>
                      <a:pPr algn="ctr" fontAlgn="b"/>
                      <a:r>
                        <a:rPr lang="en-IE" sz="1100" b="0" i="1" u="none" strike="noStrike" dirty="0">
                          <a:solidFill>
                            <a:schemeClr val="bg1"/>
                          </a:solidFill>
                          <a:effectLst/>
                          <a:latin typeface="Calibri"/>
                        </a:rPr>
                        <a:t>175</a:t>
                      </a:r>
                    </a:p>
                  </a:txBody>
                  <a:tcPr marL="9525" marR="9525" marT="9525" marB="0" anchor="b"/>
                </a:tc>
                <a:tc>
                  <a:txBody>
                    <a:bodyPr/>
                    <a:lstStyle/>
                    <a:p>
                      <a:pPr algn="ctr" fontAlgn="b"/>
                      <a:r>
                        <a:rPr lang="en-IE" sz="1100" b="0" i="1" u="none" strike="noStrike" dirty="0">
                          <a:solidFill>
                            <a:schemeClr val="bg1"/>
                          </a:solidFill>
                          <a:effectLst/>
                          <a:latin typeface="Calibri"/>
                        </a:rPr>
                        <a:t>147</a:t>
                      </a:r>
                    </a:p>
                  </a:txBody>
                  <a:tcPr marL="9525" marR="9525" marT="9525" marB="0" anchor="b"/>
                </a:tc>
                <a:tc>
                  <a:txBody>
                    <a:bodyPr/>
                    <a:lstStyle/>
                    <a:p>
                      <a:pPr algn="ctr" fontAlgn="b"/>
                      <a:r>
                        <a:rPr lang="en-IE" sz="1100" b="0" i="1" u="none" strike="noStrike" dirty="0">
                          <a:solidFill>
                            <a:schemeClr val="bg1"/>
                          </a:solidFill>
                          <a:effectLst/>
                          <a:latin typeface="Calibri"/>
                        </a:rPr>
                        <a:t>110</a:t>
                      </a:r>
                    </a:p>
                  </a:txBody>
                  <a:tcPr marL="9525" marR="9525" marT="9525" marB="0" anchor="b"/>
                </a:tc>
                <a:tc>
                  <a:txBody>
                    <a:bodyPr/>
                    <a:lstStyle/>
                    <a:p>
                      <a:pPr algn="ctr" fontAlgn="b"/>
                      <a:r>
                        <a:rPr lang="en-IE" sz="1100" b="0" i="1" u="none" strike="noStrike" dirty="0">
                          <a:solidFill>
                            <a:schemeClr val="bg1"/>
                          </a:solidFill>
                          <a:effectLst/>
                          <a:latin typeface="Calibri"/>
                        </a:rPr>
                        <a:t>144</a:t>
                      </a:r>
                    </a:p>
                  </a:txBody>
                  <a:tcPr marL="9525" marR="9525" marT="9525" marB="0" anchor="b"/>
                </a:tc>
              </a:tr>
              <a:tr h="98715">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52%</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52%</a:t>
                      </a:r>
                    </a:p>
                  </a:txBody>
                  <a:tcPr marL="9525" marR="9525" marT="9525" marB="0" anchor="b"/>
                </a:tc>
                <a:tc>
                  <a:txBody>
                    <a:bodyPr/>
                    <a:lstStyle/>
                    <a:p>
                      <a:pPr algn="ctr" fontAlgn="b"/>
                      <a:r>
                        <a:rPr lang="en-IE" sz="1100" b="0" i="0" u="none" strike="noStrike" dirty="0">
                          <a:solidFill>
                            <a:schemeClr val="bg1"/>
                          </a:solidFill>
                          <a:effectLst/>
                          <a:latin typeface="Calibri"/>
                        </a:rPr>
                        <a:t>53%</a:t>
                      </a:r>
                    </a:p>
                  </a:txBody>
                  <a:tcPr marL="9525" marR="9525" marT="9525" marB="0" anchor="b"/>
                </a:tc>
                <a:tc>
                  <a:txBody>
                    <a:bodyPr/>
                    <a:lstStyle/>
                    <a:p>
                      <a:pPr algn="ctr" fontAlgn="b"/>
                      <a:r>
                        <a:rPr lang="en-IE" sz="1100" b="0" i="0" u="none" strike="noStrike">
                          <a:solidFill>
                            <a:schemeClr val="bg1"/>
                          </a:solidFill>
                          <a:effectLst/>
                          <a:latin typeface="Calibri"/>
                        </a:rPr>
                        <a:t>37%</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52%</a:t>
                      </a:r>
                    </a:p>
                  </a:txBody>
                  <a:tcPr marL="9525" marR="9525" marT="9525" marB="0" anchor="b"/>
                </a:tc>
                <a:tc>
                  <a:txBody>
                    <a:bodyPr/>
                    <a:lstStyle/>
                    <a:p>
                      <a:pPr algn="ctr" fontAlgn="b"/>
                      <a:r>
                        <a:rPr lang="en-IE" sz="1100" b="0" i="0" u="none" strike="noStrike">
                          <a:solidFill>
                            <a:schemeClr val="bg1"/>
                          </a:solidFill>
                          <a:effectLst/>
                          <a:latin typeface="Calibri"/>
                        </a:rPr>
                        <a:t>48%</a:t>
                      </a:r>
                    </a:p>
                  </a:txBody>
                  <a:tcPr marL="9525" marR="9525" marT="9525" marB="0" anchor="b"/>
                </a:tc>
                <a:tc>
                  <a:txBody>
                    <a:bodyPr/>
                    <a:lstStyle/>
                    <a:p>
                      <a:pPr algn="ctr" fontAlgn="b"/>
                      <a:r>
                        <a:rPr lang="en-IE" sz="1100" b="0" i="0" u="none" strike="noStrike">
                          <a:solidFill>
                            <a:schemeClr val="bg1"/>
                          </a:solidFill>
                          <a:effectLst/>
                          <a:latin typeface="Calibri"/>
                        </a:rPr>
                        <a:t>59%</a:t>
                      </a:r>
                    </a:p>
                  </a:txBody>
                  <a:tcPr marL="9525" marR="9525" marT="9525" marB="0" anchor="b"/>
                </a:tc>
                <a:tc>
                  <a:txBody>
                    <a:bodyPr/>
                    <a:lstStyle/>
                    <a:p>
                      <a:pPr algn="ctr" fontAlgn="b"/>
                      <a:r>
                        <a:rPr lang="en-IE" sz="1100" b="0" i="0" u="none" strike="noStrike">
                          <a:solidFill>
                            <a:schemeClr val="bg1"/>
                          </a:solidFill>
                          <a:effectLst/>
                          <a:latin typeface="Calibri"/>
                        </a:rPr>
                        <a:t>70%</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47%</a:t>
                      </a:r>
                    </a:p>
                  </a:txBody>
                  <a:tcPr marL="9525" marR="9525" marT="9525" marB="0" anchor="b"/>
                </a:tc>
              </a:tr>
              <a:tr h="186043">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16%</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21%</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r>
              <a:tr h="98715">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11%</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25%</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r>
              <a:tr h="98715">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21%</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23%</a:t>
                      </a:r>
                    </a:p>
                  </a:txBody>
                  <a:tcPr marL="9525" marR="9525" marT="9525" marB="0" anchor="b"/>
                </a:tc>
                <a:tc>
                  <a:txBody>
                    <a:bodyPr/>
                    <a:lstStyle/>
                    <a:p>
                      <a:pPr algn="ctr" fontAlgn="b"/>
                      <a:r>
                        <a:rPr lang="en-IE" sz="1100" b="0" i="0" u="none" strike="noStrike">
                          <a:solidFill>
                            <a:schemeClr val="bg1"/>
                          </a:solidFill>
                          <a:effectLst/>
                          <a:latin typeface="Calibri"/>
                        </a:rPr>
                        <a:t>24%</a:t>
                      </a:r>
                    </a:p>
                  </a:txBody>
                  <a:tcPr marL="9525" marR="9525" marT="9525" marB="0" anchor="b"/>
                </a:tc>
                <a:tc>
                  <a:txBody>
                    <a:bodyPr/>
                    <a:lstStyle/>
                    <a:p>
                      <a:pPr algn="ctr" fontAlgn="b"/>
                      <a:r>
                        <a:rPr lang="en-IE" sz="1100" b="0" i="0" u="none" strike="noStrike" dirty="0">
                          <a:solidFill>
                            <a:schemeClr val="bg1"/>
                          </a:solidFill>
                          <a:effectLst/>
                          <a:latin typeface="Calibri"/>
                        </a:rPr>
                        <a:t>21%</a:t>
                      </a:r>
                    </a:p>
                  </a:txBody>
                  <a:tcPr marL="9525" marR="9525" marT="9525" marB="0" anchor="b"/>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dirty="0">
                          <a:solidFill>
                            <a:schemeClr val="bg1"/>
                          </a:solidFill>
                          <a:effectLst/>
                          <a:latin typeface="Calibri"/>
                        </a:rPr>
                        <a:t>30%</a:t>
                      </a:r>
                    </a:p>
                  </a:txBody>
                  <a:tcPr marL="9525" marR="9525" marT="9525" marB="0" anchor="b"/>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769909930"/>
              </p:ext>
            </p:extLst>
          </p:nvPr>
        </p:nvGraphicFramePr>
        <p:xfrm>
          <a:off x="158977" y="3412081"/>
          <a:ext cx="7383385" cy="143827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b="1" i="1" u="none" strike="noStrike" dirty="0">
                          <a:solidFill>
                            <a:schemeClr val="tx1"/>
                          </a:solidFill>
                          <a:effectLst/>
                          <a:latin typeface="Calibri"/>
                        </a:rPr>
                        <a:t>811</a:t>
                      </a:r>
                    </a:p>
                  </a:txBody>
                  <a:tcPr marL="9525" marR="9525" marT="9525" marB="0" anchor="b">
                    <a:solidFill>
                      <a:schemeClr val="accent4"/>
                    </a:solidFill>
                  </a:tcPr>
                </a:tc>
                <a:tc>
                  <a:txBody>
                    <a:bodyPr/>
                    <a:lstStyle/>
                    <a:p>
                      <a:pPr algn="ctr" fontAlgn="b"/>
                      <a:r>
                        <a:rPr lang="en-IE" sz="1100" b="0" i="1" u="none" strike="noStrike">
                          <a:solidFill>
                            <a:schemeClr val="bg1"/>
                          </a:solidFill>
                          <a:effectLst/>
                          <a:latin typeface="Calibri"/>
                        </a:rPr>
                        <a:t>338</a:t>
                      </a:r>
                    </a:p>
                  </a:txBody>
                  <a:tcPr marL="9525" marR="9525" marT="9525" marB="0" anchor="b"/>
                </a:tc>
                <a:tc>
                  <a:txBody>
                    <a:bodyPr/>
                    <a:lstStyle/>
                    <a:p>
                      <a:pPr algn="ctr" fontAlgn="b"/>
                      <a:r>
                        <a:rPr lang="en-IE" sz="1100" b="0" i="1" u="none" strike="noStrike">
                          <a:solidFill>
                            <a:schemeClr val="bg1"/>
                          </a:solidFill>
                          <a:effectLst/>
                          <a:latin typeface="Calibri"/>
                        </a:rPr>
                        <a:t>413</a:t>
                      </a:r>
                    </a:p>
                  </a:txBody>
                  <a:tcPr marL="9525" marR="9525" marT="9525" marB="0" anchor="b"/>
                </a:tc>
                <a:tc>
                  <a:txBody>
                    <a:bodyPr/>
                    <a:lstStyle/>
                    <a:p>
                      <a:pPr algn="ctr" fontAlgn="b"/>
                      <a:r>
                        <a:rPr lang="en-IE" sz="1100" b="0" i="1" u="none" strike="noStrike">
                          <a:solidFill>
                            <a:schemeClr val="bg1"/>
                          </a:solidFill>
                          <a:effectLst/>
                          <a:latin typeface="Calibri"/>
                        </a:rPr>
                        <a:t>39</a:t>
                      </a:r>
                    </a:p>
                  </a:txBody>
                  <a:tcPr marL="9525" marR="9525" marT="9525" marB="0" anchor="b"/>
                </a:tc>
                <a:tc>
                  <a:txBody>
                    <a:bodyPr/>
                    <a:lstStyle/>
                    <a:p>
                      <a:pPr algn="ctr" fontAlgn="b"/>
                      <a:r>
                        <a:rPr lang="en-IE" sz="1100" b="0" i="1" u="none" strike="noStrike">
                          <a:solidFill>
                            <a:schemeClr val="bg1"/>
                          </a:solidFill>
                          <a:effectLst/>
                          <a:latin typeface="Calibri"/>
                        </a:rPr>
                        <a:t>241</a:t>
                      </a:r>
                    </a:p>
                  </a:txBody>
                  <a:tcPr marL="9525" marR="9525" marT="9525" marB="0" anchor="b"/>
                </a:tc>
                <a:tc>
                  <a:txBody>
                    <a:bodyPr/>
                    <a:lstStyle/>
                    <a:p>
                      <a:pPr algn="ctr" fontAlgn="b"/>
                      <a:r>
                        <a:rPr lang="en-IE" sz="1100" b="0" i="1" u="none" strike="noStrike">
                          <a:solidFill>
                            <a:schemeClr val="bg1"/>
                          </a:solidFill>
                          <a:effectLst/>
                          <a:latin typeface="Calibri"/>
                        </a:rPr>
                        <a:t>204</a:t>
                      </a:r>
                    </a:p>
                  </a:txBody>
                  <a:tcPr marL="9525" marR="9525" marT="9525" marB="0" anchor="b"/>
                </a:tc>
                <a:tc>
                  <a:txBody>
                    <a:bodyPr/>
                    <a:lstStyle/>
                    <a:p>
                      <a:pPr algn="ctr" fontAlgn="b"/>
                      <a:r>
                        <a:rPr lang="en-IE" sz="1100" b="0" i="1" u="none" strike="noStrike">
                          <a:solidFill>
                            <a:schemeClr val="bg1"/>
                          </a:solidFill>
                          <a:effectLst/>
                          <a:latin typeface="Calibri"/>
                        </a:rPr>
                        <a:t>225</a:t>
                      </a:r>
                    </a:p>
                  </a:txBody>
                  <a:tcPr marL="9525" marR="9525" marT="9525" marB="0" anchor="b"/>
                </a:tc>
                <a:tc>
                  <a:txBody>
                    <a:bodyPr/>
                    <a:lstStyle/>
                    <a:p>
                      <a:pPr algn="ctr" fontAlgn="b"/>
                      <a:r>
                        <a:rPr lang="en-IE" sz="1100" b="0" i="1" u="none" strike="noStrike">
                          <a:solidFill>
                            <a:schemeClr val="bg1"/>
                          </a:solidFill>
                          <a:effectLst/>
                          <a:latin typeface="Calibri"/>
                        </a:rPr>
                        <a:t>142</a:t>
                      </a:r>
                    </a:p>
                  </a:txBody>
                  <a:tcPr marL="9525" marR="9525" marT="9525" marB="0" anchor="b"/>
                </a:tc>
              </a:tr>
              <a:tr h="41506">
                <a:tc>
                  <a:txBody>
                    <a:bodyPr/>
                    <a:lstStyle/>
                    <a:p>
                      <a:pPr algn="r" fontAlgn="b"/>
                      <a:r>
                        <a:rPr lang="en-GB" sz="1100" u="none" strike="noStrike" dirty="0">
                          <a:effectLst/>
                        </a:rPr>
                        <a:t>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52%</a:t>
                      </a: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47%</a:t>
                      </a:r>
                    </a:p>
                  </a:txBody>
                  <a:tcPr marL="9525" marR="9525" marT="9525" marB="0" anchor="b"/>
                </a:tc>
                <a:tc>
                  <a:txBody>
                    <a:bodyPr/>
                    <a:lstStyle/>
                    <a:p>
                      <a:pPr algn="ctr" fontAlgn="b"/>
                      <a:r>
                        <a:rPr lang="en-IE" sz="1100" b="0" i="0" u="none" strike="noStrike" dirty="0">
                          <a:solidFill>
                            <a:schemeClr val="bg1"/>
                          </a:solidFill>
                          <a:effectLst/>
                          <a:latin typeface="Calibri"/>
                        </a:rPr>
                        <a:t>57%</a:t>
                      </a:r>
                    </a:p>
                  </a:txBody>
                  <a:tcPr marL="9525" marR="9525" marT="9525" marB="0" anchor="b"/>
                </a:tc>
                <a:tc>
                  <a:txBody>
                    <a:bodyPr/>
                    <a:lstStyle/>
                    <a:p>
                      <a:pPr algn="ctr" fontAlgn="b"/>
                      <a:r>
                        <a:rPr lang="en-IE" sz="1100" b="0" i="0" u="none" strike="noStrike">
                          <a:solidFill>
                            <a:schemeClr val="bg1"/>
                          </a:solidFill>
                          <a:effectLst/>
                          <a:latin typeface="Calibri"/>
                        </a:rPr>
                        <a:t>51%</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57%</a:t>
                      </a:r>
                    </a:p>
                  </a:txBody>
                  <a:tcPr marL="9525" marR="9525" marT="9525" marB="0" anchor="b"/>
                </a:tc>
                <a:tc>
                  <a:txBody>
                    <a:bodyPr/>
                    <a:lstStyle/>
                    <a:p>
                      <a:pPr algn="ctr" fontAlgn="b"/>
                      <a:r>
                        <a:rPr lang="en-IE" sz="1100" b="0" i="0" u="none" strike="noStrike">
                          <a:solidFill>
                            <a:schemeClr val="bg1"/>
                          </a:solidFill>
                          <a:effectLst/>
                          <a:latin typeface="Calibri"/>
                        </a:rPr>
                        <a:t>56%</a:t>
                      </a:r>
                    </a:p>
                  </a:txBody>
                  <a:tcPr marL="9525" marR="9525" marT="9525" marB="0" anchor="b"/>
                </a:tc>
                <a:tc>
                  <a:txBody>
                    <a:bodyPr/>
                    <a:lstStyle/>
                    <a:p>
                      <a:pPr algn="ctr" fontAlgn="b"/>
                      <a:r>
                        <a:rPr lang="en-IE" sz="1100" b="0" i="0" u="none" strike="noStrike">
                          <a:solidFill>
                            <a:schemeClr val="bg1"/>
                          </a:solidFill>
                          <a:effectLst/>
                          <a:latin typeface="Calibri"/>
                        </a:rPr>
                        <a:t>48%</a:t>
                      </a:r>
                    </a:p>
                  </a:txBody>
                  <a:tcPr marL="9525" marR="9525" marT="9525" marB="0" anchor="b"/>
                </a:tc>
                <a:tc>
                  <a:txBody>
                    <a:bodyPr/>
                    <a:lstStyle/>
                    <a:p>
                      <a:pPr algn="ctr" fontAlgn="b"/>
                      <a:r>
                        <a:rPr lang="en-IE" sz="1100" b="0" i="0" u="none" strike="noStrike">
                          <a:solidFill>
                            <a:schemeClr val="bg1"/>
                          </a:solidFill>
                          <a:effectLst/>
                          <a:latin typeface="Calibri"/>
                        </a:rPr>
                        <a:t>46%</a:t>
                      </a:r>
                    </a:p>
                  </a:txBody>
                  <a:tcPr marL="9525" marR="9525" marT="9525" marB="0" anchor="b"/>
                </a:tc>
              </a:tr>
              <a:tr h="81866">
                <a:tc>
                  <a:txBody>
                    <a:bodyPr/>
                    <a:lstStyle/>
                    <a:p>
                      <a:pPr algn="r" fontAlgn="b"/>
                      <a:r>
                        <a:rPr lang="en-GB" sz="1100" u="none" strike="noStrike" dirty="0">
                          <a:effectLst/>
                        </a:rPr>
                        <a:t>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16%</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25%</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21%</a:t>
                      </a:r>
                    </a:p>
                  </a:txBody>
                  <a:tcPr marL="9525" marR="9525" marT="9525" marB="0" anchor="b"/>
                </a:tc>
              </a:tr>
              <a:tr h="41506">
                <a:tc>
                  <a:txBody>
                    <a:bodyPr/>
                    <a:lstStyle/>
                    <a:p>
                      <a:pPr algn="r" fontAlgn="b"/>
                      <a:r>
                        <a:rPr lang="en-GB" sz="1100" u="none" strike="noStrike" dirty="0">
                          <a:effectLst/>
                        </a:rPr>
                        <a:t>Disagree slightly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11%</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r>
              <a:tr h="0">
                <a:tc>
                  <a:txBody>
                    <a:bodyPr/>
                    <a:lstStyle/>
                    <a:p>
                      <a:pPr algn="r" fontAlgn="b"/>
                      <a:r>
                        <a:rPr lang="en-GB" sz="1100" u="none" strike="noStrike" dirty="0">
                          <a:effectLst/>
                        </a:rPr>
                        <a:t>Disagree strongly</a:t>
                      </a:r>
                      <a:endParaRPr lang="en-GB"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a:solidFill>
                            <a:schemeClr val="tx1"/>
                          </a:solidFill>
                          <a:effectLst/>
                          <a:latin typeface="Calibri"/>
                        </a:rPr>
                        <a:t>21%</a:t>
                      </a: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25%</a:t>
                      </a:r>
                    </a:p>
                  </a:txBody>
                  <a:tcPr marL="9525" marR="9525" marT="9525" marB="0" anchor="b"/>
                </a:tc>
                <a:tc>
                  <a:txBody>
                    <a:bodyPr/>
                    <a:lstStyle/>
                    <a:p>
                      <a:pPr algn="ctr" fontAlgn="b"/>
                      <a:r>
                        <a:rPr lang="en-IE" sz="1100" b="0" i="0" u="none" strike="noStrike">
                          <a:solidFill>
                            <a:schemeClr val="bg1"/>
                          </a:solidFill>
                          <a:effectLst/>
                          <a:latin typeface="Calibri"/>
                        </a:rPr>
                        <a:t>20%</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23%</a:t>
                      </a:r>
                    </a:p>
                  </a:txBody>
                  <a:tcPr marL="9525" marR="9525" marT="9525" marB="0" anchor="b"/>
                </a:tc>
                <a:tc>
                  <a:txBody>
                    <a:bodyPr/>
                    <a:lstStyle/>
                    <a:p>
                      <a:pPr algn="ctr" fontAlgn="b"/>
                      <a:r>
                        <a:rPr lang="en-IE" sz="1100" b="0" i="0" u="none" strike="noStrike">
                          <a:solidFill>
                            <a:schemeClr val="bg1"/>
                          </a:solidFill>
                          <a:effectLst/>
                          <a:latin typeface="Calibri"/>
                        </a:rPr>
                        <a:t>25%</a:t>
                      </a:r>
                    </a:p>
                  </a:txBody>
                  <a:tcPr marL="9525" marR="9525" marT="9525" marB="0" anchor="b"/>
                </a:tc>
                <a:tc>
                  <a:txBody>
                    <a:bodyPr/>
                    <a:lstStyle/>
                    <a:p>
                      <a:pPr algn="ctr" fontAlgn="b"/>
                      <a:r>
                        <a:rPr lang="en-IE" sz="1100" b="0" i="0" u="none" strike="noStrike" dirty="0">
                          <a:solidFill>
                            <a:schemeClr val="bg1"/>
                          </a:solidFill>
                          <a:effectLst/>
                          <a:latin typeface="Calibri"/>
                        </a:rPr>
                        <a:t>21%</a:t>
                      </a:r>
                    </a:p>
                  </a:txBody>
                  <a:tcPr marL="9525" marR="9525" marT="9525" marB="0" anchor="b"/>
                </a:tc>
              </a:tr>
            </a:tbl>
          </a:graphicData>
        </a:graphic>
      </p:graphicFrame>
    </p:spTree>
    <p:extLst>
      <p:ext uri="{BB962C8B-B14F-4D97-AF65-F5344CB8AC3E}">
        <p14:creationId xmlns:p14="http://schemas.microsoft.com/office/powerpoint/2010/main" val="40699456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nSpc>
                <a:spcPct val="100000"/>
              </a:lnSpc>
            </a:pPr>
            <a:r>
              <a:rPr lang="en-IE" dirty="0" smtClean="0"/>
              <a:t>Appendix</a:t>
            </a:r>
            <a:endParaRPr lang="en-IE" sz="2800" dirty="0"/>
          </a:p>
        </p:txBody>
      </p:sp>
      <p:pic>
        <p:nvPicPr>
          <p:cNvPr id="5" name="Picture Placeholder 4"/>
          <p:cNvPicPr>
            <a:picLocks noGrp="1" noChangeAspect="1"/>
          </p:cNvPicPr>
          <p:nvPr>
            <p:ph type="pic" sz="quarter" idx="11"/>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8967694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48482"/>
            <a:ext cx="7508659" cy="738664"/>
          </a:xfrm>
        </p:spPr>
        <p:txBody>
          <a:bodyPr/>
          <a:lstStyle/>
          <a:p>
            <a:pPr>
              <a:spcAft>
                <a:spcPts val="0"/>
              </a:spcAft>
            </a:pPr>
            <a:r>
              <a:rPr lang="en-GB" dirty="0"/>
              <a:t>Expanding access to abortion should be one of the priority </a:t>
            </a:r>
            <a:r>
              <a:rPr lang="en-GB" dirty="0" smtClean="0"/>
              <a:t/>
            </a:r>
            <a:br>
              <a:rPr lang="en-GB" dirty="0" smtClean="0"/>
            </a:br>
            <a:r>
              <a:rPr lang="en-GB" dirty="0" smtClean="0"/>
              <a:t>issues </a:t>
            </a:r>
            <a:r>
              <a:rPr lang="en-GB" dirty="0"/>
              <a:t>for the next government.</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816570"/>
            <a:ext cx="2231380" cy="215444"/>
          </a:xfrm>
        </p:spPr>
        <p:txBody>
          <a:bodyPr/>
          <a:lstStyle/>
          <a:p>
            <a:r>
              <a:rPr lang="en-IE" dirty="0"/>
              <a:t>(Base: All Adults 18+; </a:t>
            </a:r>
            <a:r>
              <a:rPr lang="en-IE" dirty="0" smtClean="0"/>
              <a:t>n=1,002)</a:t>
            </a:r>
            <a:endParaRPr lang="en-IE" dirty="0"/>
          </a:p>
        </p:txBody>
      </p:sp>
      <p:sp>
        <p:nvSpPr>
          <p:cNvPr id="5" name="Text Placeholder 4"/>
          <p:cNvSpPr>
            <a:spLocks noGrp="1"/>
          </p:cNvSpPr>
          <p:nvPr>
            <p:ph type="body" sz="quarter" idx="14"/>
          </p:nvPr>
        </p:nvSpPr>
        <p:spPr>
          <a:xfrm>
            <a:off x="138229" y="5957326"/>
            <a:ext cx="6921795" cy="769441"/>
          </a:xfrm>
        </p:spPr>
        <p:txBody>
          <a:bodyPr/>
          <a:lstStyle/>
          <a:p>
            <a:r>
              <a:rPr lang="en-US" sz="1400" dirty="0"/>
              <a:t>A majority across all demographics agree that expanding access to abortion should be one of the priority issues for the next government, with the exception of those over 65 (of whom </a:t>
            </a:r>
            <a:r>
              <a:rPr lang="en-US" sz="1400" dirty="0" smtClean="0"/>
              <a:t>42% </a:t>
            </a:r>
            <a:r>
              <a:rPr lang="en-US" sz="1400" dirty="0"/>
              <a:t>agree). </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81022374"/>
              </p:ext>
            </p:extLst>
          </p:nvPr>
        </p:nvGraphicFramePr>
        <p:xfrm>
          <a:off x="144000" y="1483266"/>
          <a:ext cx="8348067" cy="1830705"/>
        </p:xfrm>
        <a:graphic>
          <a:graphicData uri="http://schemas.openxmlformats.org/drawingml/2006/table">
            <a:tbl>
              <a:tblPr firstRow="1" bandRow="1">
                <a:tableStyleId>{00A15C55-8517-42AA-B614-E9B94910E393}</a:tableStyleId>
              </a:tblPr>
              <a:tblGrid>
                <a:gridCol w="1342691"/>
                <a:gridCol w="676498"/>
                <a:gridCol w="676498"/>
                <a:gridCol w="676498"/>
                <a:gridCol w="676498"/>
                <a:gridCol w="676498"/>
                <a:gridCol w="676498"/>
                <a:gridCol w="676498"/>
                <a:gridCol w="676498"/>
                <a:gridCol w="676498"/>
                <a:gridCol w="273427"/>
                <a:gridCol w="643467"/>
              </a:tblGrid>
              <a:tr h="11661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a:txBody>
                    <a:bodyPr/>
                    <a:lstStyle/>
                    <a:p>
                      <a:endParaRPr lang="en-IE" dirty="0"/>
                    </a:p>
                  </a:txBody>
                  <a:tcPr marL="9525" marR="9525" marT="9525" marB="0" anchor="ctr"/>
                </a:tc>
                <a:tc>
                  <a:txBody>
                    <a:bodyPr/>
                    <a:lstStyle/>
                    <a:p>
                      <a:endParaRPr lang="en-IE" dirty="0"/>
                    </a:p>
                  </a:txBody>
                  <a:tcPr marL="9525" marR="9525" marT="9525" marB="0" anchor="ctr"/>
                </a:tc>
              </a:tr>
              <a:tr h="11661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c>
                  <a:txBody>
                    <a:bodyPr/>
                    <a:lstStyle/>
                    <a:p>
                      <a:pPr algn="ctr" fontAlgn="b"/>
                      <a:endParaRPr lang="en-IE" sz="1200" b="0" i="0" u="none" strike="noStrike" dirty="0">
                        <a:solidFill>
                          <a:schemeClr val="bg1"/>
                        </a:solidFill>
                        <a:effectLst/>
                        <a:latin typeface="+mn-lt"/>
                      </a:endParaRPr>
                    </a:p>
                  </a:txBody>
                  <a:tcPr marL="9525" marR="9525" marT="9525" marB="0" anchor="ctr">
                    <a:solidFill>
                      <a:schemeClr val="accent4"/>
                    </a:solidFill>
                  </a:tcPr>
                </a:tc>
                <a:tc>
                  <a:txBody>
                    <a:bodyPr/>
                    <a:lstStyle/>
                    <a:p>
                      <a:pPr algn="ctr" fontAlgn="b"/>
                      <a:r>
                        <a:rPr lang="en-IE" sz="1200" b="0" i="0" u="none" strike="noStrike" dirty="0" smtClean="0">
                          <a:solidFill>
                            <a:schemeClr val="bg1"/>
                          </a:solidFill>
                          <a:effectLst/>
                          <a:latin typeface="+mn-lt"/>
                        </a:rPr>
                        <a:t>55+</a:t>
                      </a:r>
                      <a:endParaRPr lang="en-IE" sz="1200" b="0" i="0" u="none" strike="noStrike" dirty="0">
                        <a:solidFill>
                          <a:schemeClr val="bg1"/>
                        </a:solidFill>
                        <a:effectLst/>
                        <a:latin typeface="+mn-lt"/>
                      </a:endParaRPr>
                    </a:p>
                  </a:txBody>
                  <a:tcPr marL="9525" marR="9525" marT="9525" marB="0" anchor="ctr"/>
                </a:tc>
              </a:tr>
              <a:tr h="116610">
                <a:tc>
                  <a:txBody>
                    <a:bodyPr/>
                    <a:lstStyle/>
                    <a:p>
                      <a:pPr marL="0" marR="0" indent="0" algn="l" defTabSz="685800" rtl="0" eaLnBrk="1" fontAlgn="b" latinLnBrk="0" hangingPunct="1">
                        <a:lnSpc>
                          <a:spcPct val="100000"/>
                        </a:lnSpc>
                        <a:spcBef>
                          <a:spcPts val="0"/>
                        </a:spcBef>
                        <a:spcAft>
                          <a:spcPts val="0"/>
                        </a:spcAft>
                        <a:buClrTx/>
                        <a:buSzTx/>
                        <a:buFontTx/>
                        <a:buNone/>
                        <a:tabLst/>
                        <a:defRPr/>
                      </a:pPr>
                      <a:r>
                        <a:rPr lang="en-IE" sz="1200" i="1" u="none" strike="noStrike" dirty="0" smtClean="0">
                          <a:effectLst/>
                        </a:rPr>
                        <a:t>Base</a:t>
                      </a:r>
                      <a:endParaRPr lang="en-IE" sz="1200" b="1" i="1" u="none" strike="noStrike" dirty="0" smtClean="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491</a:t>
                      </a:r>
                    </a:p>
                  </a:txBody>
                  <a:tcPr marL="9525" marR="9525" marT="9525" marB="0" anchor="b"/>
                </a:tc>
                <a:tc>
                  <a:txBody>
                    <a:bodyPr/>
                    <a:lstStyle/>
                    <a:p>
                      <a:pPr algn="ctr" fontAlgn="b"/>
                      <a:r>
                        <a:rPr lang="en-IE" sz="1100" b="0" i="0" u="none" strike="noStrike">
                          <a:solidFill>
                            <a:schemeClr val="bg1"/>
                          </a:solidFill>
                          <a:effectLst/>
                          <a:latin typeface="Calibri"/>
                        </a:rPr>
                        <a:t>511</a:t>
                      </a:r>
                    </a:p>
                  </a:txBody>
                  <a:tcPr marL="9525" marR="9525" marT="9525" marB="0" anchor="b"/>
                </a:tc>
                <a:tc>
                  <a:txBody>
                    <a:bodyPr/>
                    <a:lstStyle/>
                    <a:p>
                      <a:pPr algn="ctr" fontAlgn="b"/>
                      <a:r>
                        <a:rPr lang="en-IE" sz="1100" b="0" i="0" u="none" strike="noStrike">
                          <a:solidFill>
                            <a:schemeClr val="bg1"/>
                          </a:solidFill>
                          <a:effectLst/>
                          <a:latin typeface="Calibri"/>
                        </a:rPr>
                        <a:t>100</a:t>
                      </a:r>
                    </a:p>
                  </a:txBody>
                  <a:tcPr marL="9525" marR="9525" marT="9525" marB="0" anchor="b"/>
                </a:tc>
                <a:tc>
                  <a:txBody>
                    <a:bodyPr/>
                    <a:lstStyle/>
                    <a:p>
                      <a:pPr algn="ctr" fontAlgn="b"/>
                      <a:r>
                        <a:rPr lang="en-IE" sz="1100" b="0" i="0" u="none" strike="noStrike">
                          <a:solidFill>
                            <a:schemeClr val="bg1"/>
                          </a:solidFill>
                          <a:effectLst/>
                          <a:latin typeface="Calibri"/>
                        </a:rPr>
                        <a:t>190</a:t>
                      </a:r>
                    </a:p>
                  </a:txBody>
                  <a:tcPr marL="9525" marR="9525" marT="9525" marB="0" anchor="b"/>
                </a:tc>
                <a:tc>
                  <a:txBody>
                    <a:bodyPr/>
                    <a:lstStyle/>
                    <a:p>
                      <a:pPr algn="ctr" fontAlgn="b"/>
                      <a:r>
                        <a:rPr lang="en-IE" sz="1100" b="0" i="0" u="none" strike="noStrike">
                          <a:solidFill>
                            <a:schemeClr val="bg1"/>
                          </a:solidFill>
                          <a:effectLst/>
                          <a:latin typeface="Calibri"/>
                        </a:rPr>
                        <a:t>210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r>
                        <a:rPr lang="en-IE" sz="1100" b="0" i="0" u="none" strike="noStrike">
                          <a:solidFill>
                            <a:schemeClr val="bg1"/>
                          </a:solidFill>
                          <a:effectLst/>
                          <a:latin typeface="Calibri"/>
                        </a:rPr>
                        <a:t>140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321</a:t>
                      </a:r>
                    </a:p>
                  </a:txBody>
                  <a:tcPr marL="9525" marR="9525" marT="9525" marB="0" anchor="b"/>
                </a:tc>
              </a:tr>
              <a:tr h="107373">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40%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41%</a:t>
                      </a:r>
                    </a:p>
                  </a:txBody>
                  <a:tcPr marL="9525" marR="9525" marT="9525" marB="0" anchor="b"/>
                </a:tc>
                <a:tc>
                  <a:txBody>
                    <a:bodyPr/>
                    <a:lstStyle/>
                    <a:p>
                      <a:pPr algn="ctr" fontAlgn="b"/>
                      <a:r>
                        <a:rPr lang="en-IE" sz="1100" b="0" i="0" u="none" strike="noStrike">
                          <a:solidFill>
                            <a:schemeClr val="bg1"/>
                          </a:solidFill>
                          <a:effectLst/>
                          <a:latin typeface="Calibri"/>
                        </a:rPr>
                        <a:t>39%</a:t>
                      </a:r>
                    </a:p>
                  </a:txBody>
                  <a:tcPr marL="9525" marR="9525" marT="9525" marB="0" anchor="b"/>
                </a:tc>
                <a:tc>
                  <a:txBody>
                    <a:bodyPr/>
                    <a:lstStyle/>
                    <a:p>
                      <a:pPr algn="ctr" fontAlgn="b"/>
                      <a:r>
                        <a:rPr lang="en-IE" sz="1100" b="0" i="0" u="none" strike="noStrike">
                          <a:solidFill>
                            <a:schemeClr val="bg1"/>
                          </a:solidFill>
                          <a:effectLst/>
                          <a:latin typeface="Calibri"/>
                        </a:rPr>
                        <a:t>36%</a:t>
                      </a:r>
                    </a:p>
                  </a:txBody>
                  <a:tcPr marL="9525" marR="9525" marT="9525" marB="0" anchor="b"/>
                </a:tc>
                <a:tc>
                  <a:txBody>
                    <a:bodyPr/>
                    <a:lstStyle/>
                    <a:p>
                      <a:pPr algn="ctr" fontAlgn="b"/>
                      <a:r>
                        <a:rPr lang="en-IE" sz="1100" b="0" i="0" u="none" strike="noStrike">
                          <a:solidFill>
                            <a:schemeClr val="bg1"/>
                          </a:solidFill>
                          <a:effectLst/>
                          <a:latin typeface="Calibri"/>
                        </a:rPr>
                        <a:t>42%</a:t>
                      </a:r>
                    </a:p>
                  </a:txBody>
                  <a:tcPr marL="9525" marR="9525" marT="9525" marB="0" anchor="b"/>
                </a:tc>
                <a:tc>
                  <a:txBody>
                    <a:bodyPr/>
                    <a:lstStyle/>
                    <a:p>
                      <a:pPr algn="ctr" fontAlgn="b"/>
                      <a:r>
                        <a:rPr lang="en-IE" sz="1100" b="0" i="0" u="none" strike="noStrike">
                          <a:solidFill>
                            <a:schemeClr val="bg1"/>
                          </a:solidFill>
                          <a:effectLst/>
                          <a:latin typeface="Calibri"/>
                        </a:rPr>
                        <a:t>41%</a:t>
                      </a:r>
                    </a:p>
                  </a:txBody>
                  <a:tcPr marL="9525" marR="9525" marT="9525" marB="0" anchor="b"/>
                </a:tc>
                <a:tc>
                  <a:txBody>
                    <a:bodyPr/>
                    <a:lstStyle/>
                    <a:p>
                      <a:pPr algn="ctr" fontAlgn="b"/>
                      <a:r>
                        <a:rPr lang="en-IE" sz="1100" b="0" i="0" u="none" strike="noStrike">
                          <a:solidFill>
                            <a:schemeClr val="bg1"/>
                          </a:solidFill>
                          <a:effectLst/>
                          <a:latin typeface="Calibri"/>
                        </a:rPr>
                        <a:t>41%</a:t>
                      </a:r>
                    </a:p>
                  </a:txBody>
                  <a:tcPr marL="9525" marR="9525" marT="9525" marB="0" anchor="b"/>
                </a:tc>
                <a:tc>
                  <a:txBody>
                    <a:bodyPr/>
                    <a:lstStyle/>
                    <a:p>
                      <a:pPr algn="ctr" fontAlgn="b"/>
                      <a:r>
                        <a:rPr lang="en-IE" sz="1100" b="0" i="0" u="none" strike="noStrike">
                          <a:solidFill>
                            <a:schemeClr val="bg1"/>
                          </a:solidFill>
                          <a:effectLst/>
                          <a:latin typeface="Calibri"/>
                        </a:rPr>
                        <a:t>43%</a:t>
                      </a:r>
                    </a:p>
                  </a:txBody>
                  <a:tcPr marL="9525" marR="9525" marT="9525" marB="0" anchor="b"/>
                </a:tc>
                <a:tc>
                  <a:txBody>
                    <a:bodyPr/>
                    <a:lstStyle/>
                    <a:p>
                      <a:pPr algn="ctr" fontAlgn="b"/>
                      <a:r>
                        <a:rPr lang="en-IE" sz="1100" b="0" i="0" u="none" strike="noStrike">
                          <a:solidFill>
                            <a:schemeClr val="bg1"/>
                          </a:solidFill>
                          <a:effectLst/>
                          <a:latin typeface="Calibri"/>
                        </a:rPr>
                        <a:t>34%</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38%</a:t>
                      </a:r>
                    </a:p>
                  </a:txBody>
                  <a:tcPr marL="9525" marR="9525" marT="9525" marB="0" anchor="b"/>
                </a:tc>
              </a:tr>
              <a:tr h="111447">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22%</a:t>
                      </a:r>
                    </a:p>
                  </a:txBody>
                  <a:tcPr marL="9525" marR="9525" marT="9525" marB="0" anchor="b">
                    <a:solidFill>
                      <a:schemeClr val="accent1"/>
                    </a:solidFill>
                  </a:tcPr>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12%</a:t>
                      </a:r>
                    </a:p>
                  </a:txBody>
                  <a:tcPr marL="9525" marR="9525" marT="9525" marB="0" anchor="b"/>
                </a:tc>
              </a:tr>
              <a:tr h="107373">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19%</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20%</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23%</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22%</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17%</a:t>
                      </a:r>
                    </a:p>
                  </a:txBody>
                  <a:tcPr marL="9525" marR="9525" marT="9525" marB="0" anchor="b"/>
                </a:tc>
              </a:tr>
              <a:tr h="107373">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8%</a:t>
                      </a:r>
                    </a:p>
                  </a:txBody>
                  <a:tcPr marL="9525" marR="9525" marT="9525" marB="0" anchor="b"/>
                </a:tc>
              </a:tr>
              <a:tr h="107373">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32%</a:t>
                      </a:r>
                    </a:p>
                  </a:txBody>
                  <a:tcPr marL="9525" marR="9525" marT="9525" marB="0" anchor="b">
                    <a:solidFill>
                      <a:schemeClr val="accent1"/>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24%</a:t>
                      </a:r>
                    </a:p>
                  </a:txBody>
                  <a:tcPr marL="9525" marR="9525" marT="9525" marB="0" anchor="b">
                    <a:solidFill>
                      <a:schemeClr val="accent1"/>
                    </a:solidFill>
                  </a:tcPr>
                </a:tc>
              </a:tr>
              <a:tr h="107373">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0</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solidFill>
                      <a:schemeClr val="accent4">
                        <a:lumMod val="20000"/>
                        <a:lumOff val="8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a:t>
                      </a:r>
                    </a:p>
                  </a:txBody>
                  <a:tcPr marL="9525" marR="9525" marT="9525" marB="0" anchor="b">
                    <a:solidFill>
                      <a:schemeClr val="accent4">
                        <a:lumMod val="20000"/>
                        <a:lumOff val="80000"/>
                      </a:schemeClr>
                    </a:solidFill>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2283372191"/>
              </p:ext>
            </p:extLst>
          </p:nvPr>
        </p:nvGraphicFramePr>
        <p:xfrm>
          <a:off x="158977" y="3412081"/>
          <a:ext cx="7383385" cy="179260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marL="0" marR="0" indent="0" algn="l" defTabSz="685800" rtl="0" eaLnBrk="1" fontAlgn="b" latinLnBrk="0" hangingPunct="1">
                        <a:lnSpc>
                          <a:spcPct val="100000"/>
                        </a:lnSpc>
                        <a:spcBef>
                          <a:spcPts val="0"/>
                        </a:spcBef>
                        <a:spcAft>
                          <a:spcPts val="0"/>
                        </a:spcAft>
                        <a:buClrTx/>
                        <a:buSzTx/>
                        <a:buFontTx/>
                        <a:buNone/>
                        <a:tabLst/>
                        <a:defRPr/>
                      </a:pPr>
                      <a:r>
                        <a:rPr lang="en-IE" sz="1200" i="1" u="none" strike="noStrike" dirty="0" smtClean="0">
                          <a:effectLst/>
                        </a:rPr>
                        <a:t>Base</a:t>
                      </a:r>
                      <a:endParaRPr lang="en-IE" sz="1200" b="1" i="1" u="none" strike="noStrike" dirty="0" smtClean="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b="0" i="0" u="none" strike="noStrike" dirty="0">
                          <a:solidFill>
                            <a:schemeClr val="bg1"/>
                          </a:solidFill>
                          <a:effectLst/>
                          <a:latin typeface="Calibri"/>
                        </a:rPr>
                        <a:t>409</a:t>
                      </a:r>
                    </a:p>
                  </a:txBody>
                  <a:tcPr marL="9525" marR="9525" marT="9525" marB="0" anchor="b"/>
                </a:tc>
                <a:tc>
                  <a:txBody>
                    <a:bodyPr/>
                    <a:lstStyle/>
                    <a:p>
                      <a:pPr algn="ctr" fontAlgn="b"/>
                      <a:r>
                        <a:rPr lang="en-IE" sz="1100" b="0" i="0" u="none" strike="noStrike">
                          <a:solidFill>
                            <a:schemeClr val="bg1"/>
                          </a:solidFill>
                          <a:effectLst/>
                          <a:latin typeface="Calibri"/>
                        </a:rPr>
                        <a:t>506</a:t>
                      </a:r>
                    </a:p>
                  </a:txBody>
                  <a:tcPr marL="9525" marR="9525" marT="9525" marB="0" anchor="b"/>
                </a:tc>
                <a:tc>
                  <a:txBody>
                    <a:bodyPr/>
                    <a:lstStyle/>
                    <a:p>
                      <a:pPr algn="ctr" fontAlgn="b"/>
                      <a:r>
                        <a:rPr lang="en-IE" sz="1100" b="0" i="0" u="none" strike="noStrike">
                          <a:solidFill>
                            <a:schemeClr val="bg1"/>
                          </a:solidFill>
                          <a:effectLst/>
                          <a:latin typeface="Calibri"/>
                        </a:rPr>
                        <a:t>58</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261</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r>
              <a:tr h="41506">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40%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40%</a:t>
                      </a:r>
                    </a:p>
                  </a:txBody>
                  <a:tcPr marL="9525" marR="9525" marT="9525" marB="0" anchor="b"/>
                </a:tc>
                <a:tc>
                  <a:txBody>
                    <a:bodyPr/>
                    <a:lstStyle/>
                    <a:p>
                      <a:pPr algn="ctr" fontAlgn="b"/>
                      <a:r>
                        <a:rPr lang="en-IE" sz="1100" b="0" i="0" u="none" strike="noStrike" dirty="0">
                          <a:solidFill>
                            <a:schemeClr val="bg1"/>
                          </a:solidFill>
                          <a:effectLst/>
                          <a:latin typeface="Calibri"/>
                        </a:rPr>
                        <a:t>42%</a:t>
                      </a:r>
                    </a:p>
                  </a:txBody>
                  <a:tcPr marL="9525" marR="9525" marT="9525" marB="0" anchor="b"/>
                </a:tc>
                <a:tc>
                  <a:txBody>
                    <a:bodyPr/>
                    <a:lstStyle/>
                    <a:p>
                      <a:pPr algn="ctr" fontAlgn="b"/>
                      <a:r>
                        <a:rPr lang="en-IE" sz="1100" b="0" i="0" u="none" strike="noStrike">
                          <a:solidFill>
                            <a:schemeClr val="bg1"/>
                          </a:solidFill>
                          <a:effectLst/>
                          <a:latin typeface="Calibri"/>
                        </a:rPr>
                        <a:t>21%</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44%</a:t>
                      </a:r>
                    </a:p>
                  </a:txBody>
                  <a:tcPr marL="9525" marR="9525" marT="9525" marB="0" anchor="b"/>
                </a:tc>
                <a:tc>
                  <a:txBody>
                    <a:bodyPr/>
                    <a:lstStyle/>
                    <a:p>
                      <a:pPr algn="ctr" fontAlgn="b"/>
                      <a:r>
                        <a:rPr lang="en-IE" sz="1100" b="0" i="0" u="none" strike="noStrike">
                          <a:solidFill>
                            <a:schemeClr val="bg1"/>
                          </a:solidFill>
                          <a:effectLst/>
                          <a:latin typeface="Calibri"/>
                        </a:rPr>
                        <a:t>37%</a:t>
                      </a:r>
                    </a:p>
                  </a:txBody>
                  <a:tcPr marL="9525" marR="9525" marT="9525" marB="0" anchor="b"/>
                </a:tc>
                <a:tc>
                  <a:txBody>
                    <a:bodyPr/>
                    <a:lstStyle/>
                    <a:p>
                      <a:pPr algn="ctr" fontAlgn="b"/>
                      <a:r>
                        <a:rPr lang="en-IE" sz="1100" b="0" i="0" u="none" strike="noStrike">
                          <a:solidFill>
                            <a:schemeClr val="bg1"/>
                          </a:solidFill>
                          <a:effectLst/>
                          <a:latin typeface="Calibri"/>
                        </a:rPr>
                        <a:t>37%</a:t>
                      </a:r>
                    </a:p>
                  </a:txBody>
                  <a:tcPr marL="9525" marR="9525" marT="9525" marB="0" anchor="b"/>
                </a:tc>
                <a:tc>
                  <a:txBody>
                    <a:bodyPr/>
                    <a:lstStyle/>
                    <a:p>
                      <a:pPr algn="ctr" fontAlgn="b"/>
                      <a:r>
                        <a:rPr lang="en-IE" sz="1100" b="0" i="0" u="none" strike="noStrike">
                          <a:solidFill>
                            <a:schemeClr val="bg1"/>
                          </a:solidFill>
                          <a:effectLst/>
                          <a:latin typeface="Calibri"/>
                        </a:rPr>
                        <a:t>42%</a:t>
                      </a:r>
                    </a:p>
                  </a:txBody>
                  <a:tcPr marL="9525" marR="9525" marT="9525" marB="0" anchor="b"/>
                </a:tc>
              </a:tr>
              <a:tr h="81866">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25%</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r>
              <a:tr h="41506">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19%</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21%</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30%</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20%</a:t>
                      </a:r>
                    </a:p>
                  </a:txBody>
                  <a:tcPr marL="9525" marR="9525" marT="9525" marB="0" anchor="b"/>
                </a:tc>
                <a:tc>
                  <a:txBody>
                    <a:bodyPr/>
                    <a:lstStyle/>
                    <a:p>
                      <a:pPr algn="ctr" fontAlgn="b"/>
                      <a:r>
                        <a:rPr lang="en-IE" sz="1100" b="0" i="0" u="none" strike="noStrike">
                          <a:solidFill>
                            <a:schemeClr val="bg1"/>
                          </a:solidFill>
                          <a:effectLst/>
                          <a:latin typeface="Calibri"/>
                        </a:rPr>
                        <a:t>20%</a:t>
                      </a:r>
                    </a:p>
                  </a:txBody>
                  <a:tcPr marL="9525" marR="9525" marT="9525" marB="0" anchor="b"/>
                </a:tc>
              </a:tr>
              <a:tr h="41506">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r>
              <a:tr h="0">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11%</a:t>
                      </a:r>
                    </a:p>
                  </a:txBody>
                  <a:tcPr marL="9525" marR="9525" marT="9525" marB="0" anchor="b"/>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r>
              <a:tr h="0">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0</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a:solidFill>
                            <a:schemeClr val="bg1"/>
                          </a:solidFill>
                          <a:effectLst/>
                          <a:latin typeface="Calibri"/>
                        </a:rPr>
                        <a:t>0</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0</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r>
            </a:tbl>
          </a:graphicData>
        </a:graphic>
      </p:graphicFrame>
    </p:spTree>
    <p:extLst>
      <p:ext uri="{BB962C8B-B14F-4D97-AF65-F5344CB8AC3E}">
        <p14:creationId xmlns:p14="http://schemas.microsoft.com/office/powerpoint/2010/main" val="3776749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48482"/>
            <a:ext cx="7742697" cy="738664"/>
          </a:xfrm>
        </p:spPr>
        <p:txBody>
          <a:bodyPr/>
          <a:lstStyle/>
          <a:p>
            <a:pPr>
              <a:spcAft>
                <a:spcPts val="0"/>
              </a:spcAft>
            </a:pPr>
            <a:r>
              <a:rPr lang="en-GB" dirty="0"/>
              <a:t>Irish politicians should show leadership and deal proactively </a:t>
            </a:r>
            <a:r>
              <a:rPr lang="en-GB" dirty="0" smtClean="0"/>
              <a:t/>
            </a:r>
            <a:br>
              <a:rPr lang="en-GB" dirty="0" smtClean="0"/>
            </a:br>
            <a:r>
              <a:rPr lang="en-GB" dirty="0" smtClean="0"/>
              <a:t>with </a:t>
            </a:r>
            <a:r>
              <a:rPr lang="en-GB" dirty="0"/>
              <a:t>the issue of widening access to abortion in Ireland.</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816570"/>
            <a:ext cx="2231380" cy="215444"/>
          </a:xfrm>
        </p:spPr>
        <p:txBody>
          <a:bodyPr/>
          <a:lstStyle/>
          <a:p>
            <a:r>
              <a:rPr lang="en-IE" dirty="0"/>
              <a:t>(Base: All Adults 18+; </a:t>
            </a:r>
            <a:r>
              <a:rPr lang="en-IE" dirty="0" smtClean="0"/>
              <a:t>n=1,002)</a:t>
            </a:r>
            <a:endParaRPr lang="en-IE" dirty="0"/>
          </a:p>
        </p:txBody>
      </p:sp>
      <p:sp>
        <p:nvSpPr>
          <p:cNvPr id="5" name="Text Placeholder 4"/>
          <p:cNvSpPr>
            <a:spLocks noGrp="1"/>
          </p:cNvSpPr>
          <p:nvPr>
            <p:ph type="body" sz="quarter" idx="14"/>
          </p:nvPr>
        </p:nvSpPr>
        <p:spPr>
          <a:xfrm>
            <a:off x="138229" y="5843941"/>
            <a:ext cx="6921795" cy="759439"/>
          </a:xfrm>
        </p:spPr>
        <p:txBody>
          <a:bodyPr/>
          <a:lstStyle/>
          <a:p>
            <a:r>
              <a:rPr lang="en-US" sz="1400" dirty="0"/>
              <a:t>Almost </a:t>
            </a:r>
            <a:r>
              <a:rPr lang="en-US" sz="1400" dirty="0" smtClean="0"/>
              <a:t>two-thirds of </a:t>
            </a:r>
            <a:r>
              <a:rPr lang="en-US" sz="1400" dirty="0"/>
              <a:t>people across all demographics agree that Irish politicians should show leadership and deal proactively with the issue of widening access to abortion, except for those over 65 of whom the </a:t>
            </a:r>
            <a:r>
              <a:rPr lang="en-US" sz="1400" dirty="0" smtClean="0"/>
              <a:t>48% </a:t>
            </a:r>
            <a:r>
              <a:rPr lang="en-US" sz="1400" dirty="0"/>
              <a:t>agree.</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196779248"/>
              </p:ext>
            </p:extLst>
          </p:nvPr>
        </p:nvGraphicFramePr>
        <p:xfrm>
          <a:off x="144000" y="1483266"/>
          <a:ext cx="8398867" cy="1808098"/>
        </p:xfrm>
        <a:graphic>
          <a:graphicData uri="http://schemas.openxmlformats.org/drawingml/2006/table">
            <a:tbl>
              <a:tblPr firstRow="1" bandRow="1">
                <a:tableStyleId>{00A15C55-8517-42AA-B614-E9B94910E393}</a:tableStyleId>
              </a:tblPr>
              <a:tblGrid>
                <a:gridCol w="1353670"/>
                <a:gridCol w="682030"/>
                <a:gridCol w="682030"/>
                <a:gridCol w="682030"/>
                <a:gridCol w="682030"/>
                <a:gridCol w="682030"/>
                <a:gridCol w="682030"/>
                <a:gridCol w="682030"/>
                <a:gridCol w="682030"/>
                <a:gridCol w="682030"/>
                <a:gridCol w="254993"/>
                <a:gridCol w="651934"/>
              </a:tblGrid>
              <a:tr h="102236">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a:txBody>
                    <a:bodyPr/>
                    <a:lstStyle/>
                    <a:p>
                      <a:pPr algn="ctr" fontAlgn="b"/>
                      <a:endParaRPr lang="en-IE" sz="1200" b="0" i="0" u="none" strike="noStrike" dirty="0">
                        <a:solidFill>
                          <a:schemeClr val="tx1"/>
                        </a:solidFill>
                        <a:effectLst/>
                        <a:latin typeface="+mn-lt"/>
                      </a:endParaRPr>
                    </a:p>
                  </a:txBody>
                  <a:tcPr marL="9525" marR="9525" marT="9525" marB="0" anchor="ctr"/>
                </a:tc>
                <a:tc>
                  <a:txBody>
                    <a:bodyPr/>
                    <a:lstStyle/>
                    <a:p>
                      <a:pPr algn="ctr" fontAlgn="b"/>
                      <a:endParaRPr lang="en-IE" sz="1200" b="0" i="0" u="none" strike="noStrike" dirty="0">
                        <a:solidFill>
                          <a:schemeClr val="tx1"/>
                        </a:solidFill>
                        <a:effectLst/>
                        <a:latin typeface="+mn-lt"/>
                      </a:endParaRPr>
                    </a:p>
                  </a:txBody>
                  <a:tcPr marL="9525" marR="9525" marT="9525" marB="0" anchor="ctr"/>
                </a:tc>
              </a:tr>
              <a:tr h="102236">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c>
                  <a:txBody>
                    <a:bodyPr/>
                    <a:lstStyle/>
                    <a:p>
                      <a:pPr algn="ctr" fontAlgn="b"/>
                      <a:endParaRPr lang="en-IE" sz="1200" b="0" i="0" u="none" strike="noStrike" dirty="0">
                        <a:solidFill>
                          <a:schemeClr val="bg1"/>
                        </a:solidFill>
                        <a:effectLst/>
                        <a:latin typeface="+mn-lt"/>
                      </a:endParaRPr>
                    </a:p>
                  </a:txBody>
                  <a:tcPr marL="9525" marR="9525" marT="9525" marB="0" anchor="ctr">
                    <a:solidFill>
                      <a:schemeClr val="accent4"/>
                    </a:solidFill>
                  </a:tcPr>
                </a:tc>
                <a:tc>
                  <a:txBody>
                    <a:bodyPr/>
                    <a:lstStyle/>
                    <a:p>
                      <a:pPr algn="ctr" fontAlgn="b"/>
                      <a:r>
                        <a:rPr lang="en-IE" sz="1200" b="0" i="0" u="none" strike="noStrike" dirty="0" smtClean="0">
                          <a:solidFill>
                            <a:schemeClr val="bg1"/>
                          </a:solidFill>
                          <a:effectLst/>
                          <a:latin typeface="+mn-lt"/>
                        </a:rPr>
                        <a:t>55+</a:t>
                      </a:r>
                      <a:endParaRPr lang="en-IE" sz="1200" b="0" i="0" u="none" strike="noStrike" dirty="0">
                        <a:solidFill>
                          <a:schemeClr val="bg1"/>
                        </a:solidFill>
                        <a:effectLst/>
                        <a:latin typeface="+mn-lt"/>
                      </a:endParaRPr>
                    </a:p>
                  </a:txBody>
                  <a:tcPr marL="9525" marR="9525" marT="9525" marB="0" anchor="ctr"/>
                </a:tc>
              </a:tr>
              <a:tr h="102236">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491</a:t>
                      </a:r>
                    </a:p>
                  </a:txBody>
                  <a:tcPr marL="9525" marR="9525" marT="9525" marB="0" anchor="b"/>
                </a:tc>
                <a:tc>
                  <a:txBody>
                    <a:bodyPr/>
                    <a:lstStyle/>
                    <a:p>
                      <a:pPr algn="ctr" fontAlgn="b"/>
                      <a:r>
                        <a:rPr lang="en-IE" sz="1100" b="0" i="0" u="none" strike="noStrike">
                          <a:solidFill>
                            <a:schemeClr val="bg1"/>
                          </a:solidFill>
                          <a:effectLst/>
                          <a:latin typeface="Calibri"/>
                        </a:rPr>
                        <a:t>511</a:t>
                      </a:r>
                    </a:p>
                  </a:txBody>
                  <a:tcPr marL="9525" marR="9525" marT="9525" marB="0" anchor="b"/>
                </a:tc>
                <a:tc>
                  <a:txBody>
                    <a:bodyPr/>
                    <a:lstStyle/>
                    <a:p>
                      <a:pPr algn="ctr" fontAlgn="b"/>
                      <a:r>
                        <a:rPr lang="en-IE" sz="1100" b="0" i="0" u="none" strike="noStrike">
                          <a:solidFill>
                            <a:schemeClr val="bg1"/>
                          </a:solidFill>
                          <a:effectLst/>
                          <a:latin typeface="Calibri"/>
                        </a:rPr>
                        <a:t>100</a:t>
                      </a:r>
                    </a:p>
                  </a:txBody>
                  <a:tcPr marL="9525" marR="9525" marT="9525" marB="0" anchor="b"/>
                </a:tc>
                <a:tc>
                  <a:txBody>
                    <a:bodyPr/>
                    <a:lstStyle/>
                    <a:p>
                      <a:pPr algn="ctr" fontAlgn="b"/>
                      <a:r>
                        <a:rPr lang="en-IE" sz="1100" b="0" i="0" u="none" strike="noStrike">
                          <a:solidFill>
                            <a:schemeClr val="bg1"/>
                          </a:solidFill>
                          <a:effectLst/>
                          <a:latin typeface="Calibri"/>
                        </a:rPr>
                        <a:t>190</a:t>
                      </a:r>
                    </a:p>
                  </a:txBody>
                  <a:tcPr marL="9525" marR="9525" marT="9525" marB="0" anchor="b"/>
                </a:tc>
                <a:tc>
                  <a:txBody>
                    <a:bodyPr/>
                    <a:lstStyle/>
                    <a:p>
                      <a:pPr algn="ctr" fontAlgn="b"/>
                      <a:r>
                        <a:rPr lang="en-IE" sz="1100" b="0" i="0" u="none" strike="noStrike">
                          <a:solidFill>
                            <a:schemeClr val="bg1"/>
                          </a:solidFill>
                          <a:effectLst/>
                          <a:latin typeface="Calibri"/>
                        </a:rPr>
                        <a:t>210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r>
                        <a:rPr lang="en-IE" sz="1100" b="0" i="0" u="none" strike="noStrike">
                          <a:solidFill>
                            <a:schemeClr val="bg1"/>
                          </a:solidFill>
                          <a:effectLst/>
                          <a:latin typeface="Calibri"/>
                        </a:rPr>
                        <a:t>140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321</a:t>
                      </a:r>
                    </a:p>
                  </a:txBody>
                  <a:tcPr marL="9525" marR="9525" marT="9525" marB="0" anchor="b"/>
                </a:tc>
              </a:tr>
              <a:tr h="94139">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47%</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47%</a:t>
                      </a:r>
                    </a:p>
                  </a:txBody>
                  <a:tcPr marL="9525" marR="9525" marT="9525" marB="0" anchor="b"/>
                </a:tc>
                <a:tc>
                  <a:txBody>
                    <a:bodyPr/>
                    <a:lstStyle/>
                    <a:p>
                      <a:pPr algn="ctr" fontAlgn="b"/>
                      <a:r>
                        <a:rPr lang="en-IE" sz="1100" b="0" i="0" u="none" strike="noStrike" dirty="0">
                          <a:solidFill>
                            <a:schemeClr val="bg1"/>
                          </a:solidFill>
                          <a:effectLst/>
                          <a:latin typeface="Calibri"/>
                        </a:rPr>
                        <a:t>47%</a:t>
                      </a:r>
                    </a:p>
                  </a:txBody>
                  <a:tcPr marL="9525" marR="9525" marT="9525" marB="0" anchor="b"/>
                </a:tc>
                <a:tc>
                  <a:txBody>
                    <a:bodyPr/>
                    <a:lstStyle/>
                    <a:p>
                      <a:pPr algn="ctr" fontAlgn="b"/>
                      <a:r>
                        <a:rPr lang="en-IE" sz="1100" b="0" i="0" u="none" strike="noStrike">
                          <a:solidFill>
                            <a:schemeClr val="bg1"/>
                          </a:solidFill>
                          <a:effectLst/>
                          <a:latin typeface="Calibri"/>
                        </a:rPr>
                        <a:t>47%</a:t>
                      </a:r>
                    </a:p>
                  </a:txBody>
                  <a:tcPr marL="9525" marR="9525" marT="9525" marB="0" anchor="b"/>
                </a:tc>
                <a:tc>
                  <a:txBody>
                    <a:bodyPr/>
                    <a:lstStyle/>
                    <a:p>
                      <a:pPr algn="ctr" fontAlgn="b"/>
                      <a:r>
                        <a:rPr lang="en-IE" sz="1100" b="0" i="0" u="none" strike="noStrike">
                          <a:solidFill>
                            <a:schemeClr val="bg1"/>
                          </a:solidFill>
                          <a:effectLst/>
                          <a:latin typeface="Calibri"/>
                        </a:rPr>
                        <a:t>52%</a:t>
                      </a:r>
                    </a:p>
                  </a:txBody>
                  <a:tcPr marL="9525" marR="9525" marT="9525" marB="0" anchor="b"/>
                </a:tc>
                <a:tc>
                  <a:txBody>
                    <a:bodyPr/>
                    <a:lstStyle/>
                    <a:p>
                      <a:pPr algn="ctr" fontAlgn="b"/>
                      <a:r>
                        <a:rPr lang="en-IE" sz="1100" b="0" i="0" u="none" strike="noStrike">
                          <a:solidFill>
                            <a:schemeClr val="bg1"/>
                          </a:solidFill>
                          <a:effectLst/>
                          <a:latin typeface="Calibri"/>
                        </a:rPr>
                        <a:t>46%</a:t>
                      </a:r>
                    </a:p>
                  </a:txBody>
                  <a:tcPr marL="9525" marR="9525" marT="9525" marB="0" anchor="b"/>
                </a:tc>
                <a:tc>
                  <a:txBody>
                    <a:bodyPr/>
                    <a:lstStyle/>
                    <a:p>
                      <a:pPr algn="ctr" fontAlgn="b"/>
                      <a:r>
                        <a:rPr lang="en-IE" sz="1100" b="0" i="0" u="none" strike="noStrike">
                          <a:solidFill>
                            <a:schemeClr val="bg1"/>
                          </a:solidFill>
                          <a:effectLst/>
                          <a:latin typeface="Calibri"/>
                        </a:rPr>
                        <a:t>46%</a:t>
                      </a:r>
                    </a:p>
                  </a:txBody>
                  <a:tcPr marL="9525" marR="9525" marT="9525" marB="0" anchor="b"/>
                </a:tc>
                <a:tc>
                  <a:txBody>
                    <a:bodyPr/>
                    <a:lstStyle/>
                    <a:p>
                      <a:pPr algn="ctr" fontAlgn="b"/>
                      <a:r>
                        <a:rPr lang="en-IE" sz="1100" b="0" i="0" u="none" strike="noStrike">
                          <a:solidFill>
                            <a:schemeClr val="bg1"/>
                          </a:solidFill>
                          <a:effectLst/>
                          <a:latin typeface="Calibri"/>
                        </a:rPr>
                        <a:t>53%</a:t>
                      </a:r>
                    </a:p>
                  </a:txBody>
                  <a:tcPr marL="9525" marR="9525" marT="9525" marB="0" anchor="b">
                    <a:solidFill>
                      <a:schemeClr val="accent1"/>
                    </a:solidFill>
                  </a:tcPr>
                </a:tc>
                <a:tc>
                  <a:txBody>
                    <a:bodyPr/>
                    <a:lstStyle/>
                    <a:p>
                      <a:pPr algn="ctr" fontAlgn="b"/>
                      <a:r>
                        <a:rPr lang="en-IE" sz="1100" b="0" i="0" u="none" strike="noStrike">
                          <a:solidFill>
                            <a:schemeClr val="bg1"/>
                          </a:solidFill>
                          <a:effectLst/>
                          <a:latin typeface="Calibri"/>
                        </a:rPr>
                        <a:t>39%</a:t>
                      </a:r>
                    </a:p>
                  </a:txBody>
                  <a:tcPr marL="9525" marR="9525" marT="9525" marB="0" anchor="b">
                    <a:solidFill>
                      <a:schemeClr val="bg2">
                        <a:lumMod val="40000"/>
                        <a:lumOff val="6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45%</a:t>
                      </a:r>
                    </a:p>
                  </a:txBody>
                  <a:tcPr marL="9525" marR="9525" marT="9525" marB="0" anchor="b">
                    <a:solidFill>
                      <a:schemeClr val="accent4">
                        <a:lumMod val="40000"/>
                        <a:lumOff val="60000"/>
                      </a:schemeClr>
                    </a:solidFill>
                  </a:tcPr>
                </a:tc>
              </a:tr>
              <a:tr h="177418">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16%</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solidFill>
                      <a:schemeClr val="bg2">
                        <a:lumMod val="40000"/>
                        <a:lumOff val="6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solidFill>
                      <a:schemeClr val="accent4">
                        <a:lumMod val="20000"/>
                        <a:lumOff val="80000"/>
                      </a:schemeClr>
                    </a:solidFill>
                  </a:tcPr>
                </a:tc>
              </a:tr>
              <a:tr h="119378">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16%</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24%</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12%</a:t>
                      </a:r>
                    </a:p>
                  </a:txBody>
                  <a:tcPr marL="9525" marR="9525" marT="9525" marB="0" anchor="b"/>
                </a:tc>
              </a:tr>
              <a:tr h="94139">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8%</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r>
              <a:tr h="94139">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26%</a:t>
                      </a:r>
                    </a:p>
                  </a:txBody>
                  <a:tcPr marL="9525" marR="9525" marT="9525" marB="0" anchor="b">
                    <a:solidFill>
                      <a:schemeClr val="accent1"/>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19%</a:t>
                      </a:r>
                    </a:p>
                  </a:txBody>
                  <a:tcPr marL="9525" marR="9525" marT="9525" marB="0" anchor="b">
                    <a:solidFill>
                      <a:schemeClr val="accent4">
                        <a:lumMod val="40000"/>
                        <a:lumOff val="60000"/>
                      </a:schemeClr>
                    </a:solidFill>
                  </a:tcPr>
                </a:tc>
              </a:tr>
              <a:tr h="94139">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0</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solidFill>
                      <a:schemeClr val="accent4">
                        <a:lumMod val="20000"/>
                        <a:lumOff val="8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a:t>
                      </a:r>
                    </a:p>
                  </a:txBody>
                  <a:tcPr marL="9525" marR="9525" marT="9525" marB="0" anchor="b">
                    <a:solidFill>
                      <a:schemeClr val="accent4">
                        <a:lumMod val="20000"/>
                        <a:lumOff val="80000"/>
                      </a:schemeClr>
                    </a:solidFill>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665769591"/>
              </p:ext>
            </p:extLst>
          </p:nvPr>
        </p:nvGraphicFramePr>
        <p:xfrm>
          <a:off x="158977" y="3569561"/>
          <a:ext cx="7383385" cy="179260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102873">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68606">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b="0" i="0" u="none" strike="noStrike" dirty="0">
                          <a:solidFill>
                            <a:schemeClr val="bg1"/>
                          </a:solidFill>
                          <a:effectLst/>
                          <a:latin typeface="Calibri"/>
                        </a:rPr>
                        <a:t>409</a:t>
                      </a:r>
                    </a:p>
                  </a:txBody>
                  <a:tcPr marL="9525" marR="9525" marT="9525" marB="0" anchor="b"/>
                </a:tc>
                <a:tc>
                  <a:txBody>
                    <a:bodyPr/>
                    <a:lstStyle/>
                    <a:p>
                      <a:pPr algn="ctr" fontAlgn="b"/>
                      <a:r>
                        <a:rPr lang="en-IE" sz="1100" b="0" i="0" u="none" strike="noStrike" dirty="0">
                          <a:solidFill>
                            <a:schemeClr val="bg1"/>
                          </a:solidFill>
                          <a:effectLst/>
                          <a:latin typeface="Calibri"/>
                        </a:rPr>
                        <a:t>506</a:t>
                      </a:r>
                    </a:p>
                  </a:txBody>
                  <a:tcPr marL="9525" marR="9525" marT="9525" marB="0" anchor="b"/>
                </a:tc>
                <a:tc>
                  <a:txBody>
                    <a:bodyPr/>
                    <a:lstStyle/>
                    <a:p>
                      <a:pPr algn="ctr" fontAlgn="b"/>
                      <a:r>
                        <a:rPr lang="en-IE" sz="1100" b="0" i="0" u="none" strike="noStrike">
                          <a:solidFill>
                            <a:schemeClr val="bg1"/>
                          </a:solidFill>
                          <a:effectLst/>
                          <a:latin typeface="Calibri"/>
                        </a:rPr>
                        <a:t>58</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261</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r>
              <a:tr h="52857">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47%</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50%</a:t>
                      </a:r>
                    </a:p>
                  </a:txBody>
                  <a:tcPr marL="9525" marR="9525" marT="9525" marB="0" anchor="b"/>
                </a:tc>
                <a:tc>
                  <a:txBody>
                    <a:bodyPr/>
                    <a:lstStyle/>
                    <a:p>
                      <a:pPr algn="ctr" fontAlgn="b"/>
                      <a:r>
                        <a:rPr lang="en-IE" sz="1100" b="0" i="0" u="none" strike="noStrike" dirty="0">
                          <a:solidFill>
                            <a:schemeClr val="bg1"/>
                          </a:solidFill>
                          <a:effectLst/>
                          <a:latin typeface="Calibri"/>
                        </a:rPr>
                        <a:t>47%</a:t>
                      </a:r>
                    </a:p>
                  </a:txBody>
                  <a:tcPr marL="9525" marR="9525" marT="9525" marB="0" anchor="b"/>
                </a:tc>
                <a:tc>
                  <a:txBody>
                    <a:bodyPr/>
                    <a:lstStyle/>
                    <a:p>
                      <a:pPr algn="ctr" fontAlgn="b"/>
                      <a:r>
                        <a:rPr lang="en-IE" sz="1100" b="0" i="0" u="none" strike="noStrike" dirty="0">
                          <a:solidFill>
                            <a:schemeClr val="bg1"/>
                          </a:solidFill>
                          <a:effectLst/>
                          <a:latin typeface="Calibri"/>
                        </a:rPr>
                        <a:t>25%</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52%</a:t>
                      </a:r>
                    </a:p>
                  </a:txBody>
                  <a:tcPr marL="9525" marR="9525" marT="9525" marB="0" anchor="b"/>
                </a:tc>
                <a:tc>
                  <a:txBody>
                    <a:bodyPr/>
                    <a:lstStyle/>
                    <a:p>
                      <a:pPr algn="ctr" fontAlgn="b"/>
                      <a:r>
                        <a:rPr lang="en-IE" sz="1100" b="0" i="0" u="none" strike="noStrike">
                          <a:solidFill>
                            <a:schemeClr val="bg1"/>
                          </a:solidFill>
                          <a:effectLst/>
                          <a:latin typeface="Calibri"/>
                        </a:rPr>
                        <a:t>43%</a:t>
                      </a:r>
                    </a:p>
                  </a:txBody>
                  <a:tcPr marL="9525" marR="9525" marT="9525" marB="0" anchor="b"/>
                </a:tc>
                <a:tc>
                  <a:txBody>
                    <a:bodyPr/>
                    <a:lstStyle/>
                    <a:p>
                      <a:pPr algn="ctr" fontAlgn="b"/>
                      <a:r>
                        <a:rPr lang="en-IE" sz="1100" b="0" i="0" u="none" strike="noStrike">
                          <a:solidFill>
                            <a:schemeClr val="bg1"/>
                          </a:solidFill>
                          <a:effectLst/>
                          <a:latin typeface="Calibri"/>
                        </a:rPr>
                        <a:t>46%</a:t>
                      </a:r>
                    </a:p>
                  </a:txBody>
                  <a:tcPr marL="9525" marR="9525" marT="9525" marB="0" anchor="b"/>
                </a:tc>
                <a:tc>
                  <a:txBody>
                    <a:bodyPr/>
                    <a:lstStyle/>
                    <a:p>
                      <a:pPr algn="ctr" fontAlgn="b"/>
                      <a:r>
                        <a:rPr lang="en-IE" sz="1100" b="0" i="0" u="none" strike="noStrike">
                          <a:solidFill>
                            <a:schemeClr val="bg1"/>
                          </a:solidFill>
                          <a:effectLst/>
                          <a:latin typeface="Calibri"/>
                        </a:rPr>
                        <a:t>46%</a:t>
                      </a:r>
                    </a:p>
                  </a:txBody>
                  <a:tcPr marL="9525" marR="9525" marT="9525" marB="0" anchor="b"/>
                </a:tc>
              </a:tr>
              <a:tr h="52857">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16%</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25%</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r>
              <a:tr h="52857">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16%</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29%</a:t>
                      </a:r>
                    </a:p>
                  </a:txBody>
                  <a:tcPr marL="9525" marR="9525" marT="9525" marB="0" anchor="b">
                    <a:solidFill>
                      <a:schemeClr val="accent1"/>
                    </a:solidFill>
                  </a:tcPr>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19%</a:t>
                      </a:r>
                    </a:p>
                  </a:txBody>
                  <a:tcPr marL="9525" marR="9525" marT="9525" marB="0" anchor="b"/>
                </a:tc>
              </a:tr>
              <a:tr h="52857">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8%</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r>
              <a:tr h="52857">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r>
              <a:tr h="52857">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0</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r>
            </a:tbl>
          </a:graphicData>
        </a:graphic>
      </p:graphicFrame>
    </p:spTree>
    <p:extLst>
      <p:ext uri="{BB962C8B-B14F-4D97-AF65-F5344CB8AC3E}">
        <p14:creationId xmlns:p14="http://schemas.microsoft.com/office/powerpoint/2010/main" val="33742766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48482"/>
            <a:ext cx="7096045" cy="738664"/>
          </a:xfrm>
        </p:spPr>
        <p:txBody>
          <a:bodyPr/>
          <a:lstStyle/>
          <a:p>
            <a:pPr>
              <a:spcAft>
                <a:spcPts val="0"/>
              </a:spcAft>
            </a:pPr>
            <a:r>
              <a:rPr lang="en-GB" dirty="0"/>
              <a:t>Women’s health should be the priority in any reform of </a:t>
            </a:r>
            <a:r>
              <a:rPr lang="en-GB" dirty="0" smtClean="0"/>
              <a:t/>
            </a:r>
            <a:br>
              <a:rPr lang="en-GB" dirty="0" smtClean="0"/>
            </a:br>
            <a:r>
              <a:rPr lang="en-GB" dirty="0" smtClean="0"/>
              <a:t>Ireland’s </a:t>
            </a:r>
            <a:r>
              <a:rPr lang="en-GB" dirty="0"/>
              <a:t>abortion law.</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816570"/>
            <a:ext cx="2231380" cy="215444"/>
          </a:xfrm>
        </p:spPr>
        <p:txBody>
          <a:bodyPr/>
          <a:lstStyle/>
          <a:p>
            <a:r>
              <a:rPr lang="en-IE" dirty="0"/>
              <a:t>(Base: All Adults 18+; </a:t>
            </a:r>
            <a:r>
              <a:rPr lang="en-IE" dirty="0" smtClean="0"/>
              <a:t>n=1,002)</a:t>
            </a:r>
            <a:endParaRPr lang="en-IE" dirty="0"/>
          </a:p>
        </p:txBody>
      </p:sp>
      <p:sp>
        <p:nvSpPr>
          <p:cNvPr id="5" name="Text Placeholder 4"/>
          <p:cNvSpPr>
            <a:spLocks noGrp="1"/>
          </p:cNvSpPr>
          <p:nvPr>
            <p:ph type="body" sz="quarter" idx="14"/>
          </p:nvPr>
        </p:nvSpPr>
        <p:spPr>
          <a:xfrm>
            <a:off x="138229" y="5969201"/>
            <a:ext cx="6921795" cy="502958"/>
          </a:xfrm>
        </p:spPr>
        <p:txBody>
          <a:bodyPr/>
          <a:lstStyle/>
          <a:p>
            <a:r>
              <a:rPr lang="en-US" sz="1400" dirty="0"/>
              <a:t>There is strong agreement across all demographics that women’s health should be the priority in any reform of Ireland’s abortion law. </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274255305"/>
              </p:ext>
            </p:extLst>
          </p:nvPr>
        </p:nvGraphicFramePr>
        <p:xfrm>
          <a:off x="144000" y="1483266"/>
          <a:ext cx="8195667" cy="1841739"/>
        </p:xfrm>
        <a:graphic>
          <a:graphicData uri="http://schemas.openxmlformats.org/drawingml/2006/table">
            <a:tbl>
              <a:tblPr firstRow="1" bandRow="1">
                <a:tableStyleId>{00A15C55-8517-42AA-B614-E9B94910E393}</a:tableStyleId>
              </a:tblPr>
              <a:tblGrid>
                <a:gridCol w="1353670"/>
                <a:gridCol w="682030"/>
                <a:gridCol w="682030"/>
                <a:gridCol w="682030"/>
                <a:gridCol w="682030"/>
                <a:gridCol w="682030"/>
                <a:gridCol w="682030"/>
                <a:gridCol w="682030"/>
                <a:gridCol w="682030"/>
                <a:gridCol w="682030"/>
                <a:gridCol w="246527"/>
                <a:gridCol w="457200"/>
              </a:tblGrid>
              <a:tr h="108449">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a:txBody>
                    <a:bodyPr/>
                    <a:lstStyle/>
                    <a:p>
                      <a:endParaRPr lang="en-IE"/>
                    </a:p>
                  </a:txBody>
                  <a:tcPr marL="9525" marR="9525" marT="9525" marB="0" anchor="ctr"/>
                </a:tc>
                <a:tc>
                  <a:txBody>
                    <a:bodyPr/>
                    <a:lstStyle/>
                    <a:p>
                      <a:endParaRPr lang="en-IE" dirty="0"/>
                    </a:p>
                  </a:txBody>
                  <a:tcPr marL="9525" marR="9525" marT="9525" marB="0" anchor="ctr"/>
                </a:tc>
              </a:tr>
              <a:tr h="181704">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c>
                  <a:txBody>
                    <a:bodyPr/>
                    <a:lstStyle/>
                    <a:p>
                      <a:pPr algn="ctr" fontAlgn="b"/>
                      <a:endParaRPr lang="en-IE" sz="1200" b="0" i="0" u="none" strike="noStrike" dirty="0">
                        <a:solidFill>
                          <a:schemeClr val="bg1"/>
                        </a:solidFill>
                        <a:effectLst/>
                        <a:latin typeface="+mn-lt"/>
                      </a:endParaRPr>
                    </a:p>
                  </a:txBody>
                  <a:tcPr marL="9525" marR="9525" marT="9525" marB="0" anchor="ctr">
                    <a:solidFill>
                      <a:schemeClr val="accent4"/>
                    </a:solidFill>
                  </a:tcPr>
                </a:tc>
                <a:tc>
                  <a:txBody>
                    <a:bodyPr/>
                    <a:lstStyle/>
                    <a:p>
                      <a:pPr algn="ctr" fontAlgn="b"/>
                      <a:r>
                        <a:rPr lang="en-IE" sz="1200" b="0" i="0" u="none" strike="noStrike" dirty="0" smtClean="0">
                          <a:solidFill>
                            <a:schemeClr val="bg1"/>
                          </a:solidFill>
                          <a:effectLst/>
                          <a:latin typeface="+mn-lt"/>
                        </a:rPr>
                        <a:t>55+</a:t>
                      </a:r>
                      <a:endParaRPr lang="en-IE" sz="1200" b="0" i="0" u="none" strike="noStrike" dirty="0">
                        <a:solidFill>
                          <a:schemeClr val="bg1"/>
                        </a:solidFill>
                        <a:effectLst/>
                        <a:latin typeface="+mn-lt"/>
                      </a:endParaRPr>
                    </a:p>
                  </a:txBody>
                  <a:tcPr marL="9525" marR="9525" marT="9525" marB="0" anchor="ctr"/>
                </a:tc>
              </a:tr>
              <a:tr h="108449">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491</a:t>
                      </a:r>
                    </a:p>
                  </a:txBody>
                  <a:tcPr marL="9525" marR="9525" marT="9525" marB="0" anchor="b"/>
                </a:tc>
                <a:tc>
                  <a:txBody>
                    <a:bodyPr/>
                    <a:lstStyle/>
                    <a:p>
                      <a:pPr algn="ctr" fontAlgn="b"/>
                      <a:r>
                        <a:rPr lang="en-IE" sz="1100" b="0" i="0" u="none" strike="noStrike">
                          <a:solidFill>
                            <a:schemeClr val="bg1"/>
                          </a:solidFill>
                          <a:effectLst/>
                          <a:latin typeface="Calibri"/>
                        </a:rPr>
                        <a:t>511</a:t>
                      </a:r>
                    </a:p>
                  </a:txBody>
                  <a:tcPr marL="9525" marR="9525" marT="9525" marB="0" anchor="b"/>
                </a:tc>
                <a:tc>
                  <a:txBody>
                    <a:bodyPr/>
                    <a:lstStyle/>
                    <a:p>
                      <a:pPr algn="ctr" fontAlgn="b"/>
                      <a:r>
                        <a:rPr lang="en-IE" sz="1100" b="0" i="0" u="none" strike="noStrike">
                          <a:solidFill>
                            <a:schemeClr val="bg1"/>
                          </a:solidFill>
                          <a:effectLst/>
                          <a:latin typeface="Calibri"/>
                        </a:rPr>
                        <a:t>100</a:t>
                      </a:r>
                    </a:p>
                  </a:txBody>
                  <a:tcPr marL="9525" marR="9525" marT="9525" marB="0" anchor="b"/>
                </a:tc>
                <a:tc>
                  <a:txBody>
                    <a:bodyPr/>
                    <a:lstStyle/>
                    <a:p>
                      <a:pPr algn="ctr" fontAlgn="b"/>
                      <a:r>
                        <a:rPr lang="en-IE" sz="1100" b="0" i="0" u="none" strike="noStrike">
                          <a:solidFill>
                            <a:schemeClr val="bg1"/>
                          </a:solidFill>
                          <a:effectLst/>
                          <a:latin typeface="Calibri"/>
                        </a:rPr>
                        <a:t>190</a:t>
                      </a:r>
                    </a:p>
                  </a:txBody>
                  <a:tcPr marL="9525" marR="9525" marT="9525" marB="0" anchor="b"/>
                </a:tc>
                <a:tc>
                  <a:txBody>
                    <a:bodyPr/>
                    <a:lstStyle/>
                    <a:p>
                      <a:pPr algn="ctr" fontAlgn="b"/>
                      <a:r>
                        <a:rPr lang="en-IE" sz="1100" b="0" i="0" u="none" strike="noStrike">
                          <a:solidFill>
                            <a:schemeClr val="bg1"/>
                          </a:solidFill>
                          <a:effectLst/>
                          <a:latin typeface="Calibri"/>
                        </a:rPr>
                        <a:t>210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r>
                        <a:rPr lang="en-IE" sz="1100" b="0" i="0" u="none" strike="noStrike">
                          <a:solidFill>
                            <a:schemeClr val="bg1"/>
                          </a:solidFill>
                          <a:effectLst/>
                          <a:latin typeface="Calibri"/>
                        </a:rPr>
                        <a:t>140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321</a:t>
                      </a:r>
                    </a:p>
                  </a:txBody>
                  <a:tcPr marL="9525" marR="9525" marT="9525" marB="0" anchor="b"/>
                </a:tc>
              </a:tr>
              <a:tr h="99859">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67%</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66%</a:t>
                      </a:r>
                    </a:p>
                  </a:txBody>
                  <a:tcPr marL="9525" marR="9525" marT="9525" marB="0" anchor="b"/>
                </a:tc>
                <a:tc>
                  <a:txBody>
                    <a:bodyPr/>
                    <a:lstStyle/>
                    <a:p>
                      <a:pPr algn="ctr" fontAlgn="b"/>
                      <a:r>
                        <a:rPr lang="en-IE" sz="1100" b="0" i="0" u="none" strike="noStrike" dirty="0">
                          <a:solidFill>
                            <a:schemeClr val="bg1"/>
                          </a:solidFill>
                          <a:effectLst/>
                          <a:latin typeface="Calibri"/>
                        </a:rPr>
                        <a:t>68%</a:t>
                      </a:r>
                    </a:p>
                  </a:txBody>
                  <a:tcPr marL="9525" marR="9525" marT="9525" marB="0" anchor="b"/>
                </a:tc>
                <a:tc>
                  <a:txBody>
                    <a:bodyPr/>
                    <a:lstStyle/>
                    <a:p>
                      <a:pPr algn="ctr" fontAlgn="b"/>
                      <a:r>
                        <a:rPr lang="en-IE" sz="1100" b="0" i="0" u="none" strike="noStrike">
                          <a:solidFill>
                            <a:schemeClr val="bg1"/>
                          </a:solidFill>
                          <a:effectLst/>
                          <a:latin typeface="Calibri"/>
                        </a:rPr>
                        <a:t>63%</a:t>
                      </a:r>
                    </a:p>
                  </a:txBody>
                  <a:tcPr marL="9525" marR="9525" marT="9525" marB="0" anchor="b"/>
                </a:tc>
                <a:tc>
                  <a:txBody>
                    <a:bodyPr/>
                    <a:lstStyle/>
                    <a:p>
                      <a:pPr algn="ctr" fontAlgn="b"/>
                      <a:r>
                        <a:rPr lang="en-IE" sz="1100" b="0" i="0" u="none" strike="noStrike">
                          <a:solidFill>
                            <a:schemeClr val="bg1"/>
                          </a:solidFill>
                          <a:effectLst/>
                          <a:latin typeface="Calibri"/>
                        </a:rPr>
                        <a:t>70%</a:t>
                      </a:r>
                    </a:p>
                  </a:txBody>
                  <a:tcPr marL="9525" marR="9525" marT="9525" marB="0" anchor="b"/>
                </a:tc>
                <a:tc>
                  <a:txBody>
                    <a:bodyPr/>
                    <a:lstStyle/>
                    <a:p>
                      <a:pPr algn="ctr" fontAlgn="b"/>
                      <a:r>
                        <a:rPr lang="en-IE" sz="1100" b="0" i="0" u="none" strike="noStrike">
                          <a:solidFill>
                            <a:schemeClr val="bg1"/>
                          </a:solidFill>
                          <a:effectLst/>
                          <a:latin typeface="Calibri"/>
                        </a:rPr>
                        <a:t>64%</a:t>
                      </a:r>
                    </a:p>
                  </a:txBody>
                  <a:tcPr marL="9525" marR="9525" marT="9525" marB="0" anchor="b"/>
                </a:tc>
                <a:tc>
                  <a:txBody>
                    <a:bodyPr/>
                    <a:lstStyle/>
                    <a:p>
                      <a:pPr algn="ctr" fontAlgn="b"/>
                      <a:r>
                        <a:rPr lang="en-IE" sz="1100" b="0" i="0" u="none" strike="noStrike">
                          <a:solidFill>
                            <a:schemeClr val="bg1"/>
                          </a:solidFill>
                          <a:effectLst/>
                          <a:latin typeface="Calibri"/>
                        </a:rPr>
                        <a:t>71%</a:t>
                      </a:r>
                    </a:p>
                  </a:txBody>
                  <a:tcPr marL="9525" marR="9525" marT="9525" marB="0" anchor="b"/>
                </a:tc>
                <a:tc>
                  <a:txBody>
                    <a:bodyPr/>
                    <a:lstStyle/>
                    <a:p>
                      <a:pPr algn="ctr" fontAlgn="b"/>
                      <a:r>
                        <a:rPr lang="en-IE" sz="1100" b="0" i="0" u="none" strike="noStrike">
                          <a:solidFill>
                            <a:schemeClr val="bg1"/>
                          </a:solidFill>
                          <a:effectLst/>
                          <a:latin typeface="Calibri"/>
                        </a:rPr>
                        <a:t>75%</a:t>
                      </a:r>
                    </a:p>
                  </a:txBody>
                  <a:tcPr marL="9525" marR="9525" marT="9525" marB="0" anchor="b">
                    <a:solidFill>
                      <a:schemeClr val="accent1"/>
                    </a:solidFill>
                  </a:tcPr>
                </a:tc>
                <a:tc>
                  <a:txBody>
                    <a:bodyPr/>
                    <a:lstStyle/>
                    <a:p>
                      <a:pPr algn="ctr" fontAlgn="b"/>
                      <a:r>
                        <a:rPr lang="en-IE" sz="1100" b="0" i="0" u="none" strike="noStrike">
                          <a:solidFill>
                            <a:schemeClr val="bg1"/>
                          </a:solidFill>
                          <a:effectLst/>
                          <a:latin typeface="Calibri"/>
                        </a:rPr>
                        <a:t>61%</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67%</a:t>
                      </a:r>
                    </a:p>
                  </a:txBody>
                  <a:tcPr marL="9525" marR="9525" marT="9525" marB="0" anchor="b"/>
                </a:tc>
              </a:tr>
              <a:tr h="188199">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13%</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11%</a:t>
                      </a:r>
                    </a:p>
                  </a:txBody>
                  <a:tcPr marL="9525" marR="9525" marT="9525" marB="0" anchor="b"/>
                </a:tc>
              </a:tr>
              <a:tr h="126632">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8%</a:t>
                      </a:r>
                    </a:p>
                  </a:txBody>
                  <a:tcPr marL="9525" marR="9525" marT="9525" marB="0" anchor="b"/>
                </a:tc>
              </a:tr>
              <a:tr h="99859">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4%</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2%</a:t>
                      </a:r>
                    </a:p>
                  </a:txBody>
                  <a:tcPr marL="9525" marR="9525" marT="9525" marB="0" anchor="b"/>
                </a:tc>
              </a:tr>
              <a:tr h="99859">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9%</a:t>
                      </a:r>
                    </a:p>
                  </a:txBody>
                  <a:tcPr marL="9525" marR="9525" marT="9525" marB="0" anchor="b"/>
                </a:tc>
              </a:tr>
              <a:tr h="99859">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3%</a:t>
                      </a:r>
                    </a:p>
                  </a:txBody>
                  <a:tcPr marL="9525" marR="9525" marT="9525" marB="0" anchor="b"/>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2191145512"/>
              </p:ext>
            </p:extLst>
          </p:nvPr>
        </p:nvGraphicFramePr>
        <p:xfrm>
          <a:off x="158977" y="3412081"/>
          <a:ext cx="7383385" cy="1815239"/>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367439">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409</a:t>
                      </a:r>
                    </a:p>
                  </a:txBody>
                  <a:tcPr marL="9525" marR="9525" marT="9525" marB="0" anchor="b"/>
                </a:tc>
                <a:tc>
                  <a:txBody>
                    <a:bodyPr/>
                    <a:lstStyle/>
                    <a:p>
                      <a:pPr algn="ctr" fontAlgn="b"/>
                      <a:r>
                        <a:rPr lang="en-IE" sz="1100" b="0" i="0" u="none" strike="noStrike">
                          <a:solidFill>
                            <a:schemeClr val="bg1"/>
                          </a:solidFill>
                          <a:effectLst/>
                          <a:latin typeface="Calibri"/>
                        </a:rPr>
                        <a:t>506</a:t>
                      </a:r>
                    </a:p>
                  </a:txBody>
                  <a:tcPr marL="9525" marR="9525" marT="9525" marB="0" anchor="b"/>
                </a:tc>
                <a:tc>
                  <a:txBody>
                    <a:bodyPr/>
                    <a:lstStyle/>
                    <a:p>
                      <a:pPr algn="ctr" fontAlgn="b"/>
                      <a:r>
                        <a:rPr lang="en-IE" sz="1100" b="0" i="0" u="none" strike="noStrike">
                          <a:solidFill>
                            <a:schemeClr val="bg1"/>
                          </a:solidFill>
                          <a:effectLst/>
                          <a:latin typeface="Calibri"/>
                        </a:rPr>
                        <a:t>58</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261</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r>
              <a:tr h="41506">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67%</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66%</a:t>
                      </a:r>
                    </a:p>
                  </a:txBody>
                  <a:tcPr marL="9525" marR="9525" marT="9525" marB="0" anchor="b"/>
                </a:tc>
                <a:tc>
                  <a:txBody>
                    <a:bodyPr/>
                    <a:lstStyle/>
                    <a:p>
                      <a:pPr algn="ctr" fontAlgn="b"/>
                      <a:r>
                        <a:rPr lang="en-IE" sz="1100" b="0" i="0" u="none" strike="noStrike" dirty="0">
                          <a:solidFill>
                            <a:schemeClr val="bg1"/>
                          </a:solidFill>
                          <a:effectLst/>
                          <a:latin typeface="Calibri"/>
                        </a:rPr>
                        <a:t>68%</a:t>
                      </a:r>
                    </a:p>
                  </a:txBody>
                  <a:tcPr marL="9525" marR="9525" marT="9525" marB="0" anchor="b"/>
                </a:tc>
                <a:tc>
                  <a:txBody>
                    <a:bodyPr/>
                    <a:lstStyle/>
                    <a:p>
                      <a:pPr algn="ctr" fontAlgn="b"/>
                      <a:r>
                        <a:rPr lang="en-IE" sz="1100" b="0" i="0" u="none" strike="noStrike">
                          <a:solidFill>
                            <a:schemeClr val="bg1"/>
                          </a:solidFill>
                          <a:effectLst/>
                          <a:latin typeface="Calibri"/>
                        </a:rPr>
                        <a:t>69%</a:t>
                      </a:r>
                    </a:p>
                  </a:txBody>
                  <a:tcPr marL="9525" marR="9525" marT="9525" marB="0" anchor="b"/>
                </a:tc>
                <a:tc>
                  <a:txBody>
                    <a:bodyPr/>
                    <a:lstStyle/>
                    <a:p>
                      <a:pPr algn="ctr" fontAlgn="b"/>
                      <a:r>
                        <a:rPr lang="en-IE" sz="1100" b="0" i="0" u="none" strike="noStrike">
                          <a:solidFill>
                            <a:schemeClr val="bg1"/>
                          </a:solidFill>
                          <a:effectLst/>
                          <a:latin typeface="Calibri"/>
                        </a:rPr>
                        <a:t>68%</a:t>
                      </a:r>
                    </a:p>
                  </a:txBody>
                  <a:tcPr marL="9525" marR="9525" marT="9525" marB="0" anchor="b"/>
                </a:tc>
                <a:tc>
                  <a:txBody>
                    <a:bodyPr/>
                    <a:lstStyle/>
                    <a:p>
                      <a:pPr algn="ctr" fontAlgn="b"/>
                      <a:r>
                        <a:rPr lang="en-IE" sz="1100" b="0" i="0" u="none" strike="noStrike">
                          <a:solidFill>
                            <a:schemeClr val="bg1"/>
                          </a:solidFill>
                          <a:effectLst/>
                          <a:latin typeface="Calibri"/>
                        </a:rPr>
                        <a:t>69%</a:t>
                      </a:r>
                    </a:p>
                  </a:txBody>
                  <a:tcPr marL="9525" marR="9525" marT="9525" marB="0" anchor="b"/>
                </a:tc>
                <a:tc>
                  <a:txBody>
                    <a:bodyPr/>
                    <a:lstStyle/>
                    <a:p>
                      <a:pPr algn="ctr" fontAlgn="b"/>
                      <a:r>
                        <a:rPr lang="en-IE" sz="1100" b="0" i="0" u="none" strike="noStrike">
                          <a:solidFill>
                            <a:schemeClr val="bg1"/>
                          </a:solidFill>
                          <a:effectLst/>
                          <a:latin typeface="Calibri"/>
                        </a:rPr>
                        <a:t>65%</a:t>
                      </a:r>
                    </a:p>
                  </a:txBody>
                  <a:tcPr marL="9525" marR="9525" marT="9525" marB="0" anchor="b"/>
                </a:tc>
                <a:tc>
                  <a:txBody>
                    <a:bodyPr/>
                    <a:lstStyle/>
                    <a:p>
                      <a:pPr algn="ctr" fontAlgn="b"/>
                      <a:r>
                        <a:rPr lang="en-IE" sz="1100" b="0" i="0" u="none" strike="noStrike">
                          <a:solidFill>
                            <a:schemeClr val="bg1"/>
                          </a:solidFill>
                          <a:effectLst/>
                          <a:latin typeface="Calibri"/>
                        </a:rPr>
                        <a:t>69%</a:t>
                      </a:r>
                    </a:p>
                  </a:txBody>
                  <a:tcPr marL="9525" marR="9525" marT="9525" marB="0" anchor="b"/>
                </a:tc>
              </a:tr>
              <a:tr h="81866">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13%</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dirty="0">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21%</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r>
              <a:tr h="41506">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r>
              <a:tr h="41506">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4%</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r>
              <a:tr h="0">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r>
              <a:tr h="0">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r>
            </a:tbl>
          </a:graphicData>
        </a:graphic>
      </p:graphicFrame>
    </p:spTree>
    <p:extLst>
      <p:ext uri="{BB962C8B-B14F-4D97-AF65-F5344CB8AC3E}">
        <p14:creationId xmlns:p14="http://schemas.microsoft.com/office/powerpoint/2010/main" val="40195302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33156"/>
            <a:ext cx="7598875" cy="1107996"/>
          </a:xfrm>
        </p:spPr>
        <p:txBody>
          <a:bodyPr/>
          <a:lstStyle/>
          <a:p>
            <a:pPr>
              <a:spcAft>
                <a:spcPts val="0"/>
              </a:spcAft>
              <a:tabLst>
                <a:tab pos="895350" algn="l"/>
              </a:tabLst>
            </a:pPr>
            <a:r>
              <a:rPr lang="en-GB" dirty="0"/>
              <a:t>The fact that women must travel abroad to access abortion </a:t>
            </a:r>
            <a:r>
              <a:rPr lang="en-GB" dirty="0" smtClean="0"/>
              <a:t/>
            </a:r>
            <a:br>
              <a:rPr lang="en-GB" dirty="0" smtClean="0"/>
            </a:br>
            <a:r>
              <a:rPr lang="en-GB" dirty="0" smtClean="0"/>
              <a:t>unfairly discriminates </a:t>
            </a:r>
            <a:r>
              <a:rPr lang="en-GB" dirty="0"/>
              <a:t>against women who cannot afford or </a:t>
            </a:r>
            <a:r>
              <a:rPr lang="en-GB" dirty="0" smtClean="0"/>
              <a:t/>
            </a:r>
            <a:br>
              <a:rPr lang="en-GB" dirty="0" smtClean="0"/>
            </a:br>
            <a:r>
              <a:rPr lang="en-GB" dirty="0" smtClean="0"/>
              <a:t>are </a:t>
            </a:r>
            <a:r>
              <a:rPr lang="en-GB" dirty="0"/>
              <a:t>unable to travel abroad.</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1112915"/>
            <a:ext cx="2231380" cy="215444"/>
          </a:xfrm>
        </p:spPr>
        <p:txBody>
          <a:bodyPr/>
          <a:lstStyle/>
          <a:p>
            <a:r>
              <a:rPr lang="en-IE" dirty="0"/>
              <a:t>(Base: All Adults 18+; </a:t>
            </a:r>
            <a:r>
              <a:rPr lang="en-IE" dirty="0" smtClean="0"/>
              <a:t>n=1,002)</a:t>
            </a:r>
            <a:endParaRPr lang="en-IE" dirty="0"/>
          </a:p>
        </p:txBody>
      </p:sp>
      <p:sp>
        <p:nvSpPr>
          <p:cNvPr id="5" name="Text Placeholder 4"/>
          <p:cNvSpPr>
            <a:spLocks noGrp="1"/>
          </p:cNvSpPr>
          <p:nvPr>
            <p:ph type="body" sz="quarter" idx="14"/>
          </p:nvPr>
        </p:nvSpPr>
        <p:spPr>
          <a:xfrm>
            <a:off x="138229" y="5788440"/>
            <a:ext cx="6921795" cy="759439"/>
          </a:xfrm>
        </p:spPr>
        <p:txBody>
          <a:bodyPr/>
          <a:lstStyle/>
          <a:p>
            <a:r>
              <a:rPr lang="en-US" sz="1400" dirty="0"/>
              <a:t>Across all demographics, there is broad agreement that the fact that women must travel abroad to access abortion unfairly discriminates against women who cannot afford or are unable to travel abroad. </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07353817"/>
              </p:ext>
            </p:extLst>
          </p:nvPr>
        </p:nvGraphicFramePr>
        <p:xfrm>
          <a:off x="144000" y="1483267"/>
          <a:ext cx="8238000" cy="1807845"/>
        </p:xfrm>
        <a:graphic>
          <a:graphicData uri="http://schemas.openxmlformats.org/drawingml/2006/table">
            <a:tbl>
              <a:tblPr firstRow="1" bandRow="1">
                <a:tableStyleId>{00A15C55-8517-42AA-B614-E9B94910E393}</a:tableStyleId>
              </a:tblPr>
              <a:tblGrid>
                <a:gridCol w="1353670"/>
                <a:gridCol w="682030"/>
                <a:gridCol w="682030"/>
                <a:gridCol w="682030"/>
                <a:gridCol w="682030"/>
                <a:gridCol w="682030"/>
                <a:gridCol w="682030"/>
                <a:gridCol w="682030"/>
                <a:gridCol w="682030"/>
                <a:gridCol w="682030"/>
                <a:gridCol w="280393"/>
                <a:gridCol w="465667"/>
              </a:tblGrid>
              <a:tr h="15663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a:txBody>
                    <a:bodyPr/>
                    <a:lstStyle/>
                    <a:p>
                      <a:pPr algn="ctr" fontAlgn="b"/>
                      <a:endParaRPr lang="en-IE" sz="1200" b="0" i="0" u="none" strike="noStrike" dirty="0">
                        <a:solidFill>
                          <a:schemeClr val="tx1"/>
                        </a:solidFill>
                        <a:effectLst/>
                        <a:latin typeface="+mn-lt"/>
                      </a:endParaRPr>
                    </a:p>
                  </a:txBody>
                  <a:tcPr marL="9525" marR="9525" marT="9525" marB="0" anchor="ctr"/>
                </a:tc>
                <a:tc>
                  <a:txBody>
                    <a:bodyPr/>
                    <a:lstStyle/>
                    <a:p>
                      <a:pPr algn="ctr" fontAlgn="b"/>
                      <a:endParaRPr lang="en-IE" sz="1200" b="0" i="0" u="none" strike="noStrike" dirty="0">
                        <a:solidFill>
                          <a:schemeClr val="tx1"/>
                        </a:solidFill>
                        <a:effectLst/>
                        <a:latin typeface="+mn-lt"/>
                      </a:endParaRPr>
                    </a:p>
                  </a:txBody>
                  <a:tcPr marL="9525" marR="9525" marT="9525" marB="0" anchor="ctr"/>
                </a:tc>
              </a:tr>
              <a:tr h="156630">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c>
                  <a:txBody>
                    <a:bodyPr/>
                    <a:lstStyle/>
                    <a:p>
                      <a:pPr algn="ctr" fontAlgn="b"/>
                      <a:endParaRPr lang="en-IE" sz="1100" b="1" i="0" u="none" strike="noStrike" dirty="0">
                        <a:solidFill>
                          <a:schemeClr val="bg1"/>
                        </a:solidFill>
                        <a:effectLst/>
                        <a:latin typeface="+mn-lt"/>
                      </a:endParaRPr>
                    </a:p>
                  </a:txBody>
                  <a:tcPr marL="9525" marR="9525" marT="9525" marB="0" anchor="ctr">
                    <a:solidFill>
                      <a:schemeClr val="accent4"/>
                    </a:solid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n-IE" sz="1100" b="0" i="0" u="none" strike="noStrike" dirty="0" smtClean="0">
                          <a:solidFill>
                            <a:schemeClr val="bg1"/>
                          </a:solidFill>
                          <a:effectLst/>
                          <a:latin typeface="+mn-lt"/>
                        </a:rPr>
                        <a:t>55+</a:t>
                      </a:r>
                    </a:p>
                  </a:txBody>
                  <a:tcPr marL="9525" marR="9525" marT="9525" marB="0" anchor="ctr"/>
                </a:tc>
              </a:tr>
              <a:tr h="156630">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491</a:t>
                      </a:r>
                    </a:p>
                  </a:txBody>
                  <a:tcPr marL="9525" marR="9525" marT="9525" marB="0" anchor="b"/>
                </a:tc>
                <a:tc>
                  <a:txBody>
                    <a:bodyPr/>
                    <a:lstStyle/>
                    <a:p>
                      <a:pPr algn="ctr" fontAlgn="b"/>
                      <a:r>
                        <a:rPr lang="en-IE" sz="1100" b="0" i="0" u="none" strike="noStrike">
                          <a:solidFill>
                            <a:schemeClr val="bg1"/>
                          </a:solidFill>
                          <a:effectLst/>
                          <a:latin typeface="Calibri"/>
                        </a:rPr>
                        <a:t>511</a:t>
                      </a:r>
                    </a:p>
                  </a:txBody>
                  <a:tcPr marL="9525" marR="9525" marT="9525" marB="0" anchor="b"/>
                </a:tc>
                <a:tc>
                  <a:txBody>
                    <a:bodyPr/>
                    <a:lstStyle/>
                    <a:p>
                      <a:pPr algn="ctr" fontAlgn="b"/>
                      <a:r>
                        <a:rPr lang="en-IE" sz="1100" b="0" i="0" u="none" strike="noStrike">
                          <a:solidFill>
                            <a:schemeClr val="bg1"/>
                          </a:solidFill>
                          <a:effectLst/>
                          <a:latin typeface="Calibri"/>
                        </a:rPr>
                        <a:t>100</a:t>
                      </a:r>
                    </a:p>
                  </a:txBody>
                  <a:tcPr marL="9525" marR="9525" marT="9525" marB="0" anchor="b"/>
                </a:tc>
                <a:tc>
                  <a:txBody>
                    <a:bodyPr/>
                    <a:lstStyle/>
                    <a:p>
                      <a:pPr algn="ctr" fontAlgn="b"/>
                      <a:r>
                        <a:rPr lang="en-IE" sz="1100" b="0" i="0" u="none" strike="noStrike">
                          <a:solidFill>
                            <a:schemeClr val="bg1"/>
                          </a:solidFill>
                          <a:effectLst/>
                          <a:latin typeface="Calibri"/>
                        </a:rPr>
                        <a:t>190</a:t>
                      </a:r>
                    </a:p>
                  </a:txBody>
                  <a:tcPr marL="9525" marR="9525" marT="9525" marB="0" anchor="b"/>
                </a:tc>
                <a:tc>
                  <a:txBody>
                    <a:bodyPr/>
                    <a:lstStyle/>
                    <a:p>
                      <a:pPr algn="ctr" fontAlgn="b"/>
                      <a:r>
                        <a:rPr lang="en-IE" sz="1100" b="0" i="0" u="none" strike="noStrike">
                          <a:solidFill>
                            <a:schemeClr val="bg1"/>
                          </a:solidFill>
                          <a:effectLst/>
                          <a:latin typeface="Calibri"/>
                        </a:rPr>
                        <a:t>210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r>
                        <a:rPr lang="en-IE" sz="1100" b="0" i="0" u="none" strike="noStrike">
                          <a:solidFill>
                            <a:schemeClr val="bg1"/>
                          </a:solidFill>
                          <a:effectLst/>
                          <a:latin typeface="Calibri"/>
                        </a:rPr>
                        <a:t>140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321</a:t>
                      </a:r>
                    </a:p>
                  </a:txBody>
                  <a:tcPr marL="9525" marR="9525" marT="9525" marB="0" anchor="b"/>
                </a:tc>
              </a:tr>
              <a:tr h="144224">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60%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59%</a:t>
                      </a:r>
                    </a:p>
                  </a:txBody>
                  <a:tcPr marL="9525" marR="9525" marT="9525" marB="0" anchor="b"/>
                </a:tc>
                <a:tc>
                  <a:txBody>
                    <a:bodyPr/>
                    <a:lstStyle/>
                    <a:p>
                      <a:pPr algn="ctr" fontAlgn="b"/>
                      <a:r>
                        <a:rPr lang="en-IE" sz="1100" b="0" i="0" u="none" strike="noStrike" dirty="0">
                          <a:solidFill>
                            <a:schemeClr val="bg1"/>
                          </a:solidFill>
                          <a:effectLst/>
                          <a:latin typeface="Calibri"/>
                        </a:rPr>
                        <a:t>60%</a:t>
                      </a:r>
                    </a:p>
                  </a:txBody>
                  <a:tcPr marL="9525" marR="9525" marT="9525" marB="0" anchor="b"/>
                </a:tc>
                <a:tc>
                  <a:txBody>
                    <a:bodyPr/>
                    <a:lstStyle/>
                    <a:p>
                      <a:pPr algn="ctr" fontAlgn="b"/>
                      <a:r>
                        <a:rPr lang="en-IE" sz="1100" b="0" i="0" u="none" strike="noStrike">
                          <a:solidFill>
                            <a:schemeClr val="bg1"/>
                          </a:solidFill>
                          <a:effectLst/>
                          <a:latin typeface="Calibri"/>
                        </a:rPr>
                        <a:t>52%</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61%</a:t>
                      </a:r>
                    </a:p>
                  </a:txBody>
                  <a:tcPr marL="9525" marR="9525" marT="9525" marB="0" anchor="b"/>
                </a:tc>
                <a:tc>
                  <a:txBody>
                    <a:bodyPr/>
                    <a:lstStyle/>
                    <a:p>
                      <a:pPr algn="ctr" fontAlgn="b"/>
                      <a:r>
                        <a:rPr lang="en-IE" sz="1100" b="0" i="0" u="none" strike="noStrike">
                          <a:solidFill>
                            <a:schemeClr val="bg1"/>
                          </a:solidFill>
                          <a:effectLst/>
                          <a:latin typeface="Calibri"/>
                        </a:rPr>
                        <a:t>65%</a:t>
                      </a:r>
                    </a:p>
                  </a:txBody>
                  <a:tcPr marL="9525" marR="9525" marT="9525" marB="0" anchor="b"/>
                </a:tc>
                <a:tc>
                  <a:txBody>
                    <a:bodyPr/>
                    <a:lstStyle/>
                    <a:p>
                      <a:pPr algn="ctr" fontAlgn="b"/>
                      <a:r>
                        <a:rPr lang="en-IE" sz="1100" b="0" i="0" u="none" strike="noStrike">
                          <a:solidFill>
                            <a:schemeClr val="bg1"/>
                          </a:solidFill>
                          <a:effectLst/>
                          <a:latin typeface="Calibri"/>
                        </a:rPr>
                        <a:t>57%</a:t>
                      </a:r>
                    </a:p>
                  </a:txBody>
                  <a:tcPr marL="9525" marR="9525" marT="9525" marB="0" anchor="b"/>
                </a:tc>
                <a:tc>
                  <a:txBody>
                    <a:bodyPr/>
                    <a:lstStyle/>
                    <a:p>
                      <a:pPr algn="ctr" fontAlgn="b"/>
                      <a:r>
                        <a:rPr lang="en-IE" sz="1100" b="0" i="0" u="none" strike="noStrike">
                          <a:solidFill>
                            <a:schemeClr val="bg1"/>
                          </a:solidFill>
                          <a:effectLst/>
                          <a:latin typeface="Calibri"/>
                        </a:rPr>
                        <a:t>73%</a:t>
                      </a:r>
                    </a:p>
                  </a:txBody>
                  <a:tcPr marL="9525" marR="9525" marT="9525" marB="0" anchor="b">
                    <a:solidFill>
                      <a:schemeClr val="accent1"/>
                    </a:solidFill>
                  </a:tcPr>
                </a:tc>
                <a:tc>
                  <a:txBody>
                    <a:bodyPr/>
                    <a:lstStyle/>
                    <a:p>
                      <a:pPr algn="ctr" fontAlgn="b"/>
                      <a:r>
                        <a:rPr lang="en-IE" sz="1100" b="0" i="0" u="none" strike="noStrike">
                          <a:solidFill>
                            <a:schemeClr val="bg1"/>
                          </a:solidFill>
                          <a:effectLst/>
                          <a:latin typeface="Calibri"/>
                        </a:rPr>
                        <a:t>48%</a:t>
                      </a:r>
                    </a:p>
                  </a:txBody>
                  <a:tcPr marL="9525" marR="9525" marT="9525" marB="0" anchor="b">
                    <a:solidFill>
                      <a:schemeClr val="bg2">
                        <a:lumMod val="40000"/>
                        <a:lumOff val="6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59%</a:t>
                      </a:r>
                    </a:p>
                  </a:txBody>
                  <a:tcPr marL="9525" marR="9525" marT="9525" marB="0" anchor="b">
                    <a:solidFill>
                      <a:schemeClr val="accent4">
                        <a:lumMod val="40000"/>
                        <a:lumOff val="60000"/>
                      </a:schemeClr>
                    </a:solidFill>
                  </a:tcPr>
                </a:tc>
              </a:tr>
              <a:tr h="160228">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11%</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8%</a:t>
                      </a:r>
                    </a:p>
                  </a:txBody>
                  <a:tcPr marL="9525" marR="9525" marT="9525" marB="0" anchor="b"/>
                </a:tc>
              </a:tr>
              <a:tr h="144224">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18%</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12%</a:t>
                      </a:r>
                    </a:p>
                  </a:txBody>
                  <a:tcPr marL="9525" marR="9525" marT="9525" marB="0" anchor="b"/>
                </a:tc>
              </a:tr>
              <a:tr h="144224">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4%</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r>
              <a:tr h="144224">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r>
              <a:tr h="144224">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a:solidFill>
                            <a:schemeClr val="bg1"/>
                          </a:solidFill>
                          <a:effectLst/>
                          <a:latin typeface="Calibri"/>
                        </a:rPr>
                        <a:t>0</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a:solidFill>
                            <a:schemeClr val="bg1"/>
                          </a:solidFill>
                          <a:effectLst/>
                          <a:latin typeface="Calibri"/>
                        </a:rPr>
                        <a:t>0</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a:t>
                      </a:r>
                    </a:p>
                  </a:txBody>
                  <a:tcPr marL="9525" marR="9525" marT="9525" marB="0" anchor="b"/>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1728035453"/>
              </p:ext>
            </p:extLst>
          </p:nvPr>
        </p:nvGraphicFramePr>
        <p:xfrm>
          <a:off x="158977" y="3412081"/>
          <a:ext cx="7383385" cy="179260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409</a:t>
                      </a:r>
                    </a:p>
                  </a:txBody>
                  <a:tcPr marL="9525" marR="9525" marT="9525" marB="0" anchor="b"/>
                </a:tc>
                <a:tc>
                  <a:txBody>
                    <a:bodyPr/>
                    <a:lstStyle/>
                    <a:p>
                      <a:pPr algn="ctr" fontAlgn="b"/>
                      <a:r>
                        <a:rPr lang="en-IE" sz="1100" b="0" i="0" u="none" strike="noStrike">
                          <a:solidFill>
                            <a:schemeClr val="bg1"/>
                          </a:solidFill>
                          <a:effectLst/>
                          <a:latin typeface="Calibri"/>
                        </a:rPr>
                        <a:t>506</a:t>
                      </a:r>
                    </a:p>
                  </a:txBody>
                  <a:tcPr marL="9525" marR="9525" marT="9525" marB="0" anchor="b"/>
                </a:tc>
                <a:tc>
                  <a:txBody>
                    <a:bodyPr/>
                    <a:lstStyle/>
                    <a:p>
                      <a:pPr algn="ctr" fontAlgn="b"/>
                      <a:r>
                        <a:rPr lang="en-IE" sz="1100" b="0" i="0" u="none" strike="noStrike">
                          <a:solidFill>
                            <a:schemeClr val="bg1"/>
                          </a:solidFill>
                          <a:effectLst/>
                          <a:latin typeface="Calibri"/>
                        </a:rPr>
                        <a:t>58</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261</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r>
              <a:tr h="41506">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60%</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61%</a:t>
                      </a:r>
                    </a:p>
                  </a:txBody>
                  <a:tcPr marL="9525" marR="9525" marT="9525" marB="0" anchor="b"/>
                </a:tc>
                <a:tc>
                  <a:txBody>
                    <a:bodyPr/>
                    <a:lstStyle/>
                    <a:p>
                      <a:pPr algn="ctr" fontAlgn="b"/>
                      <a:r>
                        <a:rPr lang="en-IE" sz="1100" b="0" i="0" u="none" strike="noStrike" dirty="0">
                          <a:solidFill>
                            <a:schemeClr val="bg1"/>
                          </a:solidFill>
                          <a:effectLst/>
                          <a:latin typeface="Calibri"/>
                        </a:rPr>
                        <a:t>59%</a:t>
                      </a:r>
                    </a:p>
                  </a:txBody>
                  <a:tcPr marL="9525" marR="9525" marT="9525" marB="0" anchor="b"/>
                </a:tc>
                <a:tc>
                  <a:txBody>
                    <a:bodyPr/>
                    <a:lstStyle/>
                    <a:p>
                      <a:pPr algn="ctr" fontAlgn="b"/>
                      <a:r>
                        <a:rPr lang="en-IE" sz="1100" b="0" i="0" u="none" strike="noStrike">
                          <a:solidFill>
                            <a:schemeClr val="bg1"/>
                          </a:solidFill>
                          <a:effectLst/>
                          <a:latin typeface="Calibri"/>
                        </a:rPr>
                        <a:t>57%</a:t>
                      </a:r>
                    </a:p>
                  </a:txBody>
                  <a:tcPr marL="9525" marR="9525" marT="9525" marB="0" anchor="b"/>
                </a:tc>
                <a:tc>
                  <a:txBody>
                    <a:bodyPr/>
                    <a:lstStyle/>
                    <a:p>
                      <a:pPr algn="ctr" fontAlgn="b"/>
                      <a:r>
                        <a:rPr lang="en-IE" sz="1100" b="0" i="0" u="none" strike="noStrike">
                          <a:solidFill>
                            <a:schemeClr val="bg1"/>
                          </a:solidFill>
                          <a:effectLst/>
                          <a:latin typeface="Calibri"/>
                        </a:rPr>
                        <a:t>63%</a:t>
                      </a:r>
                    </a:p>
                  </a:txBody>
                  <a:tcPr marL="9525" marR="9525" marT="9525" marB="0" anchor="b"/>
                </a:tc>
                <a:tc>
                  <a:txBody>
                    <a:bodyPr/>
                    <a:lstStyle/>
                    <a:p>
                      <a:pPr algn="ctr" fontAlgn="b"/>
                      <a:r>
                        <a:rPr lang="en-IE" sz="1100" b="0" i="0" u="none" strike="noStrike">
                          <a:solidFill>
                            <a:schemeClr val="bg1"/>
                          </a:solidFill>
                          <a:effectLst/>
                          <a:latin typeface="Calibri"/>
                        </a:rPr>
                        <a:t>55%</a:t>
                      </a:r>
                    </a:p>
                  </a:txBody>
                  <a:tcPr marL="9525" marR="9525" marT="9525" marB="0" anchor="b"/>
                </a:tc>
                <a:tc>
                  <a:txBody>
                    <a:bodyPr/>
                    <a:lstStyle/>
                    <a:p>
                      <a:pPr algn="ctr" fontAlgn="b"/>
                      <a:r>
                        <a:rPr lang="en-IE" sz="1100" b="0" i="0" u="none" strike="noStrike">
                          <a:solidFill>
                            <a:schemeClr val="bg1"/>
                          </a:solidFill>
                          <a:effectLst/>
                          <a:latin typeface="Calibri"/>
                        </a:rPr>
                        <a:t>61%</a:t>
                      </a:r>
                    </a:p>
                  </a:txBody>
                  <a:tcPr marL="9525" marR="9525" marT="9525" marB="0" anchor="b"/>
                </a:tc>
                <a:tc>
                  <a:txBody>
                    <a:bodyPr/>
                    <a:lstStyle/>
                    <a:p>
                      <a:pPr algn="ctr" fontAlgn="b"/>
                      <a:r>
                        <a:rPr lang="en-IE" sz="1100" b="0" i="0" u="none" strike="noStrike">
                          <a:solidFill>
                            <a:schemeClr val="bg1"/>
                          </a:solidFill>
                          <a:effectLst/>
                          <a:latin typeface="Calibri"/>
                        </a:rPr>
                        <a:t>59%</a:t>
                      </a:r>
                    </a:p>
                  </a:txBody>
                  <a:tcPr marL="9525" marR="9525" marT="9525" marB="0" anchor="b"/>
                </a:tc>
              </a:tr>
              <a:tr h="81866">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11%</a:t>
                      </a:r>
                    </a:p>
                  </a:txBody>
                  <a:tcPr marL="9525" marR="9525" marT="9525" marB="0" anchor="b"/>
                </a:tc>
                <a:tc>
                  <a:txBody>
                    <a:bodyPr/>
                    <a:lstStyle/>
                    <a:p>
                      <a:pPr algn="ctr" fontAlgn="b"/>
                      <a:r>
                        <a:rPr lang="en-IE" sz="1100" b="0" i="0" u="none" strike="noStrike" dirty="0">
                          <a:solidFill>
                            <a:schemeClr val="bg1"/>
                          </a:solidFill>
                          <a:effectLst/>
                          <a:latin typeface="Calibri"/>
                        </a:rPr>
                        <a:t>26%</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r>
              <a:tr h="41506">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11%</a:t>
                      </a:r>
                    </a:p>
                  </a:txBody>
                  <a:tcPr marL="9525" marR="9525" marT="9525" marB="0" anchor="b"/>
                </a:tc>
                <a:tc>
                  <a:txBody>
                    <a:bodyPr/>
                    <a:lstStyle/>
                    <a:p>
                      <a:pPr algn="ctr" fontAlgn="b"/>
                      <a:r>
                        <a:rPr lang="en-IE" sz="1100" b="0" i="0" u="none" strike="noStrike" dirty="0">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r>
              <a:tr h="41506">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4%</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dirty="0" smtClean="0">
                          <a:solidFill>
                            <a:schemeClr val="bg1"/>
                          </a:solidFill>
                          <a:effectLst/>
                          <a:latin typeface="Calibri"/>
                        </a:rPr>
                        <a:t>0</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r>
              <a:tr h="0">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r>
              <a:tr h="0">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r>
            </a:tbl>
          </a:graphicData>
        </a:graphic>
      </p:graphicFrame>
    </p:spTree>
    <p:extLst>
      <p:ext uri="{BB962C8B-B14F-4D97-AF65-F5344CB8AC3E}">
        <p14:creationId xmlns:p14="http://schemas.microsoft.com/office/powerpoint/2010/main" val="1310482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454" y="536092"/>
            <a:ext cx="3963329" cy="369332"/>
          </a:xfrm>
        </p:spPr>
        <p:txBody>
          <a:bodyPr/>
          <a:lstStyle/>
          <a:p>
            <a:r>
              <a:rPr lang="en-IE" dirty="0" smtClean="0"/>
              <a:t>To Be Included in Press Release</a:t>
            </a:r>
            <a:endParaRPr lang="en-GB" dirty="0"/>
          </a:p>
        </p:txBody>
      </p:sp>
      <p:sp>
        <p:nvSpPr>
          <p:cNvPr id="3" name="Text Placeholder 2"/>
          <p:cNvSpPr>
            <a:spLocks noGrp="1"/>
          </p:cNvSpPr>
          <p:nvPr>
            <p:ph type="body" sz="quarter" idx="13"/>
          </p:nvPr>
        </p:nvSpPr>
        <p:spPr>
          <a:xfrm>
            <a:off x="566475" y="1693945"/>
            <a:ext cx="7451377" cy="2923877"/>
          </a:xfrm>
        </p:spPr>
        <p:txBody>
          <a:bodyPr wrap="square"/>
          <a:lstStyle/>
          <a:p>
            <a:pPr>
              <a:spcBef>
                <a:spcPts val="600"/>
              </a:spcBef>
              <a:buClr>
                <a:schemeClr val="accent1"/>
              </a:buClr>
              <a:defRPr/>
            </a:pPr>
            <a:r>
              <a:rPr lang="en-IE" sz="1800" b="1" dirty="0" smtClean="0">
                <a:solidFill>
                  <a:schemeClr val="bg1"/>
                </a:solidFill>
              </a:rPr>
              <a:t>Method</a:t>
            </a:r>
            <a:br>
              <a:rPr lang="en-IE" sz="1800" b="1" dirty="0" smtClean="0">
                <a:solidFill>
                  <a:schemeClr val="bg1"/>
                </a:solidFill>
              </a:rPr>
            </a:br>
            <a:r>
              <a:rPr lang="en-IE" sz="1800" dirty="0" smtClean="0">
                <a:solidFill>
                  <a:schemeClr val="bg1"/>
                </a:solidFill>
              </a:rPr>
              <a:t/>
            </a:r>
            <a:br>
              <a:rPr lang="en-IE" sz="1800" dirty="0" smtClean="0">
                <a:solidFill>
                  <a:schemeClr val="bg1"/>
                </a:solidFill>
              </a:rPr>
            </a:br>
            <a:r>
              <a:rPr lang="en-IE" sz="1800" dirty="0" smtClean="0">
                <a:solidFill>
                  <a:schemeClr val="bg1"/>
                </a:solidFill>
              </a:rPr>
              <a:t>RED C interviewed a random representative sample of 1,002 adults aged 18+ by phone between the 18</a:t>
            </a:r>
            <a:r>
              <a:rPr lang="en-IE" sz="1800" baseline="30000" dirty="0" smtClean="0">
                <a:solidFill>
                  <a:schemeClr val="bg1"/>
                </a:solidFill>
              </a:rPr>
              <a:t>th</a:t>
            </a:r>
            <a:r>
              <a:rPr lang="en-IE" sz="1800" dirty="0" smtClean="0">
                <a:solidFill>
                  <a:schemeClr val="bg1"/>
                </a:solidFill>
              </a:rPr>
              <a:t> – 22</a:t>
            </a:r>
            <a:r>
              <a:rPr lang="en-IE" sz="1800" baseline="30000" dirty="0" smtClean="0">
                <a:solidFill>
                  <a:schemeClr val="bg1"/>
                </a:solidFill>
              </a:rPr>
              <a:t>nd</a:t>
            </a:r>
            <a:r>
              <a:rPr lang="en-IE" sz="1800" dirty="0" smtClean="0">
                <a:solidFill>
                  <a:schemeClr val="bg1"/>
                </a:solidFill>
              </a:rPr>
              <a:t> February 2016. </a:t>
            </a:r>
          </a:p>
          <a:p>
            <a:pPr>
              <a:spcBef>
                <a:spcPts val="600"/>
              </a:spcBef>
              <a:buClr>
                <a:schemeClr val="accent1"/>
              </a:buClr>
              <a:defRPr/>
            </a:pPr>
            <a:r>
              <a:rPr lang="en-US" sz="1800" kern="0" dirty="0" smtClean="0">
                <a:solidFill>
                  <a:schemeClr val="bg1"/>
                </a:solidFill>
                <a:cs typeface="Arial" pitchFamily="34" charset="0"/>
              </a:rPr>
              <a:t>A </a:t>
            </a:r>
            <a:r>
              <a:rPr lang="en-US" sz="1800" kern="0" dirty="0">
                <a:solidFill>
                  <a:schemeClr val="bg1"/>
                </a:solidFill>
                <a:cs typeface="Arial" pitchFamily="34" charset="0"/>
              </a:rPr>
              <a:t>random digit dial (RDD) method </a:t>
            </a:r>
            <a:r>
              <a:rPr lang="en-US" sz="1800" kern="0" dirty="0" smtClean="0">
                <a:solidFill>
                  <a:schemeClr val="bg1"/>
                </a:solidFill>
                <a:cs typeface="Arial" pitchFamily="34" charset="0"/>
              </a:rPr>
              <a:t>of mobile and landline numbers was utilized in order </a:t>
            </a:r>
            <a:r>
              <a:rPr lang="en-US" sz="1800" kern="0" dirty="0">
                <a:solidFill>
                  <a:schemeClr val="bg1"/>
                </a:solidFill>
                <a:cs typeface="Arial" pitchFamily="34" charset="0"/>
              </a:rPr>
              <a:t>to ensure a random selection </a:t>
            </a:r>
            <a:r>
              <a:rPr lang="en-US" sz="1800" kern="0" dirty="0" smtClean="0">
                <a:solidFill>
                  <a:schemeClr val="bg1"/>
                </a:solidFill>
                <a:cs typeface="Arial" pitchFamily="34" charset="0"/>
              </a:rPr>
              <a:t>of households </a:t>
            </a:r>
            <a:r>
              <a:rPr lang="en-US" sz="1800" kern="0" dirty="0">
                <a:solidFill>
                  <a:schemeClr val="bg1"/>
                </a:solidFill>
                <a:cs typeface="Arial" pitchFamily="34" charset="0"/>
              </a:rPr>
              <a:t>to be included – </a:t>
            </a:r>
            <a:r>
              <a:rPr lang="en-US" sz="1800" kern="0" dirty="0" smtClean="0">
                <a:solidFill>
                  <a:schemeClr val="bg1"/>
                </a:solidFill>
                <a:cs typeface="Arial" pitchFamily="34" charset="0"/>
              </a:rPr>
              <a:t>this ensures all adults were eligible for selection including mobile only households and ex-directory households. </a:t>
            </a:r>
          </a:p>
          <a:p>
            <a:pPr>
              <a:spcBef>
                <a:spcPts val="600"/>
              </a:spcBef>
              <a:buClr>
                <a:schemeClr val="accent1"/>
              </a:buClr>
              <a:defRPr/>
            </a:pPr>
            <a:r>
              <a:rPr lang="en-IE" sz="1800" kern="0" dirty="0" smtClean="0">
                <a:solidFill>
                  <a:schemeClr val="bg1"/>
                </a:solidFill>
                <a:cs typeface="Arial" pitchFamily="34" charset="0"/>
              </a:rPr>
              <a:t>Interviews </a:t>
            </a:r>
            <a:r>
              <a:rPr lang="en-IE" sz="1800" kern="0" dirty="0">
                <a:solidFill>
                  <a:schemeClr val="bg1"/>
                </a:solidFill>
                <a:cs typeface="Arial" pitchFamily="34" charset="0"/>
              </a:rPr>
              <a:t>were conducted across the country and the results weighted to the profile of all adults. </a:t>
            </a:r>
            <a:endParaRPr lang="en-IE" sz="1800" kern="0" dirty="0" smtClean="0">
              <a:solidFill>
                <a:schemeClr val="bg1"/>
              </a:solidFill>
              <a:cs typeface="Arial" pitchFamily="34" charset="0"/>
            </a:endParaRPr>
          </a:p>
        </p:txBody>
      </p:sp>
    </p:spTree>
    <p:extLst>
      <p:ext uri="{BB962C8B-B14F-4D97-AF65-F5344CB8AC3E}">
        <p14:creationId xmlns:p14="http://schemas.microsoft.com/office/powerpoint/2010/main" val="15266208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217822"/>
            <a:ext cx="8575104" cy="738664"/>
          </a:xfrm>
        </p:spPr>
        <p:txBody>
          <a:bodyPr/>
          <a:lstStyle/>
          <a:p>
            <a:pPr>
              <a:spcAft>
                <a:spcPts val="0"/>
              </a:spcAft>
            </a:pPr>
            <a:r>
              <a:rPr lang="en-GB" dirty="0"/>
              <a:t>It is hypocritical that Ireland’s constitution bans abortion in Ireland </a:t>
            </a:r>
            <a:r>
              <a:rPr lang="en-GB" dirty="0" smtClean="0"/>
              <a:t/>
            </a:r>
            <a:br>
              <a:rPr lang="en-GB" dirty="0" smtClean="0"/>
            </a:br>
            <a:r>
              <a:rPr lang="en-GB" dirty="0" smtClean="0"/>
              <a:t>but </a:t>
            </a:r>
            <a:r>
              <a:rPr lang="en-GB" dirty="0"/>
              <a:t>allows women to travel abroad for abortions.</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1112915"/>
            <a:ext cx="2231380" cy="215444"/>
          </a:xfrm>
        </p:spPr>
        <p:txBody>
          <a:bodyPr/>
          <a:lstStyle/>
          <a:p>
            <a:r>
              <a:rPr lang="en-IE" dirty="0"/>
              <a:t>(Base: All Adults 18+; </a:t>
            </a:r>
            <a:r>
              <a:rPr lang="en-IE" dirty="0" smtClean="0"/>
              <a:t>n=1,002)</a:t>
            </a:r>
            <a:endParaRPr lang="en-IE" dirty="0"/>
          </a:p>
        </p:txBody>
      </p:sp>
      <p:sp>
        <p:nvSpPr>
          <p:cNvPr id="5" name="Text Placeholder 4"/>
          <p:cNvSpPr>
            <a:spLocks noGrp="1"/>
          </p:cNvSpPr>
          <p:nvPr>
            <p:ph type="body" sz="quarter" idx="14"/>
          </p:nvPr>
        </p:nvSpPr>
        <p:spPr>
          <a:xfrm>
            <a:off x="138229" y="5969201"/>
            <a:ext cx="6921795" cy="502958"/>
          </a:xfrm>
        </p:spPr>
        <p:txBody>
          <a:bodyPr/>
          <a:lstStyle/>
          <a:p>
            <a:r>
              <a:rPr lang="en-US" sz="1400" dirty="0" smtClean="0"/>
              <a:t>Two-thirds </a:t>
            </a:r>
            <a:r>
              <a:rPr lang="en-US" sz="1400" dirty="0"/>
              <a:t>of respondents agree with this statement, with a consistent level of support across all regions and socio economic </a:t>
            </a:r>
            <a:r>
              <a:rPr lang="en-US" sz="1400" dirty="0" smtClean="0"/>
              <a:t>groups, with age noting some differences.</a:t>
            </a:r>
            <a:endParaRPr lang="en-IE" sz="1400" dirty="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10117586"/>
              </p:ext>
            </p:extLst>
          </p:nvPr>
        </p:nvGraphicFramePr>
        <p:xfrm>
          <a:off x="144000" y="1483266"/>
          <a:ext cx="8441200" cy="1829661"/>
        </p:xfrm>
        <a:graphic>
          <a:graphicData uri="http://schemas.openxmlformats.org/drawingml/2006/table">
            <a:tbl>
              <a:tblPr firstRow="1" bandRow="1">
                <a:tableStyleId>{00A15C55-8517-42AA-B614-E9B94910E393}</a:tableStyleId>
              </a:tblPr>
              <a:tblGrid>
                <a:gridCol w="1353670"/>
                <a:gridCol w="682030"/>
                <a:gridCol w="682030"/>
                <a:gridCol w="682030"/>
                <a:gridCol w="682030"/>
                <a:gridCol w="682030"/>
                <a:gridCol w="682030"/>
                <a:gridCol w="682030"/>
                <a:gridCol w="682030"/>
                <a:gridCol w="682030"/>
                <a:gridCol w="331193"/>
                <a:gridCol w="618067"/>
              </a:tblGrid>
              <a:tr h="114662">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a:txBody>
                    <a:bodyPr/>
                    <a:lstStyle/>
                    <a:p>
                      <a:pPr algn="ctr" fontAlgn="b"/>
                      <a:endParaRPr lang="en-IE" sz="1200" b="0" i="0" u="none" strike="noStrike" dirty="0">
                        <a:solidFill>
                          <a:schemeClr val="tx1"/>
                        </a:solidFill>
                        <a:effectLst/>
                        <a:latin typeface="+mn-lt"/>
                      </a:endParaRPr>
                    </a:p>
                  </a:txBody>
                  <a:tcPr marL="9525" marR="9525" marT="9525" marB="0" anchor="ctr"/>
                </a:tc>
                <a:tc>
                  <a:txBody>
                    <a:bodyPr/>
                    <a:lstStyle/>
                    <a:p>
                      <a:pPr algn="ctr" fontAlgn="b"/>
                      <a:endParaRPr lang="en-IE" sz="1200" b="0" i="0" u="none" strike="noStrike" dirty="0">
                        <a:solidFill>
                          <a:schemeClr val="tx1"/>
                        </a:solidFill>
                        <a:effectLst/>
                        <a:latin typeface="+mn-lt"/>
                      </a:endParaRPr>
                    </a:p>
                  </a:txBody>
                  <a:tcPr marL="9525" marR="9525" marT="9525" marB="0" anchor="ctr"/>
                </a:tc>
              </a:tr>
              <a:tr h="114662">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c>
                  <a:txBody>
                    <a:bodyPr/>
                    <a:lstStyle/>
                    <a:p>
                      <a:pPr algn="ctr" fontAlgn="b"/>
                      <a:endParaRPr lang="en-IE" sz="1200" b="0" i="0" u="none" strike="noStrike" dirty="0">
                        <a:solidFill>
                          <a:schemeClr val="bg1"/>
                        </a:solidFill>
                        <a:effectLst/>
                        <a:latin typeface="+mn-lt"/>
                      </a:endParaRPr>
                    </a:p>
                  </a:txBody>
                  <a:tcPr marL="9525" marR="9525" marT="9525" marB="0" anchor="ctr">
                    <a:solidFill>
                      <a:schemeClr val="accent4"/>
                    </a:solidFill>
                  </a:tcPr>
                </a:tc>
                <a:tc>
                  <a:txBody>
                    <a:bodyPr/>
                    <a:lstStyle/>
                    <a:p>
                      <a:pPr algn="ctr" fontAlgn="b"/>
                      <a:r>
                        <a:rPr lang="en-IE" sz="1200" b="0" i="0" u="none" strike="noStrike" dirty="0" smtClean="0">
                          <a:solidFill>
                            <a:schemeClr val="bg1"/>
                          </a:solidFill>
                          <a:effectLst/>
                          <a:latin typeface="+mn-lt"/>
                        </a:rPr>
                        <a:t>55+</a:t>
                      </a:r>
                      <a:endParaRPr lang="en-IE" sz="1200" b="0" i="0" u="none" strike="noStrike" dirty="0">
                        <a:solidFill>
                          <a:schemeClr val="bg1"/>
                        </a:solidFill>
                        <a:effectLst/>
                        <a:latin typeface="+mn-lt"/>
                      </a:endParaRPr>
                    </a:p>
                  </a:txBody>
                  <a:tcPr marL="9525" marR="9525" marT="9525" marB="0" anchor="ctr"/>
                </a:tc>
              </a:tr>
              <a:tr h="114662">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491</a:t>
                      </a:r>
                    </a:p>
                  </a:txBody>
                  <a:tcPr marL="9525" marR="9525" marT="9525" marB="0" anchor="b"/>
                </a:tc>
                <a:tc>
                  <a:txBody>
                    <a:bodyPr/>
                    <a:lstStyle/>
                    <a:p>
                      <a:pPr algn="ctr" fontAlgn="b"/>
                      <a:r>
                        <a:rPr lang="en-IE" sz="1100" b="0" i="0" u="none" strike="noStrike" dirty="0">
                          <a:solidFill>
                            <a:schemeClr val="bg1"/>
                          </a:solidFill>
                          <a:effectLst/>
                          <a:latin typeface="Calibri"/>
                        </a:rPr>
                        <a:t>511</a:t>
                      </a:r>
                    </a:p>
                  </a:txBody>
                  <a:tcPr marL="9525" marR="9525" marT="9525" marB="0" anchor="b"/>
                </a:tc>
                <a:tc>
                  <a:txBody>
                    <a:bodyPr/>
                    <a:lstStyle/>
                    <a:p>
                      <a:pPr algn="ctr" fontAlgn="b"/>
                      <a:r>
                        <a:rPr lang="en-IE" sz="1100" b="0" i="0" u="none" strike="noStrike">
                          <a:solidFill>
                            <a:schemeClr val="bg1"/>
                          </a:solidFill>
                          <a:effectLst/>
                          <a:latin typeface="Calibri"/>
                        </a:rPr>
                        <a:t>100</a:t>
                      </a:r>
                    </a:p>
                  </a:txBody>
                  <a:tcPr marL="9525" marR="9525" marT="9525" marB="0" anchor="b"/>
                </a:tc>
                <a:tc>
                  <a:txBody>
                    <a:bodyPr/>
                    <a:lstStyle/>
                    <a:p>
                      <a:pPr algn="ctr" fontAlgn="b"/>
                      <a:r>
                        <a:rPr lang="en-IE" sz="1100" b="0" i="0" u="none" strike="noStrike">
                          <a:solidFill>
                            <a:schemeClr val="bg1"/>
                          </a:solidFill>
                          <a:effectLst/>
                          <a:latin typeface="Calibri"/>
                        </a:rPr>
                        <a:t>190</a:t>
                      </a:r>
                    </a:p>
                  </a:txBody>
                  <a:tcPr marL="9525" marR="9525" marT="9525" marB="0" anchor="b"/>
                </a:tc>
                <a:tc>
                  <a:txBody>
                    <a:bodyPr/>
                    <a:lstStyle/>
                    <a:p>
                      <a:pPr algn="ctr" fontAlgn="b"/>
                      <a:r>
                        <a:rPr lang="en-IE" sz="1100" b="0" i="0" u="none" strike="noStrike">
                          <a:solidFill>
                            <a:schemeClr val="bg1"/>
                          </a:solidFill>
                          <a:effectLst/>
                          <a:latin typeface="Calibri"/>
                        </a:rPr>
                        <a:t>210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r>
                        <a:rPr lang="en-IE" sz="1100" b="0" i="0" u="none" strike="noStrike">
                          <a:solidFill>
                            <a:schemeClr val="bg1"/>
                          </a:solidFill>
                          <a:effectLst/>
                          <a:latin typeface="Calibri"/>
                        </a:rPr>
                        <a:t>140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321</a:t>
                      </a:r>
                    </a:p>
                  </a:txBody>
                  <a:tcPr marL="9525" marR="9525" marT="9525" marB="0" anchor="b"/>
                </a:tc>
              </a:tr>
              <a:tr h="105580">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55%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53%</a:t>
                      </a:r>
                    </a:p>
                  </a:txBody>
                  <a:tcPr marL="9525" marR="9525" marT="9525" marB="0" anchor="b"/>
                </a:tc>
                <a:tc>
                  <a:txBody>
                    <a:bodyPr/>
                    <a:lstStyle/>
                    <a:p>
                      <a:pPr algn="ctr" fontAlgn="b"/>
                      <a:r>
                        <a:rPr lang="en-IE" sz="1100" b="0" i="0" u="none" strike="noStrike" dirty="0">
                          <a:solidFill>
                            <a:schemeClr val="bg1"/>
                          </a:solidFill>
                          <a:effectLst/>
                          <a:latin typeface="Calibri"/>
                        </a:rPr>
                        <a:t>57%</a:t>
                      </a:r>
                    </a:p>
                  </a:txBody>
                  <a:tcPr marL="9525" marR="9525" marT="9525" marB="0" anchor="b"/>
                </a:tc>
                <a:tc>
                  <a:txBody>
                    <a:bodyPr/>
                    <a:lstStyle/>
                    <a:p>
                      <a:pPr algn="ctr" fontAlgn="b"/>
                      <a:r>
                        <a:rPr lang="en-IE" sz="1100" b="0" i="0" u="none" strike="noStrike" dirty="0">
                          <a:solidFill>
                            <a:schemeClr val="bg1"/>
                          </a:solidFill>
                          <a:effectLst/>
                          <a:latin typeface="Calibri"/>
                        </a:rPr>
                        <a:t>41%</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51%</a:t>
                      </a:r>
                    </a:p>
                  </a:txBody>
                  <a:tcPr marL="9525" marR="9525" marT="9525" marB="0" anchor="b"/>
                </a:tc>
                <a:tc>
                  <a:txBody>
                    <a:bodyPr/>
                    <a:lstStyle/>
                    <a:p>
                      <a:pPr algn="ctr" fontAlgn="b"/>
                      <a:r>
                        <a:rPr lang="en-IE" sz="1100" b="0" i="0" u="none" strike="noStrike">
                          <a:solidFill>
                            <a:schemeClr val="bg1"/>
                          </a:solidFill>
                          <a:effectLst/>
                          <a:latin typeface="Calibri"/>
                        </a:rPr>
                        <a:t>64%</a:t>
                      </a:r>
                    </a:p>
                  </a:txBody>
                  <a:tcPr marL="9525" marR="9525" marT="9525" marB="0" anchor="b">
                    <a:solidFill>
                      <a:schemeClr val="accent1"/>
                    </a:solidFill>
                  </a:tcPr>
                </a:tc>
                <a:tc>
                  <a:txBody>
                    <a:bodyPr/>
                    <a:lstStyle/>
                    <a:p>
                      <a:pPr algn="ctr" fontAlgn="b"/>
                      <a:r>
                        <a:rPr lang="en-IE" sz="1100" b="0" i="0" u="none" strike="noStrike">
                          <a:solidFill>
                            <a:schemeClr val="bg1"/>
                          </a:solidFill>
                          <a:effectLst/>
                          <a:latin typeface="Calibri"/>
                        </a:rPr>
                        <a:t>55%</a:t>
                      </a:r>
                    </a:p>
                  </a:txBody>
                  <a:tcPr marL="9525" marR="9525" marT="9525" marB="0" anchor="b"/>
                </a:tc>
                <a:tc>
                  <a:txBody>
                    <a:bodyPr/>
                    <a:lstStyle/>
                    <a:p>
                      <a:pPr algn="ctr" fontAlgn="b"/>
                      <a:r>
                        <a:rPr lang="en-IE" sz="1100" b="0" i="0" u="none" strike="noStrike">
                          <a:solidFill>
                            <a:schemeClr val="bg1"/>
                          </a:solidFill>
                          <a:effectLst/>
                          <a:latin typeface="Calibri"/>
                        </a:rPr>
                        <a:t>69%</a:t>
                      </a:r>
                    </a:p>
                  </a:txBody>
                  <a:tcPr marL="9525" marR="9525" marT="9525" marB="0" anchor="b">
                    <a:solidFill>
                      <a:schemeClr val="accent1"/>
                    </a:solidFill>
                  </a:tcPr>
                </a:tc>
                <a:tc>
                  <a:txBody>
                    <a:bodyPr/>
                    <a:lstStyle/>
                    <a:p>
                      <a:pPr algn="ctr" fontAlgn="b"/>
                      <a:r>
                        <a:rPr lang="en-IE" sz="1100" b="0" i="0" u="none" strike="noStrike">
                          <a:solidFill>
                            <a:schemeClr val="bg1"/>
                          </a:solidFill>
                          <a:effectLst/>
                          <a:latin typeface="Calibri"/>
                        </a:rPr>
                        <a:t>45%</a:t>
                      </a:r>
                    </a:p>
                  </a:txBody>
                  <a:tcPr marL="9525" marR="9525" marT="9525" marB="0" anchor="b">
                    <a:solidFill>
                      <a:schemeClr val="bg2">
                        <a:lumMod val="40000"/>
                        <a:lumOff val="6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55%</a:t>
                      </a:r>
                    </a:p>
                  </a:txBody>
                  <a:tcPr marL="9525" marR="9525" marT="9525" marB="0" anchor="b">
                    <a:solidFill>
                      <a:schemeClr val="accent4">
                        <a:lumMod val="40000"/>
                        <a:lumOff val="60000"/>
                      </a:schemeClr>
                    </a:solidFill>
                  </a:tcPr>
                </a:tc>
              </a:tr>
              <a:tr h="198981">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7%</a:t>
                      </a:r>
                    </a:p>
                  </a:txBody>
                  <a:tcPr marL="9525" marR="9525" marT="9525" marB="0" anchor="b"/>
                </a:tc>
              </a:tr>
              <a:tr h="133887">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21%</a:t>
                      </a:r>
                    </a:p>
                  </a:txBody>
                  <a:tcPr marL="9525" marR="9525" marT="9525" marB="0" anchor="b"/>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dirty="0">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r>
              <a:tr h="105580">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3%</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r>
              <a:tr h="105580">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22%</a:t>
                      </a:r>
                    </a:p>
                  </a:txBody>
                  <a:tcPr marL="9525" marR="9525" marT="9525" marB="0" anchor="b">
                    <a:solidFill>
                      <a:schemeClr val="accent1"/>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17%</a:t>
                      </a:r>
                    </a:p>
                  </a:txBody>
                  <a:tcPr marL="9525" marR="9525" marT="9525" marB="0" anchor="b">
                    <a:solidFill>
                      <a:schemeClr val="accent4">
                        <a:lumMod val="40000"/>
                        <a:lumOff val="60000"/>
                      </a:schemeClr>
                    </a:solidFill>
                  </a:tcPr>
                </a:tc>
              </a:tr>
              <a:tr h="105580">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solidFill>
                      <a:schemeClr val="accent4">
                        <a:lumMod val="20000"/>
                        <a:lumOff val="8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2%</a:t>
                      </a:r>
                    </a:p>
                  </a:txBody>
                  <a:tcPr marL="9525" marR="9525" marT="9525" marB="0" anchor="b">
                    <a:solidFill>
                      <a:schemeClr val="accent4">
                        <a:lumMod val="20000"/>
                        <a:lumOff val="80000"/>
                      </a:schemeClr>
                    </a:solidFill>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490881957"/>
              </p:ext>
            </p:extLst>
          </p:nvPr>
        </p:nvGraphicFramePr>
        <p:xfrm>
          <a:off x="158977" y="3412081"/>
          <a:ext cx="7383385" cy="179260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992</a:t>
                      </a:r>
                      <a:endParaRPr lang="en-IE" sz="1100" b="1" i="1"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b="0" i="0" u="none" strike="noStrike" dirty="0">
                          <a:solidFill>
                            <a:schemeClr val="bg1"/>
                          </a:solidFill>
                          <a:effectLst/>
                          <a:latin typeface="Calibri"/>
                        </a:rPr>
                        <a:t>409</a:t>
                      </a:r>
                    </a:p>
                  </a:txBody>
                  <a:tcPr marL="9525" marR="9525" marT="9525" marB="0" anchor="b"/>
                </a:tc>
                <a:tc>
                  <a:txBody>
                    <a:bodyPr/>
                    <a:lstStyle/>
                    <a:p>
                      <a:pPr algn="ctr" fontAlgn="b"/>
                      <a:r>
                        <a:rPr lang="en-IE" sz="1100" b="0" i="0" u="none" strike="noStrike">
                          <a:solidFill>
                            <a:schemeClr val="bg1"/>
                          </a:solidFill>
                          <a:effectLst/>
                          <a:latin typeface="Calibri"/>
                        </a:rPr>
                        <a:t>506</a:t>
                      </a:r>
                    </a:p>
                  </a:txBody>
                  <a:tcPr marL="9525" marR="9525" marT="9525" marB="0" anchor="b"/>
                </a:tc>
                <a:tc>
                  <a:txBody>
                    <a:bodyPr/>
                    <a:lstStyle/>
                    <a:p>
                      <a:pPr algn="ctr" fontAlgn="b"/>
                      <a:r>
                        <a:rPr lang="en-IE" sz="1100" b="0" i="0" u="none" strike="noStrike">
                          <a:solidFill>
                            <a:schemeClr val="bg1"/>
                          </a:solidFill>
                          <a:effectLst/>
                          <a:latin typeface="Calibri"/>
                        </a:rPr>
                        <a:t>58</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261</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r>
              <a:tr h="41506">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54%</a:t>
                      </a:r>
                    </a:p>
                  </a:txBody>
                  <a:tcPr marL="9525" marR="9525" marT="9525" marB="0" anchor="b"/>
                </a:tc>
                <a:tc>
                  <a:txBody>
                    <a:bodyPr/>
                    <a:lstStyle/>
                    <a:p>
                      <a:pPr algn="ctr" fontAlgn="b"/>
                      <a:r>
                        <a:rPr lang="en-IE" sz="1100" b="0" i="0" u="none" strike="noStrike" dirty="0">
                          <a:solidFill>
                            <a:schemeClr val="bg1"/>
                          </a:solidFill>
                          <a:effectLst/>
                          <a:latin typeface="Calibri"/>
                        </a:rPr>
                        <a:t>57%</a:t>
                      </a:r>
                    </a:p>
                  </a:txBody>
                  <a:tcPr marL="9525" marR="9525" marT="9525" marB="0" anchor="b"/>
                </a:tc>
                <a:tc>
                  <a:txBody>
                    <a:bodyPr/>
                    <a:lstStyle/>
                    <a:p>
                      <a:pPr algn="ctr" fontAlgn="b"/>
                      <a:r>
                        <a:rPr lang="en-IE" sz="1100" b="0" i="0" u="none" strike="noStrike" dirty="0">
                          <a:solidFill>
                            <a:schemeClr val="bg1"/>
                          </a:solidFill>
                          <a:effectLst/>
                          <a:latin typeface="Calibri"/>
                        </a:rPr>
                        <a:t>42%</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58%</a:t>
                      </a:r>
                    </a:p>
                  </a:txBody>
                  <a:tcPr marL="9525" marR="9525" marT="9525" marB="0" anchor="b"/>
                </a:tc>
                <a:tc>
                  <a:txBody>
                    <a:bodyPr/>
                    <a:lstStyle/>
                    <a:p>
                      <a:pPr algn="ctr" fontAlgn="b"/>
                      <a:r>
                        <a:rPr lang="en-IE" sz="1100" b="0" i="0" u="none" strike="noStrike">
                          <a:solidFill>
                            <a:schemeClr val="bg1"/>
                          </a:solidFill>
                          <a:effectLst/>
                          <a:latin typeface="Calibri"/>
                        </a:rPr>
                        <a:t>53%</a:t>
                      </a:r>
                    </a:p>
                  </a:txBody>
                  <a:tcPr marL="9525" marR="9525" marT="9525" marB="0" anchor="b"/>
                </a:tc>
                <a:tc>
                  <a:txBody>
                    <a:bodyPr/>
                    <a:lstStyle/>
                    <a:p>
                      <a:pPr algn="ctr" fontAlgn="b"/>
                      <a:r>
                        <a:rPr lang="en-IE" sz="1100" b="0" i="0" u="none" strike="noStrike">
                          <a:solidFill>
                            <a:schemeClr val="bg1"/>
                          </a:solidFill>
                          <a:effectLst/>
                          <a:latin typeface="Calibri"/>
                        </a:rPr>
                        <a:t>53%</a:t>
                      </a:r>
                    </a:p>
                  </a:txBody>
                  <a:tcPr marL="9525" marR="9525" marT="9525" marB="0" anchor="b"/>
                </a:tc>
                <a:tc>
                  <a:txBody>
                    <a:bodyPr/>
                    <a:lstStyle/>
                    <a:p>
                      <a:pPr algn="ctr" fontAlgn="b"/>
                      <a:r>
                        <a:rPr lang="en-IE" sz="1100" b="0" i="0" u="none" strike="noStrike">
                          <a:solidFill>
                            <a:schemeClr val="bg1"/>
                          </a:solidFill>
                          <a:effectLst/>
                          <a:latin typeface="Calibri"/>
                        </a:rPr>
                        <a:t>56%</a:t>
                      </a:r>
                    </a:p>
                  </a:txBody>
                  <a:tcPr marL="9525" marR="9525" marT="9525" marB="0" anchor="b"/>
                </a:tc>
              </a:tr>
              <a:tr h="81866">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55%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dirty="0">
                          <a:solidFill>
                            <a:schemeClr val="bg1"/>
                          </a:solidFill>
                          <a:effectLst/>
                          <a:latin typeface="Calibri"/>
                        </a:rPr>
                        <a:t>23%</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9%</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r>
              <a:tr h="41506">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13%</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11%</a:t>
                      </a:r>
                    </a:p>
                  </a:txBody>
                  <a:tcPr marL="9525" marR="9525" marT="9525" marB="0" anchor="b"/>
                </a:tc>
              </a:tr>
              <a:tr h="41506">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5%</a:t>
                      </a:r>
                    </a:p>
                  </a:txBody>
                  <a:tcPr marL="9525" marR="9525" marT="9525" marB="0" anchor="b"/>
                </a:tc>
                <a:tc>
                  <a:txBody>
                    <a:bodyPr/>
                    <a:lstStyle/>
                    <a:p>
                      <a:pPr algn="ctr" fontAlgn="b"/>
                      <a:r>
                        <a:rPr lang="en-IE" sz="1100" b="0" i="0" u="none" strike="noStrike">
                          <a:solidFill>
                            <a:schemeClr val="bg1"/>
                          </a:solidFill>
                          <a:effectLst/>
                          <a:latin typeface="Calibri"/>
                        </a:rPr>
                        <a:t>6%</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c>
                  <a:txBody>
                    <a:bodyPr/>
                    <a:lstStyle/>
                    <a:p>
                      <a:pPr algn="ctr" fontAlgn="b"/>
                      <a:r>
                        <a:rPr lang="en-IE" sz="1100" b="0" i="0" u="none" strike="noStrike" dirty="0">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5%</a:t>
                      </a:r>
                    </a:p>
                  </a:txBody>
                  <a:tcPr marL="9525" marR="9525" marT="9525" marB="0" anchor="b"/>
                </a:tc>
                <a:tc>
                  <a:txBody>
                    <a:bodyPr/>
                    <a:lstStyle/>
                    <a:p>
                      <a:pPr algn="ctr" fontAlgn="b"/>
                      <a:r>
                        <a:rPr lang="en-IE" sz="1100" b="0" i="0" u="none" strike="noStrike" dirty="0">
                          <a:solidFill>
                            <a:schemeClr val="bg1"/>
                          </a:solidFill>
                          <a:effectLst/>
                          <a:latin typeface="Calibri"/>
                        </a:rPr>
                        <a:t>6%</a:t>
                      </a:r>
                    </a:p>
                  </a:txBody>
                  <a:tcPr marL="9525" marR="9525" marT="9525" marB="0" anchor="b"/>
                </a:tc>
              </a:tr>
              <a:tr h="0">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13%</a:t>
                      </a:r>
                    </a:p>
                  </a:txBody>
                  <a:tcPr marL="9525" marR="9525" marT="9525" marB="0" anchor="b"/>
                </a:tc>
              </a:tr>
              <a:tr h="0">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15%</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a:solidFill>
                            <a:schemeClr val="bg1"/>
                          </a:solidFill>
                          <a:effectLst/>
                          <a:latin typeface="Calibri"/>
                        </a:rPr>
                        <a:t>3%</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9075986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241" y="402488"/>
            <a:ext cx="5777287" cy="369332"/>
          </a:xfrm>
        </p:spPr>
        <p:txBody>
          <a:bodyPr/>
          <a:lstStyle/>
          <a:p>
            <a:pPr>
              <a:spcAft>
                <a:spcPts val="0"/>
              </a:spcAft>
            </a:pPr>
            <a:r>
              <a:rPr lang="en-GB" dirty="0"/>
              <a:t>Ireland’s abortion ban is cruel and inhumane.</a:t>
            </a:r>
            <a:endParaRPr lang="en-IE" dirty="0">
              <a:latin typeface="Palatino"/>
              <a:ea typeface="Times New Roman"/>
              <a:cs typeface="Times New Roman"/>
            </a:endParaRPr>
          </a:p>
        </p:txBody>
      </p:sp>
      <p:sp>
        <p:nvSpPr>
          <p:cNvPr id="4" name="Text Placeholder 3"/>
          <p:cNvSpPr>
            <a:spLocks noGrp="1"/>
          </p:cNvSpPr>
          <p:nvPr>
            <p:ph type="body" sz="quarter" idx="13"/>
          </p:nvPr>
        </p:nvSpPr>
        <p:spPr>
          <a:xfrm>
            <a:off x="150419" y="1112915"/>
            <a:ext cx="2231380" cy="215444"/>
          </a:xfrm>
        </p:spPr>
        <p:txBody>
          <a:bodyPr/>
          <a:lstStyle/>
          <a:p>
            <a:r>
              <a:rPr lang="en-IE" dirty="0"/>
              <a:t>(Base: All Adults 18+; </a:t>
            </a:r>
            <a:r>
              <a:rPr lang="en-IE" dirty="0" smtClean="0"/>
              <a:t>n=1,002)</a:t>
            </a:r>
            <a:endParaRPr lang="en-IE" dirty="0"/>
          </a:p>
        </p:txBody>
      </p:sp>
      <p:sp>
        <p:nvSpPr>
          <p:cNvPr id="5" name="Text Placeholder 4"/>
          <p:cNvSpPr>
            <a:spLocks noGrp="1"/>
          </p:cNvSpPr>
          <p:nvPr>
            <p:ph type="body" sz="quarter" idx="14"/>
          </p:nvPr>
        </p:nvSpPr>
        <p:spPr>
          <a:xfrm>
            <a:off x="138229" y="5969201"/>
            <a:ext cx="6921795" cy="239746"/>
          </a:xfrm>
        </p:spPr>
        <p:txBody>
          <a:bodyPr/>
          <a:lstStyle/>
          <a:p>
            <a:r>
              <a:rPr lang="en-US" sz="1400" dirty="0" smtClean="0"/>
              <a:t>55% </a:t>
            </a:r>
            <a:r>
              <a:rPr lang="en-US" sz="1400" dirty="0"/>
              <a:t>of those who have an opinion believe that Ireland’s abortion ban is cruel and inhumane. </a:t>
            </a:r>
            <a:endParaRPr lang="en-IE" sz="1400" dirty="0" smtClean="0"/>
          </a:p>
        </p:txBody>
      </p:sp>
      <p:sp>
        <p:nvSpPr>
          <p:cNvPr id="7" name="Text Box 3"/>
          <p:cNvSpPr txBox="1">
            <a:spLocks noChangeArrowheads="1"/>
          </p:cNvSpPr>
          <p:nvPr/>
        </p:nvSpPr>
        <p:spPr bwMode="auto">
          <a:xfrm>
            <a:off x="8705997" y="6278473"/>
            <a:ext cx="444353"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(Q.4)</a:t>
            </a:r>
            <a:endParaRPr lang="en-GB" sz="1000" i="1" dirty="0">
              <a:solidFill>
                <a:srgbClr val="22505F"/>
              </a:solidFill>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229324788"/>
              </p:ext>
            </p:extLst>
          </p:nvPr>
        </p:nvGraphicFramePr>
        <p:xfrm>
          <a:off x="144000" y="1483266"/>
          <a:ext cx="8381933" cy="1816723"/>
        </p:xfrm>
        <a:graphic>
          <a:graphicData uri="http://schemas.openxmlformats.org/drawingml/2006/table">
            <a:tbl>
              <a:tblPr firstRow="1" bandRow="1">
                <a:tableStyleId>{00A15C55-8517-42AA-B614-E9B94910E393}</a:tableStyleId>
              </a:tblPr>
              <a:tblGrid>
                <a:gridCol w="1353670"/>
                <a:gridCol w="682030"/>
                <a:gridCol w="682030"/>
                <a:gridCol w="682030"/>
                <a:gridCol w="682030"/>
                <a:gridCol w="682030"/>
                <a:gridCol w="682030"/>
                <a:gridCol w="682030"/>
                <a:gridCol w="682030"/>
                <a:gridCol w="682030"/>
                <a:gridCol w="305793"/>
                <a:gridCol w="584200"/>
              </a:tblGrid>
              <a:tr h="107207">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2">
                  <a:txBody>
                    <a:bodyPr/>
                    <a:lstStyle/>
                    <a:p>
                      <a:pPr algn="ctr" fontAlgn="b"/>
                      <a:r>
                        <a:rPr lang="en-IE" sz="1200" u="none" strike="noStrike" dirty="0" smtClean="0">
                          <a:effectLst/>
                        </a:rPr>
                        <a:t>Sex</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gridSpan="6">
                  <a:txBody>
                    <a:bodyPr/>
                    <a:lstStyle/>
                    <a:p>
                      <a:pPr algn="ctr" fontAlgn="b"/>
                      <a:r>
                        <a:rPr lang="en-IE" sz="1200" u="none" strike="noStrike" dirty="0" smtClean="0">
                          <a:effectLst/>
                        </a:rPr>
                        <a:t>Age</a:t>
                      </a:r>
                      <a:endParaRPr lang="en-IE" sz="1200" b="0" i="0" u="none" strike="noStrike" dirty="0">
                        <a:solidFill>
                          <a:schemeClr val="tx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hMerge="1">
                  <a:txBody>
                    <a:bodyPr/>
                    <a:lstStyle/>
                    <a:p>
                      <a:pPr algn="ctr" fontAlgn="b"/>
                      <a:endParaRPr lang="en-IE" sz="1200" b="0" i="0" u="none" strike="noStrike" dirty="0">
                        <a:solidFill>
                          <a:schemeClr val="bg1"/>
                        </a:solidFill>
                        <a:effectLst/>
                        <a:latin typeface="+mn-lt"/>
                      </a:endParaRPr>
                    </a:p>
                  </a:txBody>
                  <a:tcPr marL="9525" marR="9525" marT="9525" marB="0" anchor="ctr"/>
                </a:tc>
                <a:tc>
                  <a:txBody>
                    <a:bodyPr/>
                    <a:lstStyle/>
                    <a:p>
                      <a:pPr algn="ctr" fontAlgn="b"/>
                      <a:endParaRPr lang="en-IE" sz="1200" b="0" i="0" u="none" strike="noStrike" dirty="0">
                        <a:solidFill>
                          <a:schemeClr val="tx1"/>
                        </a:solidFill>
                        <a:effectLst/>
                        <a:latin typeface="+mn-lt"/>
                      </a:endParaRPr>
                    </a:p>
                  </a:txBody>
                  <a:tcPr marL="9525" marR="9525" marT="9525" marB="0" anchor="ctr"/>
                </a:tc>
                <a:tc>
                  <a:txBody>
                    <a:bodyPr/>
                    <a:lstStyle/>
                    <a:p>
                      <a:pPr algn="ctr" fontAlgn="b"/>
                      <a:endParaRPr lang="en-IE" sz="1200" b="0" i="0" u="none" strike="noStrike" dirty="0">
                        <a:solidFill>
                          <a:schemeClr val="tx1"/>
                        </a:solidFill>
                        <a:effectLst/>
                        <a:latin typeface="+mn-lt"/>
                      </a:endParaRPr>
                    </a:p>
                  </a:txBody>
                  <a:tcPr marL="9525" marR="9525" marT="9525" marB="0" anchor="ctr"/>
                </a:tc>
              </a:tr>
              <a:tr h="107207">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Female</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18-24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25-34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35-44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45-54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55-64</a:t>
                      </a:r>
                      <a:endParaRPr lang="en-IE" sz="1100" b="1" i="0" u="none" strike="noStrike" dirty="0">
                        <a:solidFill>
                          <a:schemeClr val="bg1"/>
                        </a:solidFill>
                        <a:effectLst/>
                        <a:latin typeface="+mn-lt"/>
                      </a:endParaRPr>
                    </a:p>
                  </a:txBody>
                  <a:tcPr marL="9525" marR="9525" marT="9525" marB="0" anchor="ctr"/>
                </a:tc>
                <a:tc>
                  <a:txBody>
                    <a:bodyPr/>
                    <a:lstStyle/>
                    <a:p>
                      <a:pPr algn="ctr" fontAlgn="b"/>
                      <a:r>
                        <a:rPr lang="en-IE" sz="1100" u="none" strike="noStrike" dirty="0">
                          <a:effectLst/>
                        </a:rPr>
                        <a:t> 65+</a:t>
                      </a:r>
                      <a:endParaRPr lang="en-IE" sz="1100" b="1" i="0" u="none" strike="noStrike" dirty="0">
                        <a:solidFill>
                          <a:schemeClr val="bg1"/>
                        </a:solidFill>
                        <a:effectLst/>
                        <a:latin typeface="+mn-lt"/>
                      </a:endParaRPr>
                    </a:p>
                  </a:txBody>
                  <a:tcPr marL="9525" marR="9525" marT="9525" marB="0" anchor="ctr"/>
                </a:tc>
                <a:tc>
                  <a:txBody>
                    <a:bodyPr/>
                    <a:lstStyle/>
                    <a:p>
                      <a:pPr algn="ctr" fontAlgn="b"/>
                      <a:endParaRPr lang="en-IE" sz="1200" b="0" i="0" u="none" strike="noStrike" dirty="0">
                        <a:solidFill>
                          <a:schemeClr val="bg1"/>
                        </a:solidFill>
                        <a:effectLst/>
                        <a:latin typeface="+mn-lt"/>
                      </a:endParaRPr>
                    </a:p>
                  </a:txBody>
                  <a:tcPr marL="9525" marR="9525" marT="9525" marB="0" anchor="ctr">
                    <a:solidFill>
                      <a:schemeClr val="accent4"/>
                    </a:solidFill>
                  </a:tcPr>
                </a:tc>
                <a:tc>
                  <a:txBody>
                    <a:bodyPr/>
                    <a:lstStyle/>
                    <a:p>
                      <a:pPr algn="ctr" fontAlgn="b"/>
                      <a:r>
                        <a:rPr lang="en-IE" sz="1200" b="0" i="0" u="none" strike="noStrike" dirty="0" smtClean="0">
                          <a:solidFill>
                            <a:schemeClr val="bg1"/>
                          </a:solidFill>
                          <a:effectLst/>
                          <a:latin typeface="+mn-lt"/>
                        </a:rPr>
                        <a:t>55+</a:t>
                      </a:r>
                      <a:endParaRPr lang="en-IE" sz="1200" b="0" i="0" u="none" strike="noStrike" dirty="0">
                        <a:solidFill>
                          <a:schemeClr val="bg1"/>
                        </a:solidFill>
                        <a:effectLst/>
                        <a:latin typeface="+mn-lt"/>
                      </a:endParaRPr>
                    </a:p>
                  </a:txBody>
                  <a:tcPr marL="9525" marR="9525" marT="9525" marB="0" anchor="ctr"/>
                </a:tc>
              </a:tr>
              <a:tr h="107207">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491</a:t>
                      </a:r>
                    </a:p>
                  </a:txBody>
                  <a:tcPr marL="9525" marR="9525" marT="9525" marB="0" anchor="b"/>
                </a:tc>
                <a:tc>
                  <a:txBody>
                    <a:bodyPr/>
                    <a:lstStyle/>
                    <a:p>
                      <a:pPr algn="ctr" fontAlgn="b"/>
                      <a:r>
                        <a:rPr lang="en-IE" sz="1100" b="0" i="0" u="none" strike="noStrike">
                          <a:solidFill>
                            <a:schemeClr val="bg1"/>
                          </a:solidFill>
                          <a:effectLst/>
                          <a:latin typeface="Calibri"/>
                        </a:rPr>
                        <a:t>511</a:t>
                      </a:r>
                    </a:p>
                  </a:txBody>
                  <a:tcPr marL="9525" marR="9525" marT="9525" marB="0" anchor="b"/>
                </a:tc>
                <a:tc>
                  <a:txBody>
                    <a:bodyPr/>
                    <a:lstStyle/>
                    <a:p>
                      <a:pPr algn="ctr" fontAlgn="b"/>
                      <a:r>
                        <a:rPr lang="en-IE" sz="1100" b="0" i="0" u="none" strike="noStrike">
                          <a:solidFill>
                            <a:schemeClr val="bg1"/>
                          </a:solidFill>
                          <a:effectLst/>
                          <a:latin typeface="Calibri"/>
                        </a:rPr>
                        <a:t>100</a:t>
                      </a:r>
                    </a:p>
                  </a:txBody>
                  <a:tcPr marL="9525" marR="9525" marT="9525" marB="0" anchor="b"/>
                </a:tc>
                <a:tc>
                  <a:txBody>
                    <a:bodyPr/>
                    <a:lstStyle/>
                    <a:p>
                      <a:pPr algn="ctr" fontAlgn="b"/>
                      <a:r>
                        <a:rPr lang="en-IE" sz="1100" b="0" i="0" u="none" strike="noStrike">
                          <a:solidFill>
                            <a:schemeClr val="bg1"/>
                          </a:solidFill>
                          <a:effectLst/>
                          <a:latin typeface="Calibri"/>
                        </a:rPr>
                        <a:t>190</a:t>
                      </a:r>
                    </a:p>
                  </a:txBody>
                  <a:tcPr marL="9525" marR="9525" marT="9525" marB="0" anchor="b"/>
                </a:tc>
                <a:tc>
                  <a:txBody>
                    <a:bodyPr/>
                    <a:lstStyle/>
                    <a:p>
                      <a:pPr algn="ctr" fontAlgn="b"/>
                      <a:r>
                        <a:rPr lang="en-IE" sz="1100" b="0" i="0" u="none" strike="noStrike">
                          <a:solidFill>
                            <a:schemeClr val="bg1"/>
                          </a:solidFill>
                          <a:effectLst/>
                          <a:latin typeface="Calibri"/>
                        </a:rPr>
                        <a:t>210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r>
                        <a:rPr lang="en-IE" sz="1100" b="0" i="0" u="none" strike="noStrike">
                          <a:solidFill>
                            <a:schemeClr val="bg1"/>
                          </a:solidFill>
                          <a:effectLst/>
                          <a:latin typeface="Calibri"/>
                        </a:rPr>
                        <a:t>140</a:t>
                      </a:r>
                    </a:p>
                  </a:txBody>
                  <a:tcPr marL="9525" marR="9525" marT="9525" marB="0" anchor="b"/>
                </a:tc>
                <a:tc>
                  <a:txBody>
                    <a:bodyPr/>
                    <a:lstStyle/>
                    <a:p>
                      <a:pPr algn="ctr" fontAlgn="b"/>
                      <a:r>
                        <a:rPr lang="en-IE" sz="1100" b="0" i="0" u="none" strike="noStrike">
                          <a:solidFill>
                            <a:schemeClr val="bg1"/>
                          </a:solidFill>
                          <a:effectLst/>
                          <a:latin typeface="Calibri"/>
                        </a:rPr>
                        <a:t>180</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321</a:t>
                      </a:r>
                    </a:p>
                  </a:txBody>
                  <a:tcPr marL="9525" marR="9525" marT="9525" marB="0" anchor="b"/>
                </a:tc>
              </a:tr>
              <a:tr h="98715">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42%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43%</a:t>
                      </a:r>
                    </a:p>
                  </a:txBody>
                  <a:tcPr marL="9525" marR="9525" marT="9525" marB="0" anchor="b"/>
                </a:tc>
                <a:tc>
                  <a:txBody>
                    <a:bodyPr/>
                    <a:lstStyle/>
                    <a:p>
                      <a:pPr algn="ctr" fontAlgn="b"/>
                      <a:r>
                        <a:rPr lang="en-IE" sz="1100" b="0" i="0" u="none" strike="noStrike" dirty="0">
                          <a:solidFill>
                            <a:schemeClr val="bg1"/>
                          </a:solidFill>
                          <a:effectLst/>
                          <a:latin typeface="Calibri"/>
                        </a:rPr>
                        <a:t>42%</a:t>
                      </a:r>
                    </a:p>
                  </a:txBody>
                  <a:tcPr marL="9525" marR="9525" marT="9525" marB="0" anchor="b"/>
                </a:tc>
                <a:tc>
                  <a:txBody>
                    <a:bodyPr/>
                    <a:lstStyle/>
                    <a:p>
                      <a:pPr algn="ctr" fontAlgn="b"/>
                      <a:r>
                        <a:rPr lang="en-IE" sz="1100" b="0" i="0" u="none" strike="noStrike">
                          <a:solidFill>
                            <a:schemeClr val="bg1"/>
                          </a:solidFill>
                          <a:effectLst/>
                          <a:latin typeface="Calibri"/>
                        </a:rPr>
                        <a:t>29%</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43%</a:t>
                      </a:r>
                    </a:p>
                  </a:txBody>
                  <a:tcPr marL="9525" marR="9525" marT="9525" marB="0" anchor="b"/>
                </a:tc>
                <a:tc>
                  <a:txBody>
                    <a:bodyPr/>
                    <a:lstStyle/>
                    <a:p>
                      <a:pPr algn="ctr" fontAlgn="b"/>
                      <a:r>
                        <a:rPr lang="en-IE" sz="1100" b="0" i="0" u="none" strike="noStrike">
                          <a:solidFill>
                            <a:schemeClr val="bg1"/>
                          </a:solidFill>
                          <a:effectLst/>
                          <a:latin typeface="Calibri"/>
                        </a:rPr>
                        <a:t>40%</a:t>
                      </a:r>
                    </a:p>
                  </a:txBody>
                  <a:tcPr marL="9525" marR="9525" marT="9525" marB="0" anchor="b"/>
                </a:tc>
                <a:tc>
                  <a:txBody>
                    <a:bodyPr/>
                    <a:lstStyle/>
                    <a:p>
                      <a:pPr algn="ctr" fontAlgn="b"/>
                      <a:r>
                        <a:rPr lang="en-IE" sz="1100" b="0" i="0" u="none" strike="noStrike">
                          <a:solidFill>
                            <a:schemeClr val="bg1"/>
                          </a:solidFill>
                          <a:effectLst/>
                          <a:latin typeface="Calibri"/>
                        </a:rPr>
                        <a:t>48%</a:t>
                      </a:r>
                    </a:p>
                  </a:txBody>
                  <a:tcPr marL="9525" marR="9525" marT="9525" marB="0" anchor="b"/>
                </a:tc>
                <a:tc>
                  <a:txBody>
                    <a:bodyPr/>
                    <a:lstStyle/>
                    <a:p>
                      <a:pPr algn="ctr" fontAlgn="b"/>
                      <a:r>
                        <a:rPr lang="en-IE" sz="1100" b="0" i="0" u="none" strike="noStrike">
                          <a:solidFill>
                            <a:schemeClr val="bg1"/>
                          </a:solidFill>
                          <a:effectLst/>
                          <a:latin typeface="Calibri"/>
                        </a:rPr>
                        <a:t>55%</a:t>
                      </a:r>
                    </a:p>
                  </a:txBody>
                  <a:tcPr marL="9525" marR="9525" marT="9525" marB="0" anchor="b">
                    <a:solidFill>
                      <a:schemeClr val="accent1"/>
                    </a:solidFill>
                  </a:tcPr>
                </a:tc>
                <a:tc>
                  <a:txBody>
                    <a:bodyPr/>
                    <a:lstStyle/>
                    <a:p>
                      <a:pPr algn="ctr" fontAlgn="b"/>
                      <a:r>
                        <a:rPr lang="en-IE" sz="1100" b="0" i="0" u="none" strike="noStrike">
                          <a:solidFill>
                            <a:schemeClr val="bg1"/>
                          </a:solidFill>
                          <a:effectLst/>
                          <a:latin typeface="Calibri"/>
                        </a:rPr>
                        <a:t>37%</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45%</a:t>
                      </a:r>
                    </a:p>
                  </a:txBody>
                  <a:tcPr marL="9525" marR="9525" marT="9525" marB="0" anchor="b"/>
                </a:tc>
              </a:tr>
              <a:tr h="186043">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13%</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13%</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r>
              <a:tr h="125181">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18%</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dirty="0">
                          <a:solidFill>
                            <a:schemeClr val="bg1"/>
                          </a:solidFill>
                          <a:effectLst/>
                          <a:latin typeface="Calibri"/>
                        </a:rPr>
                        <a:t>20%</a:t>
                      </a:r>
                    </a:p>
                  </a:txBody>
                  <a:tcPr marL="9525" marR="9525" marT="9525" marB="0" anchor="b"/>
                </a:tc>
                <a:tc>
                  <a:txBody>
                    <a:bodyPr/>
                    <a:lstStyle/>
                    <a:p>
                      <a:pPr algn="ctr" fontAlgn="b"/>
                      <a:r>
                        <a:rPr lang="en-IE" sz="1100" b="0" i="0" u="none" strike="noStrike" dirty="0">
                          <a:solidFill>
                            <a:schemeClr val="bg1"/>
                          </a:solidFill>
                          <a:effectLst/>
                          <a:latin typeface="Calibri"/>
                        </a:rPr>
                        <a:t>24%</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20%</a:t>
                      </a:r>
                    </a:p>
                  </a:txBody>
                  <a:tcPr marL="9525" marR="9525" marT="9525" marB="0" anchor="b"/>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19%</a:t>
                      </a:r>
                    </a:p>
                  </a:txBody>
                  <a:tcPr marL="9525" marR="9525" marT="9525" marB="0" anchor="b"/>
                </a:tc>
              </a:tr>
              <a:tr h="98715">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9%</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11%</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dirty="0">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r>
                        <a:rPr lang="en-IE" sz="1100" b="0" i="0" u="none" strike="noStrike">
                          <a:solidFill>
                            <a:schemeClr val="bg1"/>
                          </a:solidFill>
                          <a:effectLst/>
                          <a:latin typeface="Calibri"/>
                        </a:rPr>
                        <a:t>4%</a:t>
                      </a:r>
                    </a:p>
                  </a:txBody>
                  <a:tcPr marL="9525" marR="9525" marT="9525" marB="0" anchor="b"/>
                </a:tc>
                <a:tc>
                  <a:txBody>
                    <a:bodyPr/>
                    <a:lstStyle/>
                    <a:p>
                      <a:pPr algn="ctr" fontAlgn="b"/>
                      <a:r>
                        <a:rPr lang="en-IE" sz="1100" b="0" i="0" u="none" strike="noStrike">
                          <a:solidFill>
                            <a:schemeClr val="bg1"/>
                          </a:solidFill>
                          <a:effectLst/>
                          <a:latin typeface="Calibri"/>
                        </a:rPr>
                        <a:t>7%</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6%</a:t>
                      </a:r>
                    </a:p>
                  </a:txBody>
                  <a:tcPr marL="9525" marR="9525" marT="9525" marB="0" anchor="b"/>
                </a:tc>
              </a:tr>
              <a:tr h="98715">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17%</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dirty="0">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dirty="0">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24%</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19%</a:t>
                      </a:r>
                    </a:p>
                  </a:txBody>
                  <a:tcPr marL="9525" marR="9525" marT="9525" marB="0" anchor="b"/>
                </a:tc>
              </a:tr>
              <a:tr h="98715">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a:solidFill>
                            <a:schemeClr val="bg1"/>
                          </a:solidFill>
                          <a:effectLst/>
                          <a:latin typeface="Calibri"/>
                        </a:rPr>
                        <a:t>0</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r>
                        <a:rPr lang="en-IE" sz="1100" b="0" i="0" u="none" strike="noStrike" dirty="0">
                          <a:solidFill>
                            <a:schemeClr val="bg1"/>
                          </a:solidFill>
                          <a:effectLst/>
                          <a:latin typeface="Calibri"/>
                        </a:rPr>
                        <a:t>1%</a:t>
                      </a:r>
                    </a:p>
                  </a:txBody>
                  <a:tcPr marL="9525" marR="9525" marT="9525" marB="0" anchor="b"/>
                </a:tc>
                <a:tc>
                  <a:txBody>
                    <a:bodyPr/>
                    <a:lstStyle/>
                    <a:p>
                      <a:pPr algn="ctr" fontAlgn="b"/>
                      <a:endParaRPr lang="en-IE" sz="1100" b="0" i="0" u="none" strike="noStrike" dirty="0">
                        <a:solidFill>
                          <a:schemeClr val="bg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1%</a:t>
                      </a:r>
                    </a:p>
                  </a:txBody>
                  <a:tcPr marL="9525" marR="9525" marT="9525" marB="0" anchor="b"/>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950044741"/>
              </p:ext>
            </p:extLst>
          </p:nvPr>
        </p:nvGraphicFramePr>
        <p:xfrm>
          <a:off x="158977" y="3412081"/>
          <a:ext cx="7383385" cy="1792605"/>
        </p:xfrm>
        <a:graphic>
          <a:graphicData uri="http://schemas.openxmlformats.org/drawingml/2006/table">
            <a:tbl>
              <a:tblPr firstRow="1" bandRow="1">
                <a:tableStyleId>{00A15C55-8517-42AA-B614-E9B94910E393}</a:tableStyleId>
              </a:tblPr>
              <a:tblGrid>
                <a:gridCol w="1617067"/>
                <a:gridCol w="804333"/>
                <a:gridCol w="708855"/>
                <a:gridCol w="708855"/>
                <a:gridCol w="708855"/>
                <a:gridCol w="708855"/>
                <a:gridCol w="708855"/>
                <a:gridCol w="708855"/>
                <a:gridCol w="708855"/>
              </a:tblGrid>
              <a:tr h="56038">
                <a:tc>
                  <a:txBody>
                    <a:bodyPr/>
                    <a:lstStyle/>
                    <a:p>
                      <a:pPr algn="l" fontAlgn="b"/>
                      <a:endParaRPr lang="en-IE" sz="1200" b="0" i="0" u="none" strike="noStrike" dirty="0">
                        <a:solidFill>
                          <a:schemeClr val="bg1"/>
                        </a:solidFill>
                        <a:effectLst/>
                        <a:latin typeface="+mn-lt"/>
                      </a:endParaRPr>
                    </a:p>
                  </a:txBody>
                  <a:tcPr marL="9525" marR="9525" marT="9525" marB="0" anchor="b"/>
                </a:tc>
                <a:tc>
                  <a:txBody>
                    <a:bodyPr/>
                    <a:lstStyle/>
                    <a:p>
                      <a:pPr algn="ctr" fontAlgn="b"/>
                      <a:r>
                        <a:rPr lang="en-IE" sz="1200" u="none" strike="noStrike" dirty="0" smtClean="0">
                          <a:solidFill>
                            <a:schemeClr val="tx1"/>
                          </a:solidFill>
                          <a:effectLst/>
                        </a:rPr>
                        <a:t> Total </a:t>
                      </a:r>
                      <a:endParaRPr lang="en-IE" sz="1200" b="1" i="0" u="none" strike="noStrike" dirty="0">
                        <a:solidFill>
                          <a:schemeClr val="tx1"/>
                        </a:solidFill>
                        <a:effectLst/>
                        <a:latin typeface="+mn-lt"/>
                      </a:endParaRPr>
                    </a:p>
                  </a:txBody>
                  <a:tcPr marL="9525" marR="9525" marT="9525" marB="0" anchor="ctr"/>
                </a:tc>
                <a:tc gridSpan="3">
                  <a:txBody>
                    <a:bodyPr/>
                    <a:lstStyle/>
                    <a:p>
                      <a:pPr algn="ctr" fontAlgn="b"/>
                      <a:r>
                        <a:rPr lang="en-IE" sz="1100" u="none" strike="noStrike" dirty="0" smtClean="0">
                          <a:effectLst/>
                        </a:rPr>
                        <a:t>Class</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gridSpan="4">
                  <a:txBody>
                    <a:bodyPr/>
                    <a:lstStyle/>
                    <a:p>
                      <a:pPr algn="ctr" fontAlgn="b"/>
                      <a:r>
                        <a:rPr lang="en-IE" sz="1100" u="none" strike="noStrike" dirty="0" smtClean="0">
                          <a:effectLst/>
                        </a:rPr>
                        <a:t>Region</a:t>
                      </a:r>
                      <a:endParaRPr lang="en-IE" sz="1100" b="1" i="0" u="none" strike="noStrike"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c hMerge="1">
                  <a:txBody>
                    <a:bodyPr/>
                    <a:lstStyle/>
                    <a:p>
                      <a:pPr algn="l" fontAlgn="b"/>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u="none" strike="noStrike" dirty="0">
                          <a:effectLst/>
                        </a:rPr>
                        <a:t> </a:t>
                      </a:r>
                      <a:endParaRPr lang="en-IE" sz="1200" b="0" i="0" u="none" strike="noStrike" dirty="0">
                        <a:solidFill>
                          <a:schemeClr val="bg1"/>
                        </a:solidFill>
                        <a:effectLst/>
                        <a:latin typeface="+mn-lt"/>
                      </a:endParaRPr>
                    </a:p>
                  </a:txBody>
                  <a:tcPr marL="9525" marR="9525" marT="9525" marB="0" anchor="b"/>
                </a:tc>
                <a:tc>
                  <a:txBody>
                    <a:bodyPr/>
                    <a:lstStyle/>
                    <a:p>
                      <a:pPr algn="ctr" fontAlgn="b"/>
                      <a:endParaRPr lang="en-IE" sz="1100" b="1" i="0" u="none" strike="noStrike" dirty="0">
                        <a:solidFill>
                          <a:schemeClr val="tx1"/>
                        </a:solidFill>
                        <a:effectLst/>
                        <a:latin typeface="+mn-lt"/>
                      </a:endParaRPr>
                    </a:p>
                  </a:txBody>
                  <a:tcPr marL="9525" marR="9525" marT="9525" marB="0" anchor="ctr">
                    <a:solidFill>
                      <a:schemeClr val="accent4"/>
                    </a:solidFill>
                  </a:tcPr>
                </a:tc>
                <a:tc>
                  <a:txBody>
                    <a:bodyPr/>
                    <a:lstStyle/>
                    <a:p>
                      <a:pPr algn="ctr" fontAlgn="b"/>
                      <a:r>
                        <a:rPr lang="en-IE" sz="1100" u="none" strike="noStrike" dirty="0">
                          <a:effectLst/>
                        </a:rPr>
                        <a:t> ABC1</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C2DE</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 F</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Dublin</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a:effectLst/>
                        </a:rPr>
                        <a:t>ROL</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Munster</a:t>
                      </a:r>
                      <a:endParaRPr lang="en-IE" sz="11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IE" sz="1100" u="none" strike="noStrike" dirty="0" smtClean="0">
                          <a:effectLst/>
                        </a:rPr>
                        <a:t>Conn</a:t>
                      </a:r>
                      <a:r>
                        <a:rPr lang="en-IE" sz="1100" u="none" strike="noStrike" dirty="0">
                          <a:effectLst/>
                        </a:rPr>
                        <a:t>/ Ulster</a:t>
                      </a:r>
                      <a:endParaRPr lang="en-IE" sz="1100" b="1" i="0" u="none" strike="noStrike" dirty="0">
                        <a:solidFill>
                          <a:schemeClr val="bg1"/>
                        </a:solidFill>
                        <a:effectLst/>
                        <a:latin typeface="Calibri" panose="020F0502020204030204" pitchFamily="34" charset="0"/>
                      </a:endParaRPr>
                    </a:p>
                  </a:txBody>
                  <a:tcPr marL="9525" marR="9525" marT="9525" marB="0" anchor="b"/>
                </a:tc>
              </a:tr>
              <a:tr h="56038">
                <a:tc>
                  <a:txBody>
                    <a:bodyPr/>
                    <a:lstStyle/>
                    <a:p>
                      <a:pPr algn="l" fontAlgn="b"/>
                      <a:r>
                        <a:rPr lang="en-IE" sz="1200" i="1" u="none" strike="noStrike" dirty="0" smtClean="0">
                          <a:effectLst/>
                        </a:rPr>
                        <a:t>Base</a:t>
                      </a:r>
                      <a:endParaRPr lang="en-IE" sz="1200" b="0" i="1" u="none" strike="noStrike" dirty="0">
                        <a:solidFill>
                          <a:schemeClr val="bg1"/>
                        </a:solidFill>
                        <a:effectLst/>
                        <a:latin typeface="+mn-lt"/>
                      </a:endParaRPr>
                    </a:p>
                  </a:txBody>
                  <a:tcPr marL="9525" marR="9525" marT="9525" marB="0" anchor="b"/>
                </a:tc>
                <a:tc>
                  <a:txBody>
                    <a:bodyPr/>
                    <a:lstStyle/>
                    <a:p>
                      <a:pPr algn="ctr" fontAlgn="b"/>
                      <a:r>
                        <a:rPr lang="en-IE" sz="1100" i="1" u="none" strike="noStrike" dirty="0" smtClean="0">
                          <a:solidFill>
                            <a:schemeClr val="tx1"/>
                          </a:solidFill>
                          <a:effectLst/>
                        </a:rPr>
                        <a:t>1,002</a:t>
                      </a:r>
                      <a:endParaRPr lang="en-IE" sz="1100" b="1" i="1" u="none" strike="noStrike" dirty="0">
                        <a:solidFill>
                          <a:schemeClr val="tx1"/>
                        </a:solidFill>
                        <a:effectLst/>
                        <a:latin typeface="+mn-lt"/>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409</a:t>
                      </a:r>
                    </a:p>
                  </a:txBody>
                  <a:tcPr marL="9525" marR="9525" marT="9525" marB="0" anchor="b"/>
                </a:tc>
                <a:tc>
                  <a:txBody>
                    <a:bodyPr/>
                    <a:lstStyle/>
                    <a:p>
                      <a:pPr algn="ctr" fontAlgn="b"/>
                      <a:r>
                        <a:rPr lang="en-IE" sz="1100" b="0" i="0" u="none" strike="noStrike">
                          <a:solidFill>
                            <a:schemeClr val="bg1"/>
                          </a:solidFill>
                          <a:effectLst/>
                          <a:latin typeface="Calibri"/>
                        </a:rPr>
                        <a:t>506</a:t>
                      </a:r>
                    </a:p>
                  </a:txBody>
                  <a:tcPr marL="9525" marR="9525" marT="9525" marB="0" anchor="b"/>
                </a:tc>
                <a:tc>
                  <a:txBody>
                    <a:bodyPr/>
                    <a:lstStyle/>
                    <a:p>
                      <a:pPr algn="ctr" fontAlgn="b"/>
                      <a:r>
                        <a:rPr lang="en-IE" sz="1100" b="0" i="0" u="none" strike="noStrike">
                          <a:solidFill>
                            <a:schemeClr val="bg1"/>
                          </a:solidFill>
                          <a:effectLst/>
                          <a:latin typeface="Calibri"/>
                        </a:rPr>
                        <a:t>58</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a:solidFill>
                            <a:schemeClr val="bg1"/>
                          </a:solidFill>
                          <a:effectLst/>
                          <a:latin typeface="Calibri"/>
                        </a:rPr>
                        <a:t>261</a:t>
                      </a:r>
                    </a:p>
                  </a:txBody>
                  <a:tcPr marL="9525" marR="9525" marT="9525" marB="0" anchor="b"/>
                </a:tc>
                <a:tc>
                  <a:txBody>
                    <a:bodyPr/>
                    <a:lstStyle/>
                    <a:p>
                      <a:pPr algn="ctr" fontAlgn="b"/>
                      <a:r>
                        <a:rPr lang="en-IE" sz="1100" b="0" i="0" u="none" strike="noStrike">
                          <a:solidFill>
                            <a:schemeClr val="bg1"/>
                          </a:solidFill>
                          <a:effectLst/>
                          <a:latin typeface="Calibri"/>
                        </a:rPr>
                        <a:t>281</a:t>
                      </a:r>
                    </a:p>
                  </a:txBody>
                  <a:tcPr marL="9525" marR="9525" marT="9525" marB="0" anchor="b"/>
                </a:tc>
                <a:tc>
                  <a:txBody>
                    <a:bodyPr/>
                    <a:lstStyle/>
                    <a:p>
                      <a:pPr algn="ctr" fontAlgn="b"/>
                      <a:r>
                        <a:rPr lang="en-IE" sz="1100" b="0" i="0" u="none" strike="noStrike" dirty="0">
                          <a:solidFill>
                            <a:schemeClr val="bg1"/>
                          </a:solidFill>
                          <a:effectLst/>
                          <a:latin typeface="Calibri"/>
                        </a:rPr>
                        <a:t>180</a:t>
                      </a:r>
                    </a:p>
                  </a:txBody>
                  <a:tcPr marL="9525" marR="9525" marT="9525" marB="0" anchor="b"/>
                </a:tc>
              </a:tr>
              <a:tr h="41506">
                <a:tc>
                  <a:txBody>
                    <a:bodyPr/>
                    <a:lstStyle/>
                    <a:p>
                      <a:pPr algn="r" fontAlgn="b"/>
                      <a:r>
                        <a:rPr lang="en-GB" sz="1100" b="0" u="none" strike="noStrike" dirty="0">
                          <a:solidFill>
                            <a:schemeClr val="bg1"/>
                          </a:solidFill>
                          <a:effectLst/>
                        </a:rPr>
                        <a:t>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42%</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dirty="0">
                          <a:solidFill>
                            <a:schemeClr val="bg1"/>
                          </a:solidFill>
                          <a:effectLst/>
                          <a:latin typeface="Calibri"/>
                        </a:rPr>
                        <a:t>39%</a:t>
                      </a:r>
                    </a:p>
                  </a:txBody>
                  <a:tcPr marL="9525" marR="9525" marT="9525" marB="0" anchor="b"/>
                </a:tc>
                <a:tc>
                  <a:txBody>
                    <a:bodyPr/>
                    <a:lstStyle/>
                    <a:p>
                      <a:pPr algn="ctr" fontAlgn="b"/>
                      <a:r>
                        <a:rPr lang="en-IE" sz="1100" b="0" i="0" u="none" strike="noStrike" dirty="0">
                          <a:solidFill>
                            <a:schemeClr val="bg1"/>
                          </a:solidFill>
                          <a:effectLst/>
                          <a:latin typeface="Calibri"/>
                        </a:rPr>
                        <a:t>46%</a:t>
                      </a:r>
                    </a:p>
                  </a:txBody>
                  <a:tcPr marL="9525" marR="9525" marT="9525" marB="0" anchor="b"/>
                </a:tc>
                <a:tc>
                  <a:txBody>
                    <a:bodyPr/>
                    <a:lstStyle/>
                    <a:p>
                      <a:pPr algn="ctr" fontAlgn="b"/>
                      <a:r>
                        <a:rPr lang="en-IE" sz="1100" b="0" i="0" u="none" strike="noStrike">
                          <a:solidFill>
                            <a:schemeClr val="bg1"/>
                          </a:solidFill>
                          <a:effectLst/>
                          <a:latin typeface="Calibri"/>
                        </a:rPr>
                        <a:t>33%</a:t>
                      </a:r>
                    </a:p>
                  </a:txBody>
                  <a:tcPr marL="9525" marR="9525" marT="9525" marB="0" anchor="b">
                    <a:solidFill>
                      <a:schemeClr val="bg2">
                        <a:lumMod val="40000"/>
                        <a:lumOff val="60000"/>
                      </a:schemeClr>
                    </a:solidFill>
                  </a:tcPr>
                </a:tc>
                <a:tc>
                  <a:txBody>
                    <a:bodyPr/>
                    <a:lstStyle/>
                    <a:p>
                      <a:pPr algn="ctr" fontAlgn="b"/>
                      <a:r>
                        <a:rPr lang="en-IE" sz="1100" b="0" i="0" u="none" strike="noStrike">
                          <a:solidFill>
                            <a:schemeClr val="bg1"/>
                          </a:solidFill>
                          <a:effectLst/>
                          <a:latin typeface="Calibri"/>
                        </a:rPr>
                        <a:t>49%</a:t>
                      </a:r>
                    </a:p>
                  </a:txBody>
                  <a:tcPr marL="9525" marR="9525" marT="9525" marB="0" anchor="b"/>
                </a:tc>
                <a:tc>
                  <a:txBody>
                    <a:bodyPr/>
                    <a:lstStyle/>
                    <a:p>
                      <a:pPr algn="ctr" fontAlgn="b"/>
                      <a:r>
                        <a:rPr lang="en-IE" sz="1100" b="0" i="0" u="none" strike="noStrike">
                          <a:solidFill>
                            <a:schemeClr val="bg1"/>
                          </a:solidFill>
                          <a:effectLst/>
                          <a:latin typeface="Calibri"/>
                        </a:rPr>
                        <a:t>44%</a:t>
                      </a:r>
                    </a:p>
                  </a:txBody>
                  <a:tcPr marL="9525" marR="9525" marT="9525" marB="0" anchor="b"/>
                </a:tc>
                <a:tc>
                  <a:txBody>
                    <a:bodyPr/>
                    <a:lstStyle/>
                    <a:p>
                      <a:pPr algn="ctr" fontAlgn="b"/>
                      <a:r>
                        <a:rPr lang="en-IE" sz="1100" b="0" i="0" u="none" strike="noStrike">
                          <a:solidFill>
                            <a:schemeClr val="bg1"/>
                          </a:solidFill>
                          <a:effectLst/>
                          <a:latin typeface="Calibri"/>
                        </a:rPr>
                        <a:t>38%</a:t>
                      </a:r>
                    </a:p>
                  </a:txBody>
                  <a:tcPr marL="9525" marR="9525" marT="9525" marB="0" anchor="b"/>
                </a:tc>
                <a:tc>
                  <a:txBody>
                    <a:bodyPr/>
                    <a:lstStyle/>
                    <a:p>
                      <a:pPr algn="ctr" fontAlgn="b"/>
                      <a:r>
                        <a:rPr lang="en-IE" sz="1100" b="0" i="0" u="none" strike="noStrike">
                          <a:solidFill>
                            <a:schemeClr val="bg1"/>
                          </a:solidFill>
                          <a:effectLst/>
                          <a:latin typeface="Calibri"/>
                        </a:rPr>
                        <a:t>36%</a:t>
                      </a:r>
                    </a:p>
                  </a:txBody>
                  <a:tcPr marL="9525" marR="9525" marT="9525" marB="0" anchor="b"/>
                </a:tc>
              </a:tr>
              <a:tr h="81866">
                <a:tc>
                  <a:txBody>
                    <a:bodyPr/>
                    <a:lstStyle/>
                    <a:p>
                      <a:pPr algn="r" fontAlgn="b"/>
                      <a:r>
                        <a:rPr lang="en-GB" sz="1100" b="0" u="none" strike="noStrike" dirty="0">
                          <a:solidFill>
                            <a:schemeClr val="bg1"/>
                          </a:solidFill>
                          <a:effectLst/>
                        </a:rPr>
                        <a:t>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13%</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11%</a:t>
                      </a:r>
                    </a:p>
                  </a:txBody>
                  <a:tcPr marL="9525" marR="9525" marT="9525" marB="0" anchor="b"/>
                </a:tc>
                <a:tc>
                  <a:txBody>
                    <a:bodyPr/>
                    <a:lstStyle/>
                    <a:p>
                      <a:pPr algn="ctr" fontAlgn="b"/>
                      <a:r>
                        <a:rPr lang="en-IE" sz="1100" b="0" i="0" u="none" strike="noStrike" dirty="0">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15%</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12%</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r>
              <a:tr h="41506">
                <a:tc>
                  <a:txBody>
                    <a:bodyPr/>
                    <a:lstStyle/>
                    <a:p>
                      <a:pPr algn="r" fontAlgn="b"/>
                      <a:r>
                        <a:rPr lang="en-GB" sz="1100" b="0" u="none" strike="noStrike" dirty="0">
                          <a:solidFill>
                            <a:schemeClr val="bg1"/>
                          </a:solidFill>
                          <a:effectLst/>
                        </a:rPr>
                        <a:t>Neither agree nor disagree</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smtClean="0">
                          <a:solidFill>
                            <a:schemeClr val="tx1"/>
                          </a:solidFill>
                          <a:effectLst/>
                        </a:rPr>
                        <a:t>18%</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17%</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dirty="0">
                          <a:solidFill>
                            <a:schemeClr val="bg1"/>
                          </a:solidFill>
                          <a:effectLst/>
                          <a:latin typeface="Calibri"/>
                        </a:rPr>
                        <a:t>34%</a:t>
                      </a:r>
                    </a:p>
                  </a:txBody>
                  <a:tcPr marL="9525" marR="9525" marT="9525" marB="0" anchor="b">
                    <a:solidFill>
                      <a:schemeClr val="accent1"/>
                    </a:solidFill>
                  </a:tcPr>
                </a:tc>
                <a:tc>
                  <a:txBody>
                    <a:bodyPr/>
                    <a:lstStyle/>
                    <a:p>
                      <a:pPr algn="ctr" fontAlgn="b"/>
                      <a:r>
                        <a:rPr lang="en-IE" sz="1100" b="0" i="0" u="none" strike="noStrike" dirty="0">
                          <a:solidFill>
                            <a:schemeClr val="bg1"/>
                          </a:solidFill>
                          <a:effectLst/>
                          <a:latin typeface="Calibri"/>
                        </a:rPr>
                        <a:t>14%</a:t>
                      </a:r>
                    </a:p>
                  </a:txBody>
                  <a:tcPr marL="9525" marR="9525" marT="9525" marB="0" anchor="b"/>
                </a:tc>
                <a:tc>
                  <a:txBody>
                    <a:bodyPr/>
                    <a:lstStyle/>
                    <a:p>
                      <a:pPr algn="ctr" fontAlgn="b"/>
                      <a:r>
                        <a:rPr lang="en-IE" sz="1100" b="0" i="0" u="none" strike="noStrike" dirty="0">
                          <a:solidFill>
                            <a:schemeClr val="bg1"/>
                          </a:solidFill>
                          <a:effectLst/>
                          <a:latin typeface="Calibri"/>
                        </a:rPr>
                        <a:t>20%</a:t>
                      </a:r>
                    </a:p>
                  </a:txBody>
                  <a:tcPr marL="9525" marR="9525" marT="9525" marB="0" anchor="b"/>
                </a:tc>
                <a:tc>
                  <a:txBody>
                    <a:bodyPr/>
                    <a:lstStyle/>
                    <a:p>
                      <a:pPr algn="ctr" fontAlgn="b"/>
                      <a:r>
                        <a:rPr lang="en-IE" sz="1100" b="0" i="0" u="none" strike="noStrike" dirty="0">
                          <a:solidFill>
                            <a:schemeClr val="bg1"/>
                          </a:solidFill>
                          <a:effectLst/>
                          <a:latin typeface="Calibri"/>
                        </a:rPr>
                        <a:t>19%</a:t>
                      </a:r>
                    </a:p>
                  </a:txBody>
                  <a:tcPr marL="9525" marR="9525" marT="9525" marB="0" anchor="b"/>
                </a:tc>
                <a:tc>
                  <a:txBody>
                    <a:bodyPr/>
                    <a:lstStyle/>
                    <a:p>
                      <a:pPr algn="ctr" fontAlgn="b"/>
                      <a:r>
                        <a:rPr lang="en-IE" sz="1100" b="0" i="0" u="none" strike="noStrike">
                          <a:solidFill>
                            <a:schemeClr val="bg1"/>
                          </a:solidFill>
                          <a:effectLst/>
                          <a:latin typeface="Calibri"/>
                        </a:rPr>
                        <a:t>21%</a:t>
                      </a:r>
                    </a:p>
                  </a:txBody>
                  <a:tcPr marL="9525" marR="9525" marT="9525" marB="0" anchor="b"/>
                </a:tc>
              </a:tr>
              <a:tr h="41506">
                <a:tc>
                  <a:txBody>
                    <a:bodyPr/>
                    <a:lstStyle/>
                    <a:p>
                      <a:pPr algn="r" fontAlgn="b"/>
                      <a:r>
                        <a:rPr lang="en-GB" sz="1100" b="0" u="none" strike="noStrike" dirty="0">
                          <a:solidFill>
                            <a:schemeClr val="bg1"/>
                          </a:solidFill>
                          <a:effectLst/>
                        </a:rPr>
                        <a:t>Disagree slightly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9%</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dirty="0">
                          <a:solidFill>
                            <a:schemeClr val="bg1"/>
                          </a:solidFill>
                          <a:effectLst/>
                          <a:latin typeface="Calibri"/>
                        </a:rPr>
                        <a:t>10%</a:t>
                      </a:r>
                    </a:p>
                  </a:txBody>
                  <a:tcPr marL="9525" marR="9525" marT="9525" marB="0" anchor="b"/>
                </a:tc>
                <a:tc>
                  <a:txBody>
                    <a:bodyPr/>
                    <a:lstStyle/>
                    <a:p>
                      <a:pPr algn="ctr" fontAlgn="b"/>
                      <a:r>
                        <a:rPr lang="en-IE" sz="1100" b="0" i="0" u="none" strike="noStrike">
                          <a:solidFill>
                            <a:schemeClr val="bg1"/>
                          </a:solidFill>
                          <a:effectLst/>
                          <a:latin typeface="Calibri"/>
                        </a:rPr>
                        <a:t>9%</a:t>
                      </a:r>
                    </a:p>
                  </a:txBody>
                  <a:tcPr marL="9525" marR="9525" marT="9525" marB="0" anchor="b"/>
                </a:tc>
              </a:tr>
              <a:tr h="0">
                <a:tc>
                  <a:txBody>
                    <a:bodyPr/>
                    <a:lstStyle/>
                    <a:p>
                      <a:pPr algn="r" fontAlgn="b"/>
                      <a:r>
                        <a:rPr lang="en-GB" sz="1100" b="0" u="none" strike="noStrike" dirty="0">
                          <a:solidFill>
                            <a:schemeClr val="bg1"/>
                          </a:solidFill>
                          <a:effectLst/>
                        </a:rPr>
                        <a:t>Disagree strongly</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u="none" strike="noStrike" dirty="0">
                          <a:solidFill>
                            <a:schemeClr val="tx1"/>
                          </a:solidFill>
                          <a:effectLst/>
                        </a:rPr>
                        <a:t>17%</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20%</a:t>
                      </a:r>
                    </a:p>
                  </a:txBody>
                  <a:tcPr marL="9525" marR="9525" marT="9525" marB="0" anchor="b"/>
                </a:tc>
                <a:tc>
                  <a:txBody>
                    <a:bodyPr/>
                    <a:lstStyle/>
                    <a:p>
                      <a:pPr algn="ctr" fontAlgn="b"/>
                      <a:r>
                        <a:rPr lang="en-IE" sz="1100" b="0" i="0" u="none" strike="noStrike">
                          <a:solidFill>
                            <a:schemeClr val="bg1"/>
                          </a:solidFill>
                          <a:effectLst/>
                          <a:latin typeface="Calibri"/>
                        </a:rPr>
                        <a:t>16%</a:t>
                      </a:r>
                    </a:p>
                  </a:txBody>
                  <a:tcPr marL="9525" marR="9525" marT="9525" marB="0" anchor="b"/>
                </a:tc>
                <a:tc>
                  <a:txBody>
                    <a:bodyPr/>
                    <a:lstStyle/>
                    <a:p>
                      <a:pPr algn="ctr" fontAlgn="b"/>
                      <a:r>
                        <a:rPr lang="en-IE" sz="1100" b="0" i="0" u="none" strike="noStrike">
                          <a:solidFill>
                            <a:schemeClr val="bg1"/>
                          </a:solidFill>
                          <a:effectLst/>
                          <a:latin typeface="Calibri"/>
                        </a:rPr>
                        <a:t>8%</a:t>
                      </a:r>
                    </a:p>
                  </a:txBody>
                  <a:tcPr marL="9525" marR="9525" marT="9525" marB="0" anchor="b"/>
                </a:tc>
                <a:tc>
                  <a:txBody>
                    <a:bodyPr/>
                    <a:lstStyle/>
                    <a:p>
                      <a:pPr algn="ctr" fontAlgn="b"/>
                      <a:r>
                        <a:rPr lang="en-IE" sz="1100" b="0" i="0" u="none" strike="noStrike">
                          <a:solidFill>
                            <a:schemeClr val="bg1"/>
                          </a:solidFill>
                          <a:effectLst/>
                          <a:latin typeface="Calibri"/>
                        </a:rPr>
                        <a:t>14%</a:t>
                      </a:r>
                    </a:p>
                  </a:txBody>
                  <a:tcPr marL="9525" marR="9525" marT="9525" marB="0" anchor="b"/>
                </a:tc>
                <a:tc>
                  <a:txBody>
                    <a:bodyPr/>
                    <a:lstStyle/>
                    <a:p>
                      <a:pPr algn="ctr" fontAlgn="b"/>
                      <a:r>
                        <a:rPr lang="en-IE" sz="1100" b="0" i="0" u="none" strike="noStrike">
                          <a:solidFill>
                            <a:schemeClr val="bg1"/>
                          </a:solidFill>
                          <a:effectLst/>
                          <a:latin typeface="Calibri"/>
                        </a:rPr>
                        <a:t>18%</a:t>
                      </a:r>
                    </a:p>
                  </a:txBody>
                  <a:tcPr marL="9525" marR="9525" marT="9525" marB="0" anchor="b"/>
                </a:tc>
                <a:tc>
                  <a:txBody>
                    <a:bodyPr/>
                    <a:lstStyle/>
                    <a:p>
                      <a:pPr algn="ctr" fontAlgn="b"/>
                      <a:r>
                        <a:rPr lang="en-IE" sz="1100" b="0" i="0" u="none" strike="noStrike" dirty="0">
                          <a:solidFill>
                            <a:schemeClr val="bg1"/>
                          </a:solidFill>
                          <a:effectLst/>
                          <a:latin typeface="Calibri"/>
                        </a:rPr>
                        <a:t>20%</a:t>
                      </a:r>
                    </a:p>
                  </a:txBody>
                  <a:tcPr marL="9525" marR="9525" marT="9525" marB="0" anchor="b"/>
                </a:tc>
                <a:tc>
                  <a:txBody>
                    <a:bodyPr/>
                    <a:lstStyle/>
                    <a:p>
                      <a:pPr algn="ctr" fontAlgn="b"/>
                      <a:r>
                        <a:rPr lang="en-IE" sz="1100" b="0" i="0" u="none" strike="noStrike">
                          <a:solidFill>
                            <a:schemeClr val="bg1"/>
                          </a:solidFill>
                          <a:effectLst/>
                          <a:latin typeface="Calibri"/>
                        </a:rPr>
                        <a:t>17%</a:t>
                      </a:r>
                    </a:p>
                  </a:txBody>
                  <a:tcPr marL="9525" marR="9525" marT="9525" marB="0" anchor="b"/>
                </a:tc>
              </a:tr>
              <a:tr h="0">
                <a:tc>
                  <a:txBody>
                    <a:bodyPr/>
                    <a:lstStyle/>
                    <a:p>
                      <a:pPr algn="r" fontAlgn="b"/>
                      <a:r>
                        <a:rPr lang="en-GB" sz="1100" b="0" i="0" u="none" strike="noStrike" dirty="0" smtClean="0">
                          <a:solidFill>
                            <a:schemeClr val="bg1"/>
                          </a:solidFill>
                          <a:effectLst/>
                          <a:latin typeface="Calibri" panose="020F0502020204030204" pitchFamily="34" charset="0"/>
                        </a:rPr>
                        <a:t>DK</a:t>
                      </a:r>
                      <a:endParaRPr lang="en-GB" sz="1100" b="0"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IE" sz="1100" b="1" i="0" u="none" strike="noStrike" dirty="0" smtClean="0">
                          <a:solidFill>
                            <a:schemeClr val="tx1"/>
                          </a:solidFill>
                          <a:effectLst/>
                          <a:latin typeface="Calibri"/>
                        </a:rPr>
                        <a:t>1%</a:t>
                      </a:r>
                      <a:endParaRPr lang="en-IE" sz="1100" b="1" i="0" u="none" strike="noStrike" dirty="0">
                        <a:solidFill>
                          <a:schemeClr val="tx1"/>
                        </a:solidFill>
                        <a:effectLst/>
                        <a:latin typeface="Calibri"/>
                      </a:endParaRPr>
                    </a:p>
                  </a:txBody>
                  <a:tcPr marL="9525" marR="9525" marT="9525" marB="0" anchor="b">
                    <a:solidFill>
                      <a:schemeClr val="accent4"/>
                    </a:solidFill>
                  </a:tcPr>
                </a:tc>
                <a:tc>
                  <a:txBody>
                    <a:bodyPr/>
                    <a:lstStyle/>
                    <a:p>
                      <a:pPr algn="ctr" fontAlgn="b"/>
                      <a:r>
                        <a:rPr lang="en-IE" sz="1100" b="0" i="0" u="none" strike="noStrike">
                          <a:solidFill>
                            <a:schemeClr val="bg1"/>
                          </a:solidFill>
                          <a:effectLst/>
                          <a:latin typeface="Calibri"/>
                        </a:rPr>
                        <a:t>0</a:t>
                      </a:r>
                    </a:p>
                  </a:txBody>
                  <a:tcPr marL="9525" marR="9525" marT="9525" marB="0" anchor="b"/>
                </a:tc>
                <a:tc>
                  <a:txBody>
                    <a:bodyPr/>
                    <a:lstStyle/>
                    <a:p>
                      <a:pPr algn="ctr" fontAlgn="b"/>
                      <a:r>
                        <a:rPr lang="en-IE" sz="1100" b="0" i="0" u="none" strike="noStrike">
                          <a:solidFill>
                            <a:schemeClr val="bg1"/>
                          </a:solidFill>
                          <a:effectLst/>
                          <a:latin typeface="Calibri"/>
                        </a:rPr>
                        <a:t>1%</a:t>
                      </a:r>
                    </a:p>
                  </a:txBody>
                  <a:tcPr marL="9525" marR="9525" marT="9525" marB="0" anchor="b"/>
                </a:tc>
                <a:tc>
                  <a:txBody>
                    <a:bodyPr/>
                    <a:lstStyle/>
                    <a:p>
                      <a:pPr algn="ctr" fontAlgn="b"/>
                      <a:r>
                        <a:rPr lang="en-IE" sz="1100" b="0" i="0" u="none" strike="noStrike" dirty="0" smtClean="0">
                          <a:solidFill>
                            <a:schemeClr val="bg1"/>
                          </a:solidFill>
                          <a:effectLst/>
                          <a:latin typeface="Calibri"/>
                        </a:rPr>
                        <a:t>0 </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dirty="0" smtClean="0">
                          <a:solidFill>
                            <a:schemeClr val="bg1"/>
                          </a:solidFill>
                          <a:effectLst/>
                          <a:latin typeface="Calibri"/>
                        </a:rPr>
                        <a:t>0</a:t>
                      </a:r>
                      <a:endParaRPr lang="en-IE" sz="1100" b="0" i="0" u="none" strike="noStrike" dirty="0">
                        <a:solidFill>
                          <a:schemeClr val="bg1"/>
                        </a:solidFill>
                        <a:effectLst/>
                        <a:latin typeface="Calibri"/>
                      </a:endParaRPr>
                    </a:p>
                  </a:txBody>
                  <a:tcPr marL="9525" marR="9525" marT="9525" marB="0" anchor="b"/>
                </a:tc>
                <a:tc>
                  <a:txBody>
                    <a:bodyPr/>
                    <a:lstStyle/>
                    <a:p>
                      <a:pPr algn="ctr" fontAlgn="b"/>
                      <a:r>
                        <a:rPr lang="en-IE" sz="1100" b="0" i="0" u="none" strike="noStrike">
                          <a:solidFill>
                            <a:schemeClr val="bg1"/>
                          </a:solidFill>
                          <a:effectLst/>
                          <a:latin typeface="Calibri"/>
                        </a:rPr>
                        <a:t>2%</a:t>
                      </a:r>
                    </a:p>
                  </a:txBody>
                  <a:tcPr marL="9525" marR="9525" marT="9525" marB="0" anchor="b"/>
                </a:tc>
                <a:tc>
                  <a:txBody>
                    <a:bodyPr/>
                    <a:lstStyle/>
                    <a:p>
                      <a:pPr algn="ctr" fontAlgn="b"/>
                      <a:r>
                        <a:rPr lang="en-IE" sz="1100" b="0" i="0" u="none" strike="noStrike" dirty="0">
                          <a:solidFill>
                            <a:schemeClr val="bg1"/>
                          </a:solidFill>
                          <a:effectLst/>
                          <a:latin typeface="Calibri"/>
                        </a:rPr>
                        <a:t>0</a:t>
                      </a:r>
                    </a:p>
                  </a:txBody>
                  <a:tcPr marL="9525" marR="9525" marT="9525" marB="0" anchor="b"/>
                </a:tc>
                <a:tc>
                  <a:txBody>
                    <a:bodyPr/>
                    <a:lstStyle/>
                    <a:p>
                      <a:pPr algn="ctr" fontAlgn="b"/>
                      <a:r>
                        <a:rPr lang="en-IE" sz="1100" b="0" i="0" u="none" strike="noStrike" dirty="0">
                          <a:solidFill>
                            <a:schemeClr val="bg1"/>
                          </a:solidFill>
                          <a:effectLst/>
                          <a:latin typeface="Calibri"/>
                        </a:rPr>
                        <a:t>0</a:t>
                      </a:r>
                    </a:p>
                  </a:txBody>
                  <a:tcPr marL="9525" marR="9525" marT="9525" marB="0" anchor="b"/>
                </a:tc>
              </a:tr>
            </a:tbl>
          </a:graphicData>
        </a:graphic>
      </p:graphicFrame>
    </p:spTree>
    <p:extLst>
      <p:ext uri="{BB962C8B-B14F-4D97-AF65-F5344CB8AC3E}">
        <p14:creationId xmlns:p14="http://schemas.microsoft.com/office/powerpoint/2010/main" val="3054249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Who We Spoke To?</a:t>
            </a:r>
            <a:endParaRPr lang="en-IE" dirty="0"/>
          </a:p>
        </p:txBody>
      </p:sp>
      <p:pic>
        <p:nvPicPr>
          <p:cNvPr id="4" name="Picture Placeholder 3"/>
          <p:cNvPicPr>
            <a:picLocks noGrp="1" noChangeAspect="1"/>
          </p:cNvPicPr>
          <p:nvPr>
            <p:ph type="pic" sz="quarter" idx="11"/>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13630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Rechteck 92"/>
          <p:cNvSpPr/>
          <p:nvPr/>
        </p:nvSpPr>
        <p:spPr bwMode="gray">
          <a:xfrm>
            <a:off x="1376920" y="3634771"/>
            <a:ext cx="1032334" cy="430887"/>
          </a:xfrm>
          <a:prstGeom prst="rect">
            <a:avLst/>
          </a:prstGeom>
        </p:spPr>
        <p:txBody>
          <a:bodyPr wrap="none" lIns="0" tIns="0" rIns="0" bIns="0" anchor="ctr">
            <a:spAutoFit/>
          </a:bodyPr>
          <a:lstStyle/>
          <a:p>
            <a:pPr algn="ctr">
              <a:spcAft>
                <a:spcPts val="300"/>
              </a:spcAft>
              <a:defRPr/>
            </a:pPr>
            <a:r>
              <a:rPr lang="de-DE" sz="1200" kern="0" dirty="0" smtClean="0">
                <a:solidFill>
                  <a:srgbClr val="22505F"/>
                </a:solidFill>
                <a:cs typeface="Calibri" pitchFamily="34" charset="0"/>
              </a:rPr>
              <a:t>ABC1: </a:t>
            </a:r>
            <a:r>
              <a:rPr lang="de-DE" sz="2800" kern="0" dirty="0" smtClean="0">
                <a:solidFill>
                  <a:srgbClr val="C00000"/>
                </a:solidFill>
                <a:cs typeface="Calibri" pitchFamily="34" charset="0"/>
              </a:rPr>
              <a:t>42%</a:t>
            </a:r>
            <a:endParaRPr lang="de-DE" sz="2800" kern="0" dirty="0">
              <a:solidFill>
                <a:srgbClr val="C00000"/>
              </a:solidFill>
              <a:cs typeface="Calibri" pitchFamily="34" charset="0"/>
            </a:endParaRPr>
          </a:p>
        </p:txBody>
      </p:sp>
      <p:sp>
        <p:nvSpPr>
          <p:cNvPr id="259" name="Freeform 5"/>
          <p:cNvSpPr>
            <a:spLocks noChangeAspect="1" noEditPoints="1"/>
          </p:cNvSpPr>
          <p:nvPr/>
        </p:nvSpPr>
        <p:spPr bwMode="gray">
          <a:xfrm>
            <a:off x="938206"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260" name="Freeform 5"/>
          <p:cNvSpPr>
            <a:spLocks noChangeAspect="1" noEditPoints="1"/>
          </p:cNvSpPr>
          <p:nvPr/>
        </p:nvSpPr>
        <p:spPr bwMode="gray">
          <a:xfrm>
            <a:off x="1331432"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dirty="0">
              <a:solidFill>
                <a:sysClr val="windowText" lastClr="000000"/>
              </a:solidFill>
              <a:cs typeface="Calibri" pitchFamily="34" charset="0"/>
            </a:endParaRPr>
          </a:p>
        </p:txBody>
      </p:sp>
      <p:sp>
        <p:nvSpPr>
          <p:cNvPr id="261" name="Freeform 5"/>
          <p:cNvSpPr>
            <a:spLocks noChangeAspect="1" noEditPoints="1"/>
          </p:cNvSpPr>
          <p:nvPr/>
        </p:nvSpPr>
        <p:spPr bwMode="gray">
          <a:xfrm>
            <a:off x="1724658"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262" name="Freeform 5"/>
          <p:cNvSpPr>
            <a:spLocks noChangeAspect="1" noEditPoints="1"/>
          </p:cNvSpPr>
          <p:nvPr/>
        </p:nvSpPr>
        <p:spPr bwMode="gray">
          <a:xfrm>
            <a:off x="2117884"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263" name="Freeform 5"/>
          <p:cNvSpPr>
            <a:spLocks noChangeAspect="1" noEditPoints="1"/>
          </p:cNvSpPr>
          <p:nvPr/>
        </p:nvSpPr>
        <p:spPr bwMode="gray">
          <a:xfrm>
            <a:off x="1134819"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265" name="Freeform 5"/>
          <p:cNvSpPr>
            <a:spLocks noChangeAspect="1" noEditPoints="1"/>
          </p:cNvSpPr>
          <p:nvPr/>
        </p:nvSpPr>
        <p:spPr bwMode="gray">
          <a:xfrm>
            <a:off x="1921271"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21000">
                <a:schemeClr val="bg2"/>
              </a:gs>
              <a:gs pos="38000">
                <a:schemeClr val="accent6"/>
              </a:gs>
            </a:gsLst>
            <a:lin ang="5400000" scaled="1"/>
          </a:gradFill>
          <a:ln w="9525">
            <a:noFill/>
            <a:round/>
            <a:headEnd/>
            <a:tailEnd/>
          </a:ln>
          <a:effectLst/>
          <a:scene3d>
            <a:camera prst="orthographicFront"/>
            <a:lightRig rig="twoPt" dir="t">
              <a:rot lat="0" lon="0" rev="8400000"/>
            </a:lightRig>
          </a:scene3d>
          <a:sp3d extrusionH="63500" prstMaterial="matte"/>
        </p:spPr>
        <p:txBody>
          <a:bodyPr/>
          <a:lstStyle/>
          <a:p>
            <a:endParaRPr lang="de-DE" kern="0" dirty="0">
              <a:solidFill>
                <a:sysClr val="windowText" lastClr="000000"/>
              </a:solidFill>
              <a:cs typeface="Calibri" pitchFamily="34" charset="0"/>
            </a:endParaRPr>
          </a:p>
        </p:txBody>
      </p:sp>
      <p:sp>
        <p:nvSpPr>
          <p:cNvPr id="266" name="Freeform 5"/>
          <p:cNvSpPr>
            <a:spLocks noChangeAspect="1" noEditPoints="1"/>
          </p:cNvSpPr>
          <p:nvPr/>
        </p:nvSpPr>
        <p:spPr bwMode="gray">
          <a:xfrm>
            <a:off x="2314497"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267" name="Freeform 5"/>
          <p:cNvSpPr>
            <a:spLocks noChangeAspect="1" noEditPoints="1"/>
          </p:cNvSpPr>
          <p:nvPr/>
        </p:nvSpPr>
        <p:spPr bwMode="gray">
          <a:xfrm>
            <a:off x="2511110"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268" name="Freeform 5"/>
          <p:cNvSpPr>
            <a:spLocks noChangeAspect="1" noEditPoints="1"/>
          </p:cNvSpPr>
          <p:nvPr/>
        </p:nvSpPr>
        <p:spPr bwMode="gray">
          <a:xfrm>
            <a:off x="2707726"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299" name="Freeform 5"/>
          <p:cNvSpPr>
            <a:spLocks noChangeAspect="1" noEditPoints="1"/>
          </p:cNvSpPr>
          <p:nvPr/>
        </p:nvSpPr>
        <p:spPr bwMode="gray">
          <a:xfrm>
            <a:off x="1528045" y="4996438"/>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dirty="0">
              <a:solidFill>
                <a:sysClr val="windowText" lastClr="000000"/>
              </a:solidFill>
              <a:cs typeface="Calibri" pitchFamily="34" charset="0"/>
            </a:endParaRPr>
          </a:p>
        </p:txBody>
      </p:sp>
      <p:sp>
        <p:nvSpPr>
          <p:cNvPr id="300" name="Rechteck 92"/>
          <p:cNvSpPr/>
          <p:nvPr/>
        </p:nvSpPr>
        <p:spPr bwMode="gray">
          <a:xfrm>
            <a:off x="1378521" y="4569063"/>
            <a:ext cx="1029128" cy="430887"/>
          </a:xfrm>
          <a:prstGeom prst="rect">
            <a:avLst/>
          </a:prstGeom>
        </p:spPr>
        <p:txBody>
          <a:bodyPr wrap="none" lIns="0" tIns="0" rIns="0" bIns="0" anchor="ctr">
            <a:spAutoFit/>
          </a:bodyPr>
          <a:lstStyle/>
          <a:p>
            <a:pPr algn="ctr">
              <a:spcAft>
                <a:spcPts val="300"/>
              </a:spcAft>
              <a:defRPr/>
            </a:pPr>
            <a:r>
              <a:rPr lang="de-DE" sz="1200" kern="0" dirty="0" smtClean="0">
                <a:solidFill>
                  <a:srgbClr val="22505F"/>
                </a:solidFill>
                <a:cs typeface="Calibri" pitchFamily="34" charset="0"/>
              </a:rPr>
              <a:t>C2DE: </a:t>
            </a:r>
            <a:r>
              <a:rPr lang="de-DE" sz="2800" kern="0" dirty="0" smtClean="0">
                <a:solidFill>
                  <a:srgbClr val="C00000"/>
                </a:solidFill>
                <a:cs typeface="Calibri" pitchFamily="34" charset="0"/>
              </a:rPr>
              <a:t>52%</a:t>
            </a:r>
            <a:endParaRPr lang="de-DE" sz="2800" kern="0" dirty="0">
              <a:solidFill>
                <a:srgbClr val="C00000"/>
              </a:solidFill>
              <a:cs typeface="Calibri" pitchFamily="34" charset="0"/>
            </a:endParaRPr>
          </a:p>
        </p:txBody>
      </p:sp>
      <p:sp>
        <p:nvSpPr>
          <p:cNvPr id="303" name="Freeform 5"/>
          <p:cNvSpPr>
            <a:spLocks noChangeAspect="1" noEditPoints="1"/>
          </p:cNvSpPr>
          <p:nvPr/>
        </p:nvSpPr>
        <p:spPr bwMode="gray">
          <a:xfrm>
            <a:off x="931513"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305" name="Freeform 5"/>
          <p:cNvSpPr>
            <a:spLocks noChangeAspect="1" noEditPoints="1"/>
          </p:cNvSpPr>
          <p:nvPr/>
        </p:nvSpPr>
        <p:spPr bwMode="gray">
          <a:xfrm>
            <a:off x="1723905"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21000">
                <a:schemeClr val="bg2"/>
              </a:gs>
              <a:gs pos="38000">
                <a:schemeClr val="accent6"/>
              </a:gs>
            </a:gsLst>
            <a:lin ang="5400000" scaled="1"/>
          </a:gra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306" name="Freeform 5"/>
          <p:cNvSpPr>
            <a:spLocks noChangeAspect="1" noEditPoints="1"/>
          </p:cNvSpPr>
          <p:nvPr/>
        </p:nvSpPr>
        <p:spPr bwMode="gray">
          <a:xfrm>
            <a:off x="2120101"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307" name="Freeform 5"/>
          <p:cNvSpPr>
            <a:spLocks noChangeAspect="1" noEditPoints="1"/>
          </p:cNvSpPr>
          <p:nvPr/>
        </p:nvSpPr>
        <p:spPr bwMode="gray">
          <a:xfrm>
            <a:off x="1129611"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308" name="Freeform 5"/>
          <p:cNvSpPr>
            <a:spLocks noChangeAspect="1" noEditPoints="1"/>
          </p:cNvSpPr>
          <p:nvPr/>
        </p:nvSpPr>
        <p:spPr bwMode="gray">
          <a:xfrm>
            <a:off x="1922003"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309" name="Freeform 5"/>
          <p:cNvSpPr>
            <a:spLocks noChangeAspect="1" noEditPoints="1"/>
          </p:cNvSpPr>
          <p:nvPr/>
        </p:nvSpPr>
        <p:spPr bwMode="gray">
          <a:xfrm>
            <a:off x="2318199"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310" name="Freeform 5"/>
          <p:cNvSpPr>
            <a:spLocks noChangeAspect="1" noEditPoints="1"/>
          </p:cNvSpPr>
          <p:nvPr/>
        </p:nvSpPr>
        <p:spPr bwMode="gray">
          <a:xfrm>
            <a:off x="1327709"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311" name="Freeform 5"/>
          <p:cNvSpPr>
            <a:spLocks noChangeAspect="1" noEditPoints="1"/>
          </p:cNvSpPr>
          <p:nvPr/>
        </p:nvSpPr>
        <p:spPr bwMode="gray">
          <a:xfrm>
            <a:off x="2714399"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312" name="Freeform 5"/>
          <p:cNvSpPr>
            <a:spLocks noChangeAspect="1" noEditPoints="1"/>
          </p:cNvSpPr>
          <p:nvPr/>
        </p:nvSpPr>
        <p:spPr bwMode="gray">
          <a:xfrm>
            <a:off x="1525807"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bg2"/>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314" name="Freeform 5"/>
          <p:cNvSpPr>
            <a:spLocks noChangeAspect="1" noEditPoints="1"/>
          </p:cNvSpPr>
          <p:nvPr/>
        </p:nvSpPr>
        <p:spPr bwMode="gray">
          <a:xfrm>
            <a:off x="2516297" y="4084940"/>
            <a:ext cx="140262" cy="406018"/>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101" name="TextBox 100"/>
          <p:cNvSpPr txBox="1"/>
          <p:nvPr/>
        </p:nvSpPr>
        <p:spPr>
          <a:xfrm>
            <a:off x="1362493" y="3309069"/>
            <a:ext cx="1061188" cy="276999"/>
          </a:xfrm>
          <a:prstGeom prst="rect">
            <a:avLst/>
          </a:prstGeom>
          <a:noFill/>
        </p:spPr>
        <p:txBody>
          <a:bodyPr wrap="none" lIns="0" tIns="0" rIns="0" bIns="0" rtlCol="0" anchor="b" anchorCtr="1">
            <a:spAutoFit/>
          </a:bodyPr>
          <a:lstStyle/>
          <a:p>
            <a:pPr algn="ctr"/>
            <a:r>
              <a:rPr lang="en-GB" dirty="0" smtClean="0">
                <a:solidFill>
                  <a:srgbClr val="D0103A"/>
                </a:solidFill>
                <a:cs typeface="Calibri" pitchFamily="34" charset="0"/>
              </a:rPr>
              <a:t>Social Class</a:t>
            </a:r>
            <a:endParaRPr lang="en-US" dirty="0">
              <a:solidFill>
                <a:srgbClr val="D0103A"/>
              </a:solidFill>
              <a:cs typeface="Calibri" pitchFamily="34" charset="0"/>
            </a:endParaRPr>
          </a:p>
        </p:txBody>
      </p:sp>
      <p:pic>
        <p:nvPicPr>
          <p:cNvPr id="113" name="Picture 112" descr="Ireland provinces.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77737" y="4051145"/>
            <a:ext cx="2238183" cy="2563200"/>
          </a:xfrm>
          <a:prstGeom prst="rect">
            <a:avLst/>
          </a:prstGeom>
        </p:spPr>
      </p:pic>
      <p:sp>
        <p:nvSpPr>
          <p:cNvPr id="31798" name="TextBox 9"/>
          <p:cNvSpPr txBox="1">
            <a:spLocks noChangeArrowheads="1"/>
          </p:cNvSpPr>
          <p:nvPr/>
        </p:nvSpPr>
        <p:spPr bwMode="auto">
          <a:xfrm>
            <a:off x="4772698" y="5155656"/>
            <a:ext cx="910808" cy="769441"/>
          </a:xfrm>
          <a:prstGeom prst="rect">
            <a:avLst/>
          </a:prstGeom>
          <a:noFill/>
          <a:ln w="9525">
            <a:noFill/>
            <a:miter lim="800000"/>
            <a:headEnd/>
            <a:tailEnd/>
          </a:ln>
        </p:spPr>
        <p:txBody>
          <a:bodyPr>
            <a:spAutoFit/>
          </a:bodyPr>
          <a:lstStyle/>
          <a:p>
            <a:r>
              <a:rPr lang="en-IE" sz="1000" dirty="0">
                <a:solidFill>
                  <a:srgbClr val="22505F"/>
                </a:solidFill>
                <a:cs typeface="Calibri" pitchFamily="34" charset="0"/>
              </a:rPr>
              <a:t>Rest of </a:t>
            </a:r>
            <a:r>
              <a:rPr lang="en-IE" sz="1000" dirty="0" smtClean="0">
                <a:solidFill>
                  <a:srgbClr val="22505F"/>
                </a:solidFill>
                <a:cs typeface="Calibri" pitchFamily="34" charset="0"/>
              </a:rPr>
              <a:t/>
            </a:r>
            <a:br>
              <a:rPr lang="en-IE" sz="1000" dirty="0" smtClean="0">
                <a:solidFill>
                  <a:srgbClr val="22505F"/>
                </a:solidFill>
                <a:cs typeface="Calibri" pitchFamily="34" charset="0"/>
              </a:rPr>
            </a:br>
            <a:r>
              <a:rPr lang="en-IE" sz="1000" dirty="0" smtClean="0">
                <a:solidFill>
                  <a:srgbClr val="22505F"/>
                </a:solidFill>
                <a:cs typeface="Calibri" pitchFamily="34" charset="0"/>
              </a:rPr>
              <a:t>Leinster </a:t>
            </a:r>
            <a:endParaRPr lang="en-IE" sz="1000" dirty="0">
              <a:solidFill>
                <a:srgbClr val="22505F"/>
              </a:solidFill>
              <a:cs typeface="Calibri" pitchFamily="34" charset="0"/>
            </a:endParaRPr>
          </a:p>
          <a:p>
            <a:r>
              <a:rPr lang="en-IE" sz="2400" dirty="0" smtClean="0">
                <a:solidFill>
                  <a:srgbClr val="22505F"/>
                </a:solidFill>
                <a:cs typeface="Calibri" pitchFamily="34" charset="0"/>
              </a:rPr>
              <a:t>26%</a:t>
            </a:r>
            <a:endParaRPr lang="en-IE" sz="2400" dirty="0">
              <a:solidFill>
                <a:srgbClr val="22505F"/>
              </a:solidFill>
              <a:cs typeface="Calibri" pitchFamily="34" charset="0"/>
            </a:endParaRPr>
          </a:p>
        </p:txBody>
      </p:sp>
      <p:sp>
        <p:nvSpPr>
          <p:cNvPr id="31799" name="TextBox 9"/>
          <p:cNvSpPr txBox="1">
            <a:spLocks noChangeArrowheads="1"/>
          </p:cNvSpPr>
          <p:nvPr/>
        </p:nvSpPr>
        <p:spPr bwMode="auto">
          <a:xfrm>
            <a:off x="4025430" y="5730151"/>
            <a:ext cx="910808" cy="615553"/>
          </a:xfrm>
          <a:prstGeom prst="rect">
            <a:avLst/>
          </a:prstGeom>
          <a:noFill/>
          <a:ln w="9525">
            <a:noFill/>
            <a:miter lim="800000"/>
            <a:headEnd/>
            <a:tailEnd/>
          </a:ln>
        </p:spPr>
        <p:txBody>
          <a:bodyPr>
            <a:spAutoFit/>
          </a:bodyPr>
          <a:lstStyle/>
          <a:p>
            <a:r>
              <a:rPr lang="en-IE" sz="1000" dirty="0">
                <a:solidFill>
                  <a:srgbClr val="FFFFFF"/>
                </a:solidFill>
                <a:cs typeface="Calibri" pitchFamily="34" charset="0"/>
              </a:rPr>
              <a:t>Munster</a:t>
            </a:r>
          </a:p>
          <a:p>
            <a:r>
              <a:rPr lang="en-IE" sz="2400" dirty="0" smtClean="0">
                <a:solidFill>
                  <a:srgbClr val="FFFFFF"/>
                </a:solidFill>
                <a:cs typeface="Calibri" pitchFamily="34" charset="0"/>
              </a:rPr>
              <a:t>28%</a:t>
            </a:r>
            <a:endParaRPr lang="en-IE" sz="2400" dirty="0">
              <a:solidFill>
                <a:srgbClr val="FFFFFF"/>
              </a:solidFill>
              <a:cs typeface="Calibri" pitchFamily="34" charset="0"/>
            </a:endParaRPr>
          </a:p>
        </p:txBody>
      </p:sp>
      <p:sp>
        <p:nvSpPr>
          <p:cNvPr id="31800" name="TextBox 9"/>
          <p:cNvSpPr txBox="1">
            <a:spLocks noChangeArrowheads="1"/>
          </p:cNvSpPr>
          <p:nvPr/>
        </p:nvSpPr>
        <p:spPr bwMode="auto">
          <a:xfrm>
            <a:off x="4021273" y="4849089"/>
            <a:ext cx="1038252" cy="615553"/>
          </a:xfrm>
          <a:prstGeom prst="rect">
            <a:avLst/>
          </a:prstGeom>
          <a:noFill/>
          <a:ln w="9525">
            <a:noFill/>
            <a:miter lim="800000"/>
            <a:headEnd/>
            <a:tailEnd/>
          </a:ln>
        </p:spPr>
        <p:txBody>
          <a:bodyPr>
            <a:spAutoFit/>
          </a:bodyPr>
          <a:lstStyle/>
          <a:p>
            <a:r>
              <a:rPr lang="en-IE" sz="1000" dirty="0">
                <a:solidFill>
                  <a:srgbClr val="22505F"/>
                </a:solidFill>
                <a:cs typeface="Calibri" pitchFamily="34" charset="0"/>
              </a:rPr>
              <a:t>Conn/ Ulster</a:t>
            </a:r>
          </a:p>
          <a:p>
            <a:r>
              <a:rPr lang="en-IE" sz="2400" dirty="0" smtClean="0">
                <a:solidFill>
                  <a:srgbClr val="22505F"/>
                </a:solidFill>
                <a:cs typeface="Calibri" pitchFamily="34" charset="0"/>
              </a:rPr>
              <a:t>18%</a:t>
            </a:r>
            <a:endParaRPr lang="en-IE" sz="2400" dirty="0">
              <a:solidFill>
                <a:srgbClr val="22505F"/>
              </a:solidFill>
              <a:cs typeface="Calibri" pitchFamily="34" charset="0"/>
            </a:endParaRPr>
          </a:p>
        </p:txBody>
      </p:sp>
      <p:sp>
        <p:nvSpPr>
          <p:cNvPr id="31801" name="TextBox 9"/>
          <p:cNvSpPr txBox="1">
            <a:spLocks noChangeArrowheads="1"/>
          </p:cNvSpPr>
          <p:nvPr/>
        </p:nvSpPr>
        <p:spPr bwMode="auto">
          <a:xfrm>
            <a:off x="5310178" y="4571019"/>
            <a:ext cx="770692" cy="615553"/>
          </a:xfrm>
          <a:prstGeom prst="rect">
            <a:avLst/>
          </a:prstGeom>
          <a:solidFill>
            <a:schemeClr val="tx1"/>
          </a:solidFill>
          <a:ln w="9525">
            <a:solidFill>
              <a:schemeClr val="bg1"/>
            </a:solidFill>
            <a:prstDash val="dash"/>
            <a:miter lim="800000"/>
            <a:headEnd/>
            <a:tailEnd/>
          </a:ln>
        </p:spPr>
        <p:txBody>
          <a:bodyPr rIns="0">
            <a:spAutoFit/>
          </a:bodyPr>
          <a:lstStyle/>
          <a:p>
            <a:r>
              <a:rPr lang="en-IE" sz="1000" dirty="0">
                <a:solidFill>
                  <a:srgbClr val="22505F"/>
                </a:solidFill>
                <a:cs typeface="Calibri" pitchFamily="34" charset="0"/>
              </a:rPr>
              <a:t>Dublin</a:t>
            </a:r>
          </a:p>
          <a:p>
            <a:r>
              <a:rPr lang="en-IE" sz="2400" dirty="0" smtClean="0">
                <a:solidFill>
                  <a:srgbClr val="22505F"/>
                </a:solidFill>
                <a:cs typeface="Calibri" pitchFamily="34" charset="0"/>
              </a:rPr>
              <a:t>28%</a:t>
            </a:r>
            <a:endParaRPr lang="en-IE" sz="2400" dirty="0">
              <a:solidFill>
                <a:srgbClr val="22505F"/>
              </a:solidFill>
              <a:cs typeface="Calibri" pitchFamily="34" charset="0"/>
            </a:endParaRPr>
          </a:p>
        </p:txBody>
      </p:sp>
      <p:cxnSp>
        <p:nvCxnSpPr>
          <p:cNvPr id="31796" name="Straight Connector 105"/>
          <p:cNvCxnSpPr>
            <a:cxnSpLocks noChangeShapeType="1"/>
            <a:stCxn id="31801" idx="2"/>
          </p:cNvCxnSpPr>
          <p:nvPr/>
        </p:nvCxnSpPr>
        <p:spPr bwMode="auto">
          <a:xfrm flipH="1">
            <a:off x="5421650" y="5186572"/>
            <a:ext cx="273874" cy="321233"/>
          </a:xfrm>
          <a:prstGeom prst="line">
            <a:avLst/>
          </a:prstGeom>
          <a:noFill/>
          <a:ln w="9525" algn="ctr">
            <a:solidFill>
              <a:schemeClr val="accent6"/>
            </a:solidFill>
            <a:round/>
            <a:headEnd/>
            <a:tailEnd/>
          </a:ln>
        </p:spPr>
      </p:cxnSp>
      <p:sp>
        <p:nvSpPr>
          <p:cNvPr id="102" name="TextBox 101"/>
          <p:cNvSpPr txBox="1"/>
          <p:nvPr/>
        </p:nvSpPr>
        <p:spPr>
          <a:xfrm>
            <a:off x="4458318" y="3584853"/>
            <a:ext cx="641971" cy="276999"/>
          </a:xfrm>
          <a:prstGeom prst="rect">
            <a:avLst/>
          </a:prstGeom>
          <a:noFill/>
        </p:spPr>
        <p:txBody>
          <a:bodyPr wrap="none" lIns="0" tIns="0" rIns="0" bIns="0" rtlCol="0" anchor="b" anchorCtr="1">
            <a:spAutoFit/>
          </a:bodyPr>
          <a:lstStyle/>
          <a:p>
            <a:pPr algn="ctr"/>
            <a:r>
              <a:rPr lang="en-GB" dirty="0" smtClean="0">
                <a:solidFill>
                  <a:srgbClr val="D0103A"/>
                </a:solidFill>
                <a:cs typeface="Calibri" pitchFamily="34" charset="0"/>
              </a:rPr>
              <a:t>Region</a:t>
            </a:r>
            <a:endParaRPr lang="en-US" dirty="0">
              <a:solidFill>
                <a:srgbClr val="D0103A"/>
              </a:solidFill>
              <a:cs typeface="Calibri" pitchFamily="34" charset="0"/>
            </a:endParaRPr>
          </a:p>
        </p:txBody>
      </p:sp>
      <p:sp>
        <p:nvSpPr>
          <p:cNvPr id="103" name="TextBox 102"/>
          <p:cNvSpPr txBox="1"/>
          <p:nvPr/>
        </p:nvSpPr>
        <p:spPr>
          <a:xfrm>
            <a:off x="6765868" y="564438"/>
            <a:ext cx="355546" cy="256711"/>
          </a:xfrm>
          <a:prstGeom prst="rect">
            <a:avLst/>
          </a:prstGeom>
          <a:noFill/>
        </p:spPr>
        <p:txBody>
          <a:bodyPr wrap="none" lIns="0" tIns="0" rIns="0" bIns="0" rtlCol="0" anchor="b" anchorCtr="1">
            <a:spAutoFit/>
          </a:bodyPr>
          <a:lstStyle/>
          <a:p>
            <a:pPr algn="ctr"/>
            <a:r>
              <a:rPr lang="en-GB" dirty="0" smtClean="0">
                <a:solidFill>
                  <a:srgbClr val="D0103A"/>
                </a:solidFill>
                <a:cs typeface="Calibri" pitchFamily="34" charset="0"/>
              </a:rPr>
              <a:t>Age</a:t>
            </a:r>
            <a:endParaRPr lang="en-US" dirty="0">
              <a:solidFill>
                <a:srgbClr val="D0103A"/>
              </a:solidFill>
              <a:cs typeface="Calibri" pitchFamily="34" charset="0"/>
            </a:endParaRPr>
          </a:p>
        </p:txBody>
      </p:sp>
      <p:graphicFrame>
        <p:nvGraphicFramePr>
          <p:cNvPr id="156" name="Chart 155"/>
          <p:cNvGraphicFramePr/>
          <p:nvPr>
            <p:extLst>
              <p:ext uri="{D42A27DB-BD31-4B8C-83A1-F6EECF244321}">
                <p14:modId xmlns:p14="http://schemas.microsoft.com/office/powerpoint/2010/main" val="692818154"/>
              </p:ext>
            </p:extLst>
          </p:nvPr>
        </p:nvGraphicFramePr>
        <p:xfrm>
          <a:off x="5821185" y="846137"/>
          <a:ext cx="2388781" cy="2847754"/>
        </p:xfrm>
        <a:graphic>
          <a:graphicData uri="http://schemas.openxmlformats.org/drawingml/2006/chart">
            <c:chart xmlns:c="http://schemas.openxmlformats.org/drawingml/2006/chart" xmlns:r="http://schemas.openxmlformats.org/officeDocument/2006/relationships" r:id="rId4"/>
          </a:graphicData>
        </a:graphic>
      </p:graphicFrame>
      <p:sp>
        <p:nvSpPr>
          <p:cNvPr id="157" name="Textfeld 1655"/>
          <p:cNvSpPr txBox="1">
            <a:spLocks noChangeArrowheads="1"/>
          </p:cNvSpPr>
          <p:nvPr/>
        </p:nvSpPr>
        <p:spPr bwMode="gray">
          <a:xfrm>
            <a:off x="5558587" y="1113944"/>
            <a:ext cx="360675" cy="171141"/>
          </a:xfrm>
          <a:prstGeom prst="rect">
            <a:avLst/>
          </a:prstGeom>
          <a:noFill/>
          <a:ln w="9525">
            <a:noFill/>
            <a:miter lim="800000"/>
            <a:headEnd/>
            <a:tailEnd/>
          </a:ln>
        </p:spPr>
        <p:txBody>
          <a:bodyPr wrap="none" lIns="0" tIns="0" rIns="0" bIns="0" anchor="ctr">
            <a:spAutoFit/>
          </a:bodyPr>
          <a:lstStyle/>
          <a:p>
            <a:pPr algn="r">
              <a:spcAft>
                <a:spcPts val="600"/>
              </a:spcAft>
            </a:pPr>
            <a:r>
              <a:rPr lang="de-DE" sz="1200" dirty="0">
                <a:solidFill>
                  <a:srgbClr val="22505F"/>
                </a:solidFill>
                <a:cs typeface="Calibri" pitchFamily="34" charset="0"/>
              </a:rPr>
              <a:t>18-24</a:t>
            </a:r>
          </a:p>
        </p:txBody>
      </p:sp>
      <p:sp>
        <p:nvSpPr>
          <p:cNvPr id="171" name="Textfeld 1656"/>
          <p:cNvSpPr txBox="1">
            <a:spLocks noChangeArrowheads="1"/>
          </p:cNvSpPr>
          <p:nvPr/>
        </p:nvSpPr>
        <p:spPr bwMode="gray">
          <a:xfrm>
            <a:off x="5558587" y="1542777"/>
            <a:ext cx="360675" cy="171141"/>
          </a:xfrm>
          <a:prstGeom prst="rect">
            <a:avLst/>
          </a:prstGeom>
          <a:noFill/>
          <a:ln w="9525">
            <a:noFill/>
            <a:miter lim="800000"/>
            <a:headEnd/>
            <a:tailEnd/>
          </a:ln>
        </p:spPr>
        <p:txBody>
          <a:bodyPr wrap="none" lIns="0" tIns="0" rIns="0" bIns="0" anchor="ctr">
            <a:spAutoFit/>
          </a:bodyPr>
          <a:lstStyle/>
          <a:p>
            <a:pPr algn="r">
              <a:spcAft>
                <a:spcPts val="600"/>
              </a:spcAft>
            </a:pPr>
            <a:r>
              <a:rPr lang="de-DE" sz="1200" dirty="0">
                <a:solidFill>
                  <a:srgbClr val="22505F"/>
                </a:solidFill>
                <a:cs typeface="Calibri" pitchFamily="34" charset="0"/>
              </a:rPr>
              <a:t>25-34</a:t>
            </a:r>
          </a:p>
        </p:txBody>
      </p:sp>
      <p:sp>
        <p:nvSpPr>
          <p:cNvPr id="183" name="Rechteckige Legende 1657"/>
          <p:cNvSpPr/>
          <p:nvPr/>
        </p:nvSpPr>
        <p:spPr bwMode="gray">
          <a:xfrm>
            <a:off x="5968535" y="776571"/>
            <a:ext cx="340405" cy="257369"/>
          </a:xfrm>
          <a:prstGeom prst="wedgeRectCallout">
            <a:avLst>
              <a:gd name="adj1" fmla="val 21881"/>
              <a:gd name="adj2" fmla="val 66274"/>
            </a:avLst>
          </a:prstGeom>
          <a:solidFill>
            <a:srgbClr val="FFFFFF"/>
          </a:solidFill>
          <a:ln w="6350">
            <a:solidFill>
              <a:srgbClr val="C0C0C0"/>
            </a:solidFill>
            <a:round/>
            <a:headEnd/>
            <a:tailEnd/>
          </a:ln>
          <a:effectLst>
            <a:outerShdw blurRad="50800" dist="12700" dir="2700000" algn="tl" rotWithShape="0">
              <a:prstClr val="black">
                <a:alpha val="30000"/>
              </a:prstClr>
            </a:outerShdw>
          </a:effectLst>
        </p:spPr>
        <p:txBody>
          <a:bodyPr wrap="none" lIns="36000" tIns="36000" rIns="36000" bIns="36000" anchor="ctr">
            <a:spAutoFit/>
          </a:bodyPr>
          <a:lstStyle/>
          <a:p>
            <a:pPr algn="ctr">
              <a:defRPr/>
            </a:pPr>
            <a:r>
              <a:rPr lang="de-DE" sz="1200" dirty="0" smtClean="0">
                <a:solidFill>
                  <a:srgbClr val="22505F"/>
                </a:solidFill>
                <a:cs typeface="Calibri" pitchFamily="34" charset="0"/>
              </a:rPr>
              <a:t>10%</a:t>
            </a:r>
            <a:endParaRPr lang="de-DE" sz="1200" dirty="0">
              <a:solidFill>
                <a:srgbClr val="22505F"/>
              </a:solidFill>
              <a:cs typeface="Calibri" pitchFamily="34" charset="0"/>
            </a:endParaRPr>
          </a:p>
        </p:txBody>
      </p:sp>
      <p:sp>
        <p:nvSpPr>
          <p:cNvPr id="184" name="Rechteckige Legende 1659"/>
          <p:cNvSpPr/>
          <p:nvPr/>
        </p:nvSpPr>
        <p:spPr bwMode="gray">
          <a:xfrm>
            <a:off x="6163060" y="1208246"/>
            <a:ext cx="340405" cy="257369"/>
          </a:xfrm>
          <a:prstGeom prst="wedgeRectCallout">
            <a:avLst>
              <a:gd name="adj1" fmla="val 21881"/>
              <a:gd name="adj2" fmla="val 66274"/>
            </a:avLst>
          </a:prstGeom>
          <a:solidFill>
            <a:srgbClr val="FFFFFF"/>
          </a:solidFill>
          <a:ln w="6350">
            <a:solidFill>
              <a:srgbClr val="C0C0C0"/>
            </a:solidFill>
            <a:round/>
            <a:headEnd/>
            <a:tailEnd/>
          </a:ln>
          <a:effectLst>
            <a:outerShdw blurRad="50800" dist="12700" dir="2700000" algn="tl" rotWithShape="0">
              <a:prstClr val="black">
                <a:alpha val="30000"/>
              </a:prstClr>
            </a:outerShdw>
          </a:effectLst>
        </p:spPr>
        <p:txBody>
          <a:bodyPr wrap="none" lIns="36000" tIns="36000" rIns="36000" bIns="36000" anchor="ctr">
            <a:spAutoFit/>
          </a:bodyPr>
          <a:lstStyle/>
          <a:p>
            <a:pPr algn="ctr">
              <a:defRPr/>
            </a:pPr>
            <a:r>
              <a:rPr lang="de-DE" sz="1200" dirty="0" smtClean="0">
                <a:solidFill>
                  <a:srgbClr val="22505F"/>
                </a:solidFill>
                <a:cs typeface="Calibri" pitchFamily="34" charset="0"/>
              </a:rPr>
              <a:t>19%</a:t>
            </a:r>
            <a:endParaRPr lang="de-DE" sz="1200" dirty="0">
              <a:solidFill>
                <a:srgbClr val="22505F"/>
              </a:solidFill>
              <a:cs typeface="Calibri" pitchFamily="34" charset="0"/>
            </a:endParaRPr>
          </a:p>
        </p:txBody>
      </p:sp>
      <p:sp>
        <p:nvSpPr>
          <p:cNvPr id="185" name="Textfeld 1681"/>
          <p:cNvSpPr txBox="1">
            <a:spLocks noChangeArrowheads="1"/>
          </p:cNvSpPr>
          <p:nvPr/>
        </p:nvSpPr>
        <p:spPr bwMode="gray">
          <a:xfrm>
            <a:off x="5558587" y="1971611"/>
            <a:ext cx="360675" cy="171141"/>
          </a:xfrm>
          <a:prstGeom prst="rect">
            <a:avLst/>
          </a:prstGeom>
          <a:noFill/>
          <a:ln w="9525">
            <a:noFill/>
            <a:miter lim="800000"/>
            <a:headEnd/>
            <a:tailEnd/>
          </a:ln>
        </p:spPr>
        <p:txBody>
          <a:bodyPr wrap="none" lIns="0" tIns="0" rIns="0" bIns="0" anchor="ctr">
            <a:spAutoFit/>
          </a:bodyPr>
          <a:lstStyle/>
          <a:p>
            <a:pPr algn="r">
              <a:spcAft>
                <a:spcPts val="600"/>
              </a:spcAft>
            </a:pPr>
            <a:r>
              <a:rPr lang="de-DE" sz="1200" dirty="0">
                <a:solidFill>
                  <a:srgbClr val="22505F"/>
                </a:solidFill>
                <a:cs typeface="Calibri" pitchFamily="34" charset="0"/>
              </a:rPr>
              <a:t>35-44</a:t>
            </a:r>
          </a:p>
        </p:txBody>
      </p:sp>
      <p:sp>
        <p:nvSpPr>
          <p:cNvPr id="186" name="Textfeld 1682"/>
          <p:cNvSpPr txBox="1">
            <a:spLocks noChangeArrowheads="1"/>
          </p:cNvSpPr>
          <p:nvPr/>
        </p:nvSpPr>
        <p:spPr bwMode="gray">
          <a:xfrm>
            <a:off x="5558587" y="2400445"/>
            <a:ext cx="360675" cy="171141"/>
          </a:xfrm>
          <a:prstGeom prst="rect">
            <a:avLst/>
          </a:prstGeom>
          <a:noFill/>
          <a:ln w="9525">
            <a:noFill/>
            <a:miter lim="800000"/>
            <a:headEnd/>
            <a:tailEnd/>
          </a:ln>
        </p:spPr>
        <p:txBody>
          <a:bodyPr wrap="none" lIns="0" tIns="0" rIns="0" bIns="0" anchor="ctr">
            <a:spAutoFit/>
          </a:bodyPr>
          <a:lstStyle/>
          <a:p>
            <a:pPr algn="r">
              <a:spcAft>
                <a:spcPts val="600"/>
              </a:spcAft>
            </a:pPr>
            <a:r>
              <a:rPr lang="de-DE" sz="1200" dirty="0">
                <a:solidFill>
                  <a:srgbClr val="22505F"/>
                </a:solidFill>
                <a:cs typeface="Calibri" pitchFamily="34" charset="0"/>
              </a:rPr>
              <a:t>45-54</a:t>
            </a:r>
          </a:p>
        </p:txBody>
      </p:sp>
      <p:sp>
        <p:nvSpPr>
          <p:cNvPr id="187" name="Textfeld 1683"/>
          <p:cNvSpPr txBox="1">
            <a:spLocks noChangeArrowheads="1"/>
          </p:cNvSpPr>
          <p:nvPr/>
        </p:nvSpPr>
        <p:spPr bwMode="gray">
          <a:xfrm>
            <a:off x="5558587" y="2829278"/>
            <a:ext cx="360675" cy="171141"/>
          </a:xfrm>
          <a:prstGeom prst="rect">
            <a:avLst/>
          </a:prstGeom>
          <a:noFill/>
          <a:ln w="9525">
            <a:noFill/>
            <a:miter lim="800000"/>
            <a:headEnd/>
            <a:tailEnd/>
          </a:ln>
        </p:spPr>
        <p:txBody>
          <a:bodyPr wrap="none" lIns="0" tIns="0" rIns="0" bIns="0" anchor="ctr">
            <a:spAutoFit/>
          </a:bodyPr>
          <a:lstStyle/>
          <a:p>
            <a:pPr algn="r">
              <a:spcAft>
                <a:spcPts val="600"/>
              </a:spcAft>
            </a:pPr>
            <a:r>
              <a:rPr lang="de-DE" sz="1200" dirty="0">
                <a:solidFill>
                  <a:srgbClr val="22505F"/>
                </a:solidFill>
                <a:cs typeface="Calibri" pitchFamily="34" charset="0"/>
              </a:rPr>
              <a:t>54-65</a:t>
            </a:r>
          </a:p>
        </p:txBody>
      </p:sp>
      <p:sp>
        <p:nvSpPr>
          <p:cNvPr id="188" name="Rechteckige Legende 1684"/>
          <p:cNvSpPr/>
          <p:nvPr/>
        </p:nvSpPr>
        <p:spPr bwMode="gray">
          <a:xfrm>
            <a:off x="6163060" y="1686104"/>
            <a:ext cx="340405" cy="238519"/>
          </a:xfrm>
          <a:prstGeom prst="wedgeRectCallout">
            <a:avLst>
              <a:gd name="adj1" fmla="val 21881"/>
              <a:gd name="adj2" fmla="val 66274"/>
            </a:avLst>
          </a:prstGeom>
          <a:solidFill>
            <a:srgbClr val="FFFFFF"/>
          </a:solidFill>
          <a:ln w="6350">
            <a:solidFill>
              <a:srgbClr val="C0C0C0"/>
            </a:solidFill>
            <a:round/>
            <a:headEnd/>
            <a:tailEnd/>
          </a:ln>
          <a:effectLst>
            <a:outerShdw blurRad="50800" dist="12700" dir="2700000" algn="tl" rotWithShape="0">
              <a:prstClr val="black">
                <a:alpha val="30000"/>
              </a:prstClr>
            </a:outerShdw>
          </a:effectLst>
        </p:spPr>
        <p:txBody>
          <a:bodyPr wrap="none" lIns="36000" tIns="36000" rIns="36000" bIns="36000" anchor="ctr">
            <a:spAutoFit/>
          </a:bodyPr>
          <a:lstStyle/>
          <a:p>
            <a:pPr algn="ctr">
              <a:defRPr/>
            </a:pPr>
            <a:r>
              <a:rPr lang="de-DE" sz="1200" dirty="0" smtClean="0">
                <a:solidFill>
                  <a:srgbClr val="22505F"/>
                </a:solidFill>
                <a:cs typeface="Calibri" pitchFamily="34" charset="0"/>
              </a:rPr>
              <a:t>21%</a:t>
            </a:r>
            <a:endParaRPr lang="de-DE" sz="1200" dirty="0">
              <a:solidFill>
                <a:srgbClr val="22505F"/>
              </a:solidFill>
              <a:cs typeface="Calibri" pitchFamily="34" charset="0"/>
            </a:endParaRPr>
          </a:p>
        </p:txBody>
      </p:sp>
      <p:sp>
        <p:nvSpPr>
          <p:cNvPr id="189" name="Rechteckige Legende 1685"/>
          <p:cNvSpPr/>
          <p:nvPr/>
        </p:nvSpPr>
        <p:spPr bwMode="gray">
          <a:xfrm>
            <a:off x="6107408" y="2091427"/>
            <a:ext cx="340405" cy="257369"/>
          </a:xfrm>
          <a:prstGeom prst="wedgeRectCallout">
            <a:avLst>
              <a:gd name="adj1" fmla="val 21881"/>
              <a:gd name="adj2" fmla="val 66274"/>
            </a:avLst>
          </a:prstGeom>
          <a:solidFill>
            <a:srgbClr val="FFFFFF"/>
          </a:solidFill>
          <a:ln w="6350">
            <a:solidFill>
              <a:srgbClr val="C0C0C0"/>
            </a:solidFill>
            <a:round/>
            <a:headEnd/>
            <a:tailEnd/>
          </a:ln>
          <a:effectLst>
            <a:outerShdw blurRad="50800" dist="12700" dir="2700000" algn="tl" rotWithShape="0">
              <a:prstClr val="black">
                <a:alpha val="30000"/>
              </a:prstClr>
            </a:outerShdw>
          </a:effectLst>
        </p:spPr>
        <p:txBody>
          <a:bodyPr wrap="none" lIns="36000" tIns="36000" rIns="36000" bIns="36000" anchor="ctr">
            <a:spAutoFit/>
          </a:bodyPr>
          <a:lstStyle/>
          <a:p>
            <a:pPr algn="ctr">
              <a:defRPr/>
            </a:pPr>
            <a:r>
              <a:rPr lang="de-DE" sz="1200" dirty="0" smtClean="0">
                <a:solidFill>
                  <a:srgbClr val="22505F"/>
                </a:solidFill>
                <a:cs typeface="Calibri" pitchFamily="34" charset="0"/>
              </a:rPr>
              <a:t>18%</a:t>
            </a:r>
            <a:endParaRPr lang="de-DE" sz="1200" dirty="0">
              <a:solidFill>
                <a:srgbClr val="22505F"/>
              </a:solidFill>
              <a:cs typeface="Calibri" pitchFamily="34" charset="0"/>
            </a:endParaRPr>
          </a:p>
        </p:txBody>
      </p:sp>
      <p:sp>
        <p:nvSpPr>
          <p:cNvPr id="190" name="Rechteckige Legende 1686"/>
          <p:cNvSpPr/>
          <p:nvPr/>
        </p:nvSpPr>
        <p:spPr bwMode="gray">
          <a:xfrm>
            <a:off x="6048090" y="2944881"/>
            <a:ext cx="340405" cy="257369"/>
          </a:xfrm>
          <a:prstGeom prst="wedgeRectCallout">
            <a:avLst>
              <a:gd name="adj1" fmla="val 15272"/>
              <a:gd name="adj2" fmla="val 78127"/>
            </a:avLst>
          </a:prstGeom>
          <a:solidFill>
            <a:srgbClr val="FFFFFF"/>
          </a:solidFill>
          <a:ln w="6350">
            <a:solidFill>
              <a:srgbClr val="C0C0C0"/>
            </a:solidFill>
            <a:round/>
            <a:headEnd/>
            <a:tailEnd/>
          </a:ln>
          <a:effectLst>
            <a:outerShdw blurRad="50800" dist="12700" dir="2700000" algn="tl" rotWithShape="0">
              <a:prstClr val="black">
                <a:alpha val="30000"/>
              </a:prstClr>
            </a:outerShdw>
          </a:effectLst>
        </p:spPr>
        <p:txBody>
          <a:bodyPr wrap="none" lIns="36000" tIns="36000" rIns="36000" bIns="36000" anchor="ctr">
            <a:spAutoFit/>
          </a:bodyPr>
          <a:lstStyle/>
          <a:p>
            <a:pPr algn="ctr">
              <a:defRPr/>
            </a:pPr>
            <a:r>
              <a:rPr lang="de-DE" sz="1200" dirty="0" smtClean="0">
                <a:solidFill>
                  <a:srgbClr val="22505F"/>
                </a:solidFill>
                <a:cs typeface="Calibri" pitchFamily="34" charset="0"/>
              </a:rPr>
              <a:t>18%</a:t>
            </a:r>
            <a:endParaRPr lang="de-DE" sz="1200" dirty="0">
              <a:solidFill>
                <a:srgbClr val="22505F"/>
              </a:solidFill>
              <a:cs typeface="Calibri" pitchFamily="34" charset="0"/>
            </a:endParaRPr>
          </a:p>
        </p:txBody>
      </p:sp>
      <p:sp>
        <p:nvSpPr>
          <p:cNvPr id="191" name="Rechteckige Legende 1686"/>
          <p:cNvSpPr/>
          <p:nvPr/>
        </p:nvSpPr>
        <p:spPr bwMode="gray">
          <a:xfrm>
            <a:off x="6003964" y="2514887"/>
            <a:ext cx="340405" cy="238519"/>
          </a:xfrm>
          <a:prstGeom prst="wedgeRectCallout">
            <a:avLst>
              <a:gd name="adj1" fmla="val 27049"/>
              <a:gd name="adj2" fmla="val 66022"/>
            </a:avLst>
          </a:prstGeom>
          <a:solidFill>
            <a:srgbClr val="FFFFFF"/>
          </a:solidFill>
          <a:ln w="6350">
            <a:solidFill>
              <a:srgbClr val="C0C0C0"/>
            </a:solidFill>
            <a:round/>
            <a:headEnd/>
            <a:tailEnd/>
          </a:ln>
          <a:effectLst>
            <a:outerShdw blurRad="50800" dist="12700" dir="2700000" algn="tl" rotWithShape="0">
              <a:prstClr val="black">
                <a:alpha val="30000"/>
              </a:prstClr>
            </a:outerShdw>
          </a:effectLst>
        </p:spPr>
        <p:txBody>
          <a:bodyPr wrap="none" lIns="36000" tIns="36000" rIns="36000" bIns="36000" anchor="ctr">
            <a:spAutoFit/>
          </a:bodyPr>
          <a:lstStyle/>
          <a:p>
            <a:pPr algn="ctr">
              <a:defRPr/>
            </a:pPr>
            <a:r>
              <a:rPr lang="de-DE" sz="1200" dirty="0" smtClean="0">
                <a:solidFill>
                  <a:srgbClr val="22505F"/>
                </a:solidFill>
                <a:cs typeface="Calibri" pitchFamily="34" charset="0"/>
              </a:rPr>
              <a:t>14%</a:t>
            </a:r>
            <a:endParaRPr lang="de-DE" sz="1200" dirty="0">
              <a:solidFill>
                <a:srgbClr val="22505F"/>
              </a:solidFill>
              <a:cs typeface="Calibri" pitchFamily="34" charset="0"/>
            </a:endParaRPr>
          </a:p>
        </p:txBody>
      </p:sp>
      <p:sp>
        <p:nvSpPr>
          <p:cNvPr id="192" name="Textfeld 1683"/>
          <p:cNvSpPr txBox="1">
            <a:spLocks noChangeArrowheads="1"/>
          </p:cNvSpPr>
          <p:nvPr/>
        </p:nvSpPr>
        <p:spPr bwMode="gray">
          <a:xfrm>
            <a:off x="5661010" y="3258112"/>
            <a:ext cx="234038" cy="171141"/>
          </a:xfrm>
          <a:prstGeom prst="rect">
            <a:avLst/>
          </a:prstGeom>
          <a:noFill/>
          <a:ln w="9525">
            <a:noFill/>
            <a:miter lim="800000"/>
            <a:headEnd/>
            <a:tailEnd/>
          </a:ln>
        </p:spPr>
        <p:txBody>
          <a:bodyPr wrap="none" lIns="0" tIns="0" rIns="0" bIns="0" anchor="ctr">
            <a:spAutoFit/>
          </a:bodyPr>
          <a:lstStyle/>
          <a:p>
            <a:pPr algn="r">
              <a:spcAft>
                <a:spcPts val="600"/>
              </a:spcAft>
            </a:pPr>
            <a:r>
              <a:rPr lang="de-DE" sz="1200" dirty="0">
                <a:solidFill>
                  <a:srgbClr val="22505F"/>
                </a:solidFill>
                <a:cs typeface="Calibri" pitchFamily="34" charset="0"/>
              </a:rPr>
              <a:t>65+</a:t>
            </a:r>
          </a:p>
        </p:txBody>
      </p:sp>
      <p:grpSp>
        <p:nvGrpSpPr>
          <p:cNvPr id="9" name="Group 8"/>
          <p:cNvGrpSpPr/>
          <p:nvPr/>
        </p:nvGrpSpPr>
        <p:grpSpPr>
          <a:xfrm>
            <a:off x="2942063" y="959135"/>
            <a:ext cx="1613493" cy="2264583"/>
            <a:chOff x="519434" y="593249"/>
            <a:chExt cx="1613493" cy="2264583"/>
          </a:xfrm>
        </p:grpSpPr>
        <p:sp>
          <p:nvSpPr>
            <p:cNvPr id="100" name="TextBox 99"/>
            <p:cNvSpPr txBox="1"/>
            <p:nvPr/>
          </p:nvSpPr>
          <p:spPr>
            <a:xfrm>
              <a:off x="975924" y="593249"/>
              <a:ext cx="700513" cy="276999"/>
            </a:xfrm>
            <a:prstGeom prst="rect">
              <a:avLst/>
            </a:prstGeom>
            <a:noFill/>
          </p:spPr>
          <p:txBody>
            <a:bodyPr wrap="none" lIns="0" tIns="0" rIns="0" bIns="0" rtlCol="0" anchor="b" anchorCtr="1">
              <a:spAutoFit/>
            </a:bodyPr>
            <a:lstStyle/>
            <a:p>
              <a:pPr algn="ctr"/>
              <a:r>
                <a:rPr lang="en-GB" dirty="0" smtClean="0">
                  <a:solidFill>
                    <a:srgbClr val="D0103A"/>
                  </a:solidFill>
                  <a:cs typeface="Calibri" pitchFamily="34" charset="0"/>
                </a:rPr>
                <a:t>Gender</a:t>
              </a:r>
              <a:endParaRPr lang="en-US" dirty="0">
                <a:solidFill>
                  <a:srgbClr val="D0103A"/>
                </a:solidFill>
                <a:cs typeface="Calibri" pitchFamily="34" charset="0"/>
              </a:endParaRPr>
            </a:p>
          </p:txBody>
        </p:sp>
        <p:grpSp>
          <p:nvGrpSpPr>
            <p:cNvPr id="6" name="Group 5"/>
            <p:cNvGrpSpPr/>
            <p:nvPr/>
          </p:nvGrpSpPr>
          <p:grpSpPr>
            <a:xfrm>
              <a:off x="519434" y="881697"/>
              <a:ext cx="1613493" cy="1976135"/>
              <a:chOff x="4457358" y="72525"/>
              <a:chExt cx="1613493" cy="1976135"/>
            </a:xfrm>
          </p:grpSpPr>
          <p:sp>
            <p:nvSpPr>
              <p:cNvPr id="112" name="Rechteck 31"/>
              <p:cNvSpPr/>
              <p:nvPr/>
            </p:nvSpPr>
            <p:spPr>
              <a:xfrm>
                <a:off x="4627746" y="1599143"/>
                <a:ext cx="442429" cy="307777"/>
              </a:xfrm>
              <a:prstGeom prst="rect">
                <a:avLst/>
              </a:prstGeom>
            </p:spPr>
            <p:txBody>
              <a:bodyPr wrap="none" lIns="0" tIns="0" rIns="0" bIns="0" anchor="ctr" anchorCtr="0">
                <a:spAutoFit/>
              </a:bodyPr>
              <a:lstStyle/>
              <a:p>
                <a:pPr algn="ctr"/>
                <a:r>
                  <a:rPr lang="en-US" sz="2000" dirty="0" smtClean="0">
                    <a:solidFill>
                      <a:schemeClr val="accent1">
                        <a:lumMod val="75000"/>
                      </a:schemeClr>
                    </a:solidFill>
                  </a:rPr>
                  <a:t>49%</a:t>
                </a:r>
                <a:endParaRPr lang="en-US" sz="2000" dirty="0">
                  <a:solidFill>
                    <a:schemeClr val="accent1">
                      <a:lumMod val="75000"/>
                    </a:schemeClr>
                  </a:solidFill>
                </a:endParaRPr>
              </a:p>
            </p:txBody>
          </p:sp>
          <p:sp>
            <p:nvSpPr>
              <p:cNvPr id="114" name="Rechteck 31"/>
              <p:cNvSpPr/>
              <p:nvPr/>
            </p:nvSpPr>
            <p:spPr>
              <a:xfrm>
                <a:off x="5461922" y="282573"/>
                <a:ext cx="442429" cy="307777"/>
              </a:xfrm>
              <a:prstGeom prst="rect">
                <a:avLst/>
              </a:prstGeom>
            </p:spPr>
            <p:txBody>
              <a:bodyPr wrap="none" lIns="0" tIns="0" rIns="0" bIns="0" anchor="ctr" anchorCtr="0">
                <a:spAutoFit/>
              </a:bodyPr>
              <a:lstStyle/>
              <a:p>
                <a:pPr algn="ctr"/>
                <a:r>
                  <a:rPr lang="en-US" sz="2000" dirty="0" smtClean="0">
                    <a:solidFill>
                      <a:srgbClr val="D0103A"/>
                    </a:solidFill>
                  </a:rPr>
                  <a:t>51%</a:t>
                </a:r>
                <a:endParaRPr lang="en-US" sz="2000" dirty="0">
                  <a:solidFill>
                    <a:srgbClr val="D0103A"/>
                  </a:solidFill>
                </a:endParaRPr>
              </a:p>
            </p:txBody>
          </p:sp>
          <p:grpSp>
            <p:nvGrpSpPr>
              <p:cNvPr id="115" name="Group 114"/>
              <p:cNvGrpSpPr/>
              <p:nvPr/>
            </p:nvGrpSpPr>
            <p:grpSpPr>
              <a:xfrm>
                <a:off x="5295422" y="673848"/>
                <a:ext cx="775429" cy="1374812"/>
                <a:chOff x="6566388" y="1799850"/>
                <a:chExt cx="775429" cy="1374812"/>
              </a:xfrm>
            </p:grpSpPr>
            <p:sp>
              <p:nvSpPr>
                <p:cNvPr id="116" name="Freeform 21"/>
                <p:cNvSpPr>
                  <a:spLocks/>
                </p:cNvSpPr>
                <p:nvPr/>
              </p:nvSpPr>
              <p:spPr bwMode="auto">
                <a:xfrm>
                  <a:off x="6566388" y="1799850"/>
                  <a:ext cx="775429" cy="1374812"/>
                </a:xfrm>
                <a:custGeom>
                  <a:avLst/>
                  <a:gdLst>
                    <a:gd name="T0" fmla="*/ 64 w 128"/>
                    <a:gd name="T1" fmla="*/ 0 h 314"/>
                    <a:gd name="T2" fmla="*/ 0 w 128"/>
                    <a:gd name="T3" fmla="*/ 0 h 314"/>
                    <a:gd name="T4" fmla="*/ 0 w 128"/>
                    <a:gd name="T5" fmla="*/ 64 h 314"/>
                    <a:gd name="T6" fmla="*/ 0 w 128"/>
                    <a:gd name="T7" fmla="*/ 72 h 314"/>
                    <a:gd name="T8" fmla="*/ 0 w 128"/>
                    <a:gd name="T9" fmla="*/ 250 h 314"/>
                    <a:gd name="T10" fmla="*/ 64 w 128"/>
                    <a:gd name="T11" fmla="*/ 314 h 314"/>
                    <a:gd name="T12" fmla="*/ 128 w 128"/>
                    <a:gd name="T13" fmla="*/ 250 h 314"/>
                    <a:gd name="T14" fmla="*/ 128 w 128"/>
                    <a:gd name="T15" fmla="*/ 64 h 314"/>
                    <a:gd name="T16" fmla="*/ 64 w 128"/>
                    <a:gd name="T17"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14">
                      <a:moveTo>
                        <a:pt x="64" y="0"/>
                      </a:moveTo>
                      <a:cubicBezTo>
                        <a:pt x="0" y="0"/>
                        <a:pt x="0" y="0"/>
                        <a:pt x="0" y="0"/>
                      </a:cubicBezTo>
                      <a:cubicBezTo>
                        <a:pt x="0" y="64"/>
                        <a:pt x="0" y="64"/>
                        <a:pt x="0" y="64"/>
                      </a:cubicBezTo>
                      <a:cubicBezTo>
                        <a:pt x="0" y="72"/>
                        <a:pt x="0" y="72"/>
                        <a:pt x="0" y="72"/>
                      </a:cubicBezTo>
                      <a:cubicBezTo>
                        <a:pt x="0" y="250"/>
                        <a:pt x="0" y="250"/>
                        <a:pt x="0" y="250"/>
                      </a:cubicBezTo>
                      <a:cubicBezTo>
                        <a:pt x="0" y="286"/>
                        <a:pt x="29" y="314"/>
                        <a:pt x="64" y="314"/>
                      </a:cubicBezTo>
                      <a:cubicBezTo>
                        <a:pt x="100" y="314"/>
                        <a:pt x="128" y="286"/>
                        <a:pt x="128" y="250"/>
                      </a:cubicBezTo>
                      <a:cubicBezTo>
                        <a:pt x="128" y="64"/>
                        <a:pt x="128" y="64"/>
                        <a:pt x="128" y="64"/>
                      </a:cubicBezTo>
                      <a:cubicBezTo>
                        <a:pt x="128" y="29"/>
                        <a:pt x="100" y="0"/>
                        <a:pt x="64" y="0"/>
                      </a:cubicBez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p>
                  <a:endParaRPr lang="de-DE">
                    <a:solidFill>
                      <a:srgbClr val="FFFFFF"/>
                    </a:solidFill>
                  </a:endParaRPr>
                </a:p>
              </p:txBody>
            </p:sp>
            <p:grpSp>
              <p:nvGrpSpPr>
                <p:cNvPr id="117" name="Group 116"/>
                <p:cNvGrpSpPr/>
                <p:nvPr/>
              </p:nvGrpSpPr>
              <p:grpSpPr>
                <a:xfrm>
                  <a:off x="6739613" y="2152086"/>
                  <a:ext cx="428978" cy="670341"/>
                  <a:chOff x="6744069" y="2107565"/>
                  <a:chExt cx="428978" cy="670341"/>
                </a:xfrm>
              </p:grpSpPr>
              <p:pic>
                <p:nvPicPr>
                  <p:cNvPr id="118" name="Picture 11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744069" y="2235315"/>
                    <a:ext cx="428978" cy="542591"/>
                  </a:xfrm>
                  <a:prstGeom prst="rect">
                    <a:avLst/>
                  </a:prstGeom>
                </p:spPr>
              </p:pic>
              <p:sp>
                <p:nvSpPr>
                  <p:cNvPr id="119" name="Oval 31"/>
                  <p:cNvSpPr>
                    <a:spLocks noChangeArrowheads="1"/>
                  </p:cNvSpPr>
                  <p:nvPr/>
                </p:nvSpPr>
                <p:spPr bwMode="auto">
                  <a:xfrm>
                    <a:off x="6861549" y="2107565"/>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solidFill>
                        <a:srgbClr val="FFFFFF"/>
                      </a:solidFill>
                    </a:endParaRPr>
                  </a:p>
                </p:txBody>
              </p:sp>
            </p:grpSp>
          </p:grpSp>
          <p:grpSp>
            <p:nvGrpSpPr>
              <p:cNvPr id="120" name="Group 119"/>
              <p:cNvGrpSpPr/>
              <p:nvPr/>
            </p:nvGrpSpPr>
            <p:grpSpPr>
              <a:xfrm>
                <a:off x="4457358" y="72525"/>
                <a:ext cx="783204" cy="1411919"/>
                <a:chOff x="5728324" y="1198527"/>
                <a:chExt cx="783204" cy="1411919"/>
              </a:xfrm>
            </p:grpSpPr>
            <p:sp>
              <p:nvSpPr>
                <p:cNvPr id="121" name="Freeform 27"/>
                <p:cNvSpPr>
                  <a:spLocks/>
                </p:cNvSpPr>
                <p:nvPr/>
              </p:nvSpPr>
              <p:spPr bwMode="auto">
                <a:xfrm>
                  <a:off x="5728324" y="1198527"/>
                  <a:ext cx="783204" cy="1411919"/>
                </a:xfrm>
                <a:custGeom>
                  <a:avLst/>
                  <a:gdLst>
                    <a:gd name="T0" fmla="*/ 64 w 128"/>
                    <a:gd name="T1" fmla="*/ 0 h 322"/>
                    <a:gd name="T2" fmla="*/ 0 w 128"/>
                    <a:gd name="T3" fmla="*/ 64 h 322"/>
                    <a:gd name="T4" fmla="*/ 0 w 128"/>
                    <a:gd name="T5" fmla="*/ 258 h 322"/>
                    <a:gd name="T6" fmla="*/ 64 w 128"/>
                    <a:gd name="T7" fmla="*/ 322 h 322"/>
                    <a:gd name="T8" fmla="*/ 128 w 128"/>
                    <a:gd name="T9" fmla="*/ 322 h 322"/>
                    <a:gd name="T10" fmla="*/ 128 w 128"/>
                    <a:gd name="T11" fmla="*/ 258 h 322"/>
                    <a:gd name="T12" fmla="*/ 128 w 128"/>
                    <a:gd name="T13" fmla="*/ 249 h 322"/>
                    <a:gd name="T14" fmla="*/ 128 w 128"/>
                    <a:gd name="T15" fmla="*/ 64 h 322"/>
                    <a:gd name="T16" fmla="*/ 64 w 128"/>
                    <a:gd name="T1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322">
                      <a:moveTo>
                        <a:pt x="64" y="0"/>
                      </a:moveTo>
                      <a:cubicBezTo>
                        <a:pt x="29" y="0"/>
                        <a:pt x="0" y="28"/>
                        <a:pt x="0" y="64"/>
                      </a:cubicBezTo>
                      <a:cubicBezTo>
                        <a:pt x="0" y="258"/>
                        <a:pt x="0" y="258"/>
                        <a:pt x="0" y="258"/>
                      </a:cubicBezTo>
                      <a:cubicBezTo>
                        <a:pt x="0" y="293"/>
                        <a:pt x="29" y="322"/>
                        <a:pt x="64" y="322"/>
                      </a:cubicBezTo>
                      <a:cubicBezTo>
                        <a:pt x="128" y="322"/>
                        <a:pt x="128" y="322"/>
                        <a:pt x="128" y="322"/>
                      </a:cubicBezTo>
                      <a:cubicBezTo>
                        <a:pt x="128" y="258"/>
                        <a:pt x="128" y="258"/>
                        <a:pt x="128" y="258"/>
                      </a:cubicBezTo>
                      <a:cubicBezTo>
                        <a:pt x="128" y="249"/>
                        <a:pt x="128" y="249"/>
                        <a:pt x="128" y="249"/>
                      </a:cubicBezTo>
                      <a:cubicBezTo>
                        <a:pt x="128" y="64"/>
                        <a:pt x="128" y="64"/>
                        <a:pt x="128" y="64"/>
                      </a:cubicBezTo>
                      <a:cubicBezTo>
                        <a:pt x="128" y="28"/>
                        <a:pt x="99" y="0"/>
                        <a:pt x="64"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solidFill>
                      <a:srgbClr val="FFFFFF"/>
                    </a:solidFill>
                  </a:endParaRPr>
                </a:p>
              </p:txBody>
            </p:sp>
            <p:grpSp>
              <p:nvGrpSpPr>
                <p:cNvPr id="122" name="Group 121"/>
                <p:cNvGrpSpPr/>
                <p:nvPr/>
              </p:nvGrpSpPr>
              <p:grpSpPr>
                <a:xfrm>
                  <a:off x="5912120" y="1509565"/>
                  <a:ext cx="415613" cy="789842"/>
                  <a:chOff x="5891442" y="1525281"/>
                  <a:chExt cx="415613" cy="789842"/>
                </a:xfrm>
              </p:grpSpPr>
              <p:sp>
                <p:nvSpPr>
                  <p:cNvPr id="123" name="Freeform 32"/>
                  <p:cNvSpPr>
                    <a:spLocks/>
                  </p:cNvSpPr>
                  <p:nvPr/>
                </p:nvSpPr>
                <p:spPr bwMode="auto">
                  <a:xfrm>
                    <a:off x="5891442" y="1676878"/>
                    <a:ext cx="415613" cy="638245"/>
                  </a:xfrm>
                  <a:custGeom>
                    <a:avLst/>
                    <a:gdLst>
                      <a:gd name="T0" fmla="*/ 64 w 64"/>
                      <a:gd name="T1" fmla="*/ 19 h 125"/>
                      <a:gd name="T2" fmla="*/ 45 w 64"/>
                      <a:gd name="T3" fmla="*/ 0 h 125"/>
                      <a:gd name="T4" fmla="*/ 27 w 64"/>
                      <a:gd name="T5" fmla="*/ 0 h 125"/>
                      <a:gd name="T6" fmla="*/ 26 w 64"/>
                      <a:gd name="T7" fmla="*/ 0 h 125"/>
                      <a:gd name="T8" fmla="*/ 18 w 64"/>
                      <a:gd name="T9" fmla="*/ 0 h 125"/>
                      <a:gd name="T10" fmla="*/ 0 w 64"/>
                      <a:gd name="T11" fmla="*/ 19 h 125"/>
                      <a:gd name="T12" fmla="*/ 0 w 64"/>
                      <a:gd name="T13" fmla="*/ 19 h 125"/>
                      <a:gd name="T14" fmla="*/ 0 w 64"/>
                      <a:gd name="T15" fmla="*/ 55 h 125"/>
                      <a:gd name="T16" fmla="*/ 6 w 64"/>
                      <a:gd name="T17" fmla="*/ 61 h 125"/>
                      <a:gd name="T18" fmla="*/ 12 w 64"/>
                      <a:gd name="T19" fmla="*/ 55 h 125"/>
                      <a:gd name="T20" fmla="*/ 12 w 64"/>
                      <a:gd name="T21" fmla="*/ 33 h 125"/>
                      <a:gd name="T22" fmla="*/ 12 w 64"/>
                      <a:gd name="T23" fmla="*/ 21 h 125"/>
                      <a:gd name="T24" fmla="*/ 15 w 64"/>
                      <a:gd name="T25" fmla="*/ 21 h 125"/>
                      <a:gd name="T26" fmla="*/ 15 w 64"/>
                      <a:gd name="T27" fmla="*/ 34 h 125"/>
                      <a:gd name="T28" fmla="*/ 15 w 64"/>
                      <a:gd name="T29" fmla="*/ 57 h 125"/>
                      <a:gd name="T30" fmla="*/ 15 w 64"/>
                      <a:gd name="T31" fmla="*/ 61 h 125"/>
                      <a:gd name="T32" fmla="*/ 15 w 64"/>
                      <a:gd name="T33" fmla="*/ 117 h 125"/>
                      <a:gd name="T34" fmla="*/ 22 w 64"/>
                      <a:gd name="T35" fmla="*/ 125 h 125"/>
                      <a:gd name="T36" fmla="*/ 30 w 64"/>
                      <a:gd name="T37" fmla="*/ 117 h 125"/>
                      <a:gd name="T38" fmla="*/ 30 w 64"/>
                      <a:gd name="T39" fmla="*/ 61 h 125"/>
                      <a:gd name="T40" fmla="*/ 33 w 64"/>
                      <a:gd name="T41" fmla="*/ 61 h 125"/>
                      <a:gd name="T42" fmla="*/ 33 w 64"/>
                      <a:gd name="T43" fmla="*/ 117 h 125"/>
                      <a:gd name="T44" fmla="*/ 41 w 64"/>
                      <a:gd name="T45" fmla="*/ 125 h 125"/>
                      <a:gd name="T46" fmla="*/ 49 w 64"/>
                      <a:gd name="T47" fmla="*/ 117 h 125"/>
                      <a:gd name="T48" fmla="*/ 49 w 64"/>
                      <a:gd name="T49" fmla="*/ 61 h 125"/>
                      <a:gd name="T50" fmla="*/ 49 w 64"/>
                      <a:gd name="T51" fmla="*/ 57 h 125"/>
                      <a:gd name="T52" fmla="*/ 49 w 64"/>
                      <a:gd name="T53" fmla="*/ 34 h 125"/>
                      <a:gd name="T54" fmla="*/ 49 w 64"/>
                      <a:gd name="T55" fmla="*/ 21 h 125"/>
                      <a:gd name="T56" fmla="*/ 52 w 64"/>
                      <a:gd name="T57" fmla="*/ 21 h 125"/>
                      <a:gd name="T58" fmla="*/ 52 w 64"/>
                      <a:gd name="T59" fmla="*/ 33 h 125"/>
                      <a:gd name="T60" fmla="*/ 52 w 64"/>
                      <a:gd name="T61" fmla="*/ 55 h 125"/>
                      <a:gd name="T62" fmla="*/ 58 w 64"/>
                      <a:gd name="T63" fmla="*/ 61 h 125"/>
                      <a:gd name="T64" fmla="*/ 64 w 64"/>
                      <a:gd name="T65" fmla="*/ 55 h 125"/>
                      <a:gd name="T66" fmla="*/ 64 w 64"/>
                      <a:gd name="T67" fmla="*/ 19 h 125"/>
                      <a:gd name="T68" fmla="*/ 64 w 64"/>
                      <a:gd name="T69"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125">
                        <a:moveTo>
                          <a:pt x="64" y="19"/>
                        </a:moveTo>
                        <a:cubicBezTo>
                          <a:pt x="64" y="8"/>
                          <a:pt x="56" y="0"/>
                          <a:pt x="45" y="0"/>
                        </a:cubicBezTo>
                        <a:cubicBezTo>
                          <a:pt x="27" y="0"/>
                          <a:pt x="27" y="0"/>
                          <a:pt x="27" y="0"/>
                        </a:cubicBezTo>
                        <a:cubicBezTo>
                          <a:pt x="26" y="0"/>
                          <a:pt x="26" y="0"/>
                          <a:pt x="26" y="0"/>
                        </a:cubicBezTo>
                        <a:cubicBezTo>
                          <a:pt x="18" y="0"/>
                          <a:pt x="18" y="0"/>
                          <a:pt x="18" y="0"/>
                        </a:cubicBezTo>
                        <a:cubicBezTo>
                          <a:pt x="8" y="0"/>
                          <a:pt x="0" y="8"/>
                          <a:pt x="0" y="19"/>
                        </a:cubicBezTo>
                        <a:cubicBezTo>
                          <a:pt x="0" y="19"/>
                          <a:pt x="0" y="19"/>
                          <a:pt x="0" y="19"/>
                        </a:cubicBezTo>
                        <a:cubicBezTo>
                          <a:pt x="0" y="55"/>
                          <a:pt x="0" y="55"/>
                          <a:pt x="0" y="55"/>
                        </a:cubicBezTo>
                        <a:cubicBezTo>
                          <a:pt x="0" y="58"/>
                          <a:pt x="3" y="61"/>
                          <a:pt x="6" y="61"/>
                        </a:cubicBezTo>
                        <a:cubicBezTo>
                          <a:pt x="9" y="61"/>
                          <a:pt x="12" y="58"/>
                          <a:pt x="12" y="55"/>
                        </a:cubicBezTo>
                        <a:cubicBezTo>
                          <a:pt x="12" y="33"/>
                          <a:pt x="12" y="33"/>
                          <a:pt x="12" y="33"/>
                        </a:cubicBezTo>
                        <a:cubicBezTo>
                          <a:pt x="12" y="21"/>
                          <a:pt x="12" y="21"/>
                          <a:pt x="12" y="21"/>
                        </a:cubicBezTo>
                        <a:cubicBezTo>
                          <a:pt x="15" y="21"/>
                          <a:pt x="15" y="21"/>
                          <a:pt x="15" y="21"/>
                        </a:cubicBezTo>
                        <a:cubicBezTo>
                          <a:pt x="15" y="34"/>
                          <a:pt x="15" y="34"/>
                          <a:pt x="15" y="34"/>
                        </a:cubicBezTo>
                        <a:cubicBezTo>
                          <a:pt x="15" y="57"/>
                          <a:pt x="15" y="57"/>
                          <a:pt x="15" y="57"/>
                        </a:cubicBezTo>
                        <a:cubicBezTo>
                          <a:pt x="15" y="61"/>
                          <a:pt x="15" y="61"/>
                          <a:pt x="15" y="61"/>
                        </a:cubicBezTo>
                        <a:cubicBezTo>
                          <a:pt x="15" y="117"/>
                          <a:pt x="15" y="117"/>
                          <a:pt x="15" y="117"/>
                        </a:cubicBezTo>
                        <a:cubicBezTo>
                          <a:pt x="15" y="121"/>
                          <a:pt x="18" y="125"/>
                          <a:pt x="22" y="125"/>
                        </a:cubicBezTo>
                        <a:cubicBezTo>
                          <a:pt x="27" y="125"/>
                          <a:pt x="30" y="121"/>
                          <a:pt x="30" y="117"/>
                        </a:cubicBezTo>
                        <a:cubicBezTo>
                          <a:pt x="30" y="61"/>
                          <a:pt x="30" y="61"/>
                          <a:pt x="30" y="61"/>
                        </a:cubicBezTo>
                        <a:cubicBezTo>
                          <a:pt x="33" y="61"/>
                          <a:pt x="33" y="61"/>
                          <a:pt x="33" y="61"/>
                        </a:cubicBezTo>
                        <a:cubicBezTo>
                          <a:pt x="33" y="117"/>
                          <a:pt x="33" y="117"/>
                          <a:pt x="33" y="117"/>
                        </a:cubicBezTo>
                        <a:cubicBezTo>
                          <a:pt x="33" y="121"/>
                          <a:pt x="37" y="125"/>
                          <a:pt x="41" y="125"/>
                        </a:cubicBezTo>
                        <a:cubicBezTo>
                          <a:pt x="46" y="125"/>
                          <a:pt x="49" y="121"/>
                          <a:pt x="49" y="117"/>
                        </a:cubicBezTo>
                        <a:cubicBezTo>
                          <a:pt x="49" y="61"/>
                          <a:pt x="49" y="61"/>
                          <a:pt x="49" y="61"/>
                        </a:cubicBezTo>
                        <a:cubicBezTo>
                          <a:pt x="49" y="57"/>
                          <a:pt x="49" y="57"/>
                          <a:pt x="49" y="57"/>
                        </a:cubicBezTo>
                        <a:cubicBezTo>
                          <a:pt x="49" y="34"/>
                          <a:pt x="49" y="34"/>
                          <a:pt x="49" y="34"/>
                        </a:cubicBezTo>
                        <a:cubicBezTo>
                          <a:pt x="49" y="21"/>
                          <a:pt x="49" y="21"/>
                          <a:pt x="49" y="21"/>
                        </a:cubicBezTo>
                        <a:cubicBezTo>
                          <a:pt x="52" y="21"/>
                          <a:pt x="52" y="21"/>
                          <a:pt x="52" y="21"/>
                        </a:cubicBezTo>
                        <a:cubicBezTo>
                          <a:pt x="52" y="33"/>
                          <a:pt x="52" y="33"/>
                          <a:pt x="52" y="33"/>
                        </a:cubicBezTo>
                        <a:cubicBezTo>
                          <a:pt x="52" y="55"/>
                          <a:pt x="52" y="55"/>
                          <a:pt x="52" y="55"/>
                        </a:cubicBezTo>
                        <a:cubicBezTo>
                          <a:pt x="52" y="58"/>
                          <a:pt x="55" y="61"/>
                          <a:pt x="58" y="61"/>
                        </a:cubicBezTo>
                        <a:cubicBezTo>
                          <a:pt x="61" y="61"/>
                          <a:pt x="64" y="58"/>
                          <a:pt x="64" y="55"/>
                        </a:cubicBezTo>
                        <a:cubicBezTo>
                          <a:pt x="64" y="19"/>
                          <a:pt x="64" y="19"/>
                          <a:pt x="64" y="19"/>
                        </a:cubicBezTo>
                        <a:cubicBezTo>
                          <a:pt x="64" y="19"/>
                          <a:pt x="64" y="19"/>
                          <a:pt x="64" y="19"/>
                        </a:cubicBezTo>
                        <a:close/>
                      </a:path>
                    </a:pathLst>
                  </a:cu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solidFill>
                        <a:srgbClr val="FFFFFF"/>
                      </a:solidFill>
                    </a:endParaRPr>
                  </a:p>
                </p:txBody>
              </p:sp>
              <p:sp>
                <p:nvSpPr>
                  <p:cNvPr id="124" name="Oval 31"/>
                  <p:cNvSpPr>
                    <a:spLocks noChangeArrowheads="1"/>
                  </p:cNvSpPr>
                  <p:nvPr/>
                </p:nvSpPr>
                <p:spPr bwMode="auto">
                  <a:xfrm>
                    <a:off x="6008210" y="1525281"/>
                    <a:ext cx="182076" cy="148960"/>
                  </a:xfrm>
                  <a:prstGeom prst="ellipse">
                    <a:avLst/>
                  </a:pr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solidFill>
                        <a:srgbClr val="FFFFFF"/>
                      </a:solidFill>
                    </a:endParaRPr>
                  </a:p>
                </p:txBody>
              </p:sp>
            </p:grpSp>
          </p:grpSp>
        </p:grpSp>
      </p:grpSp>
      <p:sp>
        <p:nvSpPr>
          <p:cNvPr id="7" name="Title 6"/>
          <p:cNvSpPr>
            <a:spLocks noGrp="1"/>
          </p:cNvSpPr>
          <p:nvPr>
            <p:ph type="title"/>
          </p:nvPr>
        </p:nvSpPr>
        <p:spPr>
          <a:xfrm>
            <a:off x="356408" y="201239"/>
            <a:ext cx="5228354" cy="369332"/>
          </a:xfrm>
        </p:spPr>
        <p:txBody>
          <a:bodyPr/>
          <a:lstStyle/>
          <a:p>
            <a:r>
              <a:rPr lang="en-IE" dirty="0" smtClean="0"/>
              <a:t>Nationally Representative Sample Profile</a:t>
            </a:r>
            <a:endParaRPr lang="en-IE" dirty="0"/>
          </a:p>
        </p:txBody>
      </p:sp>
      <p:sp>
        <p:nvSpPr>
          <p:cNvPr id="72" name="Text Placeholder 4"/>
          <p:cNvSpPr txBox="1">
            <a:spLocks/>
          </p:cNvSpPr>
          <p:nvPr/>
        </p:nvSpPr>
        <p:spPr>
          <a:xfrm>
            <a:off x="356408" y="634446"/>
            <a:ext cx="2231380" cy="215444"/>
          </a:xfrm>
          <a:prstGeom prst="rect">
            <a:avLst/>
          </a:prstGeom>
        </p:spPr>
        <p:txBody>
          <a:bodyPr wrap="none" lIns="0" tIns="0" rIns="0" bIns="0">
            <a:spAutoFit/>
          </a:bodyPr>
          <a:lstStyle>
            <a:lvl1pPr marL="0" indent="0" algn="l" defTabSz="914400" rtl="0" eaLnBrk="1" latinLnBrk="0" hangingPunct="1">
              <a:lnSpc>
                <a:spcPct val="100000"/>
              </a:lnSpc>
              <a:spcBef>
                <a:spcPts val="0"/>
              </a:spcBef>
              <a:buFont typeface="Arial" pitchFamily="34" charset="0"/>
              <a:buNone/>
              <a:defRPr sz="1400" kern="1200">
                <a:solidFill>
                  <a:schemeClr val="accent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IE" dirty="0" smtClean="0">
                <a:solidFill>
                  <a:srgbClr val="532E60"/>
                </a:solidFill>
              </a:rPr>
              <a:t>(Base: All Adults 18+; n=1,002)</a:t>
            </a:r>
            <a:endParaRPr lang="en-IE" dirty="0">
              <a:solidFill>
                <a:srgbClr val="532E60"/>
              </a:solidFill>
            </a:endParaRPr>
          </a:p>
        </p:txBody>
      </p:sp>
      <p:sp>
        <p:nvSpPr>
          <p:cNvPr id="13" name="TextBox 12"/>
          <p:cNvSpPr txBox="1"/>
          <p:nvPr/>
        </p:nvSpPr>
        <p:spPr>
          <a:xfrm rot="741829">
            <a:off x="6524371" y="4293695"/>
            <a:ext cx="1800483"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E" sz="1400" b="1" dirty="0" smtClean="0">
                <a:solidFill>
                  <a:srgbClr val="50C9B5">
                    <a:lumMod val="75000"/>
                  </a:srgbClr>
                </a:solidFill>
              </a:rPr>
              <a:t>Targets</a:t>
            </a:r>
            <a:r>
              <a:rPr lang="en-IE" sz="1400" dirty="0" smtClean="0">
                <a:solidFill>
                  <a:srgbClr val="50C9B5">
                    <a:lumMod val="75000"/>
                  </a:srgbClr>
                </a:solidFill>
              </a:rPr>
              <a:t> </a:t>
            </a:r>
            <a:r>
              <a:rPr lang="en-IE" sz="1400" dirty="0" smtClean="0">
                <a:solidFill>
                  <a:srgbClr val="22505F"/>
                </a:solidFill>
              </a:rPr>
              <a:t>were </a:t>
            </a:r>
            <a:r>
              <a:rPr lang="en-IE" sz="1400" b="1" dirty="0" smtClean="0">
                <a:solidFill>
                  <a:srgbClr val="50C9B5">
                    <a:lumMod val="75000"/>
                  </a:srgbClr>
                </a:solidFill>
              </a:rPr>
              <a:t>set</a:t>
            </a:r>
            <a:r>
              <a:rPr lang="en-IE" sz="1400" dirty="0" smtClean="0">
                <a:solidFill>
                  <a:srgbClr val="50C9B5">
                    <a:lumMod val="75000"/>
                  </a:srgbClr>
                </a:solidFill>
              </a:rPr>
              <a:t> </a:t>
            </a:r>
            <a:r>
              <a:rPr lang="en-IE" sz="1400" dirty="0" smtClean="0">
                <a:solidFill>
                  <a:srgbClr val="22505F"/>
                </a:solidFill>
              </a:rPr>
              <a:t>and </a:t>
            </a:r>
            <a:r>
              <a:rPr lang="en-IE" sz="1400" b="1" dirty="0" smtClean="0">
                <a:solidFill>
                  <a:srgbClr val="50C9B5">
                    <a:lumMod val="75000"/>
                  </a:srgbClr>
                </a:solidFill>
              </a:rPr>
              <a:t>data weighted </a:t>
            </a:r>
            <a:r>
              <a:rPr lang="en-IE" sz="1400" dirty="0" smtClean="0">
                <a:solidFill>
                  <a:srgbClr val="22505F"/>
                </a:solidFill>
              </a:rPr>
              <a:t>to ensure a </a:t>
            </a:r>
            <a:r>
              <a:rPr lang="en-IE" sz="1400" b="1" dirty="0" smtClean="0">
                <a:solidFill>
                  <a:srgbClr val="50C9B5">
                    <a:lumMod val="75000"/>
                  </a:srgbClr>
                </a:solidFill>
              </a:rPr>
              <a:t>nationally representative</a:t>
            </a:r>
            <a:r>
              <a:rPr lang="en-IE" sz="1400" dirty="0" smtClean="0">
                <a:solidFill>
                  <a:srgbClr val="22505F"/>
                </a:solidFill>
              </a:rPr>
              <a:t> sample was surveyed.</a:t>
            </a:r>
            <a:endParaRPr lang="en-IE" sz="1400" dirty="0">
              <a:solidFill>
                <a:srgbClr val="22505F"/>
              </a:solidFill>
            </a:endParaRPr>
          </a:p>
        </p:txBody>
      </p:sp>
      <p:sp>
        <p:nvSpPr>
          <p:cNvPr id="66" name="Freeform 5"/>
          <p:cNvSpPr>
            <a:spLocks noChangeAspect="1" noEditPoints="1"/>
          </p:cNvSpPr>
          <p:nvPr/>
        </p:nvSpPr>
        <p:spPr bwMode="gray">
          <a:xfrm>
            <a:off x="938206"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a:gsLst>
              <a:gs pos="53000">
                <a:schemeClr val="bg2"/>
              </a:gs>
              <a:gs pos="79000">
                <a:schemeClr val="accent6"/>
              </a:gs>
            </a:gsLst>
            <a:lin ang="5400000" scaled="1"/>
          </a:gradFill>
          <a:ln w="9525">
            <a:noFill/>
            <a:round/>
            <a:headEnd/>
            <a:tailEnd/>
          </a:ln>
          <a:effectLst/>
          <a:scene3d>
            <a:camera prst="orthographicFront"/>
            <a:lightRig rig="twoPt" dir="t">
              <a:rot lat="0" lon="0" rev="8400000"/>
            </a:lightRig>
          </a:scene3d>
          <a:sp3d extrusionH="63500" prstMaterial="matte"/>
        </p:spPr>
        <p:txBody>
          <a:bodyPr/>
          <a:lstStyle/>
          <a:p>
            <a:endParaRPr lang="de-DE" kern="0" dirty="0">
              <a:solidFill>
                <a:sysClr val="windowText" lastClr="000000"/>
              </a:solidFill>
              <a:cs typeface="Calibri" pitchFamily="34" charset="0"/>
            </a:endParaRPr>
          </a:p>
        </p:txBody>
      </p:sp>
      <p:sp>
        <p:nvSpPr>
          <p:cNvPr id="67" name="Freeform 5"/>
          <p:cNvSpPr>
            <a:spLocks noChangeAspect="1" noEditPoints="1"/>
          </p:cNvSpPr>
          <p:nvPr/>
        </p:nvSpPr>
        <p:spPr bwMode="gray">
          <a:xfrm>
            <a:off x="1331432"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dirty="0">
              <a:solidFill>
                <a:sysClr val="windowText" lastClr="000000"/>
              </a:solidFill>
              <a:cs typeface="Calibri" pitchFamily="34" charset="0"/>
            </a:endParaRPr>
          </a:p>
        </p:txBody>
      </p:sp>
      <p:sp>
        <p:nvSpPr>
          <p:cNvPr id="68" name="Freeform 5"/>
          <p:cNvSpPr>
            <a:spLocks noChangeAspect="1" noEditPoints="1"/>
          </p:cNvSpPr>
          <p:nvPr/>
        </p:nvSpPr>
        <p:spPr bwMode="gray">
          <a:xfrm>
            <a:off x="1724658"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69" name="Freeform 5"/>
          <p:cNvSpPr>
            <a:spLocks noChangeAspect="1" noEditPoints="1"/>
          </p:cNvSpPr>
          <p:nvPr/>
        </p:nvSpPr>
        <p:spPr bwMode="gray">
          <a:xfrm>
            <a:off x="2117884"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70" name="Freeform 5"/>
          <p:cNvSpPr>
            <a:spLocks noChangeAspect="1" noEditPoints="1"/>
          </p:cNvSpPr>
          <p:nvPr/>
        </p:nvSpPr>
        <p:spPr bwMode="gray">
          <a:xfrm>
            <a:off x="1134819"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71" name="Freeform 5"/>
          <p:cNvSpPr>
            <a:spLocks noChangeAspect="1" noEditPoints="1"/>
          </p:cNvSpPr>
          <p:nvPr/>
        </p:nvSpPr>
        <p:spPr bwMode="gray">
          <a:xfrm>
            <a:off x="1921271"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73" name="Freeform 5"/>
          <p:cNvSpPr>
            <a:spLocks noChangeAspect="1" noEditPoints="1"/>
          </p:cNvSpPr>
          <p:nvPr/>
        </p:nvSpPr>
        <p:spPr bwMode="gray">
          <a:xfrm>
            <a:off x="2314497"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74" name="Freeform 5"/>
          <p:cNvSpPr>
            <a:spLocks noChangeAspect="1" noEditPoints="1"/>
          </p:cNvSpPr>
          <p:nvPr/>
        </p:nvSpPr>
        <p:spPr bwMode="gray">
          <a:xfrm>
            <a:off x="2511110"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75" name="Freeform 5"/>
          <p:cNvSpPr>
            <a:spLocks noChangeAspect="1" noEditPoints="1"/>
          </p:cNvSpPr>
          <p:nvPr/>
        </p:nvSpPr>
        <p:spPr bwMode="gray">
          <a:xfrm>
            <a:off x="2707726"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pPr>
              <a:defRPr/>
            </a:pPr>
            <a:endParaRPr lang="de-DE" kern="0" dirty="0">
              <a:solidFill>
                <a:sysClr val="windowText" lastClr="000000"/>
              </a:solidFill>
              <a:cs typeface="Calibri" pitchFamily="34" charset="0"/>
            </a:endParaRPr>
          </a:p>
        </p:txBody>
      </p:sp>
      <p:sp>
        <p:nvSpPr>
          <p:cNvPr id="76" name="Freeform 5"/>
          <p:cNvSpPr>
            <a:spLocks noChangeAspect="1" noEditPoints="1"/>
          </p:cNvSpPr>
          <p:nvPr/>
        </p:nvSpPr>
        <p:spPr bwMode="gray">
          <a:xfrm>
            <a:off x="1528045" y="5921724"/>
            <a:ext cx="140243" cy="406400"/>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chemeClr val="accent6"/>
          </a:solidFill>
          <a:ln w="9525">
            <a:noFill/>
            <a:round/>
            <a:headEnd/>
            <a:tailEnd/>
          </a:ln>
          <a:effectLst/>
          <a:scene3d>
            <a:camera prst="orthographicFront"/>
            <a:lightRig rig="twoPt" dir="t">
              <a:rot lat="0" lon="0" rev="8400000"/>
            </a:lightRig>
          </a:scene3d>
          <a:sp3d extrusionH="63500" prstMaterial="matte"/>
        </p:spPr>
        <p:txBody>
          <a:bodyPr/>
          <a:lstStyle/>
          <a:p>
            <a:endParaRPr lang="de-DE" kern="0" dirty="0">
              <a:solidFill>
                <a:sysClr val="windowText" lastClr="000000"/>
              </a:solidFill>
              <a:cs typeface="Calibri" pitchFamily="34" charset="0"/>
            </a:endParaRPr>
          </a:p>
        </p:txBody>
      </p:sp>
      <p:sp>
        <p:nvSpPr>
          <p:cNvPr id="77" name="Rechteck 92"/>
          <p:cNvSpPr/>
          <p:nvPr/>
        </p:nvSpPr>
        <p:spPr bwMode="gray">
          <a:xfrm>
            <a:off x="1599736" y="5494349"/>
            <a:ext cx="586699" cy="430887"/>
          </a:xfrm>
          <a:prstGeom prst="rect">
            <a:avLst/>
          </a:prstGeom>
        </p:spPr>
        <p:txBody>
          <a:bodyPr wrap="none" lIns="0" tIns="0" rIns="0" bIns="0" anchor="ctr">
            <a:spAutoFit/>
          </a:bodyPr>
          <a:lstStyle/>
          <a:p>
            <a:pPr algn="ctr">
              <a:spcAft>
                <a:spcPts val="300"/>
              </a:spcAft>
              <a:defRPr/>
            </a:pPr>
            <a:r>
              <a:rPr lang="de-DE" sz="1200" kern="0" dirty="0" smtClean="0">
                <a:solidFill>
                  <a:srgbClr val="22505F"/>
                </a:solidFill>
                <a:cs typeface="Calibri" pitchFamily="34" charset="0"/>
              </a:rPr>
              <a:t>F: </a:t>
            </a:r>
            <a:r>
              <a:rPr lang="de-DE" sz="2800" kern="0" dirty="0" smtClean="0">
                <a:solidFill>
                  <a:srgbClr val="C00000"/>
                </a:solidFill>
                <a:cs typeface="Calibri" pitchFamily="34" charset="0"/>
              </a:rPr>
              <a:t>6%</a:t>
            </a:r>
            <a:endParaRPr lang="de-DE" sz="2800" kern="0" dirty="0">
              <a:solidFill>
                <a:srgbClr val="C00000"/>
              </a:solidFill>
              <a:cs typeface="Calibri" pitchFamily="34" charset="0"/>
            </a:endParaRPr>
          </a:p>
        </p:txBody>
      </p:sp>
      <p:sp>
        <p:nvSpPr>
          <p:cNvPr id="2" name="TextBox 1"/>
          <p:cNvSpPr txBox="1"/>
          <p:nvPr/>
        </p:nvSpPr>
        <p:spPr>
          <a:xfrm>
            <a:off x="402119" y="1426772"/>
            <a:ext cx="1745885" cy="1323439"/>
          </a:xfrm>
          <a:prstGeom prst="rect">
            <a:avLst/>
          </a:prstGeom>
          <a:noFill/>
          <a:ln w="19050">
            <a:solidFill>
              <a:schemeClr val="bg2"/>
            </a:solidFill>
            <a:prstDash val="dash"/>
          </a:ln>
        </p:spPr>
        <p:txBody>
          <a:bodyPr wrap="square" rtlCol="0">
            <a:spAutoFit/>
          </a:bodyPr>
          <a:lstStyle/>
          <a:p>
            <a:pPr algn="ctr"/>
            <a:r>
              <a:rPr lang="en-IE" sz="2000" dirty="0" smtClean="0">
                <a:solidFill>
                  <a:schemeClr val="bg2"/>
                </a:solidFill>
              </a:rPr>
              <a:t>Same Sample Profile as May 2015 &amp; February 2016</a:t>
            </a:r>
            <a:endParaRPr lang="en-IE" sz="2000" dirty="0">
              <a:solidFill>
                <a:schemeClr val="bg2"/>
              </a:solidFill>
            </a:endParaRPr>
          </a:p>
        </p:txBody>
      </p:sp>
    </p:spTree>
    <p:extLst>
      <p:ext uri="{BB962C8B-B14F-4D97-AF65-F5344CB8AC3E}">
        <p14:creationId xmlns:p14="http://schemas.microsoft.com/office/powerpoint/2010/main" val="4165033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Attitudes to Abortion in Ireland</a:t>
            </a:r>
            <a:endParaRPr lang="en-IE" dirty="0"/>
          </a:p>
        </p:txBody>
      </p:sp>
      <p:pic>
        <p:nvPicPr>
          <p:cNvPr id="5" name="Picture Placeholder 4"/>
          <p:cNvPicPr>
            <a:picLocks noGrp="1" noChangeAspect="1"/>
          </p:cNvPicPr>
          <p:nvPr>
            <p:ph type="pic" sz="quarter" idx="11"/>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183425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51766"/>
            <a:ext cx="3160417" cy="332399"/>
          </a:xfrm>
        </p:spPr>
        <p:txBody>
          <a:bodyPr/>
          <a:lstStyle/>
          <a:p>
            <a:r>
              <a:rPr lang="en-IE" dirty="0" smtClean="0"/>
              <a:t>Key Findings &amp; Summary</a:t>
            </a:r>
            <a:endParaRPr lang="en-IE" dirty="0"/>
          </a:p>
        </p:txBody>
      </p:sp>
      <p:sp>
        <p:nvSpPr>
          <p:cNvPr id="4" name="Text Placeholder 3"/>
          <p:cNvSpPr>
            <a:spLocks noGrp="1"/>
          </p:cNvSpPr>
          <p:nvPr>
            <p:ph type="body" sz="quarter" idx="13"/>
          </p:nvPr>
        </p:nvSpPr>
        <p:spPr>
          <a:xfrm>
            <a:off x="467544" y="908720"/>
            <a:ext cx="8352928" cy="4924425"/>
          </a:xfrm>
        </p:spPr>
        <p:txBody>
          <a:bodyPr/>
          <a:lstStyle/>
          <a:p>
            <a:r>
              <a:rPr lang="en-IE" dirty="0"/>
              <a:t>Just over half </a:t>
            </a:r>
            <a:r>
              <a:rPr lang="en-IE" dirty="0" smtClean="0"/>
              <a:t> (55%) agree </a:t>
            </a:r>
            <a:r>
              <a:rPr lang="en-IE" dirty="0"/>
              <a:t>that expanding access to abortion should be one of the priorities for the next </a:t>
            </a:r>
            <a:r>
              <a:rPr lang="en-IE" dirty="0" smtClean="0"/>
              <a:t>government. While some neither agree or disagree with this, 1 in 4 would disagree with the statement.</a:t>
            </a:r>
          </a:p>
          <a:p>
            <a:r>
              <a:rPr lang="en-IE" dirty="0" smtClean="0"/>
              <a:t>A </a:t>
            </a:r>
            <a:r>
              <a:rPr lang="en-IE" dirty="0"/>
              <a:t>slightly higher </a:t>
            </a:r>
            <a:r>
              <a:rPr lang="en-IE" dirty="0" smtClean="0"/>
              <a:t>proportion, almost 2 in 3 (63%) agree </a:t>
            </a:r>
            <a:r>
              <a:rPr lang="en-IE" dirty="0"/>
              <a:t>that politicians need </a:t>
            </a:r>
            <a:r>
              <a:rPr lang="en-IE" dirty="0" smtClean="0"/>
              <a:t>show leadership and deal proactively with widening access to abortion. </a:t>
            </a:r>
          </a:p>
          <a:p>
            <a:r>
              <a:rPr lang="en-IE" dirty="0" smtClean="0"/>
              <a:t>Strong agreement evident among </a:t>
            </a:r>
            <a:r>
              <a:rPr lang="en-IE" dirty="0"/>
              <a:t>8 in 10 </a:t>
            </a:r>
            <a:r>
              <a:rPr lang="en-IE" dirty="0" smtClean="0"/>
              <a:t>(80%) that </a:t>
            </a:r>
            <a:r>
              <a:rPr lang="en-IE" dirty="0"/>
              <a:t>a </a:t>
            </a:r>
            <a:r>
              <a:rPr lang="en-IE" dirty="0" smtClean="0"/>
              <a:t>woman's </a:t>
            </a:r>
            <a:r>
              <a:rPr lang="en-IE" dirty="0"/>
              <a:t>health should be </a:t>
            </a:r>
            <a:r>
              <a:rPr lang="en-IE" dirty="0" smtClean="0"/>
              <a:t>the priority in any reform of Irelands abortion law.</a:t>
            </a:r>
          </a:p>
          <a:p>
            <a:r>
              <a:rPr lang="en-IE" dirty="0" smtClean="0"/>
              <a:t>Almost three quarters (72%) </a:t>
            </a:r>
            <a:r>
              <a:rPr lang="en-IE" dirty="0"/>
              <a:t>agree that </a:t>
            </a:r>
            <a:r>
              <a:rPr lang="en-IE" dirty="0" smtClean="0"/>
              <a:t>the </a:t>
            </a:r>
            <a:r>
              <a:rPr lang="en-IE" dirty="0"/>
              <a:t>fact that women must travel abroad to access abortion unfairly discriminates against women who cannot afford or are unable to travel </a:t>
            </a:r>
            <a:r>
              <a:rPr lang="en-IE" dirty="0" smtClean="0"/>
              <a:t>abroad.</a:t>
            </a:r>
          </a:p>
          <a:p>
            <a:r>
              <a:rPr lang="en-IE" dirty="0" smtClean="0"/>
              <a:t>2 in 3 believe that it is </a:t>
            </a:r>
            <a:r>
              <a:rPr lang="en-IE" dirty="0"/>
              <a:t>hypocritical that Ireland’s constitution bans abortion in Ireland but allows women to travel abroad for </a:t>
            </a:r>
            <a:r>
              <a:rPr lang="en-IE" dirty="0" smtClean="0"/>
              <a:t>abortions.</a:t>
            </a:r>
          </a:p>
          <a:p>
            <a:r>
              <a:rPr lang="en-IE" dirty="0" smtClean="0"/>
              <a:t>While just over half (55%) agree that </a:t>
            </a:r>
            <a:r>
              <a:rPr lang="en-IE" dirty="0"/>
              <a:t>Ireland’s abortion ban is cruel and </a:t>
            </a:r>
            <a:r>
              <a:rPr lang="en-IE" dirty="0" smtClean="0"/>
              <a:t>inhumane – however 1 in 4 would disagree with statement. </a:t>
            </a:r>
          </a:p>
          <a:p>
            <a:r>
              <a:rPr lang="en-IE" dirty="0" smtClean="0"/>
              <a:t>Broadly speaking there are little variances in attitudes across demographics, whereby in terms of gender, little difference is note in agreement. Age shows some slightly larger differences, whereby those a little older are at times less likely to agree with a statements – such as politicians should deal with the issue of widening access to abortion. They are also less likely to agree that Irelands abortion laws discriminate against women who cannot afford, or simply are unable to travel abroad. They also show lower agreement that it is</a:t>
            </a:r>
            <a:r>
              <a:rPr lang="en-IE" dirty="0"/>
              <a:t> hypocritical that Ireland’s constitution bans abortion in Ireland </a:t>
            </a:r>
            <a:r>
              <a:rPr lang="en-IE" dirty="0" smtClean="0"/>
              <a:t>but </a:t>
            </a:r>
            <a:r>
              <a:rPr lang="en-IE" dirty="0"/>
              <a:t>allows women to travel abroad for abortions.</a:t>
            </a:r>
          </a:p>
        </p:txBody>
      </p:sp>
    </p:spTree>
    <p:extLst>
      <p:ext uri="{BB962C8B-B14F-4D97-AF65-F5344CB8AC3E}">
        <p14:creationId xmlns:p14="http://schemas.microsoft.com/office/powerpoint/2010/main" val="3484530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smtClean="0"/>
              <a:t>Attitudes to Abortion in Ireland</a:t>
            </a:r>
            <a:endParaRPr lang="en-IE" sz="3200" dirty="0"/>
          </a:p>
        </p:txBody>
      </p:sp>
      <p:pic>
        <p:nvPicPr>
          <p:cNvPr id="5" name="Picture Placeholder 4"/>
          <p:cNvPicPr>
            <a:picLocks noGrp="1" noChangeAspect="1"/>
          </p:cNvPicPr>
          <p:nvPr>
            <p:ph type="pic" sz="quarter" idx="11"/>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839859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2514596545"/>
              </p:ext>
            </p:extLst>
          </p:nvPr>
        </p:nvGraphicFramePr>
        <p:xfrm>
          <a:off x="1490132" y="2616200"/>
          <a:ext cx="7181998" cy="3655711"/>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210240" y="156945"/>
            <a:ext cx="4359270" cy="369332"/>
          </a:xfrm>
        </p:spPr>
        <p:txBody>
          <a:bodyPr/>
          <a:lstStyle/>
          <a:p>
            <a:r>
              <a:rPr lang="en-IE" dirty="0" smtClean="0"/>
              <a:t>Public Attitudes Towards Abortion</a:t>
            </a:r>
            <a:endParaRPr lang="en-IE" dirty="0"/>
          </a:p>
        </p:txBody>
      </p:sp>
      <p:sp>
        <p:nvSpPr>
          <p:cNvPr id="3" name="Text Placeholder 2"/>
          <p:cNvSpPr>
            <a:spLocks noGrp="1"/>
          </p:cNvSpPr>
          <p:nvPr>
            <p:ph type="body" sz="quarter" idx="13"/>
          </p:nvPr>
        </p:nvSpPr>
        <p:spPr>
          <a:xfrm>
            <a:off x="210240" y="524714"/>
            <a:ext cx="2093522" cy="215444"/>
          </a:xfrm>
        </p:spPr>
        <p:txBody>
          <a:bodyPr/>
          <a:lstStyle/>
          <a:p>
            <a:r>
              <a:rPr lang="en-IE" dirty="0"/>
              <a:t>(Base: All Adults 18</a:t>
            </a:r>
            <a:r>
              <a:rPr lang="en-IE" dirty="0" smtClean="0"/>
              <a:t>+ - 1,002)</a:t>
            </a:r>
            <a:endParaRPr lang="en-IE" dirty="0"/>
          </a:p>
        </p:txBody>
      </p:sp>
      <p:sp>
        <p:nvSpPr>
          <p:cNvPr id="4" name="Text Placeholder 3"/>
          <p:cNvSpPr>
            <a:spLocks noGrp="1"/>
          </p:cNvSpPr>
          <p:nvPr>
            <p:ph type="body" sz="quarter" idx="14"/>
          </p:nvPr>
        </p:nvSpPr>
        <p:spPr>
          <a:xfrm>
            <a:off x="338839" y="5733002"/>
            <a:ext cx="6480000" cy="492443"/>
          </a:xfrm>
        </p:spPr>
        <p:txBody>
          <a:bodyPr/>
          <a:lstStyle/>
          <a:p>
            <a:pPr>
              <a:lnSpc>
                <a:spcPct val="100000"/>
              </a:lnSpc>
            </a:pPr>
            <a:r>
              <a:rPr lang="en-IE" dirty="0"/>
              <a:t>Agreement is strongest that a </a:t>
            </a:r>
            <a:r>
              <a:rPr lang="en-IE" dirty="0" smtClean="0"/>
              <a:t>woman's </a:t>
            </a:r>
            <a:r>
              <a:rPr lang="en-IE" dirty="0"/>
              <a:t>health should be the priority in any reform of Ireland’s abortion </a:t>
            </a:r>
            <a:r>
              <a:rPr lang="en-IE" dirty="0" smtClean="0"/>
              <a:t>law</a:t>
            </a:r>
            <a:endParaRPr lang="en-IE" dirty="0"/>
          </a:p>
        </p:txBody>
      </p:sp>
      <p:sp>
        <p:nvSpPr>
          <p:cNvPr id="5" name="Rectangle 4"/>
          <p:cNvSpPr/>
          <p:nvPr/>
        </p:nvSpPr>
        <p:spPr>
          <a:xfrm>
            <a:off x="381764" y="810435"/>
            <a:ext cx="8634436" cy="40011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450215" indent="-450215">
              <a:spcAft>
                <a:spcPts val="0"/>
              </a:spcAft>
            </a:pPr>
            <a:r>
              <a:rPr lang="en-GB" sz="1000" dirty="0" err="1" smtClean="0"/>
              <a:t>Q.1</a:t>
            </a:r>
            <a:r>
              <a:rPr lang="en-GB" sz="1000" dirty="0"/>
              <a:t>	In Ireland, access to abortion is banned unless the woman’s life is at risk. Can you tell me on a scale of 1 to 5 where 1 is disagree strongly and 5 is agree strongly, how much you agree or disagree that these statements reflect how you personally feel about Ireland’s restrictions on access to abortion</a:t>
            </a:r>
            <a:endParaRPr lang="en-IE" sz="1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Text Box 3"/>
          <p:cNvSpPr txBox="1">
            <a:spLocks noChangeArrowheads="1"/>
          </p:cNvSpPr>
          <p:nvPr/>
        </p:nvSpPr>
        <p:spPr bwMode="auto">
          <a:xfrm>
            <a:off x="8705998" y="6278473"/>
            <a:ext cx="444352" cy="246221"/>
          </a:xfrm>
          <a:prstGeom prst="rect">
            <a:avLst/>
          </a:prstGeom>
          <a:noFill/>
          <a:ln w="9525">
            <a:noFill/>
            <a:miter lim="800000"/>
            <a:headEnd/>
            <a:tailEnd/>
          </a:ln>
        </p:spPr>
        <p:txBody>
          <a:bodyPr wrap="none">
            <a:spAutoFit/>
          </a:bodyPr>
          <a:lstStyle/>
          <a:p>
            <a:pPr algn="r"/>
            <a:r>
              <a:rPr lang="en-IE" sz="1000" i="1" dirty="0" smtClean="0">
                <a:solidFill>
                  <a:srgbClr val="22505F"/>
                </a:solidFill>
                <a:cs typeface="Calibri" pitchFamily="34" charset="0"/>
              </a:rPr>
              <a:t>(Q.5)</a:t>
            </a:r>
            <a:endParaRPr lang="en-GB" sz="1000" i="1" dirty="0">
              <a:solidFill>
                <a:srgbClr val="22505F"/>
              </a:solidFill>
              <a:cs typeface="Calibri" pitchFamily="34" charset="0"/>
            </a:endParaRPr>
          </a:p>
        </p:txBody>
      </p:sp>
      <p:sp>
        <p:nvSpPr>
          <p:cNvPr id="11" name="TextBox 10"/>
          <p:cNvSpPr txBox="1"/>
          <p:nvPr/>
        </p:nvSpPr>
        <p:spPr>
          <a:xfrm>
            <a:off x="2118351" y="4336333"/>
            <a:ext cx="182742" cy="215444"/>
          </a:xfrm>
          <a:prstGeom prst="rect">
            <a:avLst/>
          </a:prstGeom>
          <a:solidFill>
            <a:schemeClr val="accent6"/>
          </a:solidFill>
        </p:spPr>
        <p:txBody>
          <a:bodyPr wrap="none" lIns="0" tIns="0" rIns="0" bIns="0" rtlCol="0">
            <a:spAutoFit/>
          </a:bodyPr>
          <a:lstStyle/>
          <a:p>
            <a:pPr algn="ctr"/>
            <a:r>
              <a:rPr lang="en-IE" sz="1400" dirty="0" smtClean="0">
                <a:solidFill>
                  <a:schemeClr val="bg1"/>
                </a:solidFill>
              </a:rPr>
              <a:t>19</a:t>
            </a:r>
            <a:endParaRPr lang="en-IE" sz="1400" dirty="0">
              <a:solidFill>
                <a:schemeClr val="bg1"/>
              </a:solidFill>
            </a:endParaRPr>
          </a:p>
        </p:txBody>
      </p:sp>
      <p:sp>
        <p:nvSpPr>
          <p:cNvPr id="12" name="TextBox 11"/>
          <p:cNvSpPr txBox="1"/>
          <p:nvPr/>
        </p:nvSpPr>
        <p:spPr>
          <a:xfrm>
            <a:off x="3250657" y="4336333"/>
            <a:ext cx="182742" cy="215444"/>
          </a:xfrm>
          <a:prstGeom prst="rect">
            <a:avLst/>
          </a:prstGeom>
          <a:solidFill>
            <a:schemeClr val="accent6"/>
          </a:solidFill>
        </p:spPr>
        <p:txBody>
          <a:bodyPr wrap="none" lIns="0" tIns="0" rIns="0" bIns="0" rtlCol="0">
            <a:spAutoFit/>
          </a:bodyPr>
          <a:lstStyle/>
          <a:p>
            <a:pPr algn="ctr"/>
            <a:r>
              <a:rPr lang="en-IE" sz="1400" dirty="0" smtClean="0">
                <a:solidFill>
                  <a:schemeClr val="bg1"/>
                </a:solidFill>
              </a:rPr>
              <a:t>16</a:t>
            </a:r>
            <a:endParaRPr lang="en-IE" sz="1400" dirty="0">
              <a:solidFill>
                <a:schemeClr val="bg1"/>
              </a:solidFill>
            </a:endParaRPr>
          </a:p>
        </p:txBody>
      </p:sp>
      <p:sp>
        <p:nvSpPr>
          <p:cNvPr id="13" name="TextBox 12"/>
          <p:cNvSpPr txBox="1"/>
          <p:nvPr/>
        </p:nvSpPr>
        <p:spPr>
          <a:xfrm>
            <a:off x="4430726" y="4336333"/>
            <a:ext cx="182742" cy="215444"/>
          </a:xfrm>
          <a:prstGeom prst="rect">
            <a:avLst/>
          </a:prstGeom>
          <a:solidFill>
            <a:schemeClr val="accent6"/>
          </a:solidFill>
        </p:spPr>
        <p:txBody>
          <a:bodyPr wrap="none" lIns="0" tIns="0" rIns="0" bIns="0" rtlCol="0">
            <a:spAutoFit/>
          </a:bodyPr>
          <a:lstStyle/>
          <a:p>
            <a:pPr algn="ctr"/>
            <a:r>
              <a:rPr lang="en-IE" sz="1400" dirty="0" smtClean="0">
                <a:solidFill>
                  <a:schemeClr val="bg1"/>
                </a:solidFill>
              </a:rPr>
              <a:t>10</a:t>
            </a:r>
            <a:endParaRPr lang="en-IE" sz="1400" dirty="0">
              <a:solidFill>
                <a:schemeClr val="bg1"/>
              </a:solidFill>
            </a:endParaRPr>
          </a:p>
        </p:txBody>
      </p:sp>
      <p:sp>
        <p:nvSpPr>
          <p:cNvPr id="14" name="TextBox 13"/>
          <p:cNvSpPr txBox="1"/>
          <p:nvPr/>
        </p:nvSpPr>
        <p:spPr>
          <a:xfrm>
            <a:off x="7860049" y="4336333"/>
            <a:ext cx="182742" cy="215444"/>
          </a:xfrm>
          <a:prstGeom prst="rect">
            <a:avLst/>
          </a:prstGeom>
          <a:solidFill>
            <a:schemeClr val="accent6"/>
          </a:solidFill>
        </p:spPr>
        <p:txBody>
          <a:bodyPr wrap="none" lIns="0" tIns="0" rIns="0" bIns="0" rtlCol="0">
            <a:spAutoFit/>
          </a:bodyPr>
          <a:lstStyle/>
          <a:p>
            <a:pPr algn="ctr"/>
            <a:r>
              <a:rPr lang="en-IE" sz="1400" dirty="0" smtClean="0">
                <a:solidFill>
                  <a:schemeClr val="bg1"/>
                </a:solidFill>
              </a:rPr>
              <a:t>18</a:t>
            </a:r>
            <a:endParaRPr lang="en-IE" sz="1400" dirty="0">
              <a:solidFill>
                <a:schemeClr val="bg1"/>
              </a:solidFill>
            </a:endParaRPr>
          </a:p>
        </p:txBody>
      </p:sp>
      <p:sp>
        <p:nvSpPr>
          <p:cNvPr id="19" name="Rectangle 18"/>
          <p:cNvSpPr/>
          <p:nvPr/>
        </p:nvSpPr>
        <p:spPr>
          <a:xfrm>
            <a:off x="466827" y="3241091"/>
            <a:ext cx="1095620" cy="215444"/>
          </a:xfrm>
          <a:prstGeom prst="rect">
            <a:avLst/>
          </a:prstGeom>
        </p:spPr>
        <p:txBody>
          <a:bodyPr wrap="none" lIns="0" tIns="0" rIns="0" bIns="0" anchor="ctr" anchorCtr="0">
            <a:spAutoFit/>
          </a:bodyPr>
          <a:lstStyle/>
          <a:p>
            <a:pPr algn="r"/>
            <a:r>
              <a:rPr lang="en-IE" sz="1400" dirty="0">
                <a:solidFill>
                  <a:schemeClr val="bg1"/>
                </a:solidFill>
              </a:rPr>
              <a:t> Agree </a:t>
            </a:r>
            <a:r>
              <a:rPr lang="en-IE" sz="1400" dirty="0" smtClean="0">
                <a:solidFill>
                  <a:schemeClr val="bg1"/>
                </a:solidFill>
              </a:rPr>
              <a:t>strongly</a:t>
            </a:r>
            <a:endParaRPr lang="en-IE" sz="1400" dirty="0">
              <a:solidFill>
                <a:schemeClr val="bg1"/>
              </a:solidFill>
            </a:endParaRPr>
          </a:p>
        </p:txBody>
      </p:sp>
      <p:sp>
        <p:nvSpPr>
          <p:cNvPr id="20" name="Rectangle 19"/>
          <p:cNvSpPr/>
          <p:nvPr/>
        </p:nvSpPr>
        <p:spPr>
          <a:xfrm>
            <a:off x="497283" y="3980446"/>
            <a:ext cx="1065164" cy="215444"/>
          </a:xfrm>
          <a:prstGeom prst="rect">
            <a:avLst/>
          </a:prstGeom>
        </p:spPr>
        <p:txBody>
          <a:bodyPr wrap="none" lIns="0" tIns="0" rIns="0" bIns="0" anchor="ctr" anchorCtr="0">
            <a:spAutoFit/>
          </a:bodyPr>
          <a:lstStyle/>
          <a:p>
            <a:pPr algn="r"/>
            <a:r>
              <a:rPr lang="en-IE" sz="1400" dirty="0">
                <a:solidFill>
                  <a:schemeClr val="bg1"/>
                </a:solidFill>
              </a:rPr>
              <a:t> </a:t>
            </a:r>
            <a:r>
              <a:rPr lang="en-IE" sz="1400" dirty="0" smtClean="0">
                <a:solidFill>
                  <a:schemeClr val="bg1"/>
                </a:solidFill>
              </a:rPr>
              <a:t>Agree slightly</a:t>
            </a:r>
            <a:endParaRPr lang="en-IE" sz="1400" dirty="0">
              <a:solidFill>
                <a:schemeClr val="bg1"/>
              </a:solidFill>
            </a:endParaRPr>
          </a:p>
        </p:txBody>
      </p:sp>
      <p:sp>
        <p:nvSpPr>
          <p:cNvPr id="21" name="Rectangle 20"/>
          <p:cNvSpPr/>
          <p:nvPr/>
        </p:nvSpPr>
        <p:spPr>
          <a:xfrm>
            <a:off x="1007808" y="4336333"/>
            <a:ext cx="554639" cy="215444"/>
          </a:xfrm>
          <a:prstGeom prst="rect">
            <a:avLst/>
          </a:prstGeom>
        </p:spPr>
        <p:txBody>
          <a:bodyPr wrap="none" lIns="0" tIns="0" rIns="0" bIns="0" anchor="ctr" anchorCtr="0">
            <a:spAutoFit/>
          </a:bodyPr>
          <a:lstStyle/>
          <a:p>
            <a:pPr algn="r"/>
            <a:r>
              <a:rPr lang="en-IE" sz="1400" dirty="0" smtClean="0">
                <a:solidFill>
                  <a:schemeClr val="bg1"/>
                </a:solidFill>
              </a:rPr>
              <a:t>Neither</a:t>
            </a:r>
            <a:endParaRPr lang="en-IE" sz="1400" dirty="0">
              <a:solidFill>
                <a:schemeClr val="bg1"/>
              </a:solidFill>
            </a:endParaRPr>
          </a:p>
        </p:txBody>
      </p:sp>
      <p:sp>
        <p:nvSpPr>
          <p:cNvPr id="22" name="Rectangle 21"/>
          <p:cNvSpPr/>
          <p:nvPr/>
        </p:nvSpPr>
        <p:spPr>
          <a:xfrm>
            <a:off x="332174" y="4563125"/>
            <a:ext cx="1230273" cy="215444"/>
          </a:xfrm>
          <a:prstGeom prst="rect">
            <a:avLst/>
          </a:prstGeom>
        </p:spPr>
        <p:txBody>
          <a:bodyPr wrap="none" lIns="0" tIns="0" rIns="0" bIns="0" anchor="ctr" anchorCtr="0">
            <a:spAutoFit/>
          </a:bodyPr>
          <a:lstStyle/>
          <a:p>
            <a:pPr algn="r"/>
            <a:r>
              <a:rPr lang="en-IE" sz="1400" dirty="0" smtClean="0">
                <a:solidFill>
                  <a:schemeClr val="bg1"/>
                </a:solidFill>
              </a:rPr>
              <a:t>Disagree slightly</a:t>
            </a:r>
            <a:endParaRPr lang="en-IE" sz="1400" dirty="0">
              <a:solidFill>
                <a:schemeClr val="bg1"/>
              </a:solidFill>
            </a:endParaRPr>
          </a:p>
        </p:txBody>
      </p:sp>
      <p:sp>
        <p:nvSpPr>
          <p:cNvPr id="23" name="Rectangle 22"/>
          <p:cNvSpPr/>
          <p:nvPr/>
        </p:nvSpPr>
        <p:spPr>
          <a:xfrm>
            <a:off x="261642" y="4786148"/>
            <a:ext cx="1300805" cy="215444"/>
          </a:xfrm>
          <a:prstGeom prst="rect">
            <a:avLst/>
          </a:prstGeom>
        </p:spPr>
        <p:txBody>
          <a:bodyPr wrap="none" lIns="0" tIns="0" rIns="0" bIns="0" anchor="ctr" anchorCtr="0">
            <a:spAutoFit/>
          </a:bodyPr>
          <a:lstStyle/>
          <a:p>
            <a:pPr algn="r"/>
            <a:r>
              <a:rPr lang="en-IE" sz="1400" dirty="0" smtClean="0">
                <a:solidFill>
                  <a:schemeClr val="bg1"/>
                </a:solidFill>
              </a:rPr>
              <a:t>Disagree strongly</a:t>
            </a:r>
            <a:endParaRPr lang="en-IE" sz="1400" dirty="0">
              <a:solidFill>
                <a:schemeClr val="bg1"/>
              </a:solidFill>
            </a:endParaRPr>
          </a:p>
        </p:txBody>
      </p:sp>
      <p:sp>
        <p:nvSpPr>
          <p:cNvPr id="7" name="TextBox 6"/>
          <p:cNvSpPr txBox="1"/>
          <p:nvPr/>
        </p:nvSpPr>
        <p:spPr>
          <a:xfrm>
            <a:off x="7518218" y="1733417"/>
            <a:ext cx="965385" cy="923330"/>
          </a:xfrm>
          <a:prstGeom prst="rect">
            <a:avLst/>
          </a:prstGeom>
          <a:noFill/>
        </p:spPr>
        <p:txBody>
          <a:bodyPr wrap="square" rtlCol="0">
            <a:spAutoFit/>
          </a:bodyPr>
          <a:lstStyle/>
          <a:p>
            <a:pPr algn="ctr" fontAlgn="b"/>
            <a:r>
              <a:rPr lang="en-IE" sz="900" dirty="0">
                <a:solidFill>
                  <a:schemeClr val="bg1"/>
                </a:solidFill>
              </a:rPr>
              <a:t>Ireland’s abortion ban is cruel and </a:t>
            </a:r>
            <a:r>
              <a:rPr lang="en-IE" sz="900" dirty="0" smtClean="0">
                <a:solidFill>
                  <a:schemeClr val="bg1"/>
                </a:solidFill>
              </a:rPr>
              <a:t>inhumane</a:t>
            </a:r>
          </a:p>
          <a:p>
            <a:pPr algn="ctr" fontAlgn="b"/>
            <a:r>
              <a:rPr lang="en-IE" sz="900" dirty="0">
                <a:solidFill>
                  <a:schemeClr val="bg1"/>
                </a:solidFill>
              </a:rPr>
              <a:t>(</a:t>
            </a:r>
            <a:r>
              <a:rPr lang="en-IE" sz="900" dirty="0" smtClean="0">
                <a:solidFill>
                  <a:schemeClr val="bg1"/>
                </a:solidFill>
              </a:rPr>
              <a:t>n=1,002)</a:t>
            </a:r>
            <a:endParaRPr lang="en-IE" sz="900" dirty="0">
              <a:solidFill>
                <a:schemeClr val="bg1"/>
              </a:solidFill>
            </a:endParaRPr>
          </a:p>
          <a:p>
            <a:pPr algn="ctr" fontAlgn="b"/>
            <a:r>
              <a:rPr lang="en-IE" sz="900" dirty="0" smtClean="0">
                <a:solidFill>
                  <a:schemeClr val="bg1"/>
                </a:solidFill>
              </a:rPr>
              <a:t>%</a:t>
            </a:r>
            <a:endParaRPr lang="en-IE" sz="900" dirty="0">
              <a:solidFill>
                <a:schemeClr val="bg1"/>
              </a:solidFill>
            </a:endParaRPr>
          </a:p>
        </p:txBody>
      </p:sp>
      <p:sp>
        <p:nvSpPr>
          <p:cNvPr id="25" name="TextBox 24"/>
          <p:cNvSpPr txBox="1"/>
          <p:nvPr/>
        </p:nvSpPr>
        <p:spPr>
          <a:xfrm>
            <a:off x="2779754" y="1317918"/>
            <a:ext cx="1205987" cy="1338828"/>
          </a:xfrm>
          <a:prstGeom prst="rect">
            <a:avLst/>
          </a:prstGeom>
          <a:noFill/>
        </p:spPr>
        <p:txBody>
          <a:bodyPr wrap="square" rtlCol="0">
            <a:spAutoFit/>
          </a:bodyPr>
          <a:lstStyle/>
          <a:p>
            <a:pPr algn="ctr" fontAlgn="b"/>
            <a:r>
              <a:rPr lang="en-IE" sz="900" dirty="0">
                <a:solidFill>
                  <a:schemeClr val="bg1"/>
                </a:solidFill>
              </a:rPr>
              <a:t>Irish politicians should show leadership and deal proactively with the issue of widening access to abortion in </a:t>
            </a:r>
            <a:r>
              <a:rPr lang="en-IE" sz="900" dirty="0" smtClean="0">
                <a:solidFill>
                  <a:schemeClr val="bg1"/>
                </a:solidFill>
              </a:rPr>
              <a:t>Ireland</a:t>
            </a:r>
          </a:p>
          <a:p>
            <a:pPr algn="ctr" fontAlgn="b"/>
            <a:r>
              <a:rPr lang="en-IE" sz="900" dirty="0">
                <a:solidFill>
                  <a:schemeClr val="bg1"/>
                </a:solidFill>
              </a:rPr>
              <a:t>(</a:t>
            </a:r>
            <a:r>
              <a:rPr lang="en-IE" sz="900" dirty="0" smtClean="0">
                <a:solidFill>
                  <a:schemeClr val="bg1"/>
                </a:solidFill>
              </a:rPr>
              <a:t>n=1,002)</a:t>
            </a:r>
            <a:endParaRPr lang="en-IE" sz="900" dirty="0">
              <a:solidFill>
                <a:schemeClr val="bg1"/>
              </a:solidFill>
            </a:endParaRPr>
          </a:p>
          <a:p>
            <a:pPr algn="ctr" fontAlgn="b"/>
            <a:r>
              <a:rPr lang="en-IE" sz="900" dirty="0" smtClean="0">
                <a:solidFill>
                  <a:schemeClr val="bg1"/>
                </a:solidFill>
              </a:rPr>
              <a:t>%</a:t>
            </a:r>
            <a:endParaRPr lang="en-IE" sz="900" b="0" i="0" u="none" strike="noStrike" dirty="0">
              <a:solidFill>
                <a:schemeClr val="bg1"/>
              </a:solidFill>
              <a:effectLst/>
              <a:latin typeface="Arial"/>
            </a:endParaRPr>
          </a:p>
        </p:txBody>
      </p:sp>
      <p:sp>
        <p:nvSpPr>
          <p:cNvPr id="26" name="TextBox 25"/>
          <p:cNvSpPr txBox="1"/>
          <p:nvPr/>
        </p:nvSpPr>
        <p:spPr>
          <a:xfrm>
            <a:off x="1532472" y="1594917"/>
            <a:ext cx="1276543" cy="1061829"/>
          </a:xfrm>
          <a:prstGeom prst="rect">
            <a:avLst/>
          </a:prstGeom>
          <a:noFill/>
        </p:spPr>
        <p:txBody>
          <a:bodyPr wrap="square" rtlCol="0">
            <a:spAutoFit/>
          </a:bodyPr>
          <a:lstStyle/>
          <a:p>
            <a:pPr algn="ctr" fontAlgn="b"/>
            <a:r>
              <a:rPr lang="en-IE" sz="900" dirty="0">
                <a:solidFill>
                  <a:schemeClr val="bg1"/>
                </a:solidFill>
              </a:rPr>
              <a:t>Expanding access to abortion should be one of the priority issues for the next </a:t>
            </a:r>
            <a:r>
              <a:rPr lang="en-IE" sz="900" dirty="0" smtClean="0">
                <a:solidFill>
                  <a:schemeClr val="bg1"/>
                </a:solidFill>
              </a:rPr>
              <a:t>government</a:t>
            </a:r>
          </a:p>
          <a:p>
            <a:pPr algn="ctr" fontAlgn="b"/>
            <a:r>
              <a:rPr lang="en-IE" sz="900" dirty="0" smtClean="0">
                <a:solidFill>
                  <a:schemeClr val="bg1"/>
                </a:solidFill>
              </a:rPr>
              <a:t>(n=1,002)</a:t>
            </a:r>
            <a:endParaRPr lang="en-IE" sz="900" dirty="0">
              <a:solidFill>
                <a:schemeClr val="bg1"/>
              </a:solidFill>
            </a:endParaRPr>
          </a:p>
          <a:p>
            <a:pPr algn="ctr" fontAlgn="b"/>
            <a:r>
              <a:rPr lang="en-IE" sz="900" dirty="0" smtClean="0">
                <a:solidFill>
                  <a:schemeClr val="bg1"/>
                </a:solidFill>
              </a:rPr>
              <a:t>%</a:t>
            </a:r>
            <a:endParaRPr lang="en-IE" sz="900" b="0" i="0" u="none" strike="noStrike" dirty="0">
              <a:solidFill>
                <a:schemeClr val="bg1"/>
              </a:solidFill>
              <a:effectLst/>
              <a:latin typeface="Arial"/>
            </a:endParaRPr>
          </a:p>
        </p:txBody>
      </p:sp>
      <p:sp>
        <p:nvSpPr>
          <p:cNvPr id="27" name="TextBox 26"/>
          <p:cNvSpPr txBox="1"/>
          <p:nvPr/>
        </p:nvSpPr>
        <p:spPr>
          <a:xfrm>
            <a:off x="3987530" y="1594917"/>
            <a:ext cx="1092474" cy="1061829"/>
          </a:xfrm>
          <a:prstGeom prst="rect">
            <a:avLst/>
          </a:prstGeom>
          <a:noFill/>
        </p:spPr>
        <p:txBody>
          <a:bodyPr wrap="square" rtlCol="0">
            <a:spAutoFit/>
          </a:bodyPr>
          <a:lstStyle/>
          <a:p>
            <a:pPr algn="ctr" fontAlgn="b"/>
            <a:r>
              <a:rPr lang="en-IE" sz="900" dirty="0">
                <a:solidFill>
                  <a:schemeClr val="bg1"/>
                </a:solidFill>
              </a:rPr>
              <a:t> Women’s health should be the priority in any reform of Ireland’s abortion </a:t>
            </a:r>
            <a:r>
              <a:rPr lang="en-IE" sz="900" dirty="0" smtClean="0">
                <a:solidFill>
                  <a:schemeClr val="bg1"/>
                </a:solidFill>
              </a:rPr>
              <a:t>law</a:t>
            </a:r>
          </a:p>
          <a:p>
            <a:pPr algn="ctr" fontAlgn="b"/>
            <a:r>
              <a:rPr lang="en-IE" sz="900" dirty="0">
                <a:solidFill>
                  <a:schemeClr val="bg1"/>
                </a:solidFill>
              </a:rPr>
              <a:t>(</a:t>
            </a:r>
            <a:r>
              <a:rPr lang="en-IE" sz="900" dirty="0" smtClean="0">
                <a:solidFill>
                  <a:schemeClr val="bg1"/>
                </a:solidFill>
              </a:rPr>
              <a:t>n=1,002)</a:t>
            </a:r>
            <a:endParaRPr lang="en-IE" sz="900" dirty="0">
              <a:solidFill>
                <a:schemeClr val="bg1"/>
              </a:solidFill>
            </a:endParaRPr>
          </a:p>
          <a:p>
            <a:pPr algn="ctr" fontAlgn="b"/>
            <a:r>
              <a:rPr lang="en-IE" sz="900" dirty="0" smtClean="0">
                <a:solidFill>
                  <a:schemeClr val="bg1"/>
                </a:solidFill>
              </a:rPr>
              <a:t>%</a:t>
            </a:r>
            <a:endParaRPr lang="en-IE" sz="900" b="0" i="0" u="none" strike="noStrike" dirty="0">
              <a:solidFill>
                <a:schemeClr val="bg1"/>
              </a:solidFill>
              <a:effectLst/>
              <a:latin typeface="Arial"/>
            </a:endParaRPr>
          </a:p>
        </p:txBody>
      </p:sp>
      <p:sp>
        <p:nvSpPr>
          <p:cNvPr id="36" name="TextBox 35"/>
          <p:cNvSpPr txBox="1"/>
          <p:nvPr/>
        </p:nvSpPr>
        <p:spPr>
          <a:xfrm>
            <a:off x="5579650" y="4336333"/>
            <a:ext cx="182742" cy="215444"/>
          </a:xfrm>
          <a:prstGeom prst="rect">
            <a:avLst/>
          </a:prstGeom>
          <a:solidFill>
            <a:schemeClr val="accent6"/>
          </a:solidFill>
        </p:spPr>
        <p:txBody>
          <a:bodyPr wrap="none" lIns="0" tIns="0" rIns="0" bIns="0" rtlCol="0">
            <a:spAutoFit/>
          </a:bodyPr>
          <a:lstStyle/>
          <a:p>
            <a:pPr algn="ctr"/>
            <a:r>
              <a:rPr lang="en-IE" sz="1400" dirty="0" smtClean="0">
                <a:solidFill>
                  <a:schemeClr val="bg1"/>
                </a:solidFill>
              </a:rPr>
              <a:t>11</a:t>
            </a:r>
            <a:endParaRPr lang="en-IE" sz="1400" dirty="0">
              <a:solidFill>
                <a:schemeClr val="bg1"/>
              </a:solidFill>
            </a:endParaRPr>
          </a:p>
        </p:txBody>
      </p:sp>
      <p:sp>
        <p:nvSpPr>
          <p:cNvPr id="37" name="TextBox 36"/>
          <p:cNvSpPr txBox="1"/>
          <p:nvPr/>
        </p:nvSpPr>
        <p:spPr>
          <a:xfrm>
            <a:off x="4919134" y="1317918"/>
            <a:ext cx="1413936" cy="1338828"/>
          </a:xfrm>
          <a:prstGeom prst="rect">
            <a:avLst/>
          </a:prstGeom>
          <a:noFill/>
        </p:spPr>
        <p:txBody>
          <a:bodyPr wrap="square" rtlCol="0">
            <a:spAutoFit/>
          </a:bodyPr>
          <a:lstStyle/>
          <a:p>
            <a:pPr algn="ctr" fontAlgn="b"/>
            <a:r>
              <a:rPr lang="en-IE" sz="900" dirty="0">
                <a:solidFill>
                  <a:schemeClr val="bg1"/>
                </a:solidFill>
              </a:rPr>
              <a:t>The fact that women must travel abroad to access abortion unfairly discriminates against women who cannot afford or are unable to travel </a:t>
            </a:r>
            <a:r>
              <a:rPr lang="en-IE" sz="900" dirty="0" smtClean="0">
                <a:solidFill>
                  <a:schemeClr val="bg1"/>
                </a:solidFill>
              </a:rPr>
              <a:t>abroad</a:t>
            </a:r>
          </a:p>
          <a:p>
            <a:pPr algn="ctr" fontAlgn="b"/>
            <a:r>
              <a:rPr lang="en-IE" sz="900" dirty="0">
                <a:solidFill>
                  <a:schemeClr val="bg1"/>
                </a:solidFill>
              </a:rPr>
              <a:t>(</a:t>
            </a:r>
            <a:r>
              <a:rPr lang="en-IE" sz="900" dirty="0" smtClean="0">
                <a:solidFill>
                  <a:schemeClr val="bg1"/>
                </a:solidFill>
              </a:rPr>
              <a:t>n=1,002)</a:t>
            </a:r>
          </a:p>
          <a:p>
            <a:pPr algn="ctr" fontAlgn="b"/>
            <a:r>
              <a:rPr lang="en-IE" sz="900" dirty="0" smtClean="0">
                <a:solidFill>
                  <a:schemeClr val="bg1"/>
                </a:solidFill>
              </a:rPr>
              <a:t>%</a:t>
            </a:r>
            <a:endParaRPr lang="en-IE" sz="900" dirty="0">
              <a:solidFill>
                <a:schemeClr val="bg1"/>
              </a:solidFill>
            </a:endParaRPr>
          </a:p>
        </p:txBody>
      </p:sp>
      <p:sp>
        <p:nvSpPr>
          <p:cNvPr id="43" name="TextBox 42"/>
          <p:cNvSpPr txBox="1"/>
          <p:nvPr/>
        </p:nvSpPr>
        <p:spPr>
          <a:xfrm>
            <a:off x="6725509" y="4328288"/>
            <a:ext cx="182742" cy="215444"/>
          </a:xfrm>
          <a:prstGeom prst="rect">
            <a:avLst/>
          </a:prstGeom>
          <a:solidFill>
            <a:schemeClr val="accent6"/>
          </a:solidFill>
        </p:spPr>
        <p:txBody>
          <a:bodyPr wrap="none" lIns="0" tIns="0" rIns="0" bIns="0" rtlCol="0">
            <a:spAutoFit/>
          </a:bodyPr>
          <a:lstStyle/>
          <a:p>
            <a:pPr algn="ctr"/>
            <a:r>
              <a:rPr lang="en-IE" sz="1400" dirty="0" smtClean="0">
                <a:solidFill>
                  <a:schemeClr val="bg1"/>
                </a:solidFill>
              </a:rPr>
              <a:t>12</a:t>
            </a:r>
            <a:endParaRPr lang="en-IE" sz="1400" dirty="0">
              <a:solidFill>
                <a:schemeClr val="bg1"/>
              </a:solidFill>
            </a:endParaRPr>
          </a:p>
        </p:txBody>
      </p:sp>
      <p:sp>
        <p:nvSpPr>
          <p:cNvPr id="44" name="TextBox 43"/>
          <p:cNvSpPr txBox="1"/>
          <p:nvPr/>
        </p:nvSpPr>
        <p:spPr>
          <a:xfrm>
            <a:off x="6197405" y="1456418"/>
            <a:ext cx="1227864" cy="1200329"/>
          </a:xfrm>
          <a:prstGeom prst="rect">
            <a:avLst/>
          </a:prstGeom>
          <a:noFill/>
        </p:spPr>
        <p:txBody>
          <a:bodyPr wrap="square" rtlCol="0">
            <a:spAutoFit/>
          </a:bodyPr>
          <a:lstStyle/>
          <a:p>
            <a:pPr algn="ctr" fontAlgn="b"/>
            <a:r>
              <a:rPr lang="en-IE" sz="900" dirty="0">
                <a:solidFill>
                  <a:schemeClr val="bg1"/>
                </a:solidFill>
              </a:rPr>
              <a:t>It is hypocritical that Ireland’s constitution bans abortion in Ireland but allows women to travel abroad for </a:t>
            </a:r>
            <a:r>
              <a:rPr lang="en-IE" sz="900" dirty="0" smtClean="0">
                <a:solidFill>
                  <a:schemeClr val="bg1"/>
                </a:solidFill>
              </a:rPr>
              <a:t>abortions</a:t>
            </a:r>
          </a:p>
          <a:p>
            <a:pPr algn="ctr" fontAlgn="b"/>
            <a:r>
              <a:rPr lang="en-IE" sz="900" dirty="0">
                <a:solidFill>
                  <a:schemeClr val="bg1"/>
                </a:solidFill>
              </a:rPr>
              <a:t>(</a:t>
            </a:r>
            <a:r>
              <a:rPr lang="en-IE" sz="900" dirty="0" smtClean="0">
                <a:solidFill>
                  <a:schemeClr val="bg1"/>
                </a:solidFill>
              </a:rPr>
              <a:t>n=1,002)</a:t>
            </a:r>
            <a:endParaRPr lang="en-IE" sz="900" dirty="0">
              <a:solidFill>
                <a:schemeClr val="bg1"/>
              </a:solidFill>
            </a:endParaRPr>
          </a:p>
          <a:p>
            <a:pPr algn="ctr" fontAlgn="b"/>
            <a:r>
              <a:rPr lang="en-IE" sz="900" dirty="0" smtClean="0">
                <a:solidFill>
                  <a:schemeClr val="bg1"/>
                </a:solidFill>
              </a:rPr>
              <a:t>%</a:t>
            </a:r>
            <a:endParaRPr lang="en-IE" sz="900" dirty="0">
              <a:solidFill>
                <a:schemeClr val="bg1"/>
              </a:solidFill>
            </a:endParaRPr>
          </a:p>
        </p:txBody>
      </p:sp>
      <p:sp>
        <p:nvSpPr>
          <p:cNvPr id="28" name="TextBox 27"/>
          <p:cNvSpPr txBox="1"/>
          <p:nvPr/>
        </p:nvSpPr>
        <p:spPr>
          <a:xfrm>
            <a:off x="2089052" y="5272505"/>
            <a:ext cx="91371" cy="215444"/>
          </a:xfrm>
          <a:prstGeom prst="rect">
            <a:avLst/>
          </a:prstGeom>
          <a:noFill/>
        </p:spPr>
        <p:txBody>
          <a:bodyPr wrap="none" lIns="0" tIns="0" rIns="0" bIns="0" rtlCol="0">
            <a:spAutoFit/>
          </a:bodyPr>
          <a:lstStyle/>
          <a:p>
            <a:pPr algn="ctr"/>
            <a:r>
              <a:rPr lang="en-IE" sz="1400" dirty="0" smtClean="0">
                <a:solidFill>
                  <a:schemeClr val="bg1"/>
                </a:solidFill>
              </a:rPr>
              <a:t>1</a:t>
            </a:r>
            <a:endParaRPr lang="en-IE" sz="1400" dirty="0">
              <a:solidFill>
                <a:schemeClr val="bg1"/>
              </a:solidFill>
            </a:endParaRPr>
          </a:p>
        </p:txBody>
      </p:sp>
      <p:sp>
        <p:nvSpPr>
          <p:cNvPr id="29" name="TextBox 28"/>
          <p:cNvSpPr txBox="1"/>
          <p:nvPr/>
        </p:nvSpPr>
        <p:spPr>
          <a:xfrm>
            <a:off x="3221358" y="5272505"/>
            <a:ext cx="91371" cy="215444"/>
          </a:xfrm>
          <a:prstGeom prst="rect">
            <a:avLst/>
          </a:prstGeom>
          <a:noFill/>
        </p:spPr>
        <p:txBody>
          <a:bodyPr wrap="none" lIns="0" tIns="0" rIns="0" bIns="0" rtlCol="0">
            <a:spAutoFit/>
          </a:bodyPr>
          <a:lstStyle/>
          <a:p>
            <a:pPr algn="ctr"/>
            <a:r>
              <a:rPr lang="en-IE" sz="1400" dirty="0" smtClean="0">
                <a:solidFill>
                  <a:schemeClr val="bg1"/>
                </a:solidFill>
              </a:rPr>
              <a:t>1</a:t>
            </a:r>
            <a:endParaRPr lang="en-IE" sz="1400" dirty="0">
              <a:solidFill>
                <a:schemeClr val="bg1"/>
              </a:solidFill>
            </a:endParaRPr>
          </a:p>
        </p:txBody>
      </p:sp>
      <p:sp>
        <p:nvSpPr>
          <p:cNvPr id="30" name="TextBox 29"/>
          <p:cNvSpPr txBox="1"/>
          <p:nvPr/>
        </p:nvSpPr>
        <p:spPr>
          <a:xfrm>
            <a:off x="4401426" y="5272505"/>
            <a:ext cx="91372" cy="215444"/>
          </a:xfrm>
          <a:prstGeom prst="rect">
            <a:avLst/>
          </a:prstGeom>
          <a:noFill/>
        </p:spPr>
        <p:txBody>
          <a:bodyPr wrap="none" lIns="0" tIns="0" rIns="0" bIns="0" rtlCol="0">
            <a:spAutoFit/>
          </a:bodyPr>
          <a:lstStyle/>
          <a:p>
            <a:pPr algn="ctr"/>
            <a:r>
              <a:rPr lang="en-IE" sz="1400" dirty="0">
                <a:solidFill>
                  <a:schemeClr val="bg1"/>
                </a:solidFill>
              </a:rPr>
              <a:t>2</a:t>
            </a:r>
          </a:p>
        </p:txBody>
      </p:sp>
      <p:sp>
        <p:nvSpPr>
          <p:cNvPr id="31" name="TextBox 30"/>
          <p:cNvSpPr txBox="1"/>
          <p:nvPr/>
        </p:nvSpPr>
        <p:spPr>
          <a:xfrm>
            <a:off x="7830750" y="5272505"/>
            <a:ext cx="91371" cy="215444"/>
          </a:xfrm>
          <a:prstGeom prst="rect">
            <a:avLst/>
          </a:prstGeom>
          <a:noFill/>
        </p:spPr>
        <p:txBody>
          <a:bodyPr wrap="none" lIns="0" tIns="0" rIns="0" bIns="0" rtlCol="0">
            <a:spAutoFit/>
          </a:bodyPr>
          <a:lstStyle/>
          <a:p>
            <a:pPr algn="ctr"/>
            <a:r>
              <a:rPr lang="en-IE" sz="1400" dirty="0" smtClean="0">
                <a:solidFill>
                  <a:schemeClr val="bg1"/>
                </a:solidFill>
              </a:rPr>
              <a:t>1</a:t>
            </a:r>
            <a:endParaRPr lang="en-IE" sz="1400" dirty="0">
              <a:solidFill>
                <a:schemeClr val="bg1"/>
              </a:solidFill>
            </a:endParaRPr>
          </a:p>
        </p:txBody>
      </p:sp>
      <p:sp>
        <p:nvSpPr>
          <p:cNvPr id="32" name="Rectangle 31"/>
          <p:cNvSpPr/>
          <p:nvPr/>
        </p:nvSpPr>
        <p:spPr>
          <a:xfrm>
            <a:off x="634986" y="5272505"/>
            <a:ext cx="852477" cy="215444"/>
          </a:xfrm>
          <a:prstGeom prst="rect">
            <a:avLst/>
          </a:prstGeom>
          <a:noFill/>
        </p:spPr>
        <p:txBody>
          <a:bodyPr wrap="none" lIns="0" tIns="0" rIns="0" bIns="0" anchor="ctr" anchorCtr="0">
            <a:spAutoFit/>
          </a:bodyPr>
          <a:lstStyle/>
          <a:p>
            <a:pPr algn="r"/>
            <a:r>
              <a:rPr lang="en-IE" sz="1400" dirty="0" smtClean="0">
                <a:solidFill>
                  <a:schemeClr val="bg1"/>
                </a:solidFill>
              </a:rPr>
              <a:t>Don’t Know</a:t>
            </a:r>
            <a:endParaRPr lang="en-IE" sz="1400" dirty="0">
              <a:solidFill>
                <a:schemeClr val="bg1"/>
              </a:solidFill>
            </a:endParaRPr>
          </a:p>
        </p:txBody>
      </p:sp>
      <p:sp>
        <p:nvSpPr>
          <p:cNvPr id="33" name="TextBox 32"/>
          <p:cNvSpPr txBox="1"/>
          <p:nvPr/>
        </p:nvSpPr>
        <p:spPr>
          <a:xfrm>
            <a:off x="5550350" y="5272505"/>
            <a:ext cx="91372" cy="215444"/>
          </a:xfrm>
          <a:prstGeom prst="rect">
            <a:avLst/>
          </a:prstGeom>
          <a:noFill/>
        </p:spPr>
        <p:txBody>
          <a:bodyPr wrap="none" lIns="0" tIns="0" rIns="0" bIns="0" rtlCol="0">
            <a:spAutoFit/>
          </a:bodyPr>
          <a:lstStyle/>
          <a:p>
            <a:pPr algn="ctr"/>
            <a:r>
              <a:rPr lang="en-IE" sz="1400" dirty="0">
                <a:solidFill>
                  <a:schemeClr val="bg1"/>
                </a:solidFill>
              </a:rPr>
              <a:t>2</a:t>
            </a:r>
          </a:p>
        </p:txBody>
      </p:sp>
      <p:sp>
        <p:nvSpPr>
          <p:cNvPr id="34" name="TextBox 33"/>
          <p:cNvSpPr txBox="1"/>
          <p:nvPr/>
        </p:nvSpPr>
        <p:spPr>
          <a:xfrm>
            <a:off x="6696209" y="5264460"/>
            <a:ext cx="91372" cy="215444"/>
          </a:xfrm>
          <a:prstGeom prst="rect">
            <a:avLst/>
          </a:prstGeom>
          <a:noFill/>
        </p:spPr>
        <p:txBody>
          <a:bodyPr wrap="none" lIns="0" tIns="0" rIns="0" bIns="0" rtlCol="0">
            <a:spAutoFit/>
          </a:bodyPr>
          <a:lstStyle/>
          <a:p>
            <a:pPr algn="ctr"/>
            <a:r>
              <a:rPr lang="en-IE" sz="1400" dirty="0">
                <a:solidFill>
                  <a:schemeClr val="bg1"/>
                </a:solidFill>
              </a:rPr>
              <a:t>2</a:t>
            </a:r>
          </a:p>
        </p:txBody>
      </p:sp>
      <p:sp>
        <p:nvSpPr>
          <p:cNvPr id="8" name="Right Brace 7"/>
          <p:cNvSpPr/>
          <p:nvPr/>
        </p:nvSpPr>
        <p:spPr>
          <a:xfrm>
            <a:off x="2566001" y="3102545"/>
            <a:ext cx="106878" cy="109334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9" name="TextBox 8"/>
          <p:cNvSpPr txBox="1"/>
          <p:nvPr/>
        </p:nvSpPr>
        <p:spPr>
          <a:xfrm>
            <a:off x="2601626" y="3495328"/>
            <a:ext cx="452368" cy="276999"/>
          </a:xfrm>
          <a:prstGeom prst="rect">
            <a:avLst/>
          </a:prstGeom>
          <a:noFill/>
        </p:spPr>
        <p:txBody>
          <a:bodyPr wrap="none" rtlCol="0">
            <a:spAutoFit/>
          </a:bodyPr>
          <a:lstStyle/>
          <a:p>
            <a:r>
              <a:rPr lang="en-IE" sz="1200" b="1" dirty="0" smtClean="0">
                <a:solidFill>
                  <a:schemeClr val="bg1"/>
                </a:solidFill>
              </a:rPr>
              <a:t>55%</a:t>
            </a:r>
            <a:endParaRPr lang="en-IE" sz="1200" b="1" dirty="0">
              <a:solidFill>
                <a:schemeClr val="bg1"/>
              </a:solidFill>
            </a:endParaRPr>
          </a:p>
        </p:txBody>
      </p:sp>
      <p:sp>
        <p:nvSpPr>
          <p:cNvPr id="35" name="Right Brace 34"/>
          <p:cNvSpPr/>
          <p:nvPr/>
        </p:nvSpPr>
        <p:spPr>
          <a:xfrm>
            <a:off x="3725721" y="3117934"/>
            <a:ext cx="106878" cy="109334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38" name="TextBox 37"/>
          <p:cNvSpPr txBox="1"/>
          <p:nvPr/>
        </p:nvSpPr>
        <p:spPr>
          <a:xfrm>
            <a:off x="3761346" y="3510717"/>
            <a:ext cx="453970" cy="276999"/>
          </a:xfrm>
          <a:prstGeom prst="rect">
            <a:avLst/>
          </a:prstGeom>
          <a:noFill/>
        </p:spPr>
        <p:txBody>
          <a:bodyPr wrap="none" rtlCol="0">
            <a:spAutoFit/>
          </a:bodyPr>
          <a:lstStyle/>
          <a:p>
            <a:r>
              <a:rPr lang="en-IE" sz="1200" b="1" dirty="0" smtClean="0">
                <a:solidFill>
                  <a:schemeClr val="bg1"/>
                </a:solidFill>
              </a:rPr>
              <a:t>63%</a:t>
            </a:r>
            <a:endParaRPr lang="en-IE" sz="1200" b="1" dirty="0">
              <a:solidFill>
                <a:schemeClr val="bg1"/>
              </a:solidFill>
            </a:endParaRPr>
          </a:p>
        </p:txBody>
      </p:sp>
      <p:sp>
        <p:nvSpPr>
          <p:cNvPr id="39" name="Right Brace 38"/>
          <p:cNvSpPr/>
          <p:nvPr/>
        </p:nvSpPr>
        <p:spPr>
          <a:xfrm>
            <a:off x="4883509" y="2885457"/>
            <a:ext cx="106878" cy="131220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0" name="TextBox 39"/>
          <p:cNvSpPr txBox="1"/>
          <p:nvPr/>
        </p:nvSpPr>
        <p:spPr>
          <a:xfrm>
            <a:off x="4919134" y="3408865"/>
            <a:ext cx="453970" cy="276999"/>
          </a:xfrm>
          <a:prstGeom prst="rect">
            <a:avLst/>
          </a:prstGeom>
          <a:noFill/>
        </p:spPr>
        <p:txBody>
          <a:bodyPr wrap="none" rtlCol="0">
            <a:spAutoFit/>
          </a:bodyPr>
          <a:lstStyle/>
          <a:p>
            <a:r>
              <a:rPr lang="en-IE" sz="1200" b="1" dirty="0" smtClean="0">
                <a:solidFill>
                  <a:schemeClr val="bg1"/>
                </a:solidFill>
              </a:rPr>
              <a:t>80%</a:t>
            </a:r>
            <a:endParaRPr lang="en-IE" sz="1200" b="1" dirty="0">
              <a:solidFill>
                <a:schemeClr val="bg1"/>
              </a:solidFill>
            </a:endParaRPr>
          </a:p>
        </p:txBody>
      </p:sp>
      <p:sp>
        <p:nvSpPr>
          <p:cNvPr id="41" name="Right Brace 40"/>
          <p:cNvSpPr/>
          <p:nvPr/>
        </p:nvSpPr>
        <p:spPr>
          <a:xfrm>
            <a:off x="6031155" y="2892309"/>
            <a:ext cx="106878" cy="131220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2" name="TextBox 41"/>
          <p:cNvSpPr txBox="1"/>
          <p:nvPr/>
        </p:nvSpPr>
        <p:spPr>
          <a:xfrm>
            <a:off x="6066780" y="3415717"/>
            <a:ext cx="453970" cy="276999"/>
          </a:xfrm>
          <a:prstGeom prst="rect">
            <a:avLst/>
          </a:prstGeom>
          <a:noFill/>
        </p:spPr>
        <p:txBody>
          <a:bodyPr wrap="none" rtlCol="0">
            <a:spAutoFit/>
          </a:bodyPr>
          <a:lstStyle/>
          <a:p>
            <a:r>
              <a:rPr lang="en-IE" sz="1200" b="1" dirty="0" smtClean="0">
                <a:solidFill>
                  <a:schemeClr val="bg1"/>
                </a:solidFill>
              </a:rPr>
              <a:t>72%</a:t>
            </a:r>
            <a:endParaRPr lang="en-IE" sz="1200" b="1" dirty="0">
              <a:solidFill>
                <a:schemeClr val="bg1"/>
              </a:solidFill>
            </a:endParaRPr>
          </a:p>
        </p:txBody>
      </p:sp>
      <p:sp>
        <p:nvSpPr>
          <p:cNvPr id="45" name="Right Brace 44"/>
          <p:cNvSpPr/>
          <p:nvPr/>
        </p:nvSpPr>
        <p:spPr>
          <a:xfrm>
            <a:off x="7174534" y="2960044"/>
            <a:ext cx="106878" cy="131220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6" name="TextBox 45"/>
          <p:cNvSpPr txBox="1"/>
          <p:nvPr/>
        </p:nvSpPr>
        <p:spPr>
          <a:xfrm>
            <a:off x="7210159" y="3483452"/>
            <a:ext cx="453970" cy="276999"/>
          </a:xfrm>
          <a:prstGeom prst="rect">
            <a:avLst/>
          </a:prstGeom>
          <a:noFill/>
        </p:spPr>
        <p:txBody>
          <a:bodyPr wrap="none" rtlCol="0">
            <a:spAutoFit/>
          </a:bodyPr>
          <a:lstStyle/>
          <a:p>
            <a:r>
              <a:rPr lang="en-IE" sz="1200" b="1" dirty="0" smtClean="0">
                <a:solidFill>
                  <a:schemeClr val="bg1"/>
                </a:solidFill>
              </a:rPr>
              <a:t>66%</a:t>
            </a:r>
            <a:endParaRPr lang="en-IE" sz="1200" b="1" dirty="0">
              <a:solidFill>
                <a:schemeClr val="bg1"/>
              </a:solidFill>
            </a:endParaRPr>
          </a:p>
        </p:txBody>
      </p:sp>
      <p:sp>
        <p:nvSpPr>
          <p:cNvPr id="47" name="Right Brace 46"/>
          <p:cNvSpPr/>
          <p:nvPr/>
        </p:nvSpPr>
        <p:spPr>
          <a:xfrm>
            <a:off x="8343154" y="3063752"/>
            <a:ext cx="106878" cy="109334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48" name="TextBox 47"/>
          <p:cNvSpPr txBox="1"/>
          <p:nvPr/>
        </p:nvSpPr>
        <p:spPr>
          <a:xfrm>
            <a:off x="8414404" y="3456535"/>
            <a:ext cx="453970" cy="276999"/>
          </a:xfrm>
          <a:prstGeom prst="rect">
            <a:avLst/>
          </a:prstGeom>
          <a:noFill/>
        </p:spPr>
        <p:txBody>
          <a:bodyPr wrap="none" rtlCol="0">
            <a:spAutoFit/>
          </a:bodyPr>
          <a:lstStyle/>
          <a:p>
            <a:r>
              <a:rPr lang="en-IE" sz="1200" b="1" dirty="0" smtClean="0">
                <a:solidFill>
                  <a:schemeClr val="bg1"/>
                </a:solidFill>
              </a:rPr>
              <a:t>55%</a:t>
            </a:r>
            <a:endParaRPr lang="en-IE" sz="1200" b="1" dirty="0">
              <a:solidFill>
                <a:schemeClr val="bg1"/>
              </a:solidFill>
            </a:endParaRPr>
          </a:p>
        </p:txBody>
      </p:sp>
      <p:sp>
        <p:nvSpPr>
          <p:cNvPr id="49" name="Right Brace 48"/>
          <p:cNvSpPr/>
          <p:nvPr/>
        </p:nvSpPr>
        <p:spPr>
          <a:xfrm>
            <a:off x="2585850" y="4710445"/>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50" name="TextBox 49"/>
          <p:cNvSpPr txBox="1"/>
          <p:nvPr/>
        </p:nvSpPr>
        <p:spPr>
          <a:xfrm>
            <a:off x="2621475" y="4758853"/>
            <a:ext cx="453970" cy="276999"/>
          </a:xfrm>
          <a:prstGeom prst="rect">
            <a:avLst/>
          </a:prstGeom>
          <a:noFill/>
        </p:spPr>
        <p:txBody>
          <a:bodyPr wrap="none" rtlCol="0">
            <a:spAutoFit/>
          </a:bodyPr>
          <a:lstStyle/>
          <a:p>
            <a:r>
              <a:rPr lang="en-IE" sz="1200" b="1" dirty="0">
                <a:solidFill>
                  <a:schemeClr val="bg1"/>
                </a:solidFill>
              </a:rPr>
              <a:t>2</a:t>
            </a:r>
            <a:r>
              <a:rPr lang="en-IE" sz="1200" b="1" dirty="0" smtClean="0">
                <a:solidFill>
                  <a:schemeClr val="bg1"/>
                </a:solidFill>
              </a:rPr>
              <a:t>5%</a:t>
            </a:r>
            <a:endParaRPr lang="en-IE" sz="1200" b="1" dirty="0">
              <a:solidFill>
                <a:schemeClr val="bg1"/>
              </a:solidFill>
            </a:endParaRPr>
          </a:p>
        </p:txBody>
      </p:sp>
      <p:sp>
        <p:nvSpPr>
          <p:cNvPr id="51" name="Right Brace 50"/>
          <p:cNvSpPr/>
          <p:nvPr/>
        </p:nvSpPr>
        <p:spPr>
          <a:xfrm>
            <a:off x="3715881" y="4622439"/>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52" name="TextBox 51"/>
          <p:cNvSpPr txBox="1"/>
          <p:nvPr/>
        </p:nvSpPr>
        <p:spPr>
          <a:xfrm>
            <a:off x="3751506" y="4670847"/>
            <a:ext cx="453970" cy="276999"/>
          </a:xfrm>
          <a:prstGeom prst="rect">
            <a:avLst/>
          </a:prstGeom>
          <a:noFill/>
        </p:spPr>
        <p:txBody>
          <a:bodyPr wrap="none" rtlCol="0">
            <a:spAutoFit/>
          </a:bodyPr>
          <a:lstStyle/>
          <a:p>
            <a:r>
              <a:rPr lang="en-IE" sz="1200" b="1" dirty="0" smtClean="0">
                <a:solidFill>
                  <a:schemeClr val="bg1"/>
                </a:solidFill>
              </a:rPr>
              <a:t>2</a:t>
            </a:r>
            <a:r>
              <a:rPr lang="en-IE" sz="1200" b="1" dirty="0">
                <a:solidFill>
                  <a:schemeClr val="bg1"/>
                </a:solidFill>
              </a:rPr>
              <a:t>0</a:t>
            </a:r>
            <a:r>
              <a:rPr lang="en-IE" sz="1200" b="1" dirty="0" smtClean="0">
                <a:solidFill>
                  <a:schemeClr val="bg1"/>
                </a:solidFill>
              </a:rPr>
              <a:t>%</a:t>
            </a:r>
            <a:endParaRPr lang="en-IE" sz="1200" b="1" dirty="0">
              <a:solidFill>
                <a:schemeClr val="bg1"/>
              </a:solidFill>
            </a:endParaRPr>
          </a:p>
        </p:txBody>
      </p:sp>
      <p:sp>
        <p:nvSpPr>
          <p:cNvPr id="53" name="Right Brace 52"/>
          <p:cNvSpPr/>
          <p:nvPr/>
        </p:nvSpPr>
        <p:spPr>
          <a:xfrm>
            <a:off x="4875953" y="4554342"/>
            <a:ext cx="114434" cy="224227"/>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54" name="TextBox 53"/>
          <p:cNvSpPr txBox="1"/>
          <p:nvPr/>
        </p:nvSpPr>
        <p:spPr>
          <a:xfrm>
            <a:off x="4911578" y="4543375"/>
            <a:ext cx="375424" cy="276999"/>
          </a:xfrm>
          <a:prstGeom prst="rect">
            <a:avLst/>
          </a:prstGeom>
          <a:noFill/>
        </p:spPr>
        <p:txBody>
          <a:bodyPr wrap="none" rtlCol="0">
            <a:spAutoFit/>
          </a:bodyPr>
          <a:lstStyle/>
          <a:p>
            <a:r>
              <a:rPr lang="en-IE" sz="1200" b="1" dirty="0">
                <a:solidFill>
                  <a:schemeClr val="bg1"/>
                </a:solidFill>
              </a:rPr>
              <a:t>8</a:t>
            </a:r>
            <a:r>
              <a:rPr lang="en-IE" sz="1200" b="1" dirty="0" smtClean="0">
                <a:solidFill>
                  <a:schemeClr val="bg1"/>
                </a:solidFill>
              </a:rPr>
              <a:t>%</a:t>
            </a:r>
            <a:endParaRPr lang="en-IE" sz="1200" b="1" dirty="0">
              <a:solidFill>
                <a:schemeClr val="bg1"/>
              </a:solidFill>
            </a:endParaRPr>
          </a:p>
        </p:txBody>
      </p:sp>
      <p:sp>
        <p:nvSpPr>
          <p:cNvPr id="55" name="Right Brace 54"/>
          <p:cNvSpPr/>
          <p:nvPr/>
        </p:nvSpPr>
        <p:spPr>
          <a:xfrm>
            <a:off x="6007140" y="4514717"/>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56" name="TextBox 55"/>
          <p:cNvSpPr txBox="1"/>
          <p:nvPr/>
        </p:nvSpPr>
        <p:spPr>
          <a:xfrm>
            <a:off x="6042765" y="4563125"/>
            <a:ext cx="453970" cy="276999"/>
          </a:xfrm>
          <a:prstGeom prst="rect">
            <a:avLst/>
          </a:prstGeom>
          <a:noFill/>
        </p:spPr>
        <p:txBody>
          <a:bodyPr wrap="none" rtlCol="0">
            <a:spAutoFit/>
          </a:bodyPr>
          <a:lstStyle/>
          <a:p>
            <a:r>
              <a:rPr lang="en-IE" sz="1200" b="1" dirty="0" smtClean="0">
                <a:solidFill>
                  <a:schemeClr val="bg1"/>
                </a:solidFill>
              </a:rPr>
              <a:t>15%</a:t>
            </a:r>
            <a:endParaRPr lang="en-IE" sz="1200" b="1" dirty="0">
              <a:solidFill>
                <a:schemeClr val="bg1"/>
              </a:solidFill>
            </a:endParaRPr>
          </a:p>
        </p:txBody>
      </p:sp>
      <p:sp>
        <p:nvSpPr>
          <p:cNvPr id="57" name="Right Brace 56"/>
          <p:cNvSpPr/>
          <p:nvPr/>
        </p:nvSpPr>
        <p:spPr>
          <a:xfrm>
            <a:off x="7174269" y="4569554"/>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58" name="TextBox 57"/>
          <p:cNvSpPr txBox="1"/>
          <p:nvPr/>
        </p:nvSpPr>
        <p:spPr>
          <a:xfrm>
            <a:off x="7209894" y="4617962"/>
            <a:ext cx="453970" cy="276999"/>
          </a:xfrm>
          <a:prstGeom prst="rect">
            <a:avLst/>
          </a:prstGeom>
          <a:noFill/>
        </p:spPr>
        <p:txBody>
          <a:bodyPr wrap="none" rtlCol="0">
            <a:spAutoFit/>
          </a:bodyPr>
          <a:lstStyle/>
          <a:p>
            <a:r>
              <a:rPr lang="en-IE" sz="1200" b="1" dirty="0" smtClean="0">
                <a:solidFill>
                  <a:schemeClr val="bg1"/>
                </a:solidFill>
              </a:rPr>
              <a:t>20%</a:t>
            </a:r>
            <a:endParaRPr lang="en-IE" sz="1200" b="1" dirty="0">
              <a:solidFill>
                <a:schemeClr val="bg1"/>
              </a:solidFill>
            </a:endParaRPr>
          </a:p>
        </p:txBody>
      </p:sp>
      <p:sp>
        <p:nvSpPr>
          <p:cNvPr id="59" name="Right Brace 58"/>
          <p:cNvSpPr/>
          <p:nvPr/>
        </p:nvSpPr>
        <p:spPr>
          <a:xfrm>
            <a:off x="8354764" y="4653216"/>
            <a:ext cx="106878" cy="392783"/>
          </a:xfrm>
          <a:prstGeom prst="rightBrace">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60" name="TextBox 59"/>
          <p:cNvSpPr txBox="1"/>
          <p:nvPr/>
        </p:nvSpPr>
        <p:spPr>
          <a:xfrm>
            <a:off x="8390389" y="4701624"/>
            <a:ext cx="453970" cy="276999"/>
          </a:xfrm>
          <a:prstGeom prst="rect">
            <a:avLst/>
          </a:prstGeom>
          <a:noFill/>
        </p:spPr>
        <p:txBody>
          <a:bodyPr wrap="none" rtlCol="0">
            <a:spAutoFit/>
          </a:bodyPr>
          <a:lstStyle/>
          <a:p>
            <a:r>
              <a:rPr lang="en-IE" sz="1200" b="1" dirty="0" smtClean="0">
                <a:solidFill>
                  <a:schemeClr val="bg1"/>
                </a:solidFill>
              </a:rPr>
              <a:t>26%</a:t>
            </a:r>
            <a:endParaRPr lang="en-IE" sz="1200" b="1" dirty="0">
              <a:solidFill>
                <a:schemeClr val="bg1"/>
              </a:solidFill>
            </a:endParaRPr>
          </a:p>
        </p:txBody>
      </p:sp>
    </p:spTree>
    <p:extLst>
      <p:ext uri="{BB962C8B-B14F-4D97-AF65-F5344CB8AC3E}">
        <p14:creationId xmlns:p14="http://schemas.microsoft.com/office/powerpoint/2010/main" val="1148427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RED C 2013">
      <a:dk1>
        <a:srgbClr val="22505F"/>
      </a:dk1>
      <a:lt1>
        <a:srgbClr val="FFFFFF"/>
      </a:lt1>
      <a:dk2>
        <a:srgbClr val="D0103A"/>
      </a:dk2>
      <a:lt2>
        <a:srgbClr val="3095B4"/>
      </a:lt2>
      <a:accent1>
        <a:srgbClr val="50C9B5"/>
      </a:accent1>
      <a:accent2>
        <a:srgbClr val="E37222"/>
      </a:accent2>
      <a:accent3>
        <a:srgbClr val="EAE900"/>
      </a:accent3>
      <a:accent4>
        <a:srgbClr val="C7B37F"/>
      </a:accent4>
      <a:accent5>
        <a:srgbClr val="532E60"/>
      </a:accent5>
      <a:accent6>
        <a:srgbClr val="CEC7BA"/>
      </a:accent6>
      <a:hlink>
        <a:srgbClr val="3FCFD5"/>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C_MSPPT_MasterTemplate_V4_LR150" id="{0B547B65-85DD-4901-B1BC-3FD5B3790A6D}" vid="{2164E8F8-B7B9-427A-AA28-2DB695F31270}"/>
    </a:ext>
  </a:extLst>
</a:theme>
</file>

<file path=ppt/theme/theme2.xml><?xml version="1.0" encoding="utf-8"?>
<a:theme xmlns:a="http://schemas.openxmlformats.org/drawingml/2006/main" name="RedC_Secondary  Colours">
  <a:themeElements>
    <a:clrScheme name="RED C 2013">
      <a:dk1>
        <a:srgbClr val="22505F"/>
      </a:dk1>
      <a:lt1>
        <a:srgbClr val="FFFFFF"/>
      </a:lt1>
      <a:dk2>
        <a:srgbClr val="D0103A"/>
      </a:dk2>
      <a:lt2>
        <a:srgbClr val="3095B4"/>
      </a:lt2>
      <a:accent1>
        <a:srgbClr val="50C9B5"/>
      </a:accent1>
      <a:accent2>
        <a:srgbClr val="E37222"/>
      </a:accent2>
      <a:accent3>
        <a:srgbClr val="EAE900"/>
      </a:accent3>
      <a:accent4>
        <a:srgbClr val="C7B37F"/>
      </a:accent4>
      <a:accent5>
        <a:srgbClr val="532E60"/>
      </a:accent5>
      <a:accent6>
        <a:srgbClr val="CEC7BA"/>
      </a:accent6>
      <a:hlink>
        <a:srgbClr val="3FCFD5"/>
      </a:hlink>
      <a:folHlink>
        <a:srgbClr val="7030A0"/>
      </a:folHlink>
    </a:clrScheme>
    <a:fontScheme name="Red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C_MSPPT_MasterTemplate_V4_LR150" id="{0B547B65-85DD-4901-B1BC-3FD5B3790A6D}" vid="{2E076CBB-A33F-41BE-8CBF-932BF7A2798A}"/>
    </a:ext>
  </a:extLst>
</a:theme>
</file>

<file path=ppt/theme/theme3.xml><?xml version="1.0" encoding="utf-8"?>
<a:theme xmlns:a="http://schemas.openxmlformats.org/drawingml/2006/main" name="1_Custom Design">
  <a:themeElements>
    <a:clrScheme name="RED C 2013">
      <a:dk1>
        <a:srgbClr val="22505F"/>
      </a:dk1>
      <a:lt1>
        <a:srgbClr val="FFFFFF"/>
      </a:lt1>
      <a:dk2>
        <a:srgbClr val="D0103A"/>
      </a:dk2>
      <a:lt2>
        <a:srgbClr val="3095B4"/>
      </a:lt2>
      <a:accent1>
        <a:srgbClr val="50C9B5"/>
      </a:accent1>
      <a:accent2>
        <a:srgbClr val="E37222"/>
      </a:accent2>
      <a:accent3>
        <a:srgbClr val="EAE900"/>
      </a:accent3>
      <a:accent4>
        <a:srgbClr val="C7B37F"/>
      </a:accent4>
      <a:accent5>
        <a:srgbClr val="532E60"/>
      </a:accent5>
      <a:accent6>
        <a:srgbClr val="CEC7BA"/>
      </a:accent6>
      <a:hlink>
        <a:srgbClr val="3FCFD5"/>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C_MSPPT_MasterTemplate_V4_LR150" id="{0B547B65-85DD-4901-B1BC-3FD5B3790A6D}" vid="{2164E8F8-B7B9-427A-AA28-2DB695F31270}"/>
    </a:ext>
  </a:extLst>
</a:theme>
</file>

<file path=ppt/theme/theme4.xml><?xml version="1.0" encoding="utf-8"?>
<a:theme xmlns:a="http://schemas.openxmlformats.org/drawingml/2006/main" name="1_RedC_Secondary  Colours">
  <a:themeElements>
    <a:clrScheme name="RED C 2013">
      <a:dk1>
        <a:srgbClr val="22505F"/>
      </a:dk1>
      <a:lt1>
        <a:srgbClr val="FFFFFF"/>
      </a:lt1>
      <a:dk2>
        <a:srgbClr val="D0103A"/>
      </a:dk2>
      <a:lt2>
        <a:srgbClr val="3095B4"/>
      </a:lt2>
      <a:accent1>
        <a:srgbClr val="50C9B5"/>
      </a:accent1>
      <a:accent2>
        <a:srgbClr val="E37222"/>
      </a:accent2>
      <a:accent3>
        <a:srgbClr val="EAE900"/>
      </a:accent3>
      <a:accent4>
        <a:srgbClr val="C7B37F"/>
      </a:accent4>
      <a:accent5>
        <a:srgbClr val="532E60"/>
      </a:accent5>
      <a:accent6>
        <a:srgbClr val="CEC7BA"/>
      </a:accent6>
      <a:hlink>
        <a:srgbClr val="3FCFD5"/>
      </a:hlink>
      <a:folHlink>
        <a:srgbClr val="7030A0"/>
      </a:folHlink>
    </a:clrScheme>
    <a:fontScheme name="Red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C_MSPPT_MasterTemplate_V4_LR150" id="{0B547B65-85DD-4901-B1BC-3FD5B3790A6D}" vid="{2E076CBB-A33F-41BE-8CBF-932BF7A2798A}"/>
    </a:ext>
  </a:extLst>
</a:theme>
</file>

<file path=ppt/theme/theme5.xml><?xml version="1.0" encoding="utf-8"?>
<a:theme xmlns:a="http://schemas.openxmlformats.org/drawingml/2006/main" name="2_RedC_Secondary  Colours">
  <a:themeElements>
    <a:clrScheme name="RED C 2013">
      <a:dk1>
        <a:srgbClr val="22505F"/>
      </a:dk1>
      <a:lt1>
        <a:srgbClr val="FFFFFF"/>
      </a:lt1>
      <a:dk2>
        <a:srgbClr val="D0103A"/>
      </a:dk2>
      <a:lt2>
        <a:srgbClr val="3095B4"/>
      </a:lt2>
      <a:accent1>
        <a:srgbClr val="50C9B5"/>
      </a:accent1>
      <a:accent2>
        <a:srgbClr val="E37222"/>
      </a:accent2>
      <a:accent3>
        <a:srgbClr val="EAE900"/>
      </a:accent3>
      <a:accent4>
        <a:srgbClr val="C7B37F"/>
      </a:accent4>
      <a:accent5>
        <a:srgbClr val="532E60"/>
      </a:accent5>
      <a:accent6>
        <a:srgbClr val="CEC7BA"/>
      </a:accent6>
      <a:hlink>
        <a:srgbClr val="3FCFD5"/>
      </a:hlink>
      <a:folHlink>
        <a:srgbClr val="7030A0"/>
      </a:folHlink>
    </a:clrScheme>
    <a:fontScheme name="Red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C_MSPPT_MasterTemplate_V4_LR150" id="{0B547B65-85DD-4901-B1BC-3FD5B3790A6D}" vid="{2E076CBB-A33F-41BE-8CBF-932BF7A2798A}"/>
    </a:ext>
  </a:extLst>
</a:theme>
</file>

<file path=ppt/theme/theme6.xml><?xml version="1.0" encoding="utf-8"?>
<a:theme xmlns:a="http://schemas.openxmlformats.org/drawingml/2006/main" name="3_RedC_Secondary  Colours">
  <a:themeElements>
    <a:clrScheme name="RED C 2013">
      <a:dk1>
        <a:srgbClr val="22505F"/>
      </a:dk1>
      <a:lt1>
        <a:srgbClr val="FFFFFF"/>
      </a:lt1>
      <a:dk2>
        <a:srgbClr val="D0103A"/>
      </a:dk2>
      <a:lt2>
        <a:srgbClr val="3095B4"/>
      </a:lt2>
      <a:accent1>
        <a:srgbClr val="50C9B5"/>
      </a:accent1>
      <a:accent2>
        <a:srgbClr val="E37222"/>
      </a:accent2>
      <a:accent3>
        <a:srgbClr val="EAE900"/>
      </a:accent3>
      <a:accent4>
        <a:srgbClr val="C7B37F"/>
      </a:accent4>
      <a:accent5>
        <a:srgbClr val="532E60"/>
      </a:accent5>
      <a:accent6>
        <a:srgbClr val="CEC7BA"/>
      </a:accent6>
      <a:hlink>
        <a:srgbClr val="3FCFD5"/>
      </a:hlink>
      <a:folHlink>
        <a:srgbClr val="7030A0"/>
      </a:folHlink>
    </a:clrScheme>
    <a:fontScheme name="Red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C_MSPPT_MasterTemplate_V4_LR150" id="{0B547B65-85DD-4901-B1BC-3FD5B3790A6D}" vid="{2E076CBB-A33F-41BE-8CBF-932BF7A2798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5755</TotalTime>
  <Words>5463</Words>
  <Application>Microsoft Office PowerPoint</Application>
  <PresentationFormat>On-screen Show (4:3)</PresentationFormat>
  <Paragraphs>2101</Paragraphs>
  <Slides>31</Slides>
  <Notes>8</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31</vt:i4>
      </vt:variant>
    </vt:vector>
  </HeadingPairs>
  <TitlesOfParts>
    <vt:vector size="41" baseType="lpstr">
      <vt:lpstr>Arial</vt:lpstr>
      <vt:lpstr>Calibri</vt:lpstr>
      <vt:lpstr>Palatino</vt:lpstr>
      <vt:lpstr>Times New Roman</vt:lpstr>
      <vt:lpstr>Custom Design</vt:lpstr>
      <vt:lpstr>RedC_Secondary  Colours</vt:lpstr>
      <vt:lpstr>1_Custom Design</vt:lpstr>
      <vt:lpstr>1_RedC_Secondary  Colours</vt:lpstr>
      <vt:lpstr>2_RedC_Secondary  Colours</vt:lpstr>
      <vt:lpstr>3_RedC_Secondary  Colours</vt:lpstr>
      <vt:lpstr>Public Attitudes Towards  Abortion in Ireland</vt:lpstr>
      <vt:lpstr>Research Methodology</vt:lpstr>
      <vt:lpstr>To Be Included in Press Release</vt:lpstr>
      <vt:lpstr>Who We Spoke To?</vt:lpstr>
      <vt:lpstr>Nationally Representative Sample Profile</vt:lpstr>
      <vt:lpstr>Attitudes to Abortion in Ireland</vt:lpstr>
      <vt:lpstr>Key Findings &amp; Summary</vt:lpstr>
      <vt:lpstr>Attitudes to Abortion in Ireland</vt:lpstr>
      <vt:lpstr>Public Attitudes Towards Abortion</vt:lpstr>
      <vt:lpstr>PowerPoint Presentation</vt:lpstr>
      <vt:lpstr>PowerPoint Presentation</vt:lpstr>
      <vt:lpstr>PowerPoint Presentation</vt:lpstr>
      <vt:lpstr>PowerPoint Presentation</vt:lpstr>
      <vt:lpstr>PowerPoint Presentation</vt:lpstr>
      <vt:lpstr>PowerPoint Presentation</vt:lpstr>
      <vt:lpstr>Attitudes to Abortion in Ireland –  Excluding ‘Neither Agree/ Disagree’ &amp; ‘Don’t Know’</vt:lpstr>
      <vt:lpstr>Key Findings &amp; Summary</vt:lpstr>
      <vt:lpstr>Public Attitudes Towards Abortion – Excluding ‘Neither’ and ‘DK’s</vt:lpstr>
      <vt:lpstr>Expanding access to abortion should be one of the priority  issues for the next government.</vt:lpstr>
      <vt:lpstr>Irish politicians should show leadership and deal proactively  with the issue of widening access to abortion in Ireland.</vt:lpstr>
      <vt:lpstr>Women’s health should be the priority in any reform of  Ireland’s abortion law.</vt:lpstr>
      <vt:lpstr>The fact that women must travel abroad to access abortion  unfairly discriminates against women who cannot afford or  are unable to travel abroad.</vt:lpstr>
      <vt:lpstr>It is hypocritical that Ireland’s constitution bans abortion in Ireland  but allows women to travel abroad for abortions.</vt:lpstr>
      <vt:lpstr>Ireland’s abortion ban is cruel and inhumane.</vt:lpstr>
      <vt:lpstr>Appendix</vt:lpstr>
      <vt:lpstr>Expanding access to abortion should be one of the priority  issues for the next government.</vt:lpstr>
      <vt:lpstr>Irish politicians should show leadership and deal proactively  with the issue of widening access to abortion in Ireland.</vt:lpstr>
      <vt:lpstr>Women’s health should be the priority in any reform of  Ireland’s abortion law.</vt:lpstr>
      <vt:lpstr>The fact that women must travel abroad to access abortion  unfairly discriminates against women who cannot afford or  are unable to travel abroad.</vt:lpstr>
      <vt:lpstr>It is hypocritical that Ireland’s constitution bans abortion in Ireland  but allows women to travel abroad for abortions.</vt:lpstr>
      <vt:lpstr>Ireland’s abortion ban is cruel and inhumane.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Valerie Haslam</dc:creator>
  <cp:lastModifiedBy>Clare Herbert</cp:lastModifiedBy>
  <cp:revision>583</cp:revision>
  <cp:lastPrinted>2016-03-02T08:45:43Z</cp:lastPrinted>
  <dcterms:created xsi:type="dcterms:W3CDTF">2013-06-14T09:58:40Z</dcterms:created>
  <dcterms:modified xsi:type="dcterms:W3CDTF">2016-03-02T11:56:44Z</dcterms:modified>
</cp:coreProperties>
</file>