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786" r:id="rId2"/>
    <p:sldMasterId id="2147483980" r:id="rId3"/>
    <p:sldMasterId id="2147483988" r:id="rId4"/>
    <p:sldMasterId id="2147483993" r:id="rId5"/>
    <p:sldMasterId id="2147483998" r:id="rId6"/>
  </p:sldMasterIdLst>
  <p:notesMasterIdLst>
    <p:notesMasterId r:id="rId38"/>
  </p:notesMasterIdLst>
  <p:handoutMasterIdLst>
    <p:handoutMasterId r:id="rId39"/>
  </p:handoutMasterIdLst>
  <p:sldIdLst>
    <p:sldId id="390" r:id="rId7"/>
    <p:sldId id="496" r:id="rId8"/>
    <p:sldId id="497" r:id="rId9"/>
    <p:sldId id="498" r:id="rId10"/>
    <p:sldId id="499" r:id="rId11"/>
    <p:sldId id="500" r:id="rId12"/>
    <p:sldId id="501" r:id="rId13"/>
    <p:sldId id="502" r:id="rId14"/>
    <p:sldId id="503" r:id="rId15"/>
    <p:sldId id="532" r:id="rId16"/>
    <p:sldId id="533" r:id="rId17"/>
    <p:sldId id="534" r:id="rId18"/>
    <p:sldId id="535" r:id="rId19"/>
    <p:sldId id="536" r:id="rId20"/>
    <p:sldId id="537" r:id="rId21"/>
    <p:sldId id="510" r:id="rId22"/>
    <p:sldId id="511" r:id="rId23"/>
    <p:sldId id="512" r:id="rId24"/>
    <p:sldId id="513" r:id="rId25"/>
    <p:sldId id="514" r:id="rId26"/>
    <p:sldId id="515" r:id="rId27"/>
    <p:sldId id="516" r:id="rId28"/>
    <p:sldId id="517" r:id="rId29"/>
    <p:sldId id="518" r:id="rId30"/>
    <p:sldId id="531" r:id="rId31"/>
    <p:sldId id="525" r:id="rId32"/>
    <p:sldId id="526" r:id="rId33"/>
    <p:sldId id="527" r:id="rId34"/>
    <p:sldId id="528" r:id="rId35"/>
    <p:sldId id="529" r:id="rId36"/>
    <p:sldId id="530"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91">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95B4"/>
    <a:srgbClr val="532E60"/>
    <a:srgbClr val="4B29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9484" autoAdjust="0"/>
  </p:normalViewPr>
  <p:slideViewPr>
    <p:cSldViewPr snapToGrid="0">
      <p:cViewPr varScale="1">
        <p:scale>
          <a:sx n="79" d="100"/>
          <a:sy n="79" d="100"/>
        </p:scale>
        <p:origin x="936" y="78"/>
      </p:cViewPr>
      <p:guideLst>
        <p:guide orient="horz" pos="491"/>
        <p:guide pos="4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bar"/>
        <c:grouping val="stacked"/>
        <c:varyColors val="0"/>
        <c:ser>
          <c:idx val="0"/>
          <c:order val="0"/>
          <c:tx>
            <c:strRef>
              <c:f>Sheet1!$B$1</c:f>
              <c:strCache>
                <c:ptCount val="1"/>
                <c:pt idx="0">
                  <c:v>Column1</c:v>
                </c:pt>
              </c:strCache>
            </c:strRef>
          </c:tx>
          <c:spPr>
            <a:solidFill>
              <a:schemeClr val="tx2"/>
            </a:solidFill>
            <a:ln>
              <a:solidFill>
                <a:schemeClr val="tx1"/>
              </a:solidFill>
            </a:ln>
            <a:effectLst/>
          </c:spPr>
          <c:invertIfNegative val="0"/>
          <c:cat>
            <c:numRef>
              <c:f>Sheet1!$A$2:$A$7</c:f>
              <c:numCache>
                <c:formatCode>General</c:formatCode>
                <c:ptCount val="6"/>
              </c:numCache>
            </c:numRef>
          </c:cat>
          <c:val>
            <c:numRef>
              <c:f>Sheet1!$B$2:$B$7</c:f>
              <c:numCache>
                <c:formatCode>General</c:formatCode>
                <c:ptCount val="6"/>
                <c:pt idx="0">
                  <c:v>17</c:v>
                </c:pt>
                <c:pt idx="1">
                  <c:v>14</c:v>
                </c:pt>
                <c:pt idx="2">
                  <c:v>18</c:v>
                </c:pt>
                <c:pt idx="3">
                  <c:v>21</c:v>
                </c:pt>
                <c:pt idx="4">
                  <c:v>20</c:v>
                </c:pt>
                <c:pt idx="5">
                  <c:v>10</c:v>
                </c:pt>
              </c:numCache>
            </c:numRef>
          </c:val>
        </c:ser>
        <c:ser>
          <c:idx val="1"/>
          <c:order val="1"/>
          <c:tx>
            <c:strRef>
              <c:f>Sheet1!$C$1</c:f>
              <c:strCache>
                <c:ptCount val="1"/>
                <c:pt idx="0">
                  <c:v>Column2</c:v>
                </c:pt>
              </c:strCache>
            </c:strRef>
          </c:tx>
          <c:spPr>
            <a:solidFill>
              <a:schemeClr val="tx2">
                <a:lumMod val="20000"/>
                <a:lumOff val="80000"/>
              </a:schemeClr>
            </a:solidFill>
            <a:ln>
              <a:solidFill>
                <a:schemeClr val="tx1"/>
              </a:solidFill>
            </a:ln>
            <a:effectLst/>
          </c:spPr>
          <c:invertIfNegative val="0"/>
          <c:cat>
            <c:numRef>
              <c:f>Sheet1!$A$2:$A$7</c:f>
              <c:numCache>
                <c:formatCode>General</c:formatCode>
                <c:ptCount val="6"/>
              </c:numCache>
            </c:numRef>
          </c:cat>
          <c:val>
            <c:numRef>
              <c:f>Sheet1!$C$2:$C$7</c:f>
              <c:numCache>
                <c:formatCode>General</c:formatCode>
                <c:ptCount val="6"/>
                <c:pt idx="0">
                  <c:v>83</c:v>
                </c:pt>
                <c:pt idx="1">
                  <c:v>86</c:v>
                </c:pt>
                <c:pt idx="2">
                  <c:v>82</c:v>
                </c:pt>
                <c:pt idx="3">
                  <c:v>79</c:v>
                </c:pt>
                <c:pt idx="4">
                  <c:v>80</c:v>
                </c:pt>
                <c:pt idx="5">
                  <c:v>90</c:v>
                </c:pt>
              </c:numCache>
            </c:numRef>
          </c:val>
        </c:ser>
        <c:dLbls>
          <c:showLegendKey val="0"/>
          <c:showVal val="0"/>
          <c:showCatName val="0"/>
          <c:showSerName val="0"/>
          <c:showPercent val="0"/>
          <c:showBubbleSize val="0"/>
        </c:dLbls>
        <c:gapWidth val="30"/>
        <c:overlap val="100"/>
        <c:axId val="249815136"/>
        <c:axId val="249750728"/>
      </c:barChart>
      <c:catAx>
        <c:axId val="249815136"/>
        <c:scaling>
          <c:orientation val="minMax"/>
        </c:scaling>
        <c:delete val="1"/>
        <c:axPos val="l"/>
        <c:numFmt formatCode="General" sourceLinked="1"/>
        <c:majorTickMark val="none"/>
        <c:minorTickMark val="none"/>
        <c:tickLblPos val="none"/>
        <c:crossAx val="249750728"/>
        <c:crosses val="autoZero"/>
        <c:auto val="1"/>
        <c:lblAlgn val="ctr"/>
        <c:lblOffset val="100"/>
        <c:noMultiLvlLbl val="0"/>
      </c:catAx>
      <c:valAx>
        <c:axId val="249750728"/>
        <c:scaling>
          <c:orientation val="minMax"/>
          <c:max val="100"/>
          <c:min val="0"/>
        </c:scaling>
        <c:delete val="1"/>
        <c:axPos val="b"/>
        <c:numFmt formatCode="General" sourceLinked="1"/>
        <c:majorTickMark val="none"/>
        <c:minorTickMark val="none"/>
        <c:tickLblPos val="none"/>
        <c:crossAx val="249815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Column1</c:v>
                </c:pt>
              </c:strCache>
            </c:strRef>
          </c:tx>
          <c:spPr>
            <a:solidFill>
              <a:schemeClr val="accent6"/>
            </a:solidFill>
            <a:ln>
              <a:solidFill>
                <a:schemeClr val="tx1"/>
              </a:solidFill>
            </a:ln>
            <a:effectLst/>
          </c:spPr>
          <c:invertIfNegative val="0"/>
          <c:dLbls>
            <c:delete val="1"/>
          </c:dLbls>
          <c:cat>
            <c:numRef>
              <c:f>Sheet1!$A$2:$A$7</c:f>
              <c:numCache>
                <c:formatCode>General</c:formatCode>
                <c:ptCount val="6"/>
              </c:numCache>
            </c:numRef>
          </c:cat>
          <c:val>
            <c:numRef>
              <c:f>Sheet1!$B$2:$B$7</c:f>
              <c:numCache>
                <c:formatCode>General</c:formatCode>
                <c:ptCount val="6"/>
                <c:pt idx="0">
                  <c:v>-9.5</c:v>
                </c:pt>
                <c:pt idx="1">
                  <c:v>-8</c:v>
                </c:pt>
                <c:pt idx="2">
                  <c:v>-5</c:v>
                </c:pt>
                <c:pt idx="3">
                  <c:v>-5.5</c:v>
                </c:pt>
                <c:pt idx="4">
                  <c:v>-6</c:v>
                </c:pt>
                <c:pt idx="5">
                  <c:v>-9</c:v>
                </c:pt>
              </c:numCache>
            </c:numRef>
          </c:val>
        </c:ser>
        <c:ser>
          <c:idx val="1"/>
          <c:order val="1"/>
          <c:tx>
            <c:strRef>
              <c:f>Sheet1!$C$1</c:f>
              <c:strCache>
                <c:ptCount val="1"/>
                <c:pt idx="0">
                  <c:v>Column2</c:v>
                </c:pt>
              </c:strCache>
            </c:strRef>
          </c:tx>
          <c:spPr>
            <a:solidFill>
              <a:schemeClr val="bg2">
                <a:lumMod val="40000"/>
                <a:lumOff val="60000"/>
              </a:schemeClr>
            </a:solidFill>
            <a:ln>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Sheet1!$C$2:$C$7</c:f>
              <c:numCache>
                <c:formatCode>General</c:formatCode>
                <c:ptCount val="6"/>
                <c:pt idx="0">
                  <c:v>-10</c:v>
                </c:pt>
                <c:pt idx="1">
                  <c:v>-8</c:v>
                </c:pt>
                <c:pt idx="2">
                  <c:v>-3</c:v>
                </c:pt>
                <c:pt idx="3">
                  <c:v>-4</c:v>
                </c:pt>
                <c:pt idx="4">
                  <c:v>-5</c:v>
                </c:pt>
                <c:pt idx="5">
                  <c:v>-9</c:v>
                </c:pt>
              </c:numCache>
            </c:numRef>
          </c:val>
        </c:ser>
        <c:ser>
          <c:idx val="2"/>
          <c:order val="2"/>
          <c:tx>
            <c:strRef>
              <c:f>Sheet1!$D$1</c:f>
              <c:strCache>
                <c:ptCount val="1"/>
                <c:pt idx="0">
                  <c:v>Column3</c:v>
                </c:pt>
              </c:strCache>
            </c:strRef>
          </c:tx>
          <c:spPr>
            <a:solidFill>
              <a:schemeClr val="bg2"/>
            </a:solidFill>
            <a:ln>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Sheet1!$D$2:$D$7</c:f>
              <c:numCache>
                <c:formatCode>General</c:formatCode>
                <c:ptCount val="6"/>
                <c:pt idx="0">
                  <c:v>-15</c:v>
                </c:pt>
                <c:pt idx="1">
                  <c:v>-12</c:v>
                </c:pt>
                <c:pt idx="2">
                  <c:v>-5</c:v>
                </c:pt>
                <c:pt idx="3">
                  <c:v>-11</c:v>
                </c:pt>
                <c:pt idx="4">
                  <c:v>-15</c:v>
                </c:pt>
                <c:pt idx="5">
                  <c:v>-17</c:v>
                </c:pt>
              </c:numCache>
            </c:numRef>
          </c:val>
        </c:ser>
        <c:ser>
          <c:idx val="3"/>
          <c:order val="3"/>
          <c:tx>
            <c:strRef>
              <c:f>Sheet1!$E$1</c:f>
              <c:strCache>
                <c:ptCount val="1"/>
                <c:pt idx="0">
                  <c:v>Column4</c:v>
                </c:pt>
              </c:strCache>
            </c:strRef>
          </c:tx>
          <c:spPr>
            <a:solidFill>
              <a:schemeClr val="accent6"/>
            </a:solidFill>
            <a:ln>
              <a:solidFill>
                <a:schemeClr val="tx1"/>
              </a:solidFill>
            </a:ln>
            <a:effectLst/>
          </c:spPr>
          <c:invertIfNegative val="0"/>
          <c:dLbls>
            <c:delete val="1"/>
          </c:dLbls>
          <c:cat>
            <c:numRef>
              <c:f>Sheet1!$A$2:$A$7</c:f>
              <c:numCache>
                <c:formatCode>General</c:formatCode>
                <c:ptCount val="6"/>
              </c:numCache>
            </c:numRef>
          </c:cat>
          <c:val>
            <c:numRef>
              <c:f>Sheet1!$E$2:$E$7</c:f>
              <c:numCache>
                <c:formatCode>General</c:formatCode>
                <c:ptCount val="6"/>
                <c:pt idx="0">
                  <c:v>9.5</c:v>
                </c:pt>
                <c:pt idx="1">
                  <c:v>8</c:v>
                </c:pt>
                <c:pt idx="2">
                  <c:v>5</c:v>
                </c:pt>
                <c:pt idx="3">
                  <c:v>5.5</c:v>
                </c:pt>
                <c:pt idx="4">
                  <c:v>6</c:v>
                </c:pt>
                <c:pt idx="5">
                  <c:v>9</c:v>
                </c:pt>
              </c:numCache>
            </c:numRef>
          </c:val>
        </c:ser>
        <c:ser>
          <c:idx val="4"/>
          <c:order val="4"/>
          <c:tx>
            <c:strRef>
              <c:f>Sheet1!$F$1</c:f>
              <c:strCache>
                <c:ptCount val="1"/>
                <c:pt idx="0">
                  <c:v>Column5</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Sheet1!$F$2:$F$7</c:f>
              <c:numCache>
                <c:formatCode>General</c:formatCode>
                <c:ptCount val="6"/>
                <c:pt idx="0">
                  <c:v>15</c:v>
                </c:pt>
                <c:pt idx="1">
                  <c:v>16</c:v>
                </c:pt>
                <c:pt idx="2">
                  <c:v>13</c:v>
                </c:pt>
                <c:pt idx="3">
                  <c:v>12</c:v>
                </c:pt>
                <c:pt idx="4">
                  <c:v>11</c:v>
                </c:pt>
                <c:pt idx="5">
                  <c:v>13</c:v>
                </c:pt>
              </c:numCache>
            </c:numRef>
          </c:val>
        </c:ser>
        <c:ser>
          <c:idx val="5"/>
          <c:order val="5"/>
          <c:tx>
            <c:strRef>
              <c:f>Sheet1!$G$1</c:f>
              <c:strCache>
                <c:ptCount val="1"/>
                <c:pt idx="0">
                  <c:v>Column6</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Sheet1!$G$2:$G$7</c:f>
              <c:numCache>
                <c:formatCode>General</c:formatCode>
                <c:ptCount val="6"/>
                <c:pt idx="0">
                  <c:v>40</c:v>
                </c:pt>
                <c:pt idx="1">
                  <c:v>47</c:v>
                </c:pt>
                <c:pt idx="2">
                  <c:v>67</c:v>
                </c:pt>
                <c:pt idx="3">
                  <c:v>60</c:v>
                </c:pt>
                <c:pt idx="4">
                  <c:v>55</c:v>
                </c:pt>
                <c:pt idx="5">
                  <c:v>42</c:v>
                </c:pt>
              </c:numCache>
            </c:numRef>
          </c:val>
        </c:ser>
        <c:dLbls>
          <c:dLblPos val="ctr"/>
          <c:showLegendKey val="0"/>
          <c:showVal val="1"/>
          <c:showCatName val="0"/>
          <c:showSerName val="0"/>
          <c:showPercent val="0"/>
          <c:showBubbleSize val="0"/>
        </c:dLbls>
        <c:gapWidth val="50"/>
        <c:overlap val="100"/>
        <c:axId val="210154696"/>
        <c:axId val="249720648"/>
      </c:barChart>
      <c:catAx>
        <c:axId val="210154696"/>
        <c:scaling>
          <c:orientation val="minMax"/>
        </c:scaling>
        <c:delete val="0"/>
        <c:axPos val="b"/>
        <c:numFmt formatCode="General" sourceLinked="1"/>
        <c:majorTickMark val="none"/>
        <c:minorTickMark val="none"/>
        <c:tickLblPos val="nextTo"/>
        <c:spPr>
          <a:noFill/>
          <a:ln w="9525" cap="flat" cmpd="sng" algn="ctr">
            <a:solidFill>
              <a:schemeClr val="bg1"/>
            </a:solidFill>
            <a:prstDash val="dash"/>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249720648"/>
        <c:crosses val="autoZero"/>
        <c:auto val="1"/>
        <c:lblAlgn val="ctr"/>
        <c:lblOffset val="100"/>
        <c:noMultiLvlLbl val="0"/>
      </c:catAx>
      <c:valAx>
        <c:axId val="249720648"/>
        <c:scaling>
          <c:orientation val="minMax"/>
          <c:max val="0.8"/>
          <c:min val="-0.8"/>
        </c:scaling>
        <c:delete val="1"/>
        <c:axPos val="l"/>
        <c:numFmt formatCode="0%" sourceLinked="1"/>
        <c:majorTickMark val="none"/>
        <c:minorTickMark val="none"/>
        <c:tickLblPos val="nextTo"/>
        <c:crossAx val="210154696"/>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Column1</c:v>
                </c:pt>
              </c:strCache>
            </c:strRef>
          </c:tx>
          <c:spPr>
            <a:solidFill>
              <a:schemeClr val="accent6"/>
            </a:solidFill>
            <a:ln>
              <a:solidFill>
                <a:schemeClr val="tx1"/>
              </a:solidFill>
            </a:ln>
            <a:effectLst/>
          </c:spPr>
          <c:invertIfNegative val="0"/>
          <c:dLbls>
            <c:delete val="1"/>
          </c:dLbls>
          <c:cat>
            <c:numRef>
              <c:f>Sheet1!$A$2:$A$7</c:f>
              <c:numCache>
                <c:formatCode>General</c:formatCode>
                <c:ptCount val="6"/>
              </c:numCache>
            </c:numRef>
          </c:cat>
          <c:val>
            <c:numRef>
              <c:f>Sheet1!$B$2:$B$7</c:f>
              <c:numCache>
                <c:formatCode>General</c:formatCode>
                <c:ptCount val="6"/>
              </c:numCache>
            </c:numRef>
          </c:val>
        </c:ser>
        <c:ser>
          <c:idx val="1"/>
          <c:order val="1"/>
          <c:tx>
            <c:strRef>
              <c:f>Sheet1!$C$1</c:f>
              <c:strCache>
                <c:ptCount val="1"/>
                <c:pt idx="0">
                  <c:v>Column2</c:v>
                </c:pt>
              </c:strCache>
            </c:strRef>
          </c:tx>
          <c:spPr>
            <a:solidFill>
              <a:schemeClr val="bg2">
                <a:lumMod val="40000"/>
                <a:lumOff val="60000"/>
              </a:schemeClr>
            </a:solidFill>
            <a:ln>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Sheet1!$C$2:$C$7</c:f>
              <c:numCache>
                <c:formatCode>General</c:formatCode>
                <c:ptCount val="6"/>
                <c:pt idx="0">
                  <c:v>-12</c:v>
                </c:pt>
                <c:pt idx="1">
                  <c:v>-9</c:v>
                </c:pt>
                <c:pt idx="2">
                  <c:v>-4</c:v>
                </c:pt>
                <c:pt idx="3">
                  <c:v>-5</c:v>
                </c:pt>
                <c:pt idx="4">
                  <c:v>-6</c:v>
                </c:pt>
                <c:pt idx="5">
                  <c:v>-11</c:v>
                </c:pt>
              </c:numCache>
            </c:numRef>
          </c:val>
        </c:ser>
        <c:ser>
          <c:idx val="2"/>
          <c:order val="2"/>
          <c:tx>
            <c:strRef>
              <c:f>Sheet1!$D$1</c:f>
              <c:strCache>
                <c:ptCount val="1"/>
                <c:pt idx="0">
                  <c:v>Column3</c:v>
                </c:pt>
              </c:strCache>
            </c:strRef>
          </c:tx>
          <c:spPr>
            <a:solidFill>
              <a:schemeClr val="bg2"/>
            </a:solidFill>
            <a:ln>
              <a:solidFill>
                <a:schemeClr val="tx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Sheet1!$D$2:$D$7</c:f>
              <c:numCache>
                <c:formatCode>General</c:formatCode>
                <c:ptCount val="6"/>
                <c:pt idx="0">
                  <c:v>-19</c:v>
                </c:pt>
                <c:pt idx="1">
                  <c:v>-14</c:v>
                </c:pt>
                <c:pt idx="2">
                  <c:v>-6</c:v>
                </c:pt>
                <c:pt idx="3">
                  <c:v>-13</c:v>
                </c:pt>
                <c:pt idx="4">
                  <c:v>-18</c:v>
                </c:pt>
                <c:pt idx="5">
                  <c:v>-21</c:v>
                </c:pt>
              </c:numCache>
            </c:numRef>
          </c:val>
        </c:ser>
        <c:ser>
          <c:idx val="3"/>
          <c:order val="3"/>
          <c:tx>
            <c:strRef>
              <c:f>Sheet1!$E$1</c:f>
              <c:strCache>
                <c:ptCount val="1"/>
                <c:pt idx="0">
                  <c:v>Column4</c:v>
                </c:pt>
              </c:strCache>
            </c:strRef>
          </c:tx>
          <c:spPr>
            <a:solidFill>
              <a:schemeClr val="accent6"/>
            </a:solidFill>
            <a:ln>
              <a:solidFill>
                <a:schemeClr val="tx1"/>
              </a:solidFill>
            </a:ln>
            <a:effectLst/>
          </c:spPr>
          <c:invertIfNegative val="0"/>
          <c:dLbls>
            <c:delete val="1"/>
          </c:dLbls>
          <c:cat>
            <c:numRef>
              <c:f>Sheet1!$A$2:$A$7</c:f>
              <c:numCache>
                <c:formatCode>General</c:formatCode>
                <c:ptCount val="6"/>
              </c:numCache>
            </c:numRef>
          </c:cat>
          <c:val>
            <c:numRef>
              <c:f>Sheet1!$E$2:$E$7</c:f>
              <c:numCache>
                <c:formatCode>General</c:formatCode>
                <c:ptCount val="6"/>
              </c:numCache>
            </c:numRef>
          </c:val>
        </c:ser>
        <c:ser>
          <c:idx val="4"/>
          <c:order val="4"/>
          <c:tx>
            <c:strRef>
              <c:f>Sheet1!$F$1</c:f>
              <c:strCache>
                <c:ptCount val="1"/>
                <c:pt idx="0">
                  <c:v>Column5</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Sheet1!$F$2:$F$7</c:f>
              <c:numCache>
                <c:formatCode>General</c:formatCode>
                <c:ptCount val="6"/>
                <c:pt idx="0">
                  <c:v>19</c:v>
                </c:pt>
                <c:pt idx="1">
                  <c:v>20</c:v>
                </c:pt>
                <c:pt idx="2">
                  <c:v>14</c:v>
                </c:pt>
                <c:pt idx="3">
                  <c:v>14</c:v>
                </c:pt>
                <c:pt idx="4">
                  <c:v>13</c:v>
                </c:pt>
                <c:pt idx="5">
                  <c:v>16</c:v>
                </c:pt>
              </c:numCache>
            </c:numRef>
          </c:val>
        </c:ser>
        <c:ser>
          <c:idx val="5"/>
          <c:order val="5"/>
          <c:tx>
            <c:strRef>
              <c:f>Sheet1!$G$1</c:f>
              <c:strCache>
                <c:ptCount val="1"/>
                <c:pt idx="0">
                  <c:v>Column6</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Sheet1!$G$2:$G$7</c:f>
              <c:numCache>
                <c:formatCode>General</c:formatCode>
                <c:ptCount val="6"/>
                <c:pt idx="0">
                  <c:v>50</c:v>
                </c:pt>
                <c:pt idx="1">
                  <c:v>57</c:v>
                </c:pt>
                <c:pt idx="2">
                  <c:v>76</c:v>
                </c:pt>
                <c:pt idx="3">
                  <c:v>68</c:v>
                </c:pt>
                <c:pt idx="4">
                  <c:v>63</c:v>
                </c:pt>
                <c:pt idx="5">
                  <c:v>52</c:v>
                </c:pt>
              </c:numCache>
            </c:numRef>
          </c:val>
        </c:ser>
        <c:dLbls>
          <c:dLblPos val="ctr"/>
          <c:showLegendKey val="0"/>
          <c:showVal val="1"/>
          <c:showCatName val="0"/>
          <c:showSerName val="0"/>
          <c:showPercent val="0"/>
          <c:showBubbleSize val="0"/>
        </c:dLbls>
        <c:gapWidth val="50"/>
        <c:overlap val="100"/>
        <c:axId val="249689112"/>
        <c:axId val="249650408"/>
      </c:barChart>
      <c:catAx>
        <c:axId val="249689112"/>
        <c:scaling>
          <c:orientation val="minMax"/>
        </c:scaling>
        <c:delete val="0"/>
        <c:axPos val="b"/>
        <c:numFmt formatCode="General" sourceLinked="1"/>
        <c:majorTickMark val="none"/>
        <c:minorTickMark val="none"/>
        <c:tickLblPos val="nextTo"/>
        <c:spPr>
          <a:noFill/>
          <a:ln w="9525" cap="flat" cmpd="sng" algn="ctr">
            <a:solidFill>
              <a:schemeClr val="bg1"/>
            </a:solidFill>
            <a:prstDash val="dash"/>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249650408"/>
        <c:crosses val="autoZero"/>
        <c:auto val="1"/>
        <c:lblAlgn val="ctr"/>
        <c:lblOffset val="100"/>
        <c:noMultiLvlLbl val="0"/>
      </c:catAx>
      <c:valAx>
        <c:axId val="249650408"/>
        <c:scaling>
          <c:orientation val="minMax"/>
          <c:max val="0.8"/>
          <c:min val="-0.8"/>
        </c:scaling>
        <c:delete val="1"/>
        <c:axPos val="l"/>
        <c:numFmt formatCode="0%" sourceLinked="1"/>
        <c:majorTickMark val="none"/>
        <c:minorTickMark val="none"/>
        <c:tickLblPos val="nextTo"/>
        <c:crossAx val="249689112"/>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bg1"/>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74A7553-CAD2-4349-A111-131712E819A4}" type="datetimeFigureOut">
              <a:rPr lang="en-IE" smtClean="0"/>
              <a:t>02/03/2016</a:t>
            </a:fld>
            <a:endParaRPr lang="en-IE"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8C3A032-9EC3-4F85-BBCF-208FFFC78997}" type="slidenum">
              <a:rPr lang="en-IE" smtClean="0"/>
              <a:t>‹#›</a:t>
            </a:fld>
            <a:endParaRPr lang="en-IE" dirty="0"/>
          </a:p>
        </p:txBody>
      </p:sp>
    </p:spTree>
    <p:extLst>
      <p:ext uri="{BB962C8B-B14F-4D97-AF65-F5344CB8AC3E}">
        <p14:creationId xmlns:p14="http://schemas.microsoft.com/office/powerpoint/2010/main" val="101966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DB14B12-1324-4F38-AB70-390A5C10DCB7}" type="datetimeFigureOut">
              <a:rPr lang="en-US" smtClean="0"/>
              <a:pPr/>
              <a:t>3/2/2016</a:t>
            </a:fld>
            <a:endParaRPr lang="en-IE"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3E650F-29B7-46CB-8C6A-8E1769DAC737}" type="slidenum">
              <a:rPr lang="en-IE" smtClean="0"/>
              <a:pPr/>
              <a:t>‹#›</a:t>
            </a:fld>
            <a:endParaRPr lang="en-IE" dirty="0"/>
          </a:p>
        </p:txBody>
      </p:sp>
    </p:spTree>
    <p:extLst>
      <p:ext uri="{BB962C8B-B14F-4D97-AF65-F5344CB8AC3E}">
        <p14:creationId xmlns:p14="http://schemas.microsoft.com/office/powerpoint/2010/main" val="1231233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7F3E650F-29B7-46CB-8C6A-8E1769DAC737}" type="slidenum">
              <a:rPr lang="en-IE" smtClean="0"/>
              <a:pPr/>
              <a:t>1</a:t>
            </a:fld>
            <a:endParaRPr lang="en-IE" dirty="0"/>
          </a:p>
        </p:txBody>
      </p:sp>
    </p:spTree>
    <p:extLst>
      <p:ext uri="{BB962C8B-B14F-4D97-AF65-F5344CB8AC3E}">
        <p14:creationId xmlns:p14="http://schemas.microsoft.com/office/powerpoint/2010/main" val="4059866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fld id="{381A11B9-11A5-4081-804B-FB38A392626B}" type="slidenum">
              <a:rPr lang="en-GB" smtClean="0">
                <a:solidFill>
                  <a:prstClr val="black"/>
                </a:solidFill>
              </a:rPr>
              <a:pPr/>
              <a:t>5</a:t>
            </a:fld>
            <a:endParaRPr lang="en-GB" dirty="0" smtClean="0">
              <a:solidFill>
                <a:prstClr val="black"/>
              </a:solidFill>
            </a:endParaRPr>
          </a:p>
        </p:txBody>
      </p:sp>
    </p:spTree>
    <p:extLst>
      <p:ext uri="{BB962C8B-B14F-4D97-AF65-F5344CB8AC3E}">
        <p14:creationId xmlns:p14="http://schemas.microsoft.com/office/powerpoint/2010/main" val="2056954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IE" dirty="0" smtClean="0"/>
          </a:p>
        </p:txBody>
      </p:sp>
      <p:sp>
        <p:nvSpPr>
          <p:cNvPr id="66564" name="Slide Number Placeholder 3"/>
          <p:cNvSpPr>
            <a:spLocks noGrp="1"/>
          </p:cNvSpPr>
          <p:nvPr>
            <p:ph type="sldNum" sz="quarter" idx="5"/>
          </p:nvPr>
        </p:nvSpPr>
        <p:spPr>
          <a:noFill/>
        </p:spPr>
        <p:txBody>
          <a:bodyPr/>
          <a:lstStyle/>
          <a:p>
            <a:fld id="{C511823C-0624-4EE2-B08D-B317B62E8AC6}" type="slidenum">
              <a:rPr lang="en-GB" smtClean="0">
                <a:solidFill>
                  <a:prstClr val="black"/>
                </a:solidFill>
              </a:rPr>
              <a:pPr/>
              <a:t>10</a:t>
            </a:fld>
            <a:endParaRPr lang="en-GB" dirty="0" smtClean="0">
              <a:solidFill>
                <a:prstClr val="black"/>
              </a:solidFill>
            </a:endParaRPr>
          </a:p>
        </p:txBody>
      </p:sp>
    </p:spTree>
    <p:extLst>
      <p:ext uri="{BB962C8B-B14F-4D97-AF65-F5344CB8AC3E}">
        <p14:creationId xmlns:p14="http://schemas.microsoft.com/office/powerpoint/2010/main" val="369735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IE" dirty="0" smtClean="0"/>
          </a:p>
        </p:txBody>
      </p:sp>
      <p:sp>
        <p:nvSpPr>
          <p:cNvPr id="66564" name="Slide Number Placeholder 3"/>
          <p:cNvSpPr>
            <a:spLocks noGrp="1"/>
          </p:cNvSpPr>
          <p:nvPr>
            <p:ph type="sldNum" sz="quarter" idx="5"/>
          </p:nvPr>
        </p:nvSpPr>
        <p:spPr>
          <a:noFill/>
        </p:spPr>
        <p:txBody>
          <a:bodyPr/>
          <a:lstStyle/>
          <a:p>
            <a:fld id="{C511823C-0624-4EE2-B08D-B317B62E8AC6}" type="slidenum">
              <a:rPr lang="en-GB" smtClean="0">
                <a:solidFill>
                  <a:prstClr val="black"/>
                </a:solidFill>
              </a:rPr>
              <a:pPr/>
              <a:t>11</a:t>
            </a:fld>
            <a:endParaRPr lang="en-GB" dirty="0" smtClean="0">
              <a:solidFill>
                <a:prstClr val="black"/>
              </a:solidFill>
            </a:endParaRPr>
          </a:p>
        </p:txBody>
      </p:sp>
    </p:spTree>
    <p:extLst>
      <p:ext uri="{BB962C8B-B14F-4D97-AF65-F5344CB8AC3E}">
        <p14:creationId xmlns:p14="http://schemas.microsoft.com/office/powerpoint/2010/main" val="3697355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IE" dirty="0" smtClean="0"/>
          </a:p>
        </p:txBody>
      </p:sp>
      <p:sp>
        <p:nvSpPr>
          <p:cNvPr id="66564" name="Slide Number Placeholder 3"/>
          <p:cNvSpPr>
            <a:spLocks noGrp="1"/>
          </p:cNvSpPr>
          <p:nvPr>
            <p:ph type="sldNum" sz="quarter" idx="5"/>
          </p:nvPr>
        </p:nvSpPr>
        <p:spPr>
          <a:noFill/>
        </p:spPr>
        <p:txBody>
          <a:bodyPr/>
          <a:lstStyle/>
          <a:p>
            <a:fld id="{C511823C-0624-4EE2-B08D-B317B62E8AC6}" type="slidenum">
              <a:rPr lang="en-GB" smtClean="0">
                <a:solidFill>
                  <a:prstClr val="black"/>
                </a:solidFill>
              </a:rPr>
              <a:pPr/>
              <a:t>12</a:t>
            </a:fld>
            <a:endParaRPr lang="en-GB" dirty="0" smtClean="0">
              <a:solidFill>
                <a:prstClr val="black"/>
              </a:solidFill>
            </a:endParaRPr>
          </a:p>
        </p:txBody>
      </p:sp>
    </p:spTree>
    <p:extLst>
      <p:ext uri="{BB962C8B-B14F-4D97-AF65-F5344CB8AC3E}">
        <p14:creationId xmlns:p14="http://schemas.microsoft.com/office/powerpoint/2010/main" val="3697355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IE" dirty="0" smtClean="0"/>
          </a:p>
        </p:txBody>
      </p:sp>
      <p:sp>
        <p:nvSpPr>
          <p:cNvPr id="66564" name="Slide Number Placeholder 3"/>
          <p:cNvSpPr>
            <a:spLocks noGrp="1"/>
          </p:cNvSpPr>
          <p:nvPr>
            <p:ph type="sldNum" sz="quarter" idx="5"/>
          </p:nvPr>
        </p:nvSpPr>
        <p:spPr>
          <a:noFill/>
        </p:spPr>
        <p:txBody>
          <a:bodyPr/>
          <a:lstStyle/>
          <a:p>
            <a:fld id="{C511823C-0624-4EE2-B08D-B317B62E8AC6}" type="slidenum">
              <a:rPr lang="en-GB" smtClean="0">
                <a:solidFill>
                  <a:prstClr val="black"/>
                </a:solidFill>
              </a:rPr>
              <a:pPr/>
              <a:t>13</a:t>
            </a:fld>
            <a:endParaRPr lang="en-GB" dirty="0" smtClean="0">
              <a:solidFill>
                <a:prstClr val="black"/>
              </a:solidFill>
            </a:endParaRPr>
          </a:p>
        </p:txBody>
      </p:sp>
    </p:spTree>
    <p:extLst>
      <p:ext uri="{BB962C8B-B14F-4D97-AF65-F5344CB8AC3E}">
        <p14:creationId xmlns:p14="http://schemas.microsoft.com/office/powerpoint/2010/main" val="3697355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IE" dirty="0" smtClean="0"/>
          </a:p>
        </p:txBody>
      </p:sp>
      <p:sp>
        <p:nvSpPr>
          <p:cNvPr id="66564" name="Slide Number Placeholder 3"/>
          <p:cNvSpPr>
            <a:spLocks noGrp="1"/>
          </p:cNvSpPr>
          <p:nvPr>
            <p:ph type="sldNum" sz="quarter" idx="5"/>
          </p:nvPr>
        </p:nvSpPr>
        <p:spPr>
          <a:noFill/>
        </p:spPr>
        <p:txBody>
          <a:bodyPr/>
          <a:lstStyle/>
          <a:p>
            <a:fld id="{C511823C-0624-4EE2-B08D-B317B62E8AC6}" type="slidenum">
              <a:rPr lang="en-GB" smtClean="0">
                <a:solidFill>
                  <a:prstClr val="black"/>
                </a:solidFill>
              </a:rPr>
              <a:pPr/>
              <a:t>14</a:t>
            </a:fld>
            <a:endParaRPr lang="en-GB" dirty="0" smtClean="0">
              <a:solidFill>
                <a:prstClr val="black"/>
              </a:solidFill>
            </a:endParaRPr>
          </a:p>
        </p:txBody>
      </p:sp>
    </p:spTree>
    <p:extLst>
      <p:ext uri="{BB962C8B-B14F-4D97-AF65-F5344CB8AC3E}">
        <p14:creationId xmlns:p14="http://schemas.microsoft.com/office/powerpoint/2010/main" val="3697355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IE" dirty="0" smtClean="0"/>
          </a:p>
        </p:txBody>
      </p:sp>
      <p:sp>
        <p:nvSpPr>
          <p:cNvPr id="66564" name="Slide Number Placeholder 3"/>
          <p:cNvSpPr>
            <a:spLocks noGrp="1"/>
          </p:cNvSpPr>
          <p:nvPr>
            <p:ph type="sldNum" sz="quarter" idx="5"/>
          </p:nvPr>
        </p:nvSpPr>
        <p:spPr>
          <a:noFill/>
        </p:spPr>
        <p:txBody>
          <a:bodyPr/>
          <a:lstStyle/>
          <a:p>
            <a:fld id="{C511823C-0624-4EE2-B08D-B317B62E8AC6}" type="slidenum">
              <a:rPr lang="en-GB" smtClean="0">
                <a:solidFill>
                  <a:prstClr val="black"/>
                </a:solidFill>
              </a:rPr>
              <a:pPr/>
              <a:t>15</a:t>
            </a:fld>
            <a:endParaRPr lang="en-GB" dirty="0" smtClean="0">
              <a:solidFill>
                <a:prstClr val="black"/>
              </a:solidFill>
            </a:endParaRPr>
          </a:p>
        </p:txBody>
      </p:sp>
    </p:spTree>
    <p:extLst>
      <p:ext uri="{BB962C8B-B14F-4D97-AF65-F5344CB8AC3E}">
        <p14:creationId xmlns:p14="http://schemas.microsoft.com/office/powerpoint/2010/main" val="3697355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IE" dirty="0"/>
          </a:p>
        </p:txBody>
      </p:sp>
      <p:sp>
        <p:nvSpPr>
          <p:cNvPr id="4" name="Picture Placeholder 4"/>
          <p:cNvSpPr>
            <a:spLocks noGrp="1"/>
          </p:cNvSpPr>
          <p:nvPr>
            <p:ph type="pic" sz="quarter" idx="11"/>
          </p:nvPr>
        </p:nvSpPr>
        <p:spPr>
          <a:xfrm>
            <a:off x="1675685" y="1742918"/>
            <a:ext cx="2538626" cy="2538626"/>
          </a:xfrm>
          <a:prstGeom prst="ellipse">
            <a:avLst/>
          </a:prstGeom>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Blan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316693" y="369332"/>
            <a:ext cx="3742115" cy="369332"/>
          </a:xfrm>
        </p:spPr>
        <p:txBody>
          <a:bodyPr wrap="none">
            <a:spAutoFit/>
          </a:bodyPr>
          <a:lstStyle>
            <a:lvl1pPr>
              <a:lnSpc>
                <a:spcPct val="100000"/>
              </a:lnSpc>
              <a:defRPr sz="2400">
                <a:solidFill>
                  <a:schemeClr val="accent5"/>
                </a:solidFill>
              </a:defRPr>
            </a:lvl1pPr>
          </a:lstStyle>
          <a:p>
            <a:r>
              <a:rPr lang="en-US" dirty="0" smtClean="0"/>
              <a:t>Click to edit Master title style</a:t>
            </a:r>
            <a:endParaRPr lang="en-IE" dirty="0"/>
          </a:p>
        </p:txBody>
      </p:sp>
      <p:sp>
        <p:nvSpPr>
          <p:cNvPr id="9" name="Text Placeholder 8"/>
          <p:cNvSpPr>
            <a:spLocks noGrp="1"/>
          </p:cNvSpPr>
          <p:nvPr>
            <p:ph type="body" sz="quarter" idx="13"/>
          </p:nvPr>
        </p:nvSpPr>
        <p:spPr>
          <a:xfrm>
            <a:off x="554132" y="1283964"/>
            <a:ext cx="8035737" cy="738664"/>
          </a:xfrm>
          <a:prstGeom prst="rect">
            <a:avLst/>
          </a:prstGeom>
        </p:spPr>
        <p:txBody>
          <a:bodyPr wrap="square" lIns="0" tIns="0" rIns="0" bIns="0">
            <a:spAutoFit/>
          </a:bodyPr>
          <a:lstStyle>
            <a:lvl1pPr>
              <a:spcBef>
                <a:spcPts val="0"/>
              </a:spcBef>
              <a:buClr>
                <a:schemeClr val="tx2"/>
              </a:buClr>
              <a:buFont typeface="Calibri" pitchFamily="34" charset="0"/>
              <a:buChar char="/"/>
              <a:defRPr sz="1600">
                <a:solidFill>
                  <a:schemeClr val="tx1"/>
                </a:solidFill>
              </a:defRPr>
            </a:lvl1pPr>
            <a:lvl2pPr>
              <a:spcBef>
                <a:spcPts val="0"/>
              </a:spcBef>
              <a:buClr>
                <a:schemeClr val="tx2"/>
              </a:buClr>
              <a:buFont typeface="Calibri" pitchFamily="34" charset="0"/>
              <a:buChar char="»"/>
              <a:defRPr sz="1600">
                <a:solidFill>
                  <a:schemeClr val="tx1"/>
                </a:solidFill>
              </a:defRPr>
            </a:lvl2pPr>
            <a:lvl3pPr>
              <a:spcBef>
                <a:spcPts val="0"/>
              </a:spcBef>
              <a:buClr>
                <a:schemeClr val="tx2"/>
              </a:buClr>
              <a:defRPr sz="1600">
                <a:solidFill>
                  <a:schemeClr val="tx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Slide Number Placeholder 5"/>
          <p:cNvSpPr>
            <a:spLocks noGrp="1"/>
          </p:cNvSpPr>
          <p:nvPr>
            <p:ph type="sldNum" sz="quarter" idx="12"/>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323101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00" y="4212000"/>
            <a:ext cx="4837664" cy="1470025"/>
          </a:xfrm>
        </p:spPr>
        <p:txBody>
          <a:bodyPr lIns="0" tIns="0" rIns="0" bIns="0">
            <a:normAutofit/>
          </a:bodyPr>
          <a:lstStyle>
            <a:lvl1pPr>
              <a:lnSpc>
                <a:spcPts val="4500"/>
              </a:lnSpc>
              <a:defRPr sz="4700">
                <a:solidFill>
                  <a:schemeClr val="tx1"/>
                </a:solidFill>
              </a:defRPr>
            </a:lvl1pPr>
          </a:lstStyle>
          <a:p>
            <a:r>
              <a:rPr lang="en-US" smtClean="0"/>
              <a:t>Click to edit Master title style</a:t>
            </a:r>
            <a:endParaRPr lang="en-IE" dirty="0"/>
          </a:p>
        </p:txBody>
      </p:sp>
      <p:sp>
        <p:nvSpPr>
          <p:cNvPr id="4" name="Date Placeholder 3"/>
          <p:cNvSpPr>
            <a:spLocks noGrp="1"/>
          </p:cNvSpPr>
          <p:nvPr>
            <p:ph type="dt" sz="half" idx="10"/>
          </p:nvPr>
        </p:nvSpPr>
        <p:spPr>
          <a:xfrm>
            <a:off x="576000" y="5843862"/>
            <a:ext cx="3584864" cy="365125"/>
          </a:xfrm>
          <a:prstGeom prst="rect">
            <a:avLst/>
          </a:prstGeom>
        </p:spPr>
        <p:txBody>
          <a:bodyPr lIns="0" tIns="0" rIns="0" bIns="0"/>
          <a:lstStyle>
            <a:lvl1pPr>
              <a:lnSpc>
                <a:spcPts val="1900"/>
              </a:lnSpc>
              <a:defRPr sz="1700">
                <a:solidFill>
                  <a:schemeClr val="accent2">
                    <a:lumMod val="60000"/>
                    <a:lumOff val="40000"/>
                  </a:schemeClr>
                </a:solidFill>
              </a:defRPr>
            </a:lvl1pPr>
          </a:lstStyle>
          <a:p>
            <a:endParaRPr lang="en-IE" dirty="0">
              <a:solidFill>
                <a:srgbClr val="E37222">
                  <a:lumMod val="60000"/>
                  <a:lumOff val="40000"/>
                </a:srgbClr>
              </a:solidFill>
            </a:endParaRPr>
          </a:p>
        </p:txBody>
      </p:sp>
      <p:sp>
        <p:nvSpPr>
          <p:cNvPr id="5" name="Picture Placeholder 4"/>
          <p:cNvSpPr>
            <a:spLocks noGrp="1"/>
          </p:cNvSpPr>
          <p:nvPr>
            <p:ph type="pic" sz="quarter" idx="11"/>
          </p:nvPr>
        </p:nvSpPr>
        <p:spPr>
          <a:xfrm>
            <a:off x="933407" y="1215793"/>
            <a:ext cx="1409071" cy="1409071"/>
          </a:xfrm>
          <a:prstGeom prst="ellipse">
            <a:avLst/>
          </a:prstGeom>
        </p:spPr>
      </p:sp>
    </p:spTree>
    <p:extLst>
      <p:ext uri="{BB962C8B-B14F-4D97-AF65-F5344CB8AC3E}">
        <p14:creationId xmlns:p14="http://schemas.microsoft.com/office/powerpoint/2010/main" val="144412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0240" y="156945"/>
            <a:ext cx="3742115" cy="369332"/>
          </a:xfrm>
        </p:spPr>
        <p:txBody>
          <a:bodyPr wrap="none" lIns="0" tIns="0" rIns="0" bIns="0">
            <a:spAutoFit/>
          </a:bodyPr>
          <a:lstStyle>
            <a:lvl1pPr>
              <a:lnSpc>
                <a:spcPct val="100000"/>
              </a:lnSpc>
              <a:spcAft>
                <a:spcPts val="300"/>
              </a:spcAft>
              <a:defRPr sz="2400" b="1">
                <a:solidFill>
                  <a:schemeClr val="accent5"/>
                </a:solidFill>
              </a:defRPr>
            </a:lvl1pPr>
          </a:lstStyle>
          <a:p>
            <a:r>
              <a:rPr lang="en-US" dirty="0" smtClean="0"/>
              <a:t>Click to edit Master title style</a:t>
            </a:r>
            <a:endParaRPr lang="en-IE" dirty="0"/>
          </a:p>
        </p:txBody>
      </p:sp>
      <p:sp>
        <p:nvSpPr>
          <p:cNvPr id="10" name="Text Placeholder 9"/>
          <p:cNvSpPr>
            <a:spLocks noGrp="1"/>
          </p:cNvSpPr>
          <p:nvPr>
            <p:ph type="body" sz="quarter" idx="13"/>
          </p:nvPr>
        </p:nvSpPr>
        <p:spPr>
          <a:xfrm>
            <a:off x="210240" y="524714"/>
            <a:ext cx="2197205" cy="215444"/>
          </a:xfrm>
        </p:spPr>
        <p:txBody>
          <a:bodyPr wrap="none" lIns="0" tIns="0" rIns="0" bIns="0">
            <a:spAutoFit/>
          </a:bodyPr>
          <a:lstStyle>
            <a:lvl1pPr marL="0" indent="0" algn="l">
              <a:lnSpc>
                <a:spcPct val="100000"/>
              </a:lnSpc>
              <a:spcBef>
                <a:spcPts val="0"/>
              </a:spcBef>
              <a:buNone/>
              <a:defRPr sz="1400">
                <a:solidFill>
                  <a:schemeClr val="accent5"/>
                </a:solidFill>
              </a:defRPr>
            </a:lvl1pPr>
          </a:lstStyle>
          <a:p>
            <a:pPr lvl="0"/>
            <a:r>
              <a:rPr lang="en-US" smtClean="0"/>
              <a:t>Click to edit Master text styles</a:t>
            </a:r>
          </a:p>
        </p:txBody>
      </p:sp>
      <p:sp>
        <p:nvSpPr>
          <p:cNvPr id="12" name="Text Placeholder 11"/>
          <p:cNvSpPr>
            <a:spLocks noGrp="1"/>
          </p:cNvSpPr>
          <p:nvPr>
            <p:ph type="body" sz="quarter" idx="14"/>
          </p:nvPr>
        </p:nvSpPr>
        <p:spPr>
          <a:xfrm>
            <a:off x="576000" y="5850000"/>
            <a:ext cx="6480000" cy="256480"/>
          </a:xfrm>
        </p:spPr>
        <p:txBody>
          <a:bodyPr lIns="0" tIns="0" rIns="0" bIns="0">
            <a:spAutoFit/>
          </a:bodyPr>
          <a:lstStyle>
            <a:lvl1pPr marL="0" indent="0">
              <a:lnSpc>
                <a:spcPts val="2000"/>
              </a:lnSpc>
              <a:spcBef>
                <a:spcPts val="0"/>
              </a:spcBef>
              <a:buNone/>
              <a:defRPr sz="16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4139996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Blank">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287242" y="203132"/>
            <a:ext cx="3742115" cy="332399"/>
          </a:xfrm>
        </p:spPr>
        <p:txBody>
          <a:bodyPr wrap="none" lIns="0" tIns="0" rIns="0" bIns="0">
            <a:spAutoFit/>
          </a:bodyPr>
          <a:lstStyle>
            <a:lvl1pPr>
              <a:defRPr sz="2400" b="1">
                <a:solidFill>
                  <a:schemeClr val="accent5"/>
                </a:solidFill>
              </a:defRPr>
            </a:lvl1pPr>
          </a:lstStyle>
          <a:p>
            <a:r>
              <a:rPr lang="en-US" dirty="0" smtClean="0"/>
              <a:t>Click to edit Master title style</a:t>
            </a:r>
            <a:endParaRPr lang="en-IE" dirty="0"/>
          </a:p>
        </p:txBody>
      </p:sp>
      <p:sp>
        <p:nvSpPr>
          <p:cNvPr id="9" name="Text Placeholder 8"/>
          <p:cNvSpPr>
            <a:spLocks noGrp="1"/>
          </p:cNvSpPr>
          <p:nvPr>
            <p:ph type="body" sz="quarter" idx="13"/>
          </p:nvPr>
        </p:nvSpPr>
        <p:spPr>
          <a:xfrm>
            <a:off x="648189" y="1017474"/>
            <a:ext cx="8182990" cy="738664"/>
          </a:xfrm>
          <a:prstGeom prst="rect">
            <a:avLst/>
          </a:prstGeom>
        </p:spPr>
        <p:txBody>
          <a:bodyPr wrap="square" lIns="0" tIns="0" rIns="0" bIns="0">
            <a:spAutoFit/>
          </a:bodyPr>
          <a:lstStyle>
            <a:lvl1pPr>
              <a:lnSpc>
                <a:spcPct val="100000"/>
              </a:lnSpc>
              <a:spcBef>
                <a:spcPts val="0"/>
              </a:spcBef>
              <a:buClr>
                <a:schemeClr val="bg2"/>
              </a:buClr>
              <a:buFont typeface="Calibri" pitchFamily="34" charset="0"/>
              <a:buChar char="/"/>
              <a:defRPr sz="1600">
                <a:solidFill>
                  <a:schemeClr val="bg1"/>
                </a:solidFill>
              </a:defRPr>
            </a:lvl1pPr>
            <a:lvl2pPr>
              <a:lnSpc>
                <a:spcPct val="100000"/>
              </a:lnSpc>
              <a:spcBef>
                <a:spcPts val="0"/>
              </a:spcBef>
              <a:buClr>
                <a:schemeClr val="bg2"/>
              </a:buClr>
              <a:buFont typeface="Calibri" pitchFamily="34" charset="0"/>
              <a:buChar char="»"/>
              <a:defRPr sz="1600">
                <a:solidFill>
                  <a:schemeClr val="bg1"/>
                </a:solidFill>
              </a:defRPr>
            </a:lvl2pPr>
            <a:lvl3pPr>
              <a:lnSpc>
                <a:spcPct val="100000"/>
              </a:lnSpc>
              <a:spcBef>
                <a:spcPts val="0"/>
              </a:spcBef>
              <a:buClr>
                <a:schemeClr val="bg2"/>
              </a:buClr>
              <a:defRPr sz="1600">
                <a:solidFill>
                  <a:schemeClr val="bg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037631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3_Blan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207509" y="269136"/>
            <a:ext cx="3742115" cy="369332"/>
          </a:xfrm>
        </p:spPr>
        <p:txBody>
          <a:bodyPr wrap="none" lIns="0" tIns="0" rIns="0" bIns="0">
            <a:spAutoFit/>
          </a:bodyPr>
          <a:lstStyle>
            <a:lvl1pPr>
              <a:lnSpc>
                <a:spcPct val="100000"/>
              </a:lnSpc>
              <a:defRPr sz="2400" b="1">
                <a:solidFill>
                  <a:schemeClr val="accent5"/>
                </a:solidFill>
              </a:defRPr>
            </a:lvl1pPr>
          </a:lstStyle>
          <a:p>
            <a:r>
              <a:rPr lang="en-US" dirty="0" smtClean="0"/>
              <a:t>Click to edit Master title style</a:t>
            </a:r>
            <a:endParaRPr lang="en-IE" dirty="0"/>
          </a:p>
        </p:txBody>
      </p:sp>
      <p:sp>
        <p:nvSpPr>
          <p:cNvPr id="9" name="Text Placeholder 8"/>
          <p:cNvSpPr>
            <a:spLocks noGrp="1"/>
          </p:cNvSpPr>
          <p:nvPr>
            <p:ph type="body" sz="quarter" idx="13"/>
          </p:nvPr>
        </p:nvSpPr>
        <p:spPr>
          <a:xfrm>
            <a:off x="576000" y="1129124"/>
            <a:ext cx="7107690" cy="738664"/>
          </a:xfrm>
          <a:prstGeom prst="rect">
            <a:avLst/>
          </a:prstGeom>
        </p:spPr>
        <p:txBody>
          <a:bodyPr wrap="square" lIns="0" tIns="0" rIns="0" bIns="0">
            <a:spAutoFit/>
          </a:bodyPr>
          <a:lstStyle>
            <a:lvl1pPr>
              <a:lnSpc>
                <a:spcPct val="100000"/>
              </a:lnSpc>
              <a:spcBef>
                <a:spcPts val="0"/>
              </a:spcBef>
              <a:buClr>
                <a:schemeClr val="tx2"/>
              </a:buClr>
              <a:buFont typeface="Calibri" pitchFamily="34" charset="0"/>
              <a:buChar char="/"/>
              <a:defRPr sz="1600">
                <a:solidFill>
                  <a:schemeClr val="tx1"/>
                </a:solidFill>
              </a:defRPr>
            </a:lvl1pPr>
            <a:lvl2pPr>
              <a:lnSpc>
                <a:spcPct val="100000"/>
              </a:lnSpc>
              <a:spcBef>
                <a:spcPts val="0"/>
              </a:spcBef>
              <a:buClr>
                <a:schemeClr val="tx2"/>
              </a:buClr>
              <a:buFont typeface="Calibri" pitchFamily="34" charset="0"/>
              <a:buChar char="»"/>
              <a:defRPr sz="1600">
                <a:solidFill>
                  <a:schemeClr val="tx1"/>
                </a:solidFill>
              </a:defRPr>
            </a:lvl2pPr>
            <a:lvl3pPr>
              <a:lnSpc>
                <a:spcPct val="100000"/>
              </a:lnSpc>
              <a:spcBef>
                <a:spcPts val="0"/>
              </a:spcBef>
              <a:buClr>
                <a:schemeClr val="tx2"/>
              </a:buClr>
              <a:defRPr sz="1600">
                <a:solidFill>
                  <a:schemeClr val="tx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4" name="Picture 3" descr="New 2.jpg"/>
          <p:cNvPicPr>
            <a:picLocks noChangeAspect="1"/>
          </p:cNvPicPr>
          <p:nvPr userDrawn="1"/>
        </p:nvPicPr>
        <p:blipFill>
          <a:blip r:embed="rId3" cstate="email"/>
          <a:stretch>
            <a:fillRect/>
          </a:stretch>
        </p:blipFill>
        <p:spPr>
          <a:xfrm>
            <a:off x="7794063" y="113140"/>
            <a:ext cx="1152144" cy="1385316"/>
          </a:xfrm>
          <a:prstGeom prst="rect">
            <a:avLst/>
          </a:prstGeom>
        </p:spPr>
      </p:pic>
      <p:sp>
        <p:nvSpPr>
          <p:cNvPr id="5" name="Picture Placeholder 4"/>
          <p:cNvSpPr>
            <a:spLocks noGrp="1"/>
          </p:cNvSpPr>
          <p:nvPr>
            <p:ph type="pic" sz="quarter" idx="11"/>
          </p:nvPr>
        </p:nvSpPr>
        <p:spPr>
          <a:xfrm>
            <a:off x="8096492" y="435336"/>
            <a:ext cx="727142" cy="727142"/>
          </a:xfrm>
          <a:prstGeom prst="ellipse">
            <a:avLst/>
          </a:prstGeom>
        </p:spPr>
      </p:sp>
    </p:spTree>
    <p:extLst>
      <p:ext uri="{BB962C8B-B14F-4D97-AF65-F5344CB8AC3E}">
        <p14:creationId xmlns:p14="http://schemas.microsoft.com/office/powerpoint/2010/main" val="1991010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6_Blan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576000" y="787331"/>
            <a:ext cx="3742115" cy="369332"/>
          </a:xfrm>
        </p:spPr>
        <p:txBody>
          <a:bodyPr wrap="none" lIns="0" tIns="0" rIns="0" bIns="0">
            <a:spAutoFit/>
          </a:bodyPr>
          <a:lstStyle>
            <a:lvl1pPr>
              <a:lnSpc>
                <a:spcPct val="100000"/>
              </a:lnSpc>
              <a:defRPr sz="2400" b="1">
                <a:solidFill>
                  <a:schemeClr val="accent5"/>
                </a:solidFill>
              </a:defRPr>
            </a:lvl1pPr>
          </a:lstStyle>
          <a:p>
            <a:r>
              <a:rPr lang="en-US" dirty="0" smtClean="0"/>
              <a:t>Click to edit Master title style</a:t>
            </a:r>
            <a:endParaRPr lang="en-IE" dirty="0"/>
          </a:p>
        </p:txBody>
      </p:sp>
    </p:spTree>
    <p:extLst>
      <p:ext uri="{BB962C8B-B14F-4D97-AF65-F5344CB8AC3E}">
        <p14:creationId xmlns:p14="http://schemas.microsoft.com/office/powerpoint/2010/main" val="2225484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00" y="4212000"/>
            <a:ext cx="4837664" cy="1470025"/>
          </a:xfrm>
        </p:spPr>
        <p:txBody>
          <a:bodyPr lIns="0" tIns="0" rIns="0" bIns="0">
            <a:normAutofit/>
          </a:bodyPr>
          <a:lstStyle>
            <a:lvl1pPr>
              <a:lnSpc>
                <a:spcPts val="4500"/>
              </a:lnSpc>
              <a:defRPr sz="4700">
                <a:solidFill>
                  <a:schemeClr val="tx1"/>
                </a:solidFill>
              </a:defRPr>
            </a:lvl1pPr>
          </a:lstStyle>
          <a:p>
            <a:r>
              <a:rPr lang="en-US" smtClean="0"/>
              <a:t>Click to edit Master title style</a:t>
            </a:r>
            <a:endParaRPr lang="en-IE" dirty="0"/>
          </a:p>
        </p:txBody>
      </p:sp>
      <p:sp>
        <p:nvSpPr>
          <p:cNvPr id="4" name="Date Placeholder 3"/>
          <p:cNvSpPr>
            <a:spLocks noGrp="1"/>
          </p:cNvSpPr>
          <p:nvPr>
            <p:ph type="dt" sz="half" idx="10"/>
          </p:nvPr>
        </p:nvSpPr>
        <p:spPr>
          <a:xfrm>
            <a:off x="576000" y="5843862"/>
            <a:ext cx="3584864" cy="365125"/>
          </a:xfrm>
          <a:prstGeom prst="rect">
            <a:avLst/>
          </a:prstGeom>
        </p:spPr>
        <p:txBody>
          <a:bodyPr lIns="0" tIns="0" rIns="0" bIns="0"/>
          <a:lstStyle>
            <a:lvl1pPr>
              <a:lnSpc>
                <a:spcPts val="1900"/>
              </a:lnSpc>
              <a:defRPr sz="1700">
                <a:solidFill>
                  <a:schemeClr val="accent2">
                    <a:lumMod val="60000"/>
                    <a:lumOff val="40000"/>
                  </a:schemeClr>
                </a:solidFill>
              </a:defRPr>
            </a:lvl1pPr>
          </a:lstStyle>
          <a:p>
            <a:endParaRPr lang="en-IE" dirty="0">
              <a:solidFill>
                <a:srgbClr val="E37222">
                  <a:lumMod val="60000"/>
                  <a:lumOff val="40000"/>
                </a:srgbClr>
              </a:solidFill>
            </a:endParaRPr>
          </a:p>
        </p:txBody>
      </p:sp>
      <p:sp>
        <p:nvSpPr>
          <p:cNvPr id="5" name="Picture Placeholder 4"/>
          <p:cNvSpPr>
            <a:spLocks noGrp="1"/>
          </p:cNvSpPr>
          <p:nvPr>
            <p:ph type="pic" sz="quarter" idx="11"/>
          </p:nvPr>
        </p:nvSpPr>
        <p:spPr>
          <a:xfrm>
            <a:off x="933407" y="1215793"/>
            <a:ext cx="1409071" cy="1409071"/>
          </a:xfrm>
          <a:prstGeom prst="ellipse">
            <a:avLst/>
          </a:prstGeom>
        </p:spPr>
      </p:sp>
    </p:spTree>
    <p:extLst>
      <p:ext uri="{BB962C8B-B14F-4D97-AF65-F5344CB8AC3E}">
        <p14:creationId xmlns:p14="http://schemas.microsoft.com/office/powerpoint/2010/main" val="2296815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itle and Content">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0240" y="156945"/>
            <a:ext cx="3742115" cy="369332"/>
          </a:xfrm>
        </p:spPr>
        <p:txBody>
          <a:bodyPr wrap="none" lIns="0" tIns="0" rIns="0" bIns="0">
            <a:spAutoFit/>
          </a:bodyPr>
          <a:lstStyle>
            <a:lvl1pPr>
              <a:lnSpc>
                <a:spcPct val="100000"/>
              </a:lnSpc>
              <a:spcAft>
                <a:spcPts val="300"/>
              </a:spcAft>
              <a:defRPr sz="2400" b="1">
                <a:solidFill>
                  <a:schemeClr val="accent5"/>
                </a:solidFill>
              </a:defRPr>
            </a:lvl1pPr>
          </a:lstStyle>
          <a:p>
            <a:r>
              <a:rPr lang="en-US" dirty="0" smtClean="0"/>
              <a:t>Click to edit Master title style</a:t>
            </a:r>
            <a:endParaRPr lang="en-IE" dirty="0"/>
          </a:p>
        </p:txBody>
      </p:sp>
      <p:sp>
        <p:nvSpPr>
          <p:cNvPr id="10" name="Text Placeholder 9"/>
          <p:cNvSpPr>
            <a:spLocks noGrp="1"/>
          </p:cNvSpPr>
          <p:nvPr>
            <p:ph type="body" sz="quarter" idx="13"/>
          </p:nvPr>
        </p:nvSpPr>
        <p:spPr>
          <a:xfrm>
            <a:off x="210240" y="524714"/>
            <a:ext cx="2197205" cy="215444"/>
          </a:xfrm>
        </p:spPr>
        <p:txBody>
          <a:bodyPr wrap="none" lIns="0" tIns="0" rIns="0" bIns="0">
            <a:spAutoFit/>
          </a:bodyPr>
          <a:lstStyle>
            <a:lvl1pPr marL="0" indent="0" algn="l">
              <a:lnSpc>
                <a:spcPct val="100000"/>
              </a:lnSpc>
              <a:spcBef>
                <a:spcPts val="0"/>
              </a:spcBef>
              <a:buNone/>
              <a:defRPr sz="1400">
                <a:solidFill>
                  <a:schemeClr val="accent5"/>
                </a:solidFill>
              </a:defRPr>
            </a:lvl1pPr>
          </a:lstStyle>
          <a:p>
            <a:pPr lvl="0"/>
            <a:r>
              <a:rPr lang="en-US" smtClean="0"/>
              <a:t>Click to edit Master text styles</a:t>
            </a:r>
          </a:p>
        </p:txBody>
      </p:sp>
      <p:sp>
        <p:nvSpPr>
          <p:cNvPr id="12" name="Text Placeholder 11"/>
          <p:cNvSpPr>
            <a:spLocks noGrp="1"/>
          </p:cNvSpPr>
          <p:nvPr>
            <p:ph type="body" sz="quarter" idx="14"/>
          </p:nvPr>
        </p:nvSpPr>
        <p:spPr>
          <a:xfrm>
            <a:off x="576000" y="5850000"/>
            <a:ext cx="6480000" cy="256480"/>
          </a:xfrm>
        </p:spPr>
        <p:txBody>
          <a:bodyPr lIns="0" tIns="0" rIns="0" bIns="0">
            <a:spAutoFit/>
          </a:bodyPr>
          <a:lstStyle>
            <a:lvl1pPr marL="0" indent="0">
              <a:lnSpc>
                <a:spcPts val="2000"/>
              </a:lnSpc>
              <a:spcBef>
                <a:spcPts val="0"/>
              </a:spcBef>
              <a:buNone/>
              <a:defRPr sz="16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2906809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Blank">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287242" y="203132"/>
            <a:ext cx="3742115" cy="332399"/>
          </a:xfrm>
        </p:spPr>
        <p:txBody>
          <a:bodyPr wrap="none" lIns="0" tIns="0" rIns="0" bIns="0">
            <a:spAutoFit/>
          </a:bodyPr>
          <a:lstStyle>
            <a:lvl1pPr>
              <a:defRPr sz="2400" b="1">
                <a:solidFill>
                  <a:schemeClr val="accent5"/>
                </a:solidFill>
              </a:defRPr>
            </a:lvl1pPr>
          </a:lstStyle>
          <a:p>
            <a:r>
              <a:rPr lang="en-US" dirty="0" smtClean="0"/>
              <a:t>Click to edit Master title style</a:t>
            </a:r>
            <a:endParaRPr lang="en-IE" dirty="0"/>
          </a:p>
        </p:txBody>
      </p:sp>
      <p:sp>
        <p:nvSpPr>
          <p:cNvPr id="9" name="Text Placeholder 8"/>
          <p:cNvSpPr>
            <a:spLocks noGrp="1"/>
          </p:cNvSpPr>
          <p:nvPr>
            <p:ph type="body" sz="quarter" idx="13"/>
          </p:nvPr>
        </p:nvSpPr>
        <p:spPr>
          <a:xfrm>
            <a:off x="648189" y="1017474"/>
            <a:ext cx="8182990" cy="738664"/>
          </a:xfrm>
          <a:prstGeom prst="rect">
            <a:avLst/>
          </a:prstGeom>
        </p:spPr>
        <p:txBody>
          <a:bodyPr wrap="square" lIns="0" tIns="0" rIns="0" bIns="0">
            <a:spAutoFit/>
          </a:bodyPr>
          <a:lstStyle>
            <a:lvl1pPr>
              <a:lnSpc>
                <a:spcPct val="100000"/>
              </a:lnSpc>
              <a:spcBef>
                <a:spcPts val="0"/>
              </a:spcBef>
              <a:buClr>
                <a:schemeClr val="bg2"/>
              </a:buClr>
              <a:buFont typeface="Calibri" pitchFamily="34" charset="0"/>
              <a:buChar char="/"/>
              <a:defRPr sz="1600">
                <a:solidFill>
                  <a:schemeClr val="bg1"/>
                </a:solidFill>
              </a:defRPr>
            </a:lvl1pPr>
            <a:lvl2pPr>
              <a:lnSpc>
                <a:spcPct val="100000"/>
              </a:lnSpc>
              <a:spcBef>
                <a:spcPts val="0"/>
              </a:spcBef>
              <a:buClr>
                <a:schemeClr val="bg2"/>
              </a:buClr>
              <a:buFont typeface="Calibri" pitchFamily="34" charset="0"/>
              <a:buChar char="»"/>
              <a:defRPr sz="1600">
                <a:solidFill>
                  <a:schemeClr val="bg1"/>
                </a:solidFill>
              </a:defRPr>
            </a:lvl2pPr>
            <a:lvl3pPr>
              <a:lnSpc>
                <a:spcPct val="100000"/>
              </a:lnSpc>
              <a:spcBef>
                <a:spcPts val="0"/>
              </a:spcBef>
              <a:buClr>
                <a:schemeClr val="bg2"/>
              </a:buClr>
              <a:defRPr sz="1600">
                <a:solidFill>
                  <a:schemeClr val="bg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087747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Slide">
    <p:bg bwMode="ltGray">
      <p:bgPr>
        <a:blipFill dpi="0" rotWithShape="1">
          <a:blip r:embed="rId2" cstate="email">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00" y="4212000"/>
            <a:ext cx="4837664" cy="1470025"/>
          </a:xfrm>
        </p:spPr>
        <p:txBody>
          <a:bodyPr lIns="0" tIns="0" rIns="0" bIns="0">
            <a:normAutofit/>
          </a:bodyPr>
          <a:lstStyle>
            <a:lvl1pPr>
              <a:lnSpc>
                <a:spcPts val="4500"/>
              </a:lnSpc>
              <a:defRPr sz="4700">
                <a:solidFill>
                  <a:schemeClr val="tx1"/>
                </a:solidFill>
              </a:defRPr>
            </a:lvl1pPr>
          </a:lstStyle>
          <a:p>
            <a:r>
              <a:rPr lang="en-US" smtClean="0"/>
              <a:t>Click to edit Master title style</a:t>
            </a:r>
            <a:endParaRPr lang="en-IE" dirty="0"/>
          </a:p>
        </p:txBody>
      </p:sp>
      <p:sp>
        <p:nvSpPr>
          <p:cNvPr id="4" name="Date Placeholder 3"/>
          <p:cNvSpPr>
            <a:spLocks noGrp="1"/>
          </p:cNvSpPr>
          <p:nvPr>
            <p:ph type="dt" sz="half" idx="10"/>
          </p:nvPr>
        </p:nvSpPr>
        <p:spPr>
          <a:xfrm>
            <a:off x="576000" y="5843862"/>
            <a:ext cx="3584864" cy="365125"/>
          </a:xfrm>
          <a:prstGeom prst="rect">
            <a:avLst/>
          </a:prstGeom>
        </p:spPr>
        <p:txBody>
          <a:bodyPr lIns="0" tIns="0" rIns="0" bIns="0"/>
          <a:lstStyle>
            <a:lvl1pPr>
              <a:lnSpc>
                <a:spcPts val="1900"/>
              </a:lnSpc>
              <a:defRPr sz="1700">
                <a:solidFill>
                  <a:schemeClr val="accent2">
                    <a:lumMod val="60000"/>
                    <a:lumOff val="40000"/>
                  </a:schemeClr>
                </a:solidFill>
              </a:defRPr>
            </a:lvl1pPr>
          </a:lstStyle>
          <a:p>
            <a:endParaRPr lang="en-IE" dirty="0">
              <a:solidFill>
                <a:srgbClr val="E37222">
                  <a:lumMod val="60000"/>
                  <a:lumOff val="40000"/>
                </a:srgbClr>
              </a:solidFill>
            </a:endParaRPr>
          </a:p>
        </p:txBody>
      </p:sp>
      <p:sp>
        <p:nvSpPr>
          <p:cNvPr id="5" name="Picture Placeholder 4"/>
          <p:cNvSpPr>
            <a:spLocks noGrp="1"/>
          </p:cNvSpPr>
          <p:nvPr>
            <p:ph type="pic" sz="quarter" idx="11"/>
          </p:nvPr>
        </p:nvSpPr>
        <p:spPr>
          <a:xfrm>
            <a:off x="933407" y="1215793"/>
            <a:ext cx="1409071" cy="1409071"/>
          </a:xfrm>
          <a:prstGeom prst="ellipse">
            <a:avLst/>
          </a:prstGeom>
        </p:spPr>
      </p:sp>
    </p:spTree>
    <p:extLst>
      <p:ext uri="{BB962C8B-B14F-4D97-AF65-F5344CB8AC3E}">
        <p14:creationId xmlns:p14="http://schemas.microsoft.com/office/powerpoint/2010/main" val="204167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and Content">
    <p:bg bwMode="ltGray">
      <p:bgPr>
        <a:blipFill dpi="0" rotWithShape="1">
          <a:blip r:embed="rId2" cstate="email">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0240" y="156945"/>
            <a:ext cx="3742115" cy="369332"/>
          </a:xfrm>
        </p:spPr>
        <p:txBody>
          <a:bodyPr wrap="none" lIns="0" tIns="0" rIns="0" bIns="0">
            <a:spAutoFit/>
          </a:bodyPr>
          <a:lstStyle>
            <a:lvl1pPr>
              <a:lnSpc>
                <a:spcPct val="100000"/>
              </a:lnSpc>
              <a:spcAft>
                <a:spcPts val="300"/>
              </a:spcAft>
              <a:defRPr sz="2400" b="1">
                <a:solidFill>
                  <a:schemeClr val="accent5"/>
                </a:solidFill>
              </a:defRPr>
            </a:lvl1pPr>
          </a:lstStyle>
          <a:p>
            <a:r>
              <a:rPr lang="en-US" dirty="0" smtClean="0"/>
              <a:t>Click to edit Master title style</a:t>
            </a:r>
            <a:endParaRPr lang="en-IE" dirty="0"/>
          </a:p>
        </p:txBody>
      </p:sp>
      <p:sp>
        <p:nvSpPr>
          <p:cNvPr id="10" name="Text Placeholder 9"/>
          <p:cNvSpPr>
            <a:spLocks noGrp="1"/>
          </p:cNvSpPr>
          <p:nvPr>
            <p:ph type="body" sz="quarter" idx="13"/>
          </p:nvPr>
        </p:nvSpPr>
        <p:spPr>
          <a:xfrm>
            <a:off x="210240" y="524714"/>
            <a:ext cx="2197205" cy="215444"/>
          </a:xfrm>
        </p:spPr>
        <p:txBody>
          <a:bodyPr wrap="none" lIns="0" tIns="0" rIns="0" bIns="0">
            <a:spAutoFit/>
          </a:bodyPr>
          <a:lstStyle>
            <a:lvl1pPr marL="0" indent="0" algn="l">
              <a:lnSpc>
                <a:spcPct val="100000"/>
              </a:lnSpc>
              <a:spcBef>
                <a:spcPts val="0"/>
              </a:spcBef>
              <a:buNone/>
              <a:defRPr sz="1400">
                <a:solidFill>
                  <a:schemeClr val="accent5"/>
                </a:solidFill>
              </a:defRPr>
            </a:lvl1pPr>
          </a:lstStyle>
          <a:p>
            <a:pPr lvl="0"/>
            <a:r>
              <a:rPr lang="en-US" smtClean="0"/>
              <a:t>Click to edit Master text styles</a:t>
            </a:r>
          </a:p>
        </p:txBody>
      </p:sp>
      <p:sp>
        <p:nvSpPr>
          <p:cNvPr id="12" name="Text Placeholder 11"/>
          <p:cNvSpPr>
            <a:spLocks noGrp="1"/>
          </p:cNvSpPr>
          <p:nvPr>
            <p:ph type="body" sz="quarter" idx="14"/>
          </p:nvPr>
        </p:nvSpPr>
        <p:spPr>
          <a:xfrm>
            <a:off x="576000" y="5850000"/>
            <a:ext cx="6480000" cy="256480"/>
          </a:xfrm>
        </p:spPr>
        <p:txBody>
          <a:bodyPr lIns="0" tIns="0" rIns="0" bIns="0">
            <a:spAutoFit/>
          </a:bodyPr>
          <a:lstStyle>
            <a:lvl1pPr marL="0" indent="0">
              <a:lnSpc>
                <a:spcPts val="2000"/>
              </a:lnSpc>
              <a:spcBef>
                <a:spcPts val="0"/>
              </a:spcBef>
              <a:buNone/>
              <a:defRPr sz="16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121175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6_Blan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576000" y="787331"/>
            <a:ext cx="3742115" cy="369332"/>
          </a:xfrm>
        </p:spPr>
        <p:txBody>
          <a:bodyPr wrap="none" lIns="0" tIns="0" rIns="0" bIns="0">
            <a:spAutoFit/>
          </a:bodyPr>
          <a:lstStyle>
            <a:lvl1pPr>
              <a:lnSpc>
                <a:spcPct val="100000"/>
              </a:lnSpc>
              <a:defRPr sz="2400" b="1">
                <a:solidFill>
                  <a:schemeClr val="accent5"/>
                </a:solidFill>
              </a:defRPr>
            </a:lvl1pPr>
          </a:lstStyle>
          <a:p>
            <a:r>
              <a:rPr lang="en-US" dirty="0" smtClean="0"/>
              <a:t>Click to edit Master title style</a:t>
            </a:r>
            <a:endParaRPr lang="en-IE" dirty="0"/>
          </a:p>
        </p:txBody>
      </p:sp>
    </p:spTree>
    <p:extLst>
      <p:ext uri="{BB962C8B-B14F-4D97-AF65-F5344CB8AC3E}">
        <p14:creationId xmlns:p14="http://schemas.microsoft.com/office/powerpoint/2010/main" val="150850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00" y="4212000"/>
            <a:ext cx="4837664" cy="1470025"/>
          </a:xfrm>
        </p:spPr>
        <p:txBody>
          <a:bodyPr lIns="0" tIns="0" rIns="0" bIns="0">
            <a:normAutofit/>
          </a:bodyPr>
          <a:lstStyle>
            <a:lvl1pPr>
              <a:lnSpc>
                <a:spcPts val="4500"/>
              </a:lnSpc>
              <a:defRPr sz="4700">
                <a:solidFill>
                  <a:schemeClr val="tx1"/>
                </a:solidFill>
              </a:defRPr>
            </a:lvl1pPr>
          </a:lstStyle>
          <a:p>
            <a:r>
              <a:rPr lang="en-US" smtClean="0"/>
              <a:t>Click to edit Master title style</a:t>
            </a:r>
            <a:endParaRPr lang="en-IE" dirty="0"/>
          </a:p>
        </p:txBody>
      </p:sp>
      <p:sp>
        <p:nvSpPr>
          <p:cNvPr id="4" name="Date Placeholder 3"/>
          <p:cNvSpPr>
            <a:spLocks noGrp="1"/>
          </p:cNvSpPr>
          <p:nvPr>
            <p:ph type="dt" sz="half" idx="10"/>
          </p:nvPr>
        </p:nvSpPr>
        <p:spPr>
          <a:xfrm>
            <a:off x="576000" y="5843862"/>
            <a:ext cx="3584864" cy="365125"/>
          </a:xfrm>
          <a:prstGeom prst="rect">
            <a:avLst/>
          </a:prstGeom>
        </p:spPr>
        <p:txBody>
          <a:bodyPr lIns="0" tIns="0" rIns="0" bIns="0"/>
          <a:lstStyle>
            <a:lvl1pPr>
              <a:lnSpc>
                <a:spcPts val="1900"/>
              </a:lnSpc>
              <a:defRPr sz="1700">
                <a:solidFill>
                  <a:schemeClr val="accent2">
                    <a:lumMod val="60000"/>
                    <a:lumOff val="40000"/>
                  </a:schemeClr>
                </a:solidFill>
              </a:defRPr>
            </a:lvl1pPr>
          </a:lstStyle>
          <a:p>
            <a:endParaRPr lang="en-IE" dirty="0"/>
          </a:p>
        </p:txBody>
      </p:sp>
      <p:sp>
        <p:nvSpPr>
          <p:cNvPr id="5" name="Picture Placeholder 4"/>
          <p:cNvSpPr>
            <a:spLocks noGrp="1"/>
          </p:cNvSpPr>
          <p:nvPr>
            <p:ph type="pic" sz="quarter" idx="11"/>
          </p:nvPr>
        </p:nvSpPr>
        <p:spPr>
          <a:xfrm>
            <a:off x="933407" y="1215793"/>
            <a:ext cx="1409071" cy="1409071"/>
          </a:xfrm>
          <a:prstGeom prst="ellipse">
            <a:avLst/>
          </a:prstGeom>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bg bwMode="ltGray">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0240" y="156945"/>
            <a:ext cx="3742115" cy="369332"/>
          </a:xfrm>
        </p:spPr>
        <p:txBody>
          <a:bodyPr wrap="none" lIns="0" tIns="0" rIns="0" bIns="0">
            <a:spAutoFit/>
          </a:bodyPr>
          <a:lstStyle>
            <a:lvl1pPr>
              <a:lnSpc>
                <a:spcPct val="100000"/>
              </a:lnSpc>
              <a:spcAft>
                <a:spcPts val="300"/>
              </a:spcAft>
              <a:defRPr sz="2400" b="1">
                <a:solidFill>
                  <a:schemeClr val="accent5"/>
                </a:solidFill>
              </a:defRPr>
            </a:lvl1pPr>
          </a:lstStyle>
          <a:p>
            <a:r>
              <a:rPr lang="en-US" dirty="0" smtClean="0"/>
              <a:t>Click to edit Master title style</a:t>
            </a:r>
            <a:endParaRPr lang="en-IE" dirty="0"/>
          </a:p>
        </p:txBody>
      </p:sp>
      <p:sp>
        <p:nvSpPr>
          <p:cNvPr id="10" name="Text Placeholder 9"/>
          <p:cNvSpPr>
            <a:spLocks noGrp="1"/>
          </p:cNvSpPr>
          <p:nvPr>
            <p:ph type="body" sz="quarter" idx="13"/>
          </p:nvPr>
        </p:nvSpPr>
        <p:spPr>
          <a:xfrm>
            <a:off x="210240" y="524714"/>
            <a:ext cx="2197205" cy="215444"/>
          </a:xfrm>
        </p:spPr>
        <p:txBody>
          <a:bodyPr wrap="none" lIns="0" tIns="0" rIns="0" bIns="0">
            <a:spAutoFit/>
          </a:bodyPr>
          <a:lstStyle>
            <a:lvl1pPr marL="0" indent="0" algn="l">
              <a:lnSpc>
                <a:spcPct val="100000"/>
              </a:lnSpc>
              <a:spcBef>
                <a:spcPts val="0"/>
              </a:spcBef>
              <a:buNone/>
              <a:defRPr sz="1400">
                <a:solidFill>
                  <a:schemeClr val="accent5"/>
                </a:solidFill>
              </a:defRPr>
            </a:lvl1pPr>
          </a:lstStyle>
          <a:p>
            <a:pPr lvl="0"/>
            <a:r>
              <a:rPr lang="en-US" smtClean="0"/>
              <a:t>Click to edit Master text styles</a:t>
            </a:r>
          </a:p>
        </p:txBody>
      </p:sp>
      <p:sp>
        <p:nvSpPr>
          <p:cNvPr id="12" name="Text Placeholder 11"/>
          <p:cNvSpPr>
            <a:spLocks noGrp="1"/>
          </p:cNvSpPr>
          <p:nvPr>
            <p:ph type="body" sz="quarter" idx="14"/>
          </p:nvPr>
        </p:nvSpPr>
        <p:spPr>
          <a:xfrm>
            <a:off x="576000" y="5850000"/>
            <a:ext cx="6480000" cy="256480"/>
          </a:xfrm>
        </p:spPr>
        <p:txBody>
          <a:bodyPr lIns="0" tIns="0" rIns="0" bIns="0">
            <a:spAutoFit/>
          </a:bodyPr>
          <a:lstStyle>
            <a:lvl1pPr marL="0" indent="0">
              <a:lnSpc>
                <a:spcPts val="2000"/>
              </a:lnSpc>
              <a:spcBef>
                <a:spcPts val="0"/>
              </a:spcBef>
              <a:buNone/>
              <a:defRPr sz="16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170882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6000" y="4212000"/>
            <a:ext cx="4837664" cy="1470025"/>
          </a:xfrm>
        </p:spPr>
        <p:txBody>
          <a:bodyPr lIns="0" tIns="0" rIns="0" bIns="0">
            <a:normAutofit/>
          </a:bodyPr>
          <a:lstStyle>
            <a:lvl1pPr>
              <a:lnSpc>
                <a:spcPts val="4500"/>
              </a:lnSpc>
              <a:defRPr sz="4700">
                <a:solidFill>
                  <a:schemeClr val="bg1"/>
                </a:solidFill>
              </a:defRPr>
            </a:lvl1pPr>
          </a:lstStyle>
          <a:p>
            <a:r>
              <a:rPr lang="en-US" dirty="0" smtClean="0"/>
              <a:t>Click to edit Master title style</a:t>
            </a:r>
            <a:endParaRPr lang="en-IE" dirty="0"/>
          </a:p>
        </p:txBody>
      </p:sp>
      <p:sp>
        <p:nvSpPr>
          <p:cNvPr id="4" name="Date Placeholder 3"/>
          <p:cNvSpPr>
            <a:spLocks noGrp="1"/>
          </p:cNvSpPr>
          <p:nvPr>
            <p:ph type="dt" sz="half" idx="10"/>
          </p:nvPr>
        </p:nvSpPr>
        <p:spPr>
          <a:xfrm>
            <a:off x="576000" y="5843862"/>
            <a:ext cx="3584864" cy="365125"/>
          </a:xfrm>
          <a:prstGeom prst="rect">
            <a:avLst/>
          </a:prstGeom>
        </p:spPr>
        <p:txBody>
          <a:bodyPr lIns="0" tIns="0" rIns="0" bIns="0"/>
          <a:lstStyle>
            <a:lvl1pPr>
              <a:lnSpc>
                <a:spcPts val="1900"/>
              </a:lnSpc>
              <a:defRPr sz="1700">
                <a:solidFill>
                  <a:schemeClr val="accent2">
                    <a:lumMod val="60000"/>
                    <a:lumOff val="40000"/>
                  </a:schemeClr>
                </a:solidFill>
              </a:defRPr>
            </a:lvl1pPr>
          </a:lstStyle>
          <a:p>
            <a:endParaRPr lang="en-IE" dirty="0">
              <a:solidFill>
                <a:srgbClr val="E37222">
                  <a:lumMod val="60000"/>
                  <a:lumOff val="40000"/>
                </a:srgbClr>
              </a:solidFill>
            </a:endParaRPr>
          </a:p>
        </p:txBody>
      </p:sp>
      <p:sp>
        <p:nvSpPr>
          <p:cNvPr id="5" name="Picture Placeholder 4"/>
          <p:cNvSpPr>
            <a:spLocks noGrp="1"/>
          </p:cNvSpPr>
          <p:nvPr>
            <p:ph type="pic" sz="quarter" idx="11"/>
          </p:nvPr>
        </p:nvSpPr>
        <p:spPr>
          <a:xfrm>
            <a:off x="933407" y="1215793"/>
            <a:ext cx="1409071" cy="1409071"/>
          </a:xfrm>
          <a:prstGeom prst="ellipse">
            <a:avLst/>
          </a:prstGeom>
        </p:spPr>
      </p:sp>
      <p:sp>
        <p:nvSpPr>
          <p:cNvPr id="6" name="Slide Number Placeholder 5"/>
          <p:cNvSpPr>
            <a:spLocks noGrp="1"/>
          </p:cNvSpPr>
          <p:nvPr>
            <p:ph type="sldNum" sz="quarter" idx="12"/>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3802647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20000" y="2405879"/>
            <a:ext cx="3321327" cy="1731243"/>
          </a:xfrm>
        </p:spPr>
        <p:txBody>
          <a:bodyPr anchor="ctr" anchorCtr="0">
            <a:spAutoFit/>
          </a:bodyPr>
          <a:lstStyle/>
          <a:p>
            <a:r>
              <a:rPr lang="en-US" dirty="0" smtClean="0"/>
              <a:t>Click to edit Master title style</a:t>
            </a:r>
            <a:endParaRPr lang="en-IE" dirty="0"/>
          </a:p>
        </p:txBody>
      </p:sp>
      <p:sp>
        <p:nvSpPr>
          <p:cNvPr id="4" name="Picture Placeholder 4"/>
          <p:cNvSpPr>
            <a:spLocks noGrp="1"/>
          </p:cNvSpPr>
          <p:nvPr>
            <p:ph type="pic" sz="quarter" idx="11"/>
          </p:nvPr>
        </p:nvSpPr>
        <p:spPr>
          <a:xfrm>
            <a:off x="1675685" y="1742918"/>
            <a:ext cx="2538626" cy="2538626"/>
          </a:xfrm>
          <a:prstGeom prst="ellipse">
            <a:avLst/>
          </a:prstGeom>
        </p:spPr>
      </p:sp>
      <p:sp>
        <p:nvSpPr>
          <p:cNvPr id="5" name="Slide Number Placeholder 5"/>
          <p:cNvSpPr>
            <a:spLocks noGrp="1"/>
          </p:cNvSpPr>
          <p:nvPr>
            <p:ph type="sldNum" sz="quarter" idx="12"/>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80811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363548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2_Title and Content">
    <p:bg bwMode="lt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8714" y="184666"/>
            <a:ext cx="3742115" cy="369332"/>
          </a:xfrm>
        </p:spPr>
        <p:txBody>
          <a:bodyPr wrap="none">
            <a:spAutoFit/>
          </a:bodyPr>
          <a:lstStyle>
            <a:lvl1pPr>
              <a:lnSpc>
                <a:spcPct val="100000"/>
              </a:lnSpc>
              <a:spcAft>
                <a:spcPts val="300"/>
              </a:spcAft>
              <a:defRPr sz="2400" b="1">
                <a:solidFill>
                  <a:schemeClr val="accent5"/>
                </a:solidFill>
              </a:defRPr>
            </a:lvl1pPr>
          </a:lstStyle>
          <a:p>
            <a:r>
              <a:rPr lang="en-US" dirty="0" smtClean="0"/>
              <a:t>Click to edit Master title style</a:t>
            </a:r>
            <a:endParaRPr lang="en-IE" dirty="0"/>
          </a:p>
        </p:txBody>
      </p:sp>
      <p:sp>
        <p:nvSpPr>
          <p:cNvPr id="6" name="Slide Number Placeholder 5"/>
          <p:cNvSpPr>
            <a:spLocks noGrp="1"/>
          </p:cNvSpPr>
          <p:nvPr>
            <p:ph type="sldNum" sz="quarter" idx="12"/>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
        <p:nvSpPr>
          <p:cNvPr id="10" name="Text Placeholder 9"/>
          <p:cNvSpPr>
            <a:spLocks noGrp="1"/>
          </p:cNvSpPr>
          <p:nvPr>
            <p:ph type="body" sz="quarter" idx="13"/>
          </p:nvPr>
        </p:nvSpPr>
        <p:spPr>
          <a:xfrm>
            <a:off x="308714" y="581523"/>
            <a:ext cx="2197205" cy="215444"/>
          </a:xfrm>
          <a:prstGeom prst="rect">
            <a:avLst/>
          </a:prstGeom>
        </p:spPr>
        <p:txBody>
          <a:bodyPr wrap="none" lIns="0" tIns="0" rIns="0" bIns="0">
            <a:spAutoFit/>
          </a:bodyPr>
          <a:lstStyle>
            <a:lvl1pPr marL="0" indent="0" algn="l">
              <a:lnSpc>
                <a:spcPct val="100000"/>
              </a:lnSpc>
              <a:spcBef>
                <a:spcPts val="0"/>
              </a:spcBef>
              <a:buNone/>
              <a:defRPr sz="1400">
                <a:solidFill>
                  <a:schemeClr val="accent5"/>
                </a:solidFill>
              </a:defRPr>
            </a:lvl1pPr>
          </a:lstStyle>
          <a:p>
            <a:pPr lvl="0"/>
            <a:r>
              <a:rPr lang="en-US" dirty="0" smtClean="0"/>
              <a:t>Click to edit Master text styles</a:t>
            </a:r>
          </a:p>
        </p:txBody>
      </p:sp>
      <p:sp>
        <p:nvSpPr>
          <p:cNvPr id="12" name="Text Placeholder 11"/>
          <p:cNvSpPr>
            <a:spLocks noGrp="1"/>
          </p:cNvSpPr>
          <p:nvPr>
            <p:ph type="body" sz="quarter" idx="14"/>
          </p:nvPr>
        </p:nvSpPr>
        <p:spPr>
          <a:xfrm>
            <a:off x="576000" y="5850000"/>
            <a:ext cx="6480000" cy="256480"/>
          </a:xfrm>
          <a:prstGeom prst="rect">
            <a:avLst/>
          </a:prstGeom>
        </p:spPr>
        <p:txBody>
          <a:bodyPr lIns="0" tIns="0" rIns="0" bIns="0">
            <a:spAutoFit/>
          </a:bodyPr>
          <a:lstStyle>
            <a:lvl1pPr marL="0" indent="0">
              <a:lnSpc>
                <a:spcPts val="2000"/>
              </a:lnSpc>
              <a:spcBef>
                <a:spcPts val="0"/>
              </a:spcBef>
              <a:buNone/>
              <a:defRPr sz="1600" b="1">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3158011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Blan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207509" y="269136"/>
            <a:ext cx="3742115" cy="369332"/>
          </a:xfrm>
        </p:spPr>
        <p:txBody>
          <a:bodyPr wrap="none" lIns="0" tIns="0" rIns="0" bIns="0">
            <a:spAutoFit/>
          </a:bodyPr>
          <a:lstStyle>
            <a:lvl1pPr>
              <a:lnSpc>
                <a:spcPct val="100000"/>
              </a:lnSpc>
              <a:defRPr sz="2400" b="1">
                <a:solidFill>
                  <a:schemeClr val="accent5"/>
                </a:solidFill>
              </a:defRPr>
            </a:lvl1pPr>
          </a:lstStyle>
          <a:p>
            <a:r>
              <a:rPr lang="en-US" dirty="0" smtClean="0"/>
              <a:t>Click to edit Master title style</a:t>
            </a:r>
            <a:endParaRPr lang="en-IE" dirty="0"/>
          </a:p>
        </p:txBody>
      </p:sp>
      <p:sp>
        <p:nvSpPr>
          <p:cNvPr id="9" name="Text Placeholder 8"/>
          <p:cNvSpPr>
            <a:spLocks noGrp="1"/>
          </p:cNvSpPr>
          <p:nvPr>
            <p:ph type="body" sz="quarter" idx="13"/>
          </p:nvPr>
        </p:nvSpPr>
        <p:spPr>
          <a:xfrm>
            <a:off x="576000" y="1129124"/>
            <a:ext cx="7107690" cy="738664"/>
          </a:xfrm>
          <a:prstGeom prst="rect">
            <a:avLst/>
          </a:prstGeom>
        </p:spPr>
        <p:txBody>
          <a:bodyPr wrap="square" lIns="0" tIns="0" rIns="0" bIns="0">
            <a:spAutoFit/>
          </a:bodyPr>
          <a:lstStyle>
            <a:lvl1pPr>
              <a:lnSpc>
                <a:spcPct val="100000"/>
              </a:lnSpc>
              <a:spcBef>
                <a:spcPts val="0"/>
              </a:spcBef>
              <a:buClr>
                <a:schemeClr val="tx2"/>
              </a:buClr>
              <a:buFont typeface="Calibri" pitchFamily="34" charset="0"/>
              <a:buChar char="/"/>
              <a:defRPr sz="1600">
                <a:solidFill>
                  <a:schemeClr val="tx1"/>
                </a:solidFill>
              </a:defRPr>
            </a:lvl1pPr>
            <a:lvl2pPr>
              <a:lnSpc>
                <a:spcPct val="100000"/>
              </a:lnSpc>
              <a:spcBef>
                <a:spcPts val="0"/>
              </a:spcBef>
              <a:buClr>
                <a:schemeClr val="tx2"/>
              </a:buClr>
              <a:buFont typeface="Calibri" pitchFamily="34" charset="0"/>
              <a:buChar char="»"/>
              <a:defRPr sz="1600">
                <a:solidFill>
                  <a:schemeClr val="tx1"/>
                </a:solidFill>
              </a:defRPr>
            </a:lvl2pPr>
            <a:lvl3pPr>
              <a:lnSpc>
                <a:spcPct val="100000"/>
              </a:lnSpc>
              <a:spcBef>
                <a:spcPts val="0"/>
              </a:spcBef>
              <a:buClr>
                <a:schemeClr val="tx2"/>
              </a:buClr>
              <a:defRPr sz="1600">
                <a:solidFill>
                  <a:schemeClr val="tx1"/>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4" name="Picture 3" descr="New 2.jpg"/>
          <p:cNvPicPr>
            <a:picLocks noChangeAspect="1"/>
          </p:cNvPicPr>
          <p:nvPr userDrawn="1"/>
        </p:nvPicPr>
        <p:blipFill>
          <a:blip r:embed="rId3" cstate="email"/>
          <a:stretch>
            <a:fillRect/>
          </a:stretch>
        </p:blipFill>
        <p:spPr>
          <a:xfrm>
            <a:off x="7794063" y="113140"/>
            <a:ext cx="1152144" cy="1385316"/>
          </a:xfrm>
          <a:prstGeom prst="rect">
            <a:avLst/>
          </a:prstGeom>
        </p:spPr>
      </p:pic>
      <p:sp>
        <p:nvSpPr>
          <p:cNvPr id="5" name="Picture Placeholder 4"/>
          <p:cNvSpPr>
            <a:spLocks noGrp="1"/>
          </p:cNvSpPr>
          <p:nvPr>
            <p:ph type="pic" sz="quarter" idx="11"/>
          </p:nvPr>
        </p:nvSpPr>
        <p:spPr>
          <a:xfrm>
            <a:off x="8096492" y="435336"/>
            <a:ext cx="727142" cy="727142"/>
          </a:xfrm>
          <a:prstGeom prst="ellipse">
            <a:avLst/>
          </a:prstGeom>
        </p:spPr>
      </p:sp>
      <p:sp>
        <p:nvSpPr>
          <p:cNvPr id="6" name="Slide Number Placeholder 5"/>
          <p:cNvSpPr>
            <a:spLocks noGrp="1"/>
          </p:cNvSpPr>
          <p:nvPr>
            <p:ph type="sldNum" sz="quarter" idx="12"/>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4155916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7.xml"/><Relationship Id="rId7"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4.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20000" y="2700000"/>
            <a:ext cx="3321327" cy="1143000"/>
          </a:xfrm>
          <a:prstGeom prst="rect">
            <a:avLst/>
          </a:prstGeom>
        </p:spPr>
        <p:txBody>
          <a:bodyPr vert="horz" lIns="0" tIns="0" rIns="0" bIns="0" rtlCol="0" anchor="t" anchorCtr="0">
            <a:noAutofit/>
          </a:bodyPr>
          <a:lstStyle/>
          <a:p>
            <a:r>
              <a:rPr lang="en-US" dirty="0" smtClean="0"/>
              <a:t>Click to edit Master title style</a:t>
            </a:r>
            <a:endParaRPr lang="en-IE" dirty="0"/>
          </a:p>
        </p:txBody>
      </p:sp>
      <p:sp>
        <p:nvSpPr>
          <p:cNvPr id="3" name="Slide Number Placeholder 5"/>
          <p:cNvSpPr>
            <a:spLocks noGrp="1"/>
          </p:cNvSpPr>
          <p:nvPr>
            <p:ph type="sldNum" sz="quarter" idx="4"/>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5" r:id="rId2"/>
  </p:sldLayoutIdLst>
  <p:hf hdr="0" dt="0"/>
  <p:txStyles>
    <p:titleStyle>
      <a:lvl1pPr algn="l" defTabSz="914400" rtl="0" eaLnBrk="1" latinLnBrk="0" hangingPunct="1">
        <a:lnSpc>
          <a:spcPts val="4500"/>
        </a:lnSpc>
        <a:spcBef>
          <a:spcPct val="0"/>
        </a:spcBef>
        <a:buNone/>
        <a:defRPr sz="47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1762DF-B448-4B56-9957-D3F00716F2B1}" type="slidenum">
              <a:rPr lang="en-IE" smtClean="0"/>
              <a:pPr/>
              <a:t>‹#›</a:t>
            </a:fld>
            <a:endParaRPr lang="en-IE" dirty="0"/>
          </a:p>
        </p:txBody>
      </p:sp>
      <p:sp>
        <p:nvSpPr>
          <p:cNvPr id="7" name="Slide Number Placeholder 5"/>
          <p:cNvSpPr txBox="1">
            <a:spLocks/>
          </p:cNvSpPr>
          <p:nvPr userDrawn="1"/>
        </p:nvSpPr>
        <p:spPr>
          <a:xfrm>
            <a:off x="8786842" y="6356350"/>
            <a:ext cx="357158" cy="365125"/>
          </a:xfrm>
          <a:prstGeom prst="rect">
            <a:avLst/>
          </a:prstGeom>
        </p:spPr>
        <p:txBody>
          <a:bodyP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4070027015"/>
      </p:ext>
    </p:extLst>
  </p:cSld>
  <p:clrMap bg1="dk1" tx1="lt1" bg2="dk2" tx2="lt2" accent1="accent1" accent2="accent2" accent3="accent3" accent4="accent4" accent5="accent5" accent6="accent6" hlink="hlink" folHlink="folHlink"/>
  <p:sldLayoutIdLst>
    <p:sldLayoutId id="2147483802" r:id="rId1"/>
    <p:sldLayoutId id="2147483811" r:id="rId2"/>
  </p:sldLayoutIdLst>
  <p:hf hd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20000" y="2700000"/>
            <a:ext cx="3321327" cy="1143000"/>
          </a:xfrm>
          <a:prstGeom prst="rect">
            <a:avLst/>
          </a:prstGeom>
        </p:spPr>
        <p:txBody>
          <a:bodyPr vert="horz" lIns="0" tIns="0" rIns="0" bIns="0" rtlCol="0" anchor="t" anchorCtr="0">
            <a:noAutofit/>
          </a:bodyPr>
          <a:lstStyle/>
          <a:p>
            <a:r>
              <a:rPr lang="en-US" dirty="0" smtClean="0"/>
              <a:t>Click to edit Master title style</a:t>
            </a:r>
            <a:endParaRPr lang="en-IE" dirty="0"/>
          </a:p>
        </p:txBody>
      </p:sp>
      <p:sp>
        <p:nvSpPr>
          <p:cNvPr id="3" name="Slide Number Placeholder 5"/>
          <p:cNvSpPr>
            <a:spLocks noGrp="1"/>
          </p:cNvSpPr>
          <p:nvPr>
            <p:ph type="sldNum" sz="quarter" idx="4"/>
          </p:nvPr>
        </p:nvSpPr>
        <p:spPr>
          <a:xfrm>
            <a:off x="8786842" y="6356350"/>
            <a:ext cx="357158" cy="365125"/>
          </a:xfrm>
          <a:prstGeom prst="rect">
            <a:avLst/>
          </a:prstGeom>
        </p:spPr>
        <p:txBody>
          <a:bodyPr/>
          <a:lstStyle>
            <a:lvl1pPr algn="l">
              <a:defRPr sz="900">
                <a:solidFill>
                  <a:schemeClr val="tx1"/>
                </a:solidFill>
              </a:defRPr>
            </a:lvl1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1497982078"/>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Lst>
  <p:hf hdr="0" dt="0"/>
  <p:txStyles>
    <p:titleStyle>
      <a:lvl1pPr algn="l" defTabSz="914400" rtl="0" eaLnBrk="1" latinLnBrk="0" hangingPunct="1">
        <a:lnSpc>
          <a:spcPts val="4500"/>
        </a:lnSpc>
        <a:spcBef>
          <a:spcPct val="0"/>
        </a:spcBef>
        <a:buNone/>
        <a:defRPr sz="47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solidFill>
                <a:srgbClr val="FFFFFF">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dirty="0">
              <a:solidFill>
                <a:srgbClr val="FFFFFF">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1762DF-B448-4B56-9957-D3F00716F2B1}" type="slidenum">
              <a:rPr lang="en-IE" smtClean="0">
                <a:solidFill>
                  <a:srgbClr val="FFFFFF">
                    <a:tint val="75000"/>
                  </a:srgbClr>
                </a:solidFill>
              </a:rPr>
              <a:pPr/>
              <a:t>‹#›</a:t>
            </a:fld>
            <a:endParaRPr lang="en-IE" dirty="0">
              <a:solidFill>
                <a:srgbClr val="FFFFFF">
                  <a:tint val="75000"/>
                </a:srgbClr>
              </a:solidFill>
            </a:endParaRPr>
          </a:p>
        </p:txBody>
      </p:sp>
      <p:sp>
        <p:nvSpPr>
          <p:cNvPr id="7" name="Slide Number Placeholder 5"/>
          <p:cNvSpPr txBox="1">
            <a:spLocks/>
          </p:cNvSpPr>
          <p:nvPr userDrawn="1"/>
        </p:nvSpPr>
        <p:spPr>
          <a:xfrm>
            <a:off x="8786842" y="6356350"/>
            <a:ext cx="357158" cy="365125"/>
          </a:xfrm>
          <a:prstGeom prst="rect">
            <a:avLst/>
          </a:prstGeom>
        </p:spPr>
        <p:txBody>
          <a:bodyP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3365525071"/>
      </p:ext>
    </p:extLst>
  </p:cSld>
  <p:clrMap bg1="dk1" tx1="lt1" bg2="dk2" tx2="lt2" accent1="accent1" accent2="accent2" accent3="accent3" accent4="accent4" accent5="accent5" accent6="accent6" hlink="hlink" folHlink="folHlink"/>
  <p:sldLayoutIdLst>
    <p:sldLayoutId id="2147483989" r:id="rId1"/>
    <p:sldLayoutId id="2147483990" r:id="rId2"/>
    <p:sldLayoutId id="2147483992" r:id="rId3"/>
    <p:sldLayoutId id="2147484003" r:id="rId4"/>
    <p:sldLayoutId id="2147484005" r:id="rId5"/>
  </p:sldLayoutIdLst>
  <p:hf hd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solidFill>
                <a:srgbClr val="FFFFFF">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dirty="0">
              <a:solidFill>
                <a:srgbClr val="FFFFFF">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1762DF-B448-4B56-9957-D3F00716F2B1}" type="slidenum">
              <a:rPr lang="en-IE" smtClean="0">
                <a:solidFill>
                  <a:srgbClr val="FFFFFF">
                    <a:tint val="75000"/>
                  </a:srgbClr>
                </a:solidFill>
              </a:rPr>
              <a:pPr/>
              <a:t>‹#›</a:t>
            </a:fld>
            <a:endParaRPr lang="en-IE" dirty="0">
              <a:solidFill>
                <a:srgbClr val="FFFFFF">
                  <a:tint val="75000"/>
                </a:srgbClr>
              </a:solidFill>
            </a:endParaRPr>
          </a:p>
        </p:txBody>
      </p:sp>
      <p:sp>
        <p:nvSpPr>
          <p:cNvPr id="7" name="Slide Number Placeholder 5"/>
          <p:cNvSpPr txBox="1">
            <a:spLocks/>
          </p:cNvSpPr>
          <p:nvPr userDrawn="1"/>
        </p:nvSpPr>
        <p:spPr>
          <a:xfrm>
            <a:off x="8786842" y="6356350"/>
            <a:ext cx="357158" cy="365125"/>
          </a:xfrm>
          <a:prstGeom prst="rect">
            <a:avLst/>
          </a:prstGeom>
        </p:spPr>
        <p:txBody>
          <a:bodyP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2577302203"/>
      </p:ext>
    </p:extLst>
  </p:cSld>
  <p:clrMap bg1="dk1" tx1="lt1" bg2="dk2" tx2="lt2" accent1="accent1" accent2="accent2" accent3="accent3" accent4="accent4" accent5="accent5" accent6="accent6" hlink="hlink" folHlink="folHlink"/>
  <p:sldLayoutIdLst>
    <p:sldLayoutId id="2147483994" r:id="rId1"/>
    <p:sldLayoutId id="2147483995" r:id="rId2"/>
    <p:sldLayoutId id="2147483997" r:id="rId3"/>
  </p:sldLayoutIdLst>
  <p:hf hd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solidFill>
                <a:srgbClr val="FFFFFF">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dirty="0">
              <a:solidFill>
                <a:srgbClr val="FFFFFF">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1762DF-B448-4B56-9957-D3F00716F2B1}" type="slidenum">
              <a:rPr lang="en-IE" smtClean="0">
                <a:solidFill>
                  <a:srgbClr val="FFFFFF">
                    <a:tint val="75000"/>
                  </a:srgbClr>
                </a:solidFill>
              </a:rPr>
              <a:pPr/>
              <a:t>‹#›</a:t>
            </a:fld>
            <a:endParaRPr lang="en-IE" dirty="0">
              <a:solidFill>
                <a:srgbClr val="FFFFFF">
                  <a:tint val="75000"/>
                </a:srgbClr>
              </a:solidFill>
            </a:endParaRPr>
          </a:p>
        </p:txBody>
      </p:sp>
      <p:sp>
        <p:nvSpPr>
          <p:cNvPr id="7" name="Slide Number Placeholder 5"/>
          <p:cNvSpPr txBox="1">
            <a:spLocks/>
          </p:cNvSpPr>
          <p:nvPr userDrawn="1"/>
        </p:nvSpPr>
        <p:spPr>
          <a:xfrm>
            <a:off x="8786842" y="6356350"/>
            <a:ext cx="357158" cy="365125"/>
          </a:xfrm>
          <a:prstGeom prst="rect">
            <a:avLst/>
          </a:prstGeom>
        </p:spPr>
        <p:txBody>
          <a:bodyP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24AE28-B73E-4159-9CA3-861105877420}" type="slidenum">
              <a:rPr lang="en-IE" smtClean="0">
                <a:solidFill>
                  <a:srgbClr val="22505F"/>
                </a:solidFill>
              </a:rPr>
              <a:pPr/>
              <a:t>‹#›</a:t>
            </a:fld>
            <a:endParaRPr lang="en-IE" dirty="0">
              <a:solidFill>
                <a:srgbClr val="22505F"/>
              </a:solidFill>
            </a:endParaRPr>
          </a:p>
        </p:txBody>
      </p:sp>
    </p:spTree>
    <p:extLst>
      <p:ext uri="{BB962C8B-B14F-4D97-AF65-F5344CB8AC3E}">
        <p14:creationId xmlns:p14="http://schemas.microsoft.com/office/powerpoint/2010/main" val="1812841676"/>
      </p:ext>
    </p:extLst>
  </p:cSld>
  <p:clrMap bg1="dk1" tx1="lt1" bg2="dk2" tx2="lt2" accent1="accent1" accent2="accent2" accent3="accent3" accent4="accent4" accent5="accent5" accent6="accent6" hlink="hlink" folHlink="folHlink"/>
  <p:sldLayoutIdLst>
    <p:sldLayoutId id="2147483999" r:id="rId1"/>
    <p:sldLayoutId id="2147484000" r:id="rId2"/>
    <p:sldLayoutId id="2147484001" r:id="rId3"/>
  </p:sldLayoutIdLst>
  <p:hf hdr="0" dt="0"/>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18.png"/><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3600" dirty="0" smtClean="0"/>
              <a:t>Public Attitudes Towards  Abortion in Ireland</a:t>
            </a:r>
            <a:endParaRPr lang="en-IE" sz="3600" dirty="0"/>
          </a:p>
        </p:txBody>
      </p:sp>
      <p:pic>
        <p:nvPicPr>
          <p:cNvPr id="5" name="Picture Placeholder 4"/>
          <p:cNvPicPr>
            <a:picLocks noGrp="1" noChangeAspect="1"/>
          </p:cNvPicPr>
          <p:nvPr>
            <p:ph type="pic" sz="quarter" idx="11"/>
          </p:nvPr>
        </p:nvPicPr>
        <p:blipFill>
          <a:blip r:embed="rId3" cstate="email">
            <a:extLst>
              <a:ext uri="{28A0092B-C50C-407E-A947-70E740481C1C}">
                <a14:useLocalDpi xmlns:a14="http://schemas.microsoft.com/office/drawing/2010/main"/>
              </a:ext>
            </a:extLst>
          </a:blip>
          <a:srcRect/>
          <a:stretch>
            <a:fillRect/>
          </a:stretch>
        </p:blipFill>
        <p:spPr>
          <a:xfrm>
            <a:off x="6767678" y="3839724"/>
            <a:ext cx="1764000" cy="1764000"/>
          </a:xfrm>
        </p:spPr>
      </p:pic>
    </p:spTree>
    <p:extLst>
      <p:ext uri="{BB962C8B-B14F-4D97-AF65-F5344CB8AC3E}">
        <p14:creationId xmlns:p14="http://schemas.microsoft.com/office/powerpoint/2010/main" val="2648865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4294967295"/>
          </p:nvPr>
        </p:nvSpPr>
        <p:spPr>
          <a:xfrm>
            <a:off x="109209" y="577542"/>
            <a:ext cx="2231380" cy="193899"/>
          </a:xfrm>
        </p:spPr>
        <p:txBody>
          <a:bodyPr wrap="none" lIns="0" tIns="0" rIns="0" bIns="0">
            <a:spAutoFit/>
          </a:bodyPr>
          <a:lstStyle/>
          <a:p>
            <a:pPr marL="0" indent="0">
              <a:buNone/>
              <a:defRPr/>
            </a:pPr>
            <a:r>
              <a:rPr lang="en-IE" sz="1400" dirty="0" smtClean="0">
                <a:solidFill>
                  <a:schemeClr val="accent5"/>
                </a:solidFill>
              </a:rPr>
              <a:t>(Base: All Adults 18+; n=1,002)</a:t>
            </a:r>
            <a:endParaRPr lang="en-IE" sz="1400" dirty="0">
              <a:solidFill>
                <a:schemeClr val="accent5"/>
              </a:solidFill>
            </a:endParaRPr>
          </a:p>
        </p:txBody>
      </p:sp>
      <p:sp>
        <p:nvSpPr>
          <p:cNvPr id="26" name="TextBox 25"/>
          <p:cNvSpPr txBox="1"/>
          <p:nvPr/>
        </p:nvSpPr>
        <p:spPr>
          <a:xfrm>
            <a:off x="4104602" y="2209822"/>
            <a:ext cx="593111" cy="369332"/>
          </a:xfrm>
          <a:prstGeom prst="rect">
            <a:avLst/>
          </a:prstGeom>
          <a:noFill/>
        </p:spPr>
        <p:txBody>
          <a:bodyPr wrap="none" rtlCol="0">
            <a:spAutoFit/>
          </a:bodyPr>
          <a:lstStyle/>
          <a:p>
            <a:r>
              <a:rPr lang="en-GB" dirty="0" smtClean="0">
                <a:solidFill>
                  <a:schemeClr val="tx2"/>
                </a:solidFill>
                <a:cs typeface="Arial" pitchFamily="34" charset="0"/>
              </a:rPr>
              <a:t>Age </a:t>
            </a:r>
            <a:endParaRPr lang="en-US" dirty="0">
              <a:solidFill>
                <a:schemeClr val="tx2"/>
              </a:solidFill>
              <a:cs typeface="Arial" pitchFamily="34" charset="0"/>
            </a:endParaRPr>
          </a:p>
        </p:txBody>
      </p:sp>
      <p:sp>
        <p:nvSpPr>
          <p:cNvPr id="27" name="TextBox 26"/>
          <p:cNvSpPr txBox="1"/>
          <p:nvPr/>
        </p:nvSpPr>
        <p:spPr>
          <a:xfrm>
            <a:off x="7355100" y="2209822"/>
            <a:ext cx="826637" cy="369332"/>
          </a:xfrm>
          <a:prstGeom prst="rect">
            <a:avLst/>
          </a:prstGeom>
          <a:noFill/>
        </p:spPr>
        <p:txBody>
          <a:bodyPr wrap="none" rtlCol="0">
            <a:spAutoFit/>
          </a:bodyPr>
          <a:lstStyle/>
          <a:p>
            <a:r>
              <a:rPr lang="en-GB" dirty="0" smtClean="0">
                <a:solidFill>
                  <a:schemeClr val="tx2"/>
                </a:solidFill>
                <a:cs typeface="Arial" pitchFamily="34" charset="0"/>
              </a:rPr>
              <a:t>Region</a:t>
            </a:r>
            <a:endParaRPr lang="en-US" dirty="0">
              <a:solidFill>
                <a:schemeClr val="tx2"/>
              </a:solidFill>
              <a:cs typeface="Arial" pitchFamily="34" charset="0"/>
            </a:endParaRPr>
          </a:p>
        </p:txBody>
      </p:sp>
      <p:sp>
        <p:nvSpPr>
          <p:cNvPr id="100" name="Freeform 5"/>
          <p:cNvSpPr>
            <a:spLocks noChangeAspect="1" noEditPoints="1"/>
          </p:cNvSpPr>
          <p:nvPr/>
        </p:nvSpPr>
        <p:spPr bwMode="gray">
          <a:xfrm>
            <a:off x="3384336"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1" name="Freeform 5"/>
          <p:cNvSpPr>
            <a:spLocks noChangeAspect="1" noEditPoints="1"/>
          </p:cNvSpPr>
          <p:nvPr/>
        </p:nvSpPr>
        <p:spPr bwMode="gray">
          <a:xfrm>
            <a:off x="4978573"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2" name="Freeform 5"/>
          <p:cNvSpPr>
            <a:spLocks noChangeAspect="1" noEditPoints="1"/>
          </p:cNvSpPr>
          <p:nvPr/>
        </p:nvSpPr>
        <p:spPr bwMode="gray">
          <a:xfrm>
            <a:off x="3583618"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3" name="Freeform 5"/>
          <p:cNvSpPr>
            <a:spLocks noChangeAspect="1" noEditPoints="1"/>
          </p:cNvSpPr>
          <p:nvPr/>
        </p:nvSpPr>
        <p:spPr bwMode="gray">
          <a:xfrm>
            <a:off x="4181464"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4" name="Freeform 5"/>
          <p:cNvSpPr>
            <a:spLocks noChangeAspect="1" noEditPoints="1"/>
          </p:cNvSpPr>
          <p:nvPr/>
        </p:nvSpPr>
        <p:spPr bwMode="gray">
          <a:xfrm>
            <a:off x="4779291"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5" name="Freeform 5"/>
          <p:cNvSpPr>
            <a:spLocks noChangeAspect="1" noEditPoints="1"/>
          </p:cNvSpPr>
          <p:nvPr/>
        </p:nvSpPr>
        <p:spPr bwMode="gray">
          <a:xfrm>
            <a:off x="4580009"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80000">
                <a:schemeClr val="bg2"/>
              </a:gs>
              <a:gs pos="8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6" name="Freeform 5"/>
          <p:cNvSpPr>
            <a:spLocks noChangeAspect="1" noEditPoints="1"/>
          </p:cNvSpPr>
          <p:nvPr/>
        </p:nvSpPr>
        <p:spPr bwMode="gray">
          <a:xfrm>
            <a:off x="5177855"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7" name="Freeform 5"/>
          <p:cNvSpPr>
            <a:spLocks noChangeAspect="1" noEditPoints="1"/>
          </p:cNvSpPr>
          <p:nvPr/>
        </p:nvSpPr>
        <p:spPr bwMode="gray">
          <a:xfrm>
            <a:off x="3982182"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8" name="Freeform 5"/>
          <p:cNvSpPr>
            <a:spLocks noChangeAspect="1" noEditPoints="1"/>
          </p:cNvSpPr>
          <p:nvPr/>
        </p:nvSpPr>
        <p:spPr bwMode="gray">
          <a:xfrm>
            <a:off x="3782900"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9" name="Freeform 5"/>
          <p:cNvSpPr>
            <a:spLocks noChangeAspect="1" noEditPoints="1"/>
          </p:cNvSpPr>
          <p:nvPr/>
        </p:nvSpPr>
        <p:spPr bwMode="gray">
          <a:xfrm>
            <a:off x="4380746" y="2745959"/>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31" name="TextBox 30"/>
          <p:cNvSpPr txBox="1"/>
          <p:nvPr/>
        </p:nvSpPr>
        <p:spPr>
          <a:xfrm>
            <a:off x="2719529" y="2795271"/>
            <a:ext cx="604653" cy="307777"/>
          </a:xfrm>
          <a:prstGeom prst="rect">
            <a:avLst/>
          </a:prstGeom>
          <a:noFill/>
        </p:spPr>
        <p:txBody>
          <a:bodyPr wrap="none" rtlCol="0">
            <a:spAutoFit/>
          </a:bodyPr>
          <a:lstStyle/>
          <a:p>
            <a:r>
              <a:rPr lang="en-IE" sz="1400" dirty="0" smtClean="0">
                <a:solidFill>
                  <a:schemeClr val="bg1"/>
                </a:solidFill>
              </a:rPr>
              <a:t>18-24</a:t>
            </a:r>
            <a:endParaRPr lang="en-GB" sz="1400" dirty="0">
              <a:solidFill>
                <a:schemeClr val="bg1"/>
              </a:solidFill>
            </a:endParaRPr>
          </a:p>
        </p:txBody>
      </p:sp>
      <p:sp>
        <p:nvSpPr>
          <p:cNvPr id="32" name="TextBox 31"/>
          <p:cNvSpPr txBox="1"/>
          <p:nvPr/>
        </p:nvSpPr>
        <p:spPr>
          <a:xfrm>
            <a:off x="2719529" y="3272474"/>
            <a:ext cx="604653" cy="307777"/>
          </a:xfrm>
          <a:prstGeom prst="rect">
            <a:avLst/>
          </a:prstGeom>
          <a:noFill/>
        </p:spPr>
        <p:txBody>
          <a:bodyPr wrap="none" rtlCol="0">
            <a:spAutoFit/>
          </a:bodyPr>
          <a:lstStyle/>
          <a:p>
            <a:r>
              <a:rPr lang="en-IE" sz="1400" dirty="0" smtClean="0">
                <a:solidFill>
                  <a:schemeClr val="bg1"/>
                </a:solidFill>
              </a:rPr>
              <a:t>25-34</a:t>
            </a:r>
            <a:endParaRPr lang="en-GB" sz="1400" dirty="0">
              <a:solidFill>
                <a:schemeClr val="bg1"/>
              </a:solidFill>
            </a:endParaRPr>
          </a:p>
        </p:txBody>
      </p:sp>
      <p:sp>
        <p:nvSpPr>
          <p:cNvPr id="34" name="TextBox 33"/>
          <p:cNvSpPr txBox="1"/>
          <p:nvPr/>
        </p:nvSpPr>
        <p:spPr>
          <a:xfrm>
            <a:off x="2719529" y="3749677"/>
            <a:ext cx="604653" cy="307777"/>
          </a:xfrm>
          <a:prstGeom prst="rect">
            <a:avLst/>
          </a:prstGeom>
          <a:noFill/>
        </p:spPr>
        <p:txBody>
          <a:bodyPr wrap="none" rtlCol="0">
            <a:spAutoFit/>
          </a:bodyPr>
          <a:lstStyle/>
          <a:p>
            <a:r>
              <a:rPr lang="en-IE" sz="1400" dirty="0" smtClean="0">
                <a:solidFill>
                  <a:schemeClr val="bg1"/>
                </a:solidFill>
              </a:rPr>
              <a:t>35-44</a:t>
            </a:r>
            <a:endParaRPr lang="en-GB" sz="1400" dirty="0">
              <a:solidFill>
                <a:schemeClr val="bg1"/>
              </a:solidFill>
            </a:endParaRPr>
          </a:p>
        </p:txBody>
      </p:sp>
      <p:sp>
        <p:nvSpPr>
          <p:cNvPr id="36" name="TextBox 35"/>
          <p:cNvSpPr txBox="1"/>
          <p:nvPr/>
        </p:nvSpPr>
        <p:spPr>
          <a:xfrm>
            <a:off x="2719529" y="4226880"/>
            <a:ext cx="604653" cy="307777"/>
          </a:xfrm>
          <a:prstGeom prst="rect">
            <a:avLst/>
          </a:prstGeom>
          <a:noFill/>
        </p:spPr>
        <p:txBody>
          <a:bodyPr wrap="none" rtlCol="0">
            <a:spAutoFit/>
          </a:bodyPr>
          <a:lstStyle/>
          <a:p>
            <a:r>
              <a:rPr lang="en-IE" sz="1400" dirty="0" smtClean="0">
                <a:solidFill>
                  <a:schemeClr val="bg1"/>
                </a:solidFill>
              </a:rPr>
              <a:t>45-54</a:t>
            </a:r>
            <a:endParaRPr lang="en-GB" sz="1400" dirty="0">
              <a:solidFill>
                <a:schemeClr val="bg1"/>
              </a:solidFill>
            </a:endParaRPr>
          </a:p>
        </p:txBody>
      </p:sp>
      <p:sp>
        <p:nvSpPr>
          <p:cNvPr id="37" name="TextBox 36"/>
          <p:cNvSpPr txBox="1"/>
          <p:nvPr/>
        </p:nvSpPr>
        <p:spPr>
          <a:xfrm>
            <a:off x="2719529" y="4704083"/>
            <a:ext cx="604653" cy="307777"/>
          </a:xfrm>
          <a:prstGeom prst="rect">
            <a:avLst/>
          </a:prstGeom>
          <a:noFill/>
        </p:spPr>
        <p:txBody>
          <a:bodyPr wrap="none" rtlCol="0">
            <a:spAutoFit/>
          </a:bodyPr>
          <a:lstStyle/>
          <a:p>
            <a:r>
              <a:rPr lang="en-IE" sz="1400" dirty="0" smtClean="0">
                <a:solidFill>
                  <a:schemeClr val="bg1"/>
                </a:solidFill>
              </a:rPr>
              <a:t>55-64</a:t>
            </a:r>
            <a:endParaRPr lang="en-GB" sz="1400" dirty="0">
              <a:solidFill>
                <a:schemeClr val="bg1"/>
              </a:solidFill>
            </a:endParaRPr>
          </a:p>
        </p:txBody>
      </p:sp>
      <p:sp>
        <p:nvSpPr>
          <p:cNvPr id="38" name="TextBox 37"/>
          <p:cNvSpPr txBox="1"/>
          <p:nvPr/>
        </p:nvSpPr>
        <p:spPr>
          <a:xfrm>
            <a:off x="2867006" y="5182410"/>
            <a:ext cx="457176"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90" name="Freeform 5"/>
          <p:cNvSpPr>
            <a:spLocks noChangeAspect="1" noEditPoints="1"/>
          </p:cNvSpPr>
          <p:nvPr/>
        </p:nvSpPr>
        <p:spPr bwMode="gray">
          <a:xfrm>
            <a:off x="338433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1" name="Freeform 5"/>
          <p:cNvSpPr>
            <a:spLocks noChangeAspect="1" noEditPoints="1"/>
          </p:cNvSpPr>
          <p:nvPr/>
        </p:nvSpPr>
        <p:spPr bwMode="gray">
          <a:xfrm>
            <a:off x="4181464"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2" name="Freeform 5"/>
          <p:cNvSpPr>
            <a:spLocks noChangeAspect="1" noEditPoints="1"/>
          </p:cNvSpPr>
          <p:nvPr/>
        </p:nvSpPr>
        <p:spPr bwMode="gray">
          <a:xfrm>
            <a:off x="358361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3" name="Freeform 5"/>
          <p:cNvSpPr>
            <a:spLocks noChangeAspect="1" noEditPoints="1"/>
          </p:cNvSpPr>
          <p:nvPr/>
        </p:nvSpPr>
        <p:spPr bwMode="gray">
          <a:xfrm>
            <a:off x="438074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4" name="Freeform 5"/>
          <p:cNvSpPr>
            <a:spLocks noChangeAspect="1" noEditPoints="1"/>
          </p:cNvSpPr>
          <p:nvPr/>
        </p:nvSpPr>
        <p:spPr bwMode="gray">
          <a:xfrm>
            <a:off x="477931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5" name="Freeform 5"/>
          <p:cNvSpPr>
            <a:spLocks noChangeAspect="1" noEditPoints="1"/>
          </p:cNvSpPr>
          <p:nvPr/>
        </p:nvSpPr>
        <p:spPr bwMode="gray">
          <a:xfrm>
            <a:off x="458002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6" name="Freeform 5"/>
          <p:cNvSpPr>
            <a:spLocks noChangeAspect="1" noEditPoints="1"/>
          </p:cNvSpPr>
          <p:nvPr/>
        </p:nvSpPr>
        <p:spPr bwMode="gray">
          <a:xfrm>
            <a:off x="5177855"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7" name="Freeform 5"/>
          <p:cNvSpPr>
            <a:spLocks noChangeAspect="1" noEditPoints="1"/>
          </p:cNvSpPr>
          <p:nvPr/>
        </p:nvSpPr>
        <p:spPr bwMode="gray">
          <a:xfrm>
            <a:off x="3982182"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8" name="Freeform 5"/>
          <p:cNvSpPr>
            <a:spLocks noChangeAspect="1" noEditPoints="1"/>
          </p:cNvSpPr>
          <p:nvPr/>
        </p:nvSpPr>
        <p:spPr bwMode="gray">
          <a:xfrm>
            <a:off x="378290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9" name="Freeform 5"/>
          <p:cNvSpPr>
            <a:spLocks noChangeAspect="1" noEditPoints="1"/>
          </p:cNvSpPr>
          <p:nvPr/>
        </p:nvSpPr>
        <p:spPr bwMode="gray">
          <a:xfrm>
            <a:off x="4978592" y="417756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0" name="Freeform 5"/>
          <p:cNvSpPr>
            <a:spLocks noChangeAspect="1" noEditPoints="1"/>
          </p:cNvSpPr>
          <p:nvPr/>
        </p:nvSpPr>
        <p:spPr bwMode="gray">
          <a:xfrm>
            <a:off x="3384336"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2" name="Freeform 5"/>
          <p:cNvSpPr>
            <a:spLocks noChangeAspect="1" noEditPoints="1"/>
          </p:cNvSpPr>
          <p:nvPr/>
        </p:nvSpPr>
        <p:spPr bwMode="gray">
          <a:xfrm>
            <a:off x="3583618"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3" name="Freeform 5"/>
          <p:cNvSpPr>
            <a:spLocks noChangeAspect="1" noEditPoints="1"/>
          </p:cNvSpPr>
          <p:nvPr/>
        </p:nvSpPr>
        <p:spPr bwMode="gray">
          <a:xfrm>
            <a:off x="4181464"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4" name="Freeform 5"/>
          <p:cNvSpPr>
            <a:spLocks noChangeAspect="1" noEditPoints="1"/>
          </p:cNvSpPr>
          <p:nvPr/>
        </p:nvSpPr>
        <p:spPr bwMode="gray">
          <a:xfrm>
            <a:off x="4779291"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5" name="Freeform 5"/>
          <p:cNvSpPr>
            <a:spLocks noChangeAspect="1" noEditPoints="1"/>
          </p:cNvSpPr>
          <p:nvPr/>
        </p:nvSpPr>
        <p:spPr bwMode="gray">
          <a:xfrm>
            <a:off x="4978573"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6" name="Freeform 5"/>
          <p:cNvSpPr>
            <a:spLocks noChangeAspect="1" noEditPoints="1"/>
          </p:cNvSpPr>
          <p:nvPr/>
        </p:nvSpPr>
        <p:spPr bwMode="gray">
          <a:xfrm>
            <a:off x="5177855"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7" name="Freeform 5"/>
          <p:cNvSpPr>
            <a:spLocks noChangeAspect="1" noEditPoints="1"/>
          </p:cNvSpPr>
          <p:nvPr/>
        </p:nvSpPr>
        <p:spPr bwMode="gray">
          <a:xfrm>
            <a:off x="3982182"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8" name="Freeform 5"/>
          <p:cNvSpPr>
            <a:spLocks noChangeAspect="1" noEditPoints="1"/>
          </p:cNvSpPr>
          <p:nvPr/>
        </p:nvSpPr>
        <p:spPr bwMode="gray">
          <a:xfrm>
            <a:off x="3782900"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9" name="Freeform 5"/>
          <p:cNvSpPr>
            <a:spLocks noChangeAspect="1" noEditPoints="1"/>
          </p:cNvSpPr>
          <p:nvPr/>
        </p:nvSpPr>
        <p:spPr bwMode="gray">
          <a:xfrm>
            <a:off x="4380746" y="3223162"/>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0" name="Freeform 5"/>
          <p:cNvSpPr>
            <a:spLocks noChangeAspect="1" noEditPoints="1"/>
          </p:cNvSpPr>
          <p:nvPr/>
        </p:nvSpPr>
        <p:spPr bwMode="gray">
          <a:xfrm>
            <a:off x="33843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1" name="Freeform 5"/>
          <p:cNvSpPr>
            <a:spLocks noChangeAspect="1" noEditPoints="1"/>
          </p:cNvSpPr>
          <p:nvPr/>
        </p:nvSpPr>
        <p:spPr bwMode="gray">
          <a:xfrm>
            <a:off x="418145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2" name="Freeform 5"/>
          <p:cNvSpPr>
            <a:spLocks noChangeAspect="1" noEditPoints="1"/>
          </p:cNvSpPr>
          <p:nvPr/>
        </p:nvSpPr>
        <p:spPr bwMode="gray">
          <a:xfrm>
            <a:off x="35836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3" name="Freeform 5"/>
          <p:cNvSpPr>
            <a:spLocks noChangeAspect="1" noEditPoints="1"/>
          </p:cNvSpPr>
          <p:nvPr/>
        </p:nvSpPr>
        <p:spPr bwMode="gray">
          <a:xfrm>
            <a:off x="43807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4" name="Freeform 5"/>
          <p:cNvSpPr>
            <a:spLocks noChangeAspect="1" noEditPoints="1"/>
          </p:cNvSpPr>
          <p:nvPr/>
        </p:nvSpPr>
        <p:spPr bwMode="gray">
          <a:xfrm>
            <a:off x="47792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5" name="Freeform 5"/>
          <p:cNvSpPr>
            <a:spLocks noChangeAspect="1" noEditPoints="1"/>
          </p:cNvSpPr>
          <p:nvPr/>
        </p:nvSpPr>
        <p:spPr bwMode="gray">
          <a:xfrm>
            <a:off x="49785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6" name="Freeform 5"/>
          <p:cNvSpPr>
            <a:spLocks noChangeAspect="1" noEditPoints="1"/>
          </p:cNvSpPr>
          <p:nvPr/>
        </p:nvSpPr>
        <p:spPr bwMode="gray">
          <a:xfrm>
            <a:off x="5177855"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7" name="Freeform 5"/>
          <p:cNvSpPr>
            <a:spLocks noChangeAspect="1" noEditPoints="1"/>
          </p:cNvSpPr>
          <p:nvPr/>
        </p:nvSpPr>
        <p:spPr bwMode="gray">
          <a:xfrm>
            <a:off x="39821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8" name="Freeform 5"/>
          <p:cNvSpPr>
            <a:spLocks noChangeAspect="1" noEditPoints="1"/>
          </p:cNvSpPr>
          <p:nvPr/>
        </p:nvSpPr>
        <p:spPr bwMode="gray">
          <a:xfrm>
            <a:off x="37828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0" name="Freeform 5"/>
          <p:cNvSpPr>
            <a:spLocks noChangeAspect="1" noEditPoints="1"/>
          </p:cNvSpPr>
          <p:nvPr/>
        </p:nvSpPr>
        <p:spPr bwMode="gray">
          <a:xfrm>
            <a:off x="33843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1" name="Freeform 5"/>
          <p:cNvSpPr>
            <a:spLocks noChangeAspect="1" noEditPoints="1"/>
          </p:cNvSpPr>
          <p:nvPr/>
        </p:nvSpPr>
        <p:spPr bwMode="gray">
          <a:xfrm>
            <a:off x="418145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2" name="Freeform 5"/>
          <p:cNvSpPr>
            <a:spLocks noChangeAspect="1" noEditPoints="1"/>
          </p:cNvSpPr>
          <p:nvPr/>
        </p:nvSpPr>
        <p:spPr bwMode="gray">
          <a:xfrm>
            <a:off x="35836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3" name="Freeform 5"/>
          <p:cNvSpPr>
            <a:spLocks noChangeAspect="1" noEditPoints="1"/>
          </p:cNvSpPr>
          <p:nvPr/>
        </p:nvSpPr>
        <p:spPr bwMode="gray">
          <a:xfrm>
            <a:off x="45800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4" name="Freeform 5"/>
          <p:cNvSpPr>
            <a:spLocks noChangeAspect="1" noEditPoints="1"/>
          </p:cNvSpPr>
          <p:nvPr/>
        </p:nvSpPr>
        <p:spPr bwMode="gray">
          <a:xfrm>
            <a:off x="47792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5" name="Freeform 5"/>
          <p:cNvSpPr>
            <a:spLocks noChangeAspect="1" noEditPoints="1"/>
          </p:cNvSpPr>
          <p:nvPr/>
        </p:nvSpPr>
        <p:spPr bwMode="gray">
          <a:xfrm>
            <a:off x="49785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6" name="Freeform 5"/>
          <p:cNvSpPr>
            <a:spLocks noChangeAspect="1" noEditPoints="1"/>
          </p:cNvSpPr>
          <p:nvPr/>
        </p:nvSpPr>
        <p:spPr bwMode="gray">
          <a:xfrm>
            <a:off x="5177855"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7" name="Freeform 5"/>
          <p:cNvSpPr>
            <a:spLocks noChangeAspect="1" noEditPoints="1"/>
          </p:cNvSpPr>
          <p:nvPr/>
        </p:nvSpPr>
        <p:spPr bwMode="gray">
          <a:xfrm>
            <a:off x="39821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8" name="Freeform 5"/>
          <p:cNvSpPr>
            <a:spLocks noChangeAspect="1" noEditPoints="1"/>
          </p:cNvSpPr>
          <p:nvPr/>
        </p:nvSpPr>
        <p:spPr bwMode="gray">
          <a:xfrm>
            <a:off x="37828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0" name="Freeform 5"/>
          <p:cNvSpPr>
            <a:spLocks noChangeAspect="1" noEditPoints="1"/>
          </p:cNvSpPr>
          <p:nvPr/>
        </p:nvSpPr>
        <p:spPr bwMode="gray">
          <a:xfrm>
            <a:off x="338433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1" name="Freeform 5"/>
          <p:cNvSpPr>
            <a:spLocks noChangeAspect="1" noEditPoints="1"/>
          </p:cNvSpPr>
          <p:nvPr/>
        </p:nvSpPr>
        <p:spPr bwMode="gray">
          <a:xfrm>
            <a:off x="4181464"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2" name="Freeform 5"/>
          <p:cNvSpPr>
            <a:spLocks noChangeAspect="1" noEditPoints="1"/>
          </p:cNvSpPr>
          <p:nvPr/>
        </p:nvSpPr>
        <p:spPr bwMode="gray">
          <a:xfrm>
            <a:off x="3583618"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3" name="Freeform 5"/>
          <p:cNvSpPr>
            <a:spLocks noChangeAspect="1" noEditPoints="1"/>
          </p:cNvSpPr>
          <p:nvPr/>
        </p:nvSpPr>
        <p:spPr bwMode="gray">
          <a:xfrm>
            <a:off x="438074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5" name="Freeform 5"/>
          <p:cNvSpPr>
            <a:spLocks noChangeAspect="1" noEditPoints="1"/>
          </p:cNvSpPr>
          <p:nvPr/>
        </p:nvSpPr>
        <p:spPr bwMode="gray">
          <a:xfrm>
            <a:off x="4978573"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6" name="Freeform 5"/>
          <p:cNvSpPr>
            <a:spLocks noChangeAspect="1" noEditPoints="1"/>
          </p:cNvSpPr>
          <p:nvPr/>
        </p:nvSpPr>
        <p:spPr bwMode="gray">
          <a:xfrm>
            <a:off x="5177855"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7" name="Freeform 5"/>
          <p:cNvSpPr>
            <a:spLocks noChangeAspect="1" noEditPoints="1"/>
          </p:cNvSpPr>
          <p:nvPr/>
        </p:nvSpPr>
        <p:spPr bwMode="gray">
          <a:xfrm>
            <a:off x="3982182"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8" name="Freeform 5"/>
          <p:cNvSpPr>
            <a:spLocks noChangeAspect="1" noEditPoints="1"/>
          </p:cNvSpPr>
          <p:nvPr/>
        </p:nvSpPr>
        <p:spPr bwMode="gray">
          <a:xfrm>
            <a:off x="3782900"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9" name="Freeform 5"/>
          <p:cNvSpPr>
            <a:spLocks noChangeAspect="1" noEditPoints="1"/>
          </p:cNvSpPr>
          <p:nvPr/>
        </p:nvSpPr>
        <p:spPr bwMode="gray">
          <a:xfrm>
            <a:off x="4779310" y="4654771"/>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10" name="Rechteck 92"/>
          <p:cNvSpPr/>
          <p:nvPr/>
        </p:nvSpPr>
        <p:spPr bwMode="gray">
          <a:xfrm>
            <a:off x="266544" y="4540270"/>
            <a:ext cx="1729641"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Higher Social </a:t>
            </a:r>
            <a:r>
              <a:rPr lang="de-DE" sz="1200" kern="0" dirty="0" smtClean="0">
                <a:solidFill>
                  <a:schemeClr val="bg1"/>
                </a:solidFill>
              </a:rPr>
              <a:t>Grades:</a:t>
            </a:r>
            <a:r>
              <a:rPr lang="de-DE" kern="0" dirty="0" smtClean="0">
                <a:solidFill>
                  <a:schemeClr val="bg1"/>
                </a:solidFill>
              </a:rPr>
              <a:t>52%</a:t>
            </a:r>
            <a:endParaRPr lang="de-DE" kern="0" dirty="0">
              <a:solidFill>
                <a:schemeClr val="bg1"/>
              </a:solidFill>
            </a:endParaRPr>
          </a:p>
        </p:txBody>
      </p:sp>
      <p:sp>
        <p:nvSpPr>
          <p:cNvPr id="111" name="Rechteck 92"/>
          <p:cNvSpPr/>
          <p:nvPr/>
        </p:nvSpPr>
        <p:spPr bwMode="gray">
          <a:xfrm>
            <a:off x="266546" y="5148407"/>
            <a:ext cx="1737655"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Lower Social Grades</a:t>
            </a:r>
            <a:r>
              <a:rPr lang="de-DE" sz="1200" kern="0" dirty="0" smtClean="0">
                <a:solidFill>
                  <a:schemeClr val="bg1"/>
                </a:solidFill>
              </a:rPr>
              <a:t>: </a:t>
            </a:r>
            <a:r>
              <a:rPr lang="de-DE" kern="0" dirty="0" smtClean="0">
                <a:solidFill>
                  <a:schemeClr val="bg1"/>
                </a:solidFill>
              </a:rPr>
              <a:t>59%</a:t>
            </a:r>
            <a:endParaRPr lang="de-DE" kern="0" dirty="0">
              <a:solidFill>
                <a:schemeClr val="bg1"/>
              </a:solidFill>
            </a:endParaRPr>
          </a:p>
        </p:txBody>
      </p:sp>
      <p:sp>
        <p:nvSpPr>
          <p:cNvPr id="112" name="TextBox 111"/>
          <p:cNvSpPr txBox="1"/>
          <p:nvPr/>
        </p:nvSpPr>
        <p:spPr>
          <a:xfrm>
            <a:off x="560018" y="4236125"/>
            <a:ext cx="1163845" cy="276999"/>
          </a:xfrm>
          <a:prstGeom prst="rect">
            <a:avLst/>
          </a:prstGeom>
          <a:noFill/>
        </p:spPr>
        <p:txBody>
          <a:bodyPr wrap="none" lIns="0" tIns="0" rIns="0" bIns="0" rtlCol="0">
            <a:spAutoFit/>
          </a:bodyPr>
          <a:lstStyle/>
          <a:p>
            <a:r>
              <a:rPr lang="en-GB" dirty="0" smtClean="0">
                <a:solidFill>
                  <a:schemeClr val="tx2"/>
                </a:solidFill>
                <a:cs typeface="Arial" pitchFamily="34" charset="0"/>
              </a:rPr>
              <a:t>Social Grade</a:t>
            </a:r>
            <a:endParaRPr lang="en-US" dirty="0">
              <a:solidFill>
                <a:schemeClr val="tx2"/>
              </a:solidFill>
              <a:cs typeface="Arial" pitchFamily="34" charset="0"/>
            </a:endParaRPr>
          </a:p>
        </p:txBody>
      </p:sp>
      <p:cxnSp>
        <p:nvCxnSpPr>
          <p:cNvPr id="113" name="Straight Connector 112"/>
          <p:cNvCxnSpPr/>
          <p:nvPr/>
        </p:nvCxnSpPr>
        <p:spPr>
          <a:xfrm>
            <a:off x="628650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45745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sp>
        <p:nvSpPr>
          <p:cNvPr id="28" name="Rectangle 27"/>
          <p:cNvSpPr/>
          <p:nvPr/>
        </p:nvSpPr>
        <p:spPr>
          <a:xfrm>
            <a:off x="77453" y="1068545"/>
            <a:ext cx="2220566" cy="959302"/>
          </a:xfrm>
          <a:prstGeom prst="rect">
            <a:avLst/>
          </a:prstGeom>
        </p:spPr>
        <p:txBody>
          <a:bodyPr wrap="square" anchor="ctr">
            <a:spAutoFit/>
          </a:bodyPr>
          <a:lstStyle/>
          <a:p>
            <a:pPr algn="r">
              <a:lnSpc>
                <a:spcPct val="75000"/>
              </a:lnSpc>
            </a:pPr>
            <a:r>
              <a:rPr lang="en-GB" sz="7200" b="1" dirty="0" smtClean="0">
                <a:solidFill>
                  <a:schemeClr val="accent1"/>
                </a:solidFill>
                <a:cs typeface="Arial" pitchFamily="34" charset="0"/>
              </a:rPr>
              <a:t>55%</a:t>
            </a:r>
            <a:endParaRPr lang="en-US" sz="1600" dirty="0">
              <a:solidFill>
                <a:schemeClr val="accent1"/>
              </a:solidFill>
              <a:cs typeface="Arial" pitchFamily="34" charset="0"/>
            </a:endParaRPr>
          </a:p>
        </p:txBody>
      </p:sp>
      <p:pic>
        <p:nvPicPr>
          <p:cNvPr id="118" name="Picture 117"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7953" y="2705912"/>
            <a:ext cx="2238183" cy="2563200"/>
          </a:xfrm>
          <a:prstGeom prst="rect">
            <a:avLst/>
          </a:prstGeom>
        </p:spPr>
      </p:pic>
      <p:sp>
        <p:nvSpPr>
          <p:cNvPr id="119" name="TextBox 9"/>
          <p:cNvSpPr txBox="1">
            <a:spLocks noChangeArrowheads="1"/>
          </p:cNvSpPr>
          <p:nvPr/>
        </p:nvSpPr>
        <p:spPr bwMode="auto">
          <a:xfrm>
            <a:off x="7762914" y="3810423"/>
            <a:ext cx="910808" cy="769441"/>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Rest of </a:t>
            </a:r>
            <a:br>
              <a:rPr kumimoji="0" lang="en-IE" sz="1000" b="0" i="0" u="none" strike="noStrike" kern="0" cap="none" spc="0" normalizeH="0" baseline="0" noProof="0" dirty="0" smtClean="0">
                <a:ln>
                  <a:noFill/>
                </a:ln>
                <a:solidFill>
                  <a:schemeClr val="bg1"/>
                </a:solidFill>
                <a:effectLst/>
                <a:uLnTx/>
                <a:uFillTx/>
                <a:cs typeface="Calibri" pitchFamily="34" charset="0"/>
              </a:rPr>
            </a:br>
            <a:r>
              <a:rPr kumimoji="0" lang="en-IE" sz="1000" b="0" i="0" u="none" strike="noStrike" kern="0" cap="none" spc="0" normalizeH="0" baseline="0" noProof="0" dirty="0" smtClean="0">
                <a:ln>
                  <a:noFill/>
                </a:ln>
                <a:solidFill>
                  <a:schemeClr val="bg1"/>
                </a:solidFill>
                <a:effectLst/>
                <a:uLnTx/>
                <a:uFillTx/>
                <a:cs typeface="Calibri" pitchFamily="34" charset="0"/>
              </a:rPr>
              <a:t>Leinster </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51</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0" name="TextBox 9"/>
          <p:cNvSpPr txBox="1">
            <a:spLocks noChangeArrowheads="1"/>
          </p:cNvSpPr>
          <p:nvPr/>
        </p:nvSpPr>
        <p:spPr bwMode="auto">
          <a:xfrm>
            <a:off x="7015646" y="4384918"/>
            <a:ext cx="910808"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effectLst/>
                <a:uLnTx/>
                <a:uFillTx/>
                <a:cs typeface="Calibri" pitchFamily="34" charset="0"/>
              </a:rPr>
              <a:t>Munster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cs typeface="Calibri" pitchFamily="34" charset="0"/>
              </a:rPr>
              <a:t>54</a:t>
            </a:r>
            <a:r>
              <a:rPr kumimoji="0" lang="en-IE" sz="2400" b="0" i="0" u="none" strike="noStrike" kern="0" cap="none" spc="0" normalizeH="0" baseline="0" noProof="0" dirty="0" smtClean="0">
                <a:ln>
                  <a:noFill/>
                </a:ln>
                <a:effectLst/>
                <a:uLnTx/>
                <a:uFillTx/>
                <a:cs typeface="Calibri" pitchFamily="34" charset="0"/>
              </a:rPr>
              <a:t>%</a:t>
            </a:r>
          </a:p>
        </p:txBody>
      </p:sp>
      <p:sp>
        <p:nvSpPr>
          <p:cNvPr id="121" name="TextBox 9"/>
          <p:cNvSpPr txBox="1">
            <a:spLocks noChangeArrowheads="1"/>
          </p:cNvSpPr>
          <p:nvPr/>
        </p:nvSpPr>
        <p:spPr bwMode="auto">
          <a:xfrm>
            <a:off x="7011489" y="3503856"/>
            <a:ext cx="1038252"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Conn/ Ulster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55</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6" name="TextBox 9"/>
          <p:cNvSpPr txBox="1">
            <a:spLocks noChangeArrowheads="1"/>
          </p:cNvSpPr>
          <p:nvPr/>
        </p:nvSpPr>
        <p:spPr bwMode="auto">
          <a:xfrm>
            <a:off x="8300394" y="3225786"/>
            <a:ext cx="770692" cy="615553"/>
          </a:xfrm>
          <a:prstGeom prst="rect">
            <a:avLst/>
          </a:prstGeom>
          <a:solidFill>
            <a:srgbClr val="FFFFFF"/>
          </a:solidFill>
          <a:ln w="9525">
            <a:solidFill>
              <a:srgbClr val="CEC7BA"/>
            </a:solidFill>
            <a:prstDash val="dash"/>
            <a:miter lim="800000"/>
            <a:headEnd/>
            <a:tailEnd/>
          </a:ln>
        </p:spPr>
        <p:txBody>
          <a:bodyPr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Dublin</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61</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cxnSp>
        <p:nvCxnSpPr>
          <p:cNvPr id="129" name="Straight Connector 105"/>
          <p:cNvCxnSpPr>
            <a:cxnSpLocks noChangeShapeType="1"/>
            <a:stCxn id="126" idx="2"/>
          </p:cNvCxnSpPr>
          <p:nvPr/>
        </p:nvCxnSpPr>
        <p:spPr bwMode="auto">
          <a:xfrm flipH="1">
            <a:off x="8411866" y="3841339"/>
            <a:ext cx="273874" cy="321234"/>
          </a:xfrm>
          <a:prstGeom prst="line">
            <a:avLst/>
          </a:prstGeom>
          <a:noFill/>
          <a:ln w="9525" algn="ctr">
            <a:solidFill>
              <a:srgbClr val="CEC7BA"/>
            </a:solidFill>
            <a:round/>
            <a:headEnd/>
            <a:tailEnd/>
          </a:ln>
        </p:spPr>
      </p:cxnSp>
      <p:sp>
        <p:nvSpPr>
          <p:cNvPr id="131" name="Freeform 5"/>
          <p:cNvSpPr>
            <a:spLocks noChangeAspect="1" noEditPoints="1"/>
          </p:cNvSpPr>
          <p:nvPr/>
        </p:nvSpPr>
        <p:spPr bwMode="gray">
          <a:xfrm>
            <a:off x="32257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2" name="Freeform 5"/>
          <p:cNvSpPr>
            <a:spLocks noChangeAspect="1" noEditPoints="1"/>
          </p:cNvSpPr>
          <p:nvPr/>
        </p:nvSpPr>
        <p:spPr bwMode="gray">
          <a:xfrm>
            <a:off x="948621"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3" name="Freeform 5"/>
          <p:cNvSpPr>
            <a:spLocks noChangeAspect="1" noEditPoints="1"/>
          </p:cNvSpPr>
          <p:nvPr/>
        </p:nvSpPr>
        <p:spPr bwMode="gray">
          <a:xfrm>
            <a:off x="47908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5" name="Freeform 5"/>
          <p:cNvSpPr>
            <a:spLocks noChangeAspect="1" noEditPoints="1"/>
          </p:cNvSpPr>
          <p:nvPr/>
        </p:nvSpPr>
        <p:spPr bwMode="gray">
          <a:xfrm>
            <a:off x="1574654"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36" name="Freeform 5"/>
          <p:cNvSpPr>
            <a:spLocks noChangeAspect="1" noEditPoints="1"/>
          </p:cNvSpPr>
          <p:nvPr/>
        </p:nvSpPr>
        <p:spPr bwMode="gray">
          <a:xfrm>
            <a:off x="173116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7" name="Freeform 5"/>
          <p:cNvSpPr>
            <a:spLocks noChangeAspect="1" noEditPoints="1"/>
          </p:cNvSpPr>
          <p:nvPr/>
        </p:nvSpPr>
        <p:spPr bwMode="gray">
          <a:xfrm>
            <a:off x="635597"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8" name="Freeform 5"/>
          <p:cNvSpPr>
            <a:spLocks noChangeAspect="1" noEditPoints="1"/>
          </p:cNvSpPr>
          <p:nvPr/>
        </p:nvSpPr>
        <p:spPr bwMode="gray">
          <a:xfrm>
            <a:off x="1261645" y="4824295"/>
            <a:ext cx="110144" cy="317086"/>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9" name="Freeform 5"/>
          <p:cNvSpPr>
            <a:spLocks noChangeAspect="1" noEditPoints="1"/>
          </p:cNvSpPr>
          <p:nvPr/>
        </p:nvSpPr>
        <p:spPr bwMode="gray">
          <a:xfrm>
            <a:off x="110513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0" name="Freeform 5"/>
          <p:cNvSpPr>
            <a:spLocks noChangeAspect="1" noEditPoints="1"/>
          </p:cNvSpPr>
          <p:nvPr/>
        </p:nvSpPr>
        <p:spPr bwMode="gray">
          <a:xfrm>
            <a:off x="792109"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2" name="Freeform 5"/>
          <p:cNvSpPr>
            <a:spLocks noChangeAspect="1" noEditPoints="1"/>
          </p:cNvSpPr>
          <p:nvPr/>
        </p:nvSpPr>
        <p:spPr bwMode="gray">
          <a:xfrm>
            <a:off x="32257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3" name="Freeform 5"/>
          <p:cNvSpPr>
            <a:spLocks noChangeAspect="1" noEditPoints="1"/>
          </p:cNvSpPr>
          <p:nvPr/>
        </p:nvSpPr>
        <p:spPr bwMode="gray">
          <a:xfrm>
            <a:off x="94861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4" name="Freeform 5"/>
          <p:cNvSpPr>
            <a:spLocks noChangeAspect="1" noEditPoints="1"/>
          </p:cNvSpPr>
          <p:nvPr/>
        </p:nvSpPr>
        <p:spPr bwMode="gray">
          <a:xfrm>
            <a:off x="47908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5" name="Freeform 5"/>
          <p:cNvSpPr>
            <a:spLocks noChangeAspect="1" noEditPoints="1"/>
          </p:cNvSpPr>
          <p:nvPr/>
        </p:nvSpPr>
        <p:spPr bwMode="gray">
          <a:xfrm>
            <a:off x="110512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6" name="Freeform 5"/>
          <p:cNvSpPr>
            <a:spLocks noChangeAspect="1" noEditPoints="1"/>
          </p:cNvSpPr>
          <p:nvPr/>
        </p:nvSpPr>
        <p:spPr bwMode="gray">
          <a:xfrm>
            <a:off x="126163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0000">
                <a:schemeClr val="bg2"/>
              </a:gs>
              <a:gs pos="2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7" name="Freeform 5"/>
          <p:cNvSpPr>
            <a:spLocks noChangeAspect="1" noEditPoints="1"/>
          </p:cNvSpPr>
          <p:nvPr/>
        </p:nvSpPr>
        <p:spPr bwMode="gray">
          <a:xfrm>
            <a:off x="157465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8" name="Freeform 5"/>
          <p:cNvSpPr>
            <a:spLocks noChangeAspect="1" noEditPoints="1"/>
          </p:cNvSpPr>
          <p:nvPr/>
        </p:nvSpPr>
        <p:spPr bwMode="gray">
          <a:xfrm>
            <a:off x="1731165"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9" name="Freeform 5"/>
          <p:cNvSpPr>
            <a:spLocks noChangeAspect="1" noEditPoints="1"/>
          </p:cNvSpPr>
          <p:nvPr/>
        </p:nvSpPr>
        <p:spPr bwMode="gray">
          <a:xfrm>
            <a:off x="79210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0" name="Freeform 5"/>
          <p:cNvSpPr>
            <a:spLocks noChangeAspect="1" noEditPoints="1"/>
          </p:cNvSpPr>
          <p:nvPr/>
        </p:nvSpPr>
        <p:spPr bwMode="gray">
          <a:xfrm>
            <a:off x="63559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1" name="Freeform 5"/>
          <p:cNvSpPr>
            <a:spLocks noChangeAspect="1" noEditPoints="1"/>
          </p:cNvSpPr>
          <p:nvPr/>
        </p:nvSpPr>
        <p:spPr bwMode="gray">
          <a:xfrm>
            <a:off x="141814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2" name="Freeform 5"/>
          <p:cNvSpPr>
            <a:spLocks noChangeAspect="1" noEditPoints="1"/>
          </p:cNvSpPr>
          <p:nvPr/>
        </p:nvSpPr>
        <p:spPr bwMode="gray">
          <a:xfrm>
            <a:off x="32257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3" name="Freeform 5"/>
          <p:cNvSpPr>
            <a:spLocks noChangeAspect="1" noEditPoints="1"/>
          </p:cNvSpPr>
          <p:nvPr/>
        </p:nvSpPr>
        <p:spPr bwMode="gray">
          <a:xfrm>
            <a:off x="94861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4" name="Freeform 5"/>
          <p:cNvSpPr>
            <a:spLocks noChangeAspect="1" noEditPoints="1"/>
          </p:cNvSpPr>
          <p:nvPr/>
        </p:nvSpPr>
        <p:spPr bwMode="gray">
          <a:xfrm>
            <a:off x="47908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5" name="Freeform 5"/>
          <p:cNvSpPr>
            <a:spLocks noChangeAspect="1" noEditPoints="1"/>
          </p:cNvSpPr>
          <p:nvPr/>
        </p:nvSpPr>
        <p:spPr bwMode="gray">
          <a:xfrm>
            <a:off x="126163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6" name="Freeform 5"/>
          <p:cNvSpPr>
            <a:spLocks noChangeAspect="1" noEditPoints="1"/>
          </p:cNvSpPr>
          <p:nvPr/>
        </p:nvSpPr>
        <p:spPr bwMode="gray">
          <a:xfrm>
            <a:off x="110512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7" name="Freeform 5"/>
          <p:cNvSpPr>
            <a:spLocks noChangeAspect="1" noEditPoints="1"/>
          </p:cNvSpPr>
          <p:nvPr/>
        </p:nvSpPr>
        <p:spPr bwMode="gray">
          <a:xfrm>
            <a:off x="157465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8" name="Freeform 5"/>
          <p:cNvSpPr>
            <a:spLocks noChangeAspect="1" noEditPoints="1"/>
          </p:cNvSpPr>
          <p:nvPr/>
        </p:nvSpPr>
        <p:spPr bwMode="gray">
          <a:xfrm>
            <a:off x="1731165"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9" name="Freeform 5"/>
          <p:cNvSpPr>
            <a:spLocks noChangeAspect="1" noEditPoints="1"/>
          </p:cNvSpPr>
          <p:nvPr/>
        </p:nvSpPr>
        <p:spPr bwMode="gray">
          <a:xfrm>
            <a:off x="79210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0" name="Freeform 5"/>
          <p:cNvSpPr>
            <a:spLocks noChangeAspect="1" noEditPoints="1"/>
          </p:cNvSpPr>
          <p:nvPr/>
        </p:nvSpPr>
        <p:spPr bwMode="gray">
          <a:xfrm>
            <a:off x="63559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61" name="Freeform 5"/>
          <p:cNvSpPr>
            <a:spLocks noChangeAspect="1" noEditPoints="1"/>
          </p:cNvSpPr>
          <p:nvPr/>
        </p:nvSpPr>
        <p:spPr bwMode="gray">
          <a:xfrm>
            <a:off x="141814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2" name="Rechteck 92"/>
          <p:cNvSpPr/>
          <p:nvPr/>
        </p:nvSpPr>
        <p:spPr bwMode="gray">
          <a:xfrm>
            <a:off x="588753" y="5756246"/>
            <a:ext cx="1093248"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smtClean="0">
                <a:solidFill>
                  <a:schemeClr val="bg1"/>
                </a:solidFill>
              </a:rPr>
              <a:t>Farmers: </a:t>
            </a:r>
            <a:r>
              <a:rPr lang="de-DE" kern="0" dirty="0" smtClean="0">
                <a:solidFill>
                  <a:schemeClr val="bg1"/>
                </a:solidFill>
              </a:rPr>
              <a:t>  47%</a:t>
            </a:r>
            <a:endParaRPr lang="de-DE" sz="2400" kern="0" dirty="0">
              <a:solidFill>
                <a:schemeClr val="bg1"/>
              </a:solidFill>
            </a:endParaRPr>
          </a:p>
        </p:txBody>
      </p:sp>
      <p:sp>
        <p:nvSpPr>
          <p:cNvPr id="141" name="Text Placeholder 34"/>
          <p:cNvSpPr txBox="1">
            <a:spLocks/>
          </p:cNvSpPr>
          <p:nvPr/>
        </p:nvSpPr>
        <p:spPr>
          <a:xfrm>
            <a:off x="109209" y="232531"/>
            <a:ext cx="8461585" cy="332399"/>
          </a:xfrm>
          <a:prstGeom prst="rect">
            <a:avLst/>
          </a:prstGeom>
        </p:spPr>
        <p:txBody>
          <a:bodyPr vert="horz" wrap="square" lIns="0" tIns="0" rIns="0" bIns="0" rtlCol="0" anchor="ctr">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a:pPr>
            <a:r>
              <a:rPr lang="en-IE" sz="2400" b="1" dirty="0" smtClean="0">
                <a:solidFill>
                  <a:schemeClr val="accent5"/>
                </a:solidFill>
              </a:rPr>
              <a:t>Public Attitudes Towards Abortion</a:t>
            </a:r>
            <a:endParaRPr lang="en-IE" sz="2400" b="1" dirty="0">
              <a:solidFill>
                <a:schemeClr val="accent5"/>
              </a:solidFill>
            </a:endParaRPr>
          </a:p>
        </p:txBody>
      </p:sp>
      <p:sp>
        <p:nvSpPr>
          <p:cNvPr id="166" name="Rectangle 165"/>
          <p:cNvSpPr/>
          <p:nvPr/>
        </p:nvSpPr>
        <p:spPr>
          <a:xfrm>
            <a:off x="2379838" y="1187236"/>
            <a:ext cx="5920556" cy="646331"/>
          </a:xfrm>
          <a:prstGeom prst="rect">
            <a:avLst/>
          </a:prstGeom>
        </p:spPr>
        <p:txBody>
          <a:bodyPr wrap="square" anchor="ctr">
            <a:spAutoFit/>
          </a:bodyPr>
          <a:lstStyle/>
          <a:p>
            <a:r>
              <a:rPr lang="en-IE" dirty="0" smtClean="0">
                <a:solidFill>
                  <a:schemeClr val="accent1"/>
                </a:solidFill>
                <a:cs typeface="Arial" pitchFamily="34" charset="0"/>
              </a:rPr>
              <a:t>Believe expanding </a:t>
            </a:r>
            <a:r>
              <a:rPr lang="en-IE" dirty="0">
                <a:solidFill>
                  <a:schemeClr val="accent1"/>
                </a:solidFill>
                <a:cs typeface="Arial" pitchFamily="34" charset="0"/>
              </a:rPr>
              <a:t>access to abortion should be one of the priority issues for the next government</a:t>
            </a:r>
          </a:p>
        </p:txBody>
      </p:sp>
      <p:sp>
        <p:nvSpPr>
          <p:cNvPr id="169" name="TextBox 168"/>
          <p:cNvSpPr txBox="1"/>
          <p:nvPr/>
        </p:nvSpPr>
        <p:spPr>
          <a:xfrm>
            <a:off x="5369907" y="2816537"/>
            <a:ext cx="495649" cy="307777"/>
          </a:xfrm>
          <a:prstGeom prst="rect">
            <a:avLst/>
          </a:prstGeom>
          <a:noFill/>
        </p:spPr>
        <p:txBody>
          <a:bodyPr wrap="none" rtlCol="0">
            <a:spAutoFit/>
          </a:bodyPr>
          <a:lstStyle/>
          <a:p>
            <a:r>
              <a:rPr lang="en-IE" sz="1400" dirty="0" smtClean="0">
                <a:solidFill>
                  <a:schemeClr val="bg1"/>
                </a:solidFill>
              </a:rPr>
              <a:t>59%</a:t>
            </a:r>
            <a:endParaRPr lang="en-GB" sz="1400" dirty="0">
              <a:solidFill>
                <a:schemeClr val="bg1"/>
              </a:solidFill>
            </a:endParaRPr>
          </a:p>
        </p:txBody>
      </p:sp>
      <p:sp>
        <p:nvSpPr>
          <p:cNvPr id="172" name="TextBox 171"/>
          <p:cNvSpPr txBox="1"/>
          <p:nvPr/>
        </p:nvSpPr>
        <p:spPr>
          <a:xfrm>
            <a:off x="5369907" y="3272474"/>
            <a:ext cx="495649" cy="307777"/>
          </a:xfrm>
          <a:prstGeom prst="rect">
            <a:avLst/>
          </a:prstGeom>
          <a:noFill/>
        </p:spPr>
        <p:txBody>
          <a:bodyPr wrap="none" rtlCol="0">
            <a:spAutoFit/>
          </a:bodyPr>
          <a:lstStyle/>
          <a:p>
            <a:r>
              <a:rPr lang="en-IE" sz="1400" dirty="0" smtClean="0">
                <a:solidFill>
                  <a:schemeClr val="bg1"/>
                </a:solidFill>
              </a:rPr>
              <a:t>60%</a:t>
            </a:r>
            <a:endParaRPr lang="en-GB" sz="1400" dirty="0">
              <a:solidFill>
                <a:schemeClr val="bg1"/>
              </a:solidFill>
            </a:endParaRPr>
          </a:p>
        </p:txBody>
      </p:sp>
      <p:sp>
        <p:nvSpPr>
          <p:cNvPr id="173" name="TextBox 172"/>
          <p:cNvSpPr txBox="1"/>
          <p:nvPr/>
        </p:nvSpPr>
        <p:spPr>
          <a:xfrm>
            <a:off x="5369907" y="3770943"/>
            <a:ext cx="495649" cy="307777"/>
          </a:xfrm>
          <a:prstGeom prst="rect">
            <a:avLst/>
          </a:prstGeom>
          <a:noFill/>
        </p:spPr>
        <p:txBody>
          <a:bodyPr wrap="none" rtlCol="0">
            <a:spAutoFit/>
          </a:bodyPr>
          <a:lstStyle/>
          <a:p>
            <a:r>
              <a:rPr lang="en-IE" sz="1400" dirty="0" smtClean="0">
                <a:solidFill>
                  <a:schemeClr val="bg1"/>
                </a:solidFill>
              </a:rPr>
              <a:t>55%</a:t>
            </a:r>
            <a:endParaRPr lang="en-GB" sz="1400" dirty="0">
              <a:solidFill>
                <a:schemeClr val="bg1"/>
              </a:solidFill>
            </a:endParaRPr>
          </a:p>
        </p:txBody>
      </p:sp>
      <p:sp>
        <p:nvSpPr>
          <p:cNvPr id="174" name="TextBox 173"/>
          <p:cNvSpPr txBox="1"/>
          <p:nvPr/>
        </p:nvSpPr>
        <p:spPr>
          <a:xfrm>
            <a:off x="5369907" y="4226880"/>
            <a:ext cx="495649" cy="307777"/>
          </a:xfrm>
          <a:prstGeom prst="rect">
            <a:avLst/>
          </a:prstGeom>
          <a:noFill/>
        </p:spPr>
        <p:txBody>
          <a:bodyPr wrap="none" rtlCol="0">
            <a:spAutoFit/>
          </a:bodyPr>
          <a:lstStyle/>
          <a:p>
            <a:r>
              <a:rPr lang="en-IE" sz="1400" dirty="0" smtClean="0">
                <a:solidFill>
                  <a:schemeClr val="bg1"/>
                </a:solidFill>
              </a:rPr>
              <a:t>58%</a:t>
            </a:r>
            <a:endParaRPr lang="en-GB" sz="1400" dirty="0">
              <a:solidFill>
                <a:schemeClr val="bg1"/>
              </a:solidFill>
            </a:endParaRPr>
          </a:p>
        </p:txBody>
      </p:sp>
      <p:sp>
        <p:nvSpPr>
          <p:cNvPr id="175" name="TextBox 174"/>
          <p:cNvSpPr txBox="1"/>
          <p:nvPr/>
        </p:nvSpPr>
        <p:spPr>
          <a:xfrm>
            <a:off x="5369907" y="4704083"/>
            <a:ext cx="495649" cy="307777"/>
          </a:xfrm>
          <a:prstGeom prst="rect">
            <a:avLst/>
          </a:prstGeom>
          <a:noFill/>
        </p:spPr>
        <p:txBody>
          <a:bodyPr wrap="none" rtlCol="0">
            <a:spAutoFit/>
          </a:bodyPr>
          <a:lstStyle/>
          <a:p>
            <a:r>
              <a:rPr lang="en-IE" sz="1400" dirty="0" smtClean="0">
                <a:solidFill>
                  <a:schemeClr val="bg1"/>
                </a:solidFill>
              </a:rPr>
              <a:t>64%</a:t>
            </a:r>
            <a:endParaRPr lang="en-GB" sz="1400" dirty="0">
              <a:solidFill>
                <a:schemeClr val="bg1"/>
              </a:solidFill>
            </a:endParaRPr>
          </a:p>
        </p:txBody>
      </p:sp>
      <p:sp>
        <p:nvSpPr>
          <p:cNvPr id="176" name="TextBox 175"/>
          <p:cNvSpPr txBox="1"/>
          <p:nvPr/>
        </p:nvSpPr>
        <p:spPr>
          <a:xfrm>
            <a:off x="5369907" y="5182410"/>
            <a:ext cx="495649" cy="307777"/>
          </a:xfrm>
          <a:prstGeom prst="rect">
            <a:avLst/>
          </a:prstGeom>
          <a:noFill/>
        </p:spPr>
        <p:txBody>
          <a:bodyPr wrap="none" rtlCol="0">
            <a:spAutoFit/>
          </a:bodyPr>
          <a:lstStyle/>
          <a:p>
            <a:r>
              <a:rPr lang="en-IE" sz="1400" dirty="0" smtClean="0">
                <a:solidFill>
                  <a:schemeClr val="bg1"/>
                </a:solidFill>
              </a:rPr>
              <a:t>42%</a:t>
            </a:r>
            <a:endParaRPr lang="en-GB" sz="1400" dirty="0">
              <a:solidFill>
                <a:schemeClr val="bg1"/>
              </a:solidFill>
            </a:endParaRPr>
          </a:p>
        </p:txBody>
      </p:sp>
      <p:sp>
        <p:nvSpPr>
          <p:cNvPr id="178" name="TextBox 177"/>
          <p:cNvSpPr txBox="1"/>
          <p:nvPr/>
        </p:nvSpPr>
        <p:spPr>
          <a:xfrm>
            <a:off x="907138" y="2063316"/>
            <a:ext cx="700513" cy="276999"/>
          </a:xfrm>
          <a:prstGeom prst="rect">
            <a:avLst/>
          </a:prstGeom>
          <a:noFill/>
        </p:spPr>
        <p:txBody>
          <a:bodyPr wrap="none" lIns="0" tIns="0" rIns="0" bIns="0" rtlCol="0" anchor="b" anchorCtr="1">
            <a:spAutoFit/>
          </a:bodyPr>
          <a:lstStyle/>
          <a:p>
            <a:pPr algn="ctr"/>
            <a:r>
              <a:rPr lang="en-GB" dirty="0" smtClean="0">
                <a:solidFill>
                  <a:schemeClr val="tx2"/>
                </a:solidFill>
                <a:cs typeface="Calibri" pitchFamily="34" charset="0"/>
              </a:rPr>
              <a:t>Gender</a:t>
            </a:r>
            <a:endParaRPr lang="en-US" dirty="0">
              <a:solidFill>
                <a:schemeClr val="tx2"/>
              </a:solidFill>
              <a:cs typeface="Calibri" pitchFamily="34" charset="0"/>
            </a:endParaRPr>
          </a:p>
        </p:txBody>
      </p:sp>
      <p:sp>
        <p:nvSpPr>
          <p:cNvPr id="180" name="Rechteck 31"/>
          <p:cNvSpPr/>
          <p:nvPr/>
        </p:nvSpPr>
        <p:spPr>
          <a:xfrm>
            <a:off x="689948" y="359752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56%</a:t>
            </a:r>
            <a:endParaRPr lang="en-US" sz="2000" dirty="0">
              <a:solidFill>
                <a:schemeClr val="accent1">
                  <a:lumMod val="75000"/>
                </a:schemeClr>
              </a:solidFill>
            </a:endParaRPr>
          </a:p>
        </p:txBody>
      </p:sp>
      <p:sp>
        <p:nvSpPr>
          <p:cNvPr id="181" name="Rechteck 31"/>
          <p:cNvSpPr/>
          <p:nvPr/>
        </p:nvSpPr>
        <p:spPr>
          <a:xfrm>
            <a:off x="1385654" y="2499500"/>
            <a:ext cx="442429" cy="307777"/>
          </a:xfrm>
          <a:prstGeom prst="rect">
            <a:avLst/>
          </a:prstGeom>
        </p:spPr>
        <p:txBody>
          <a:bodyPr wrap="none" lIns="0" tIns="0" rIns="0" bIns="0" anchor="ctr" anchorCtr="0">
            <a:spAutoFit/>
          </a:bodyPr>
          <a:lstStyle/>
          <a:p>
            <a:pPr algn="ctr"/>
            <a:r>
              <a:rPr lang="en-US" sz="2000" dirty="0" smtClean="0">
                <a:solidFill>
                  <a:srgbClr val="D0103A"/>
                </a:solidFill>
              </a:rPr>
              <a:t>55%</a:t>
            </a:r>
            <a:endParaRPr lang="en-US" sz="2000" dirty="0">
              <a:solidFill>
                <a:srgbClr val="D0103A"/>
              </a:solidFill>
            </a:endParaRPr>
          </a:p>
        </p:txBody>
      </p:sp>
      <p:grpSp>
        <p:nvGrpSpPr>
          <p:cNvPr id="182" name="Group 181"/>
          <p:cNvGrpSpPr/>
          <p:nvPr/>
        </p:nvGrpSpPr>
        <p:grpSpPr>
          <a:xfrm>
            <a:off x="1283513" y="2851369"/>
            <a:ext cx="646711" cy="1146598"/>
            <a:chOff x="6566388" y="1799850"/>
            <a:chExt cx="775429" cy="1374812"/>
          </a:xfrm>
        </p:grpSpPr>
        <p:sp>
          <p:nvSpPr>
            <p:cNvPr id="188"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9" name="Group 188"/>
            <p:cNvGrpSpPr/>
            <p:nvPr/>
          </p:nvGrpSpPr>
          <p:grpSpPr>
            <a:xfrm>
              <a:off x="6739613" y="2152086"/>
              <a:ext cx="428978" cy="670341"/>
              <a:chOff x="6744069" y="2107565"/>
              <a:chExt cx="428978" cy="670341"/>
            </a:xfrm>
          </p:grpSpPr>
          <p:pic>
            <p:nvPicPr>
              <p:cNvPr id="190" name="Picture 18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91"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grpSp>
        <p:nvGrpSpPr>
          <p:cNvPr id="183" name="Group 182"/>
          <p:cNvGrpSpPr/>
          <p:nvPr/>
        </p:nvGrpSpPr>
        <p:grpSpPr>
          <a:xfrm>
            <a:off x="584565" y="2349864"/>
            <a:ext cx="653195" cy="1177545"/>
            <a:chOff x="5728324" y="1198527"/>
            <a:chExt cx="783204" cy="1411919"/>
          </a:xfrm>
        </p:grpSpPr>
        <p:sp>
          <p:nvSpPr>
            <p:cNvPr id="184"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5" name="Group 184"/>
            <p:cNvGrpSpPr/>
            <p:nvPr/>
          </p:nvGrpSpPr>
          <p:grpSpPr>
            <a:xfrm>
              <a:off x="5912120" y="1509565"/>
              <a:ext cx="415613" cy="789842"/>
              <a:chOff x="5891442" y="1525281"/>
              <a:chExt cx="415613" cy="789842"/>
            </a:xfrm>
          </p:grpSpPr>
          <p:sp>
            <p:nvSpPr>
              <p:cNvPr id="186"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sp>
            <p:nvSpPr>
              <p:cNvPr id="187"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sp>
        <p:nvSpPr>
          <p:cNvPr id="177" name="Text Box 3"/>
          <p:cNvSpPr txBox="1">
            <a:spLocks noChangeArrowheads="1"/>
          </p:cNvSpPr>
          <p:nvPr/>
        </p:nvSpPr>
        <p:spPr bwMode="auto">
          <a:xfrm>
            <a:off x="8709203" y="6278473"/>
            <a:ext cx="441147" cy="246221"/>
          </a:xfrm>
          <a:prstGeom prst="rect">
            <a:avLst/>
          </a:prstGeom>
          <a:noFill/>
          <a:ln w="9525">
            <a:noFill/>
            <a:miter lim="800000"/>
            <a:headEnd/>
            <a:tailEnd/>
          </a:ln>
        </p:spPr>
        <p:txBody>
          <a:bodyPr wrap="none">
            <a:spAutoFit/>
          </a:bodyPr>
          <a:lstStyle/>
          <a:p>
            <a:pPr algn="r"/>
            <a:r>
              <a:rPr lang="en-IE" sz="1000" i="1" dirty="0">
                <a:solidFill>
                  <a:srgbClr val="22505F"/>
                </a:solidFill>
                <a:cs typeface="Calibri" pitchFamily="34" charset="0"/>
              </a:rPr>
              <a:t>(Q </a:t>
            </a:r>
            <a:r>
              <a:rPr lang="en-IE" sz="1000" i="1" dirty="0" smtClean="0">
                <a:solidFill>
                  <a:srgbClr val="22505F"/>
                </a:solidFill>
                <a:cs typeface="Calibri" pitchFamily="34" charset="0"/>
              </a:rPr>
              <a:t>2)</a:t>
            </a:r>
            <a:endParaRPr lang="en-GB" sz="1000" i="1" dirty="0">
              <a:solidFill>
                <a:srgbClr val="22505F"/>
              </a:solidFill>
              <a:cs typeface="Calibri" pitchFamily="34" charset="0"/>
            </a:endParaRPr>
          </a:p>
        </p:txBody>
      </p:sp>
      <p:sp>
        <p:nvSpPr>
          <p:cNvPr id="193" name="Rectangle 192"/>
          <p:cNvSpPr/>
          <p:nvPr/>
        </p:nvSpPr>
        <p:spPr>
          <a:xfrm>
            <a:off x="5385440" y="5171263"/>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7" name="Freeform 5"/>
          <p:cNvSpPr>
            <a:spLocks noChangeAspect="1" noEditPoints="1"/>
          </p:cNvSpPr>
          <p:nvPr/>
        </p:nvSpPr>
        <p:spPr bwMode="gray">
          <a:xfrm>
            <a:off x="4580009"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8" name="Freeform 5"/>
          <p:cNvSpPr>
            <a:spLocks noChangeAspect="1" noEditPoints="1"/>
          </p:cNvSpPr>
          <p:nvPr/>
        </p:nvSpPr>
        <p:spPr bwMode="gray">
          <a:xfrm>
            <a:off x="4580028" y="46551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70" name="Freeform 5"/>
          <p:cNvSpPr>
            <a:spLocks noChangeAspect="1" noEditPoints="1"/>
          </p:cNvSpPr>
          <p:nvPr/>
        </p:nvSpPr>
        <p:spPr bwMode="gray">
          <a:xfrm>
            <a:off x="43807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3" name="Freeform 5"/>
          <p:cNvSpPr>
            <a:spLocks noChangeAspect="1" noEditPoints="1"/>
          </p:cNvSpPr>
          <p:nvPr/>
        </p:nvSpPr>
        <p:spPr bwMode="gray">
          <a:xfrm>
            <a:off x="1418142"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10000">
                <a:schemeClr val="bg2"/>
              </a:gs>
              <a:gs pos="1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4" name="Freeform 5"/>
          <p:cNvSpPr>
            <a:spLocks noChangeAspect="1" noEditPoints="1"/>
          </p:cNvSpPr>
          <p:nvPr/>
        </p:nvSpPr>
        <p:spPr bwMode="gray">
          <a:xfrm>
            <a:off x="45800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Tree>
    <p:extLst>
      <p:ext uri="{BB962C8B-B14F-4D97-AF65-F5344CB8AC3E}">
        <p14:creationId xmlns:p14="http://schemas.microsoft.com/office/powerpoint/2010/main" val="763282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4294967295"/>
          </p:nvPr>
        </p:nvSpPr>
        <p:spPr>
          <a:xfrm>
            <a:off x="109209" y="577542"/>
            <a:ext cx="2231380" cy="193899"/>
          </a:xfrm>
        </p:spPr>
        <p:txBody>
          <a:bodyPr wrap="none" lIns="0" tIns="0" rIns="0" bIns="0">
            <a:spAutoFit/>
          </a:bodyPr>
          <a:lstStyle/>
          <a:p>
            <a:pPr marL="0" indent="0">
              <a:buNone/>
              <a:defRPr/>
            </a:pPr>
            <a:r>
              <a:rPr lang="en-IE" sz="1400" dirty="0" smtClean="0">
                <a:solidFill>
                  <a:schemeClr val="accent5"/>
                </a:solidFill>
              </a:rPr>
              <a:t>(Base: All Adults 18+; n=1,002)</a:t>
            </a:r>
            <a:endParaRPr lang="en-IE" sz="1400" dirty="0">
              <a:solidFill>
                <a:schemeClr val="accent5"/>
              </a:solidFill>
            </a:endParaRPr>
          </a:p>
        </p:txBody>
      </p:sp>
      <p:sp>
        <p:nvSpPr>
          <p:cNvPr id="26" name="TextBox 25"/>
          <p:cNvSpPr txBox="1"/>
          <p:nvPr/>
        </p:nvSpPr>
        <p:spPr>
          <a:xfrm>
            <a:off x="4104602" y="2209822"/>
            <a:ext cx="593111" cy="369332"/>
          </a:xfrm>
          <a:prstGeom prst="rect">
            <a:avLst/>
          </a:prstGeom>
          <a:noFill/>
        </p:spPr>
        <p:txBody>
          <a:bodyPr wrap="none" rtlCol="0">
            <a:spAutoFit/>
          </a:bodyPr>
          <a:lstStyle/>
          <a:p>
            <a:r>
              <a:rPr lang="en-GB" dirty="0" smtClean="0">
                <a:solidFill>
                  <a:schemeClr val="tx2"/>
                </a:solidFill>
                <a:cs typeface="Arial" pitchFamily="34" charset="0"/>
              </a:rPr>
              <a:t>Age </a:t>
            </a:r>
            <a:endParaRPr lang="en-US" dirty="0">
              <a:solidFill>
                <a:schemeClr val="tx2"/>
              </a:solidFill>
              <a:cs typeface="Arial" pitchFamily="34" charset="0"/>
            </a:endParaRPr>
          </a:p>
        </p:txBody>
      </p:sp>
      <p:sp>
        <p:nvSpPr>
          <p:cNvPr id="27" name="TextBox 26"/>
          <p:cNvSpPr txBox="1"/>
          <p:nvPr/>
        </p:nvSpPr>
        <p:spPr>
          <a:xfrm>
            <a:off x="7355100" y="2209822"/>
            <a:ext cx="826637" cy="369332"/>
          </a:xfrm>
          <a:prstGeom prst="rect">
            <a:avLst/>
          </a:prstGeom>
          <a:noFill/>
        </p:spPr>
        <p:txBody>
          <a:bodyPr wrap="none" rtlCol="0">
            <a:spAutoFit/>
          </a:bodyPr>
          <a:lstStyle/>
          <a:p>
            <a:r>
              <a:rPr lang="en-GB" dirty="0" smtClean="0">
                <a:solidFill>
                  <a:schemeClr val="tx2"/>
                </a:solidFill>
                <a:cs typeface="Arial" pitchFamily="34" charset="0"/>
              </a:rPr>
              <a:t>Region</a:t>
            </a:r>
            <a:endParaRPr lang="en-US" dirty="0">
              <a:solidFill>
                <a:schemeClr val="tx2"/>
              </a:solidFill>
              <a:cs typeface="Arial" pitchFamily="34" charset="0"/>
            </a:endParaRPr>
          </a:p>
        </p:txBody>
      </p:sp>
      <p:sp>
        <p:nvSpPr>
          <p:cNvPr id="100" name="Freeform 5"/>
          <p:cNvSpPr>
            <a:spLocks noChangeAspect="1" noEditPoints="1"/>
          </p:cNvSpPr>
          <p:nvPr/>
        </p:nvSpPr>
        <p:spPr bwMode="gray">
          <a:xfrm>
            <a:off x="3384336"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1" name="Freeform 5"/>
          <p:cNvSpPr>
            <a:spLocks noChangeAspect="1" noEditPoints="1"/>
          </p:cNvSpPr>
          <p:nvPr/>
        </p:nvSpPr>
        <p:spPr bwMode="gray">
          <a:xfrm>
            <a:off x="4978573"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2" name="Freeform 5"/>
          <p:cNvSpPr>
            <a:spLocks noChangeAspect="1" noEditPoints="1"/>
          </p:cNvSpPr>
          <p:nvPr/>
        </p:nvSpPr>
        <p:spPr bwMode="gray">
          <a:xfrm>
            <a:off x="3583618"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3" name="Freeform 5"/>
          <p:cNvSpPr>
            <a:spLocks noChangeAspect="1" noEditPoints="1"/>
          </p:cNvSpPr>
          <p:nvPr/>
        </p:nvSpPr>
        <p:spPr bwMode="gray">
          <a:xfrm>
            <a:off x="4181464"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4" name="Freeform 5"/>
          <p:cNvSpPr>
            <a:spLocks noChangeAspect="1" noEditPoints="1"/>
          </p:cNvSpPr>
          <p:nvPr/>
        </p:nvSpPr>
        <p:spPr bwMode="gray">
          <a:xfrm>
            <a:off x="4779291"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5" name="Freeform 5"/>
          <p:cNvSpPr>
            <a:spLocks noChangeAspect="1" noEditPoints="1"/>
          </p:cNvSpPr>
          <p:nvPr/>
        </p:nvSpPr>
        <p:spPr bwMode="gray">
          <a:xfrm>
            <a:off x="4580009"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6" name="Freeform 5"/>
          <p:cNvSpPr>
            <a:spLocks noChangeAspect="1" noEditPoints="1"/>
          </p:cNvSpPr>
          <p:nvPr/>
        </p:nvSpPr>
        <p:spPr bwMode="gray">
          <a:xfrm>
            <a:off x="5177855"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7" name="Freeform 5"/>
          <p:cNvSpPr>
            <a:spLocks noChangeAspect="1" noEditPoints="1"/>
          </p:cNvSpPr>
          <p:nvPr/>
        </p:nvSpPr>
        <p:spPr bwMode="gray">
          <a:xfrm>
            <a:off x="3982182"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8" name="Freeform 5"/>
          <p:cNvSpPr>
            <a:spLocks noChangeAspect="1" noEditPoints="1"/>
          </p:cNvSpPr>
          <p:nvPr/>
        </p:nvSpPr>
        <p:spPr bwMode="gray">
          <a:xfrm>
            <a:off x="3782900"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9" name="Freeform 5"/>
          <p:cNvSpPr>
            <a:spLocks noChangeAspect="1" noEditPoints="1"/>
          </p:cNvSpPr>
          <p:nvPr/>
        </p:nvSpPr>
        <p:spPr bwMode="gray">
          <a:xfrm>
            <a:off x="4380746" y="2745959"/>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31" name="TextBox 30"/>
          <p:cNvSpPr txBox="1"/>
          <p:nvPr/>
        </p:nvSpPr>
        <p:spPr>
          <a:xfrm>
            <a:off x="2719529" y="2795271"/>
            <a:ext cx="604653" cy="307777"/>
          </a:xfrm>
          <a:prstGeom prst="rect">
            <a:avLst/>
          </a:prstGeom>
          <a:noFill/>
        </p:spPr>
        <p:txBody>
          <a:bodyPr wrap="none" rtlCol="0">
            <a:spAutoFit/>
          </a:bodyPr>
          <a:lstStyle/>
          <a:p>
            <a:r>
              <a:rPr lang="en-IE" sz="1400" dirty="0" smtClean="0">
                <a:solidFill>
                  <a:schemeClr val="bg1"/>
                </a:solidFill>
              </a:rPr>
              <a:t>18-24</a:t>
            </a:r>
            <a:endParaRPr lang="en-GB" sz="1400" dirty="0">
              <a:solidFill>
                <a:schemeClr val="bg1"/>
              </a:solidFill>
            </a:endParaRPr>
          </a:p>
        </p:txBody>
      </p:sp>
      <p:sp>
        <p:nvSpPr>
          <p:cNvPr id="32" name="TextBox 31"/>
          <p:cNvSpPr txBox="1"/>
          <p:nvPr/>
        </p:nvSpPr>
        <p:spPr>
          <a:xfrm>
            <a:off x="2719529" y="3272474"/>
            <a:ext cx="604653" cy="307777"/>
          </a:xfrm>
          <a:prstGeom prst="rect">
            <a:avLst/>
          </a:prstGeom>
          <a:noFill/>
        </p:spPr>
        <p:txBody>
          <a:bodyPr wrap="none" rtlCol="0">
            <a:spAutoFit/>
          </a:bodyPr>
          <a:lstStyle/>
          <a:p>
            <a:r>
              <a:rPr lang="en-IE" sz="1400" dirty="0" smtClean="0">
                <a:solidFill>
                  <a:schemeClr val="bg1"/>
                </a:solidFill>
              </a:rPr>
              <a:t>25-34</a:t>
            </a:r>
            <a:endParaRPr lang="en-GB" sz="1400" dirty="0">
              <a:solidFill>
                <a:schemeClr val="bg1"/>
              </a:solidFill>
            </a:endParaRPr>
          </a:p>
        </p:txBody>
      </p:sp>
      <p:sp>
        <p:nvSpPr>
          <p:cNvPr id="34" name="TextBox 33"/>
          <p:cNvSpPr txBox="1"/>
          <p:nvPr/>
        </p:nvSpPr>
        <p:spPr>
          <a:xfrm>
            <a:off x="2719529" y="3749677"/>
            <a:ext cx="604653" cy="307777"/>
          </a:xfrm>
          <a:prstGeom prst="rect">
            <a:avLst/>
          </a:prstGeom>
          <a:noFill/>
        </p:spPr>
        <p:txBody>
          <a:bodyPr wrap="none" rtlCol="0">
            <a:spAutoFit/>
          </a:bodyPr>
          <a:lstStyle/>
          <a:p>
            <a:r>
              <a:rPr lang="en-IE" sz="1400" dirty="0" smtClean="0">
                <a:solidFill>
                  <a:schemeClr val="bg1"/>
                </a:solidFill>
              </a:rPr>
              <a:t>35-44</a:t>
            </a:r>
            <a:endParaRPr lang="en-GB" sz="1400" dirty="0">
              <a:solidFill>
                <a:schemeClr val="bg1"/>
              </a:solidFill>
            </a:endParaRPr>
          </a:p>
        </p:txBody>
      </p:sp>
      <p:sp>
        <p:nvSpPr>
          <p:cNvPr id="36" name="TextBox 35"/>
          <p:cNvSpPr txBox="1"/>
          <p:nvPr/>
        </p:nvSpPr>
        <p:spPr>
          <a:xfrm>
            <a:off x="2719529" y="4226880"/>
            <a:ext cx="604653" cy="307777"/>
          </a:xfrm>
          <a:prstGeom prst="rect">
            <a:avLst/>
          </a:prstGeom>
          <a:noFill/>
        </p:spPr>
        <p:txBody>
          <a:bodyPr wrap="none" rtlCol="0">
            <a:spAutoFit/>
          </a:bodyPr>
          <a:lstStyle/>
          <a:p>
            <a:r>
              <a:rPr lang="en-IE" sz="1400" dirty="0" smtClean="0">
                <a:solidFill>
                  <a:schemeClr val="bg1"/>
                </a:solidFill>
              </a:rPr>
              <a:t>45-54</a:t>
            </a:r>
            <a:endParaRPr lang="en-GB" sz="1400" dirty="0">
              <a:solidFill>
                <a:schemeClr val="bg1"/>
              </a:solidFill>
            </a:endParaRPr>
          </a:p>
        </p:txBody>
      </p:sp>
      <p:sp>
        <p:nvSpPr>
          <p:cNvPr id="37" name="TextBox 36"/>
          <p:cNvSpPr txBox="1"/>
          <p:nvPr/>
        </p:nvSpPr>
        <p:spPr>
          <a:xfrm>
            <a:off x="2719529" y="4704083"/>
            <a:ext cx="604653" cy="307777"/>
          </a:xfrm>
          <a:prstGeom prst="rect">
            <a:avLst/>
          </a:prstGeom>
          <a:noFill/>
        </p:spPr>
        <p:txBody>
          <a:bodyPr wrap="none" rtlCol="0">
            <a:spAutoFit/>
          </a:bodyPr>
          <a:lstStyle/>
          <a:p>
            <a:r>
              <a:rPr lang="en-IE" sz="1400" dirty="0" smtClean="0">
                <a:solidFill>
                  <a:schemeClr val="bg1"/>
                </a:solidFill>
              </a:rPr>
              <a:t>55-64</a:t>
            </a:r>
            <a:endParaRPr lang="en-GB" sz="1400" dirty="0">
              <a:solidFill>
                <a:schemeClr val="bg1"/>
              </a:solidFill>
            </a:endParaRPr>
          </a:p>
        </p:txBody>
      </p:sp>
      <p:sp>
        <p:nvSpPr>
          <p:cNvPr id="38" name="TextBox 37"/>
          <p:cNvSpPr txBox="1"/>
          <p:nvPr/>
        </p:nvSpPr>
        <p:spPr>
          <a:xfrm>
            <a:off x="2867006" y="5182410"/>
            <a:ext cx="457176"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90" name="Freeform 5"/>
          <p:cNvSpPr>
            <a:spLocks noChangeAspect="1" noEditPoints="1"/>
          </p:cNvSpPr>
          <p:nvPr/>
        </p:nvSpPr>
        <p:spPr bwMode="gray">
          <a:xfrm>
            <a:off x="338433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1" name="Freeform 5"/>
          <p:cNvSpPr>
            <a:spLocks noChangeAspect="1" noEditPoints="1"/>
          </p:cNvSpPr>
          <p:nvPr/>
        </p:nvSpPr>
        <p:spPr bwMode="gray">
          <a:xfrm>
            <a:off x="4181464"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2" name="Freeform 5"/>
          <p:cNvSpPr>
            <a:spLocks noChangeAspect="1" noEditPoints="1"/>
          </p:cNvSpPr>
          <p:nvPr/>
        </p:nvSpPr>
        <p:spPr bwMode="gray">
          <a:xfrm>
            <a:off x="358361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3" name="Freeform 5"/>
          <p:cNvSpPr>
            <a:spLocks noChangeAspect="1" noEditPoints="1"/>
          </p:cNvSpPr>
          <p:nvPr/>
        </p:nvSpPr>
        <p:spPr bwMode="gray">
          <a:xfrm>
            <a:off x="438074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4" name="Freeform 5"/>
          <p:cNvSpPr>
            <a:spLocks noChangeAspect="1" noEditPoints="1"/>
          </p:cNvSpPr>
          <p:nvPr/>
        </p:nvSpPr>
        <p:spPr bwMode="gray">
          <a:xfrm>
            <a:off x="477931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5" name="Freeform 5"/>
          <p:cNvSpPr>
            <a:spLocks noChangeAspect="1" noEditPoints="1"/>
          </p:cNvSpPr>
          <p:nvPr/>
        </p:nvSpPr>
        <p:spPr bwMode="gray">
          <a:xfrm>
            <a:off x="458002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6" name="Freeform 5"/>
          <p:cNvSpPr>
            <a:spLocks noChangeAspect="1" noEditPoints="1"/>
          </p:cNvSpPr>
          <p:nvPr/>
        </p:nvSpPr>
        <p:spPr bwMode="gray">
          <a:xfrm>
            <a:off x="5177855"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7" name="Freeform 5"/>
          <p:cNvSpPr>
            <a:spLocks noChangeAspect="1" noEditPoints="1"/>
          </p:cNvSpPr>
          <p:nvPr/>
        </p:nvSpPr>
        <p:spPr bwMode="gray">
          <a:xfrm>
            <a:off x="3982182"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8" name="Freeform 5"/>
          <p:cNvSpPr>
            <a:spLocks noChangeAspect="1" noEditPoints="1"/>
          </p:cNvSpPr>
          <p:nvPr/>
        </p:nvSpPr>
        <p:spPr bwMode="gray">
          <a:xfrm>
            <a:off x="378290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9" name="Freeform 5"/>
          <p:cNvSpPr>
            <a:spLocks noChangeAspect="1" noEditPoints="1"/>
          </p:cNvSpPr>
          <p:nvPr/>
        </p:nvSpPr>
        <p:spPr bwMode="gray">
          <a:xfrm>
            <a:off x="4978592" y="417756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0" name="Freeform 5"/>
          <p:cNvSpPr>
            <a:spLocks noChangeAspect="1" noEditPoints="1"/>
          </p:cNvSpPr>
          <p:nvPr/>
        </p:nvSpPr>
        <p:spPr bwMode="gray">
          <a:xfrm>
            <a:off x="3384336"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2" name="Freeform 5"/>
          <p:cNvSpPr>
            <a:spLocks noChangeAspect="1" noEditPoints="1"/>
          </p:cNvSpPr>
          <p:nvPr/>
        </p:nvSpPr>
        <p:spPr bwMode="gray">
          <a:xfrm>
            <a:off x="3583618"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3" name="Freeform 5"/>
          <p:cNvSpPr>
            <a:spLocks noChangeAspect="1" noEditPoints="1"/>
          </p:cNvSpPr>
          <p:nvPr/>
        </p:nvSpPr>
        <p:spPr bwMode="gray">
          <a:xfrm>
            <a:off x="4181464"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4" name="Freeform 5"/>
          <p:cNvSpPr>
            <a:spLocks noChangeAspect="1" noEditPoints="1"/>
          </p:cNvSpPr>
          <p:nvPr/>
        </p:nvSpPr>
        <p:spPr bwMode="gray">
          <a:xfrm>
            <a:off x="4779291"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5" name="Freeform 5"/>
          <p:cNvSpPr>
            <a:spLocks noChangeAspect="1" noEditPoints="1"/>
          </p:cNvSpPr>
          <p:nvPr/>
        </p:nvSpPr>
        <p:spPr bwMode="gray">
          <a:xfrm>
            <a:off x="4978573"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6" name="Freeform 5"/>
          <p:cNvSpPr>
            <a:spLocks noChangeAspect="1" noEditPoints="1"/>
          </p:cNvSpPr>
          <p:nvPr/>
        </p:nvSpPr>
        <p:spPr bwMode="gray">
          <a:xfrm>
            <a:off x="5177855"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7" name="Freeform 5"/>
          <p:cNvSpPr>
            <a:spLocks noChangeAspect="1" noEditPoints="1"/>
          </p:cNvSpPr>
          <p:nvPr/>
        </p:nvSpPr>
        <p:spPr bwMode="gray">
          <a:xfrm>
            <a:off x="3982182"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8" name="Freeform 5"/>
          <p:cNvSpPr>
            <a:spLocks noChangeAspect="1" noEditPoints="1"/>
          </p:cNvSpPr>
          <p:nvPr/>
        </p:nvSpPr>
        <p:spPr bwMode="gray">
          <a:xfrm>
            <a:off x="3782900"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9" name="Freeform 5"/>
          <p:cNvSpPr>
            <a:spLocks noChangeAspect="1" noEditPoints="1"/>
          </p:cNvSpPr>
          <p:nvPr/>
        </p:nvSpPr>
        <p:spPr bwMode="gray">
          <a:xfrm>
            <a:off x="4380746" y="3223162"/>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0" name="Freeform 5"/>
          <p:cNvSpPr>
            <a:spLocks noChangeAspect="1" noEditPoints="1"/>
          </p:cNvSpPr>
          <p:nvPr/>
        </p:nvSpPr>
        <p:spPr bwMode="gray">
          <a:xfrm>
            <a:off x="33843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1" name="Freeform 5"/>
          <p:cNvSpPr>
            <a:spLocks noChangeAspect="1" noEditPoints="1"/>
          </p:cNvSpPr>
          <p:nvPr/>
        </p:nvSpPr>
        <p:spPr bwMode="gray">
          <a:xfrm>
            <a:off x="418145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2" name="Freeform 5"/>
          <p:cNvSpPr>
            <a:spLocks noChangeAspect="1" noEditPoints="1"/>
          </p:cNvSpPr>
          <p:nvPr/>
        </p:nvSpPr>
        <p:spPr bwMode="gray">
          <a:xfrm>
            <a:off x="35836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3" name="Freeform 5"/>
          <p:cNvSpPr>
            <a:spLocks noChangeAspect="1" noEditPoints="1"/>
          </p:cNvSpPr>
          <p:nvPr/>
        </p:nvSpPr>
        <p:spPr bwMode="gray">
          <a:xfrm>
            <a:off x="43807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4" name="Freeform 5"/>
          <p:cNvSpPr>
            <a:spLocks noChangeAspect="1" noEditPoints="1"/>
          </p:cNvSpPr>
          <p:nvPr/>
        </p:nvSpPr>
        <p:spPr bwMode="gray">
          <a:xfrm>
            <a:off x="47792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5" name="Freeform 5"/>
          <p:cNvSpPr>
            <a:spLocks noChangeAspect="1" noEditPoints="1"/>
          </p:cNvSpPr>
          <p:nvPr/>
        </p:nvSpPr>
        <p:spPr bwMode="gray">
          <a:xfrm>
            <a:off x="49785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6" name="Freeform 5"/>
          <p:cNvSpPr>
            <a:spLocks noChangeAspect="1" noEditPoints="1"/>
          </p:cNvSpPr>
          <p:nvPr/>
        </p:nvSpPr>
        <p:spPr bwMode="gray">
          <a:xfrm>
            <a:off x="5177855"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7" name="Freeform 5"/>
          <p:cNvSpPr>
            <a:spLocks noChangeAspect="1" noEditPoints="1"/>
          </p:cNvSpPr>
          <p:nvPr/>
        </p:nvSpPr>
        <p:spPr bwMode="gray">
          <a:xfrm>
            <a:off x="39821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8" name="Freeform 5"/>
          <p:cNvSpPr>
            <a:spLocks noChangeAspect="1" noEditPoints="1"/>
          </p:cNvSpPr>
          <p:nvPr/>
        </p:nvSpPr>
        <p:spPr bwMode="gray">
          <a:xfrm>
            <a:off x="37828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0" name="Freeform 5"/>
          <p:cNvSpPr>
            <a:spLocks noChangeAspect="1" noEditPoints="1"/>
          </p:cNvSpPr>
          <p:nvPr/>
        </p:nvSpPr>
        <p:spPr bwMode="gray">
          <a:xfrm>
            <a:off x="33843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1" name="Freeform 5"/>
          <p:cNvSpPr>
            <a:spLocks noChangeAspect="1" noEditPoints="1"/>
          </p:cNvSpPr>
          <p:nvPr/>
        </p:nvSpPr>
        <p:spPr bwMode="gray">
          <a:xfrm>
            <a:off x="418145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2" name="Freeform 5"/>
          <p:cNvSpPr>
            <a:spLocks noChangeAspect="1" noEditPoints="1"/>
          </p:cNvSpPr>
          <p:nvPr/>
        </p:nvSpPr>
        <p:spPr bwMode="gray">
          <a:xfrm>
            <a:off x="35836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3" name="Freeform 5"/>
          <p:cNvSpPr>
            <a:spLocks noChangeAspect="1" noEditPoints="1"/>
          </p:cNvSpPr>
          <p:nvPr/>
        </p:nvSpPr>
        <p:spPr bwMode="gray">
          <a:xfrm>
            <a:off x="45800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4" name="Freeform 5"/>
          <p:cNvSpPr>
            <a:spLocks noChangeAspect="1" noEditPoints="1"/>
          </p:cNvSpPr>
          <p:nvPr/>
        </p:nvSpPr>
        <p:spPr bwMode="gray">
          <a:xfrm>
            <a:off x="47792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5" name="Freeform 5"/>
          <p:cNvSpPr>
            <a:spLocks noChangeAspect="1" noEditPoints="1"/>
          </p:cNvSpPr>
          <p:nvPr/>
        </p:nvSpPr>
        <p:spPr bwMode="gray">
          <a:xfrm>
            <a:off x="49785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6" name="Freeform 5"/>
          <p:cNvSpPr>
            <a:spLocks noChangeAspect="1" noEditPoints="1"/>
          </p:cNvSpPr>
          <p:nvPr/>
        </p:nvSpPr>
        <p:spPr bwMode="gray">
          <a:xfrm>
            <a:off x="5177855"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7" name="Freeform 5"/>
          <p:cNvSpPr>
            <a:spLocks noChangeAspect="1" noEditPoints="1"/>
          </p:cNvSpPr>
          <p:nvPr/>
        </p:nvSpPr>
        <p:spPr bwMode="gray">
          <a:xfrm>
            <a:off x="39821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8" name="Freeform 5"/>
          <p:cNvSpPr>
            <a:spLocks noChangeAspect="1" noEditPoints="1"/>
          </p:cNvSpPr>
          <p:nvPr/>
        </p:nvSpPr>
        <p:spPr bwMode="gray">
          <a:xfrm>
            <a:off x="37828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0" name="Freeform 5"/>
          <p:cNvSpPr>
            <a:spLocks noChangeAspect="1" noEditPoints="1"/>
          </p:cNvSpPr>
          <p:nvPr/>
        </p:nvSpPr>
        <p:spPr bwMode="gray">
          <a:xfrm>
            <a:off x="338433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1" name="Freeform 5"/>
          <p:cNvSpPr>
            <a:spLocks noChangeAspect="1" noEditPoints="1"/>
          </p:cNvSpPr>
          <p:nvPr/>
        </p:nvSpPr>
        <p:spPr bwMode="gray">
          <a:xfrm>
            <a:off x="4181464"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2" name="Freeform 5"/>
          <p:cNvSpPr>
            <a:spLocks noChangeAspect="1" noEditPoints="1"/>
          </p:cNvSpPr>
          <p:nvPr/>
        </p:nvSpPr>
        <p:spPr bwMode="gray">
          <a:xfrm>
            <a:off x="3583618"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3" name="Freeform 5"/>
          <p:cNvSpPr>
            <a:spLocks noChangeAspect="1" noEditPoints="1"/>
          </p:cNvSpPr>
          <p:nvPr/>
        </p:nvSpPr>
        <p:spPr bwMode="gray">
          <a:xfrm>
            <a:off x="438074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5" name="Freeform 5"/>
          <p:cNvSpPr>
            <a:spLocks noChangeAspect="1" noEditPoints="1"/>
          </p:cNvSpPr>
          <p:nvPr/>
        </p:nvSpPr>
        <p:spPr bwMode="gray">
          <a:xfrm>
            <a:off x="4978573"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6" name="Freeform 5"/>
          <p:cNvSpPr>
            <a:spLocks noChangeAspect="1" noEditPoints="1"/>
          </p:cNvSpPr>
          <p:nvPr/>
        </p:nvSpPr>
        <p:spPr bwMode="gray">
          <a:xfrm>
            <a:off x="5177855"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7" name="Freeform 5"/>
          <p:cNvSpPr>
            <a:spLocks noChangeAspect="1" noEditPoints="1"/>
          </p:cNvSpPr>
          <p:nvPr/>
        </p:nvSpPr>
        <p:spPr bwMode="gray">
          <a:xfrm>
            <a:off x="3982182"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8" name="Freeform 5"/>
          <p:cNvSpPr>
            <a:spLocks noChangeAspect="1" noEditPoints="1"/>
          </p:cNvSpPr>
          <p:nvPr/>
        </p:nvSpPr>
        <p:spPr bwMode="gray">
          <a:xfrm>
            <a:off x="3782900"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9" name="Freeform 5"/>
          <p:cNvSpPr>
            <a:spLocks noChangeAspect="1" noEditPoints="1"/>
          </p:cNvSpPr>
          <p:nvPr/>
        </p:nvSpPr>
        <p:spPr bwMode="gray">
          <a:xfrm>
            <a:off x="4779310" y="4654771"/>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10" name="Rechteck 92"/>
          <p:cNvSpPr/>
          <p:nvPr/>
        </p:nvSpPr>
        <p:spPr bwMode="gray">
          <a:xfrm>
            <a:off x="266544" y="4540270"/>
            <a:ext cx="1729641"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Higher Social </a:t>
            </a:r>
            <a:r>
              <a:rPr lang="de-DE" sz="1200" kern="0" dirty="0" smtClean="0">
                <a:solidFill>
                  <a:schemeClr val="bg1"/>
                </a:solidFill>
              </a:rPr>
              <a:t>Grades:</a:t>
            </a:r>
            <a:r>
              <a:rPr lang="de-DE" kern="0" dirty="0" smtClean="0">
                <a:solidFill>
                  <a:schemeClr val="bg1"/>
                </a:solidFill>
              </a:rPr>
              <a:t>67%</a:t>
            </a:r>
            <a:endParaRPr lang="de-DE" kern="0" dirty="0">
              <a:solidFill>
                <a:schemeClr val="bg1"/>
              </a:solidFill>
            </a:endParaRPr>
          </a:p>
        </p:txBody>
      </p:sp>
      <p:sp>
        <p:nvSpPr>
          <p:cNvPr id="111" name="Rechteck 92"/>
          <p:cNvSpPr/>
          <p:nvPr/>
        </p:nvSpPr>
        <p:spPr bwMode="gray">
          <a:xfrm>
            <a:off x="266545" y="5148407"/>
            <a:ext cx="1737655"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Lower Social Grades</a:t>
            </a:r>
            <a:r>
              <a:rPr lang="de-DE" sz="1200" kern="0" dirty="0" smtClean="0">
                <a:solidFill>
                  <a:schemeClr val="bg1"/>
                </a:solidFill>
              </a:rPr>
              <a:t>: </a:t>
            </a:r>
            <a:r>
              <a:rPr lang="de-DE" kern="0" dirty="0" smtClean="0">
                <a:solidFill>
                  <a:schemeClr val="bg1"/>
                </a:solidFill>
              </a:rPr>
              <a:t>63%</a:t>
            </a:r>
            <a:endParaRPr lang="de-DE" kern="0" dirty="0">
              <a:solidFill>
                <a:schemeClr val="bg1"/>
              </a:solidFill>
            </a:endParaRPr>
          </a:p>
        </p:txBody>
      </p:sp>
      <p:sp>
        <p:nvSpPr>
          <p:cNvPr id="112" name="TextBox 111"/>
          <p:cNvSpPr txBox="1"/>
          <p:nvPr/>
        </p:nvSpPr>
        <p:spPr>
          <a:xfrm>
            <a:off x="560018" y="4236125"/>
            <a:ext cx="1163845" cy="276999"/>
          </a:xfrm>
          <a:prstGeom prst="rect">
            <a:avLst/>
          </a:prstGeom>
          <a:noFill/>
        </p:spPr>
        <p:txBody>
          <a:bodyPr wrap="none" lIns="0" tIns="0" rIns="0" bIns="0" rtlCol="0">
            <a:spAutoFit/>
          </a:bodyPr>
          <a:lstStyle/>
          <a:p>
            <a:r>
              <a:rPr lang="en-GB" dirty="0" smtClean="0">
                <a:solidFill>
                  <a:schemeClr val="tx2"/>
                </a:solidFill>
                <a:cs typeface="Arial" pitchFamily="34" charset="0"/>
              </a:rPr>
              <a:t>Social Grade</a:t>
            </a:r>
            <a:endParaRPr lang="en-US" dirty="0">
              <a:solidFill>
                <a:schemeClr val="tx2"/>
              </a:solidFill>
              <a:cs typeface="Arial" pitchFamily="34" charset="0"/>
            </a:endParaRPr>
          </a:p>
        </p:txBody>
      </p:sp>
      <p:cxnSp>
        <p:nvCxnSpPr>
          <p:cNvPr id="113" name="Straight Connector 112"/>
          <p:cNvCxnSpPr/>
          <p:nvPr/>
        </p:nvCxnSpPr>
        <p:spPr>
          <a:xfrm>
            <a:off x="628650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45745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sp>
        <p:nvSpPr>
          <p:cNvPr id="28" name="Rectangle 27"/>
          <p:cNvSpPr/>
          <p:nvPr/>
        </p:nvSpPr>
        <p:spPr>
          <a:xfrm>
            <a:off x="77453" y="1068545"/>
            <a:ext cx="2220566" cy="959302"/>
          </a:xfrm>
          <a:prstGeom prst="rect">
            <a:avLst/>
          </a:prstGeom>
        </p:spPr>
        <p:txBody>
          <a:bodyPr wrap="square" anchor="ctr">
            <a:spAutoFit/>
          </a:bodyPr>
          <a:lstStyle/>
          <a:p>
            <a:pPr algn="r">
              <a:lnSpc>
                <a:spcPct val="75000"/>
              </a:lnSpc>
            </a:pPr>
            <a:r>
              <a:rPr lang="en-GB" sz="7200" b="1" dirty="0" smtClean="0">
                <a:solidFill>
                  <a:schemeClr val="accent1"/>
                </a:solidFill>
                <a:cs typeface="Arial" pitchFamily="34" charset="0"/>
              </a:rPr>
              <a:t>63%</a:t>
            </a:r>
            <a:endParaRPr lang="en-US" sz="1600" dirty="0">
              <a:solidFill>
                <a:schemeClr val="accent1"/>
              </a:solidFill>
              <a:cs typeface="Arial" pitchFamily="34" charset="0"/>
            </a:endParaRPr>
          </a:p>
        </p:txBody>
      </p:sp>
      <p:pic>
        <p:nvPicPr>
          <p:cNvPr id="118" name="Picture 117"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7953" y="2705912"/>
            <a:ext cx="2238183" cy="2563200"/>
          </a:xfrm>
          <a:prstGeom prst="rect">
            <a:avLst/>
          </a:prstGeom>
        </p:spPr>
      </p:pic>
      <p:sp>
        <p:nvSpPr>
          <p:cNvPr id="119" name="TextBox 9"/>
          <p:cNvSpPr txBox="1">
            <a:spLocks noChangeArrowheads="1"/>
          </p:cNvSpPr>
          <p:nvPr/>
        </p:nvSpPr>
        <p:spPr bwMode="auto">
          <a:xfrm>
            <a:off x="7762914" y="3810423"/>
            <a:ext cx="910808" cy="769441"/>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Rest of </a:t>
            </a:r>
            <a:br>
              <a:rPr kumimoji="0" lang="en-IE" sz="1000" b="0" i="0" u="none" strike="noStrike" kern="0" cap="none" spc="0" normalizeH="0" baseline="0" noProof="0" dirty="0" smtClean="0">
                <a:ln>
                  <a:noFill/>
                </a:ln>
                <a:solidFill>
                  <a:schemeClr val="bg1"/>
                </a:solidFill>
                <a:effectLst/>
                <a:uLnTx/>
                <a:uFillTx/>
                <a:cs typeface="Calibri" pitchFamily="34" charset="0"/>
              </a:rPr>
            </a:br>
            <a:r>
              <a:rPr kumimoji="0" lang="en-IE" sz="1000" b="0" i="0" u="none" strike="noStrike" kern="0" cap="none" spc="0" normalizeH="0" baseline="0" noProof="0" dirty="0" smtClean="0">
                <a:ln>
                  <a:noFill/>
                </a:ln>
                <a:solidFill>
                  <a:schemeClr val="bg1"/>
                </a:solidFill>
                <a:effectLst/>
                <a:uLnTx/>
                <a:uFillTx/>
                <a:cs typeface="Calibri" pitchFamily="34" charset="0"/>
              </a:rPr>
              <a:t>Leinster </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60</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0" name="TextBox 9"/>
          <p:cNvSpPr txBox="1">
            <a:spLocks noChangeArrowheads="1"/>
          </p:cNvSpPr>
          <p:nvPr/>
        </p:nvSpPr>
        <p:spPr bwMode="auto">
          <a:xfrm>
            <a:off x="7015646" y="4384918"/>
            <a:ext cx="910808"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effectLst/>
                <a:uLnTx/>
                <a:uFillTx/>
                <a:cs typeface="Calibri" pitchFamily="34" charset="0"/>
              </a:rPr>
              <a:t>Munster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cs typeface="Calibri" pitchFamily="34" charset="0"/>
              </a:rPr>
              <a:t>61</a:t>
            </a:r>
            <a:r>
              <a:rPr kumimoji="0" lang="en-IE" sz="2400" b="0" i="0" u="none" strike="noStrike" kern="0" cap="none" spc="0" normalizeH="0" baseline="0" noProof="0" dirty="0" smtClean="0">
                <a:ln>
                  <a:noFill/>
                </a:ln>
                <a:effectLst/>
                <a:uLnTx/>
                <a:uFillTx/>
                <a:cs typeface="Calibri" pitchFamily="34" charset="0"/>
              </a:rPr>
              <a:t>%</a:t>
            </a:r>
          </a:p>
        </p:txBody>
      </p:sp>
      <p:sp>
        <p:nvSpPr>
          <p:cNvPr id="121" name="TextBox 9"/>
          <p:cNvSpPr txBox="1">
            <a:spLocks noChangeArrowheads="1"/>
          </p:cNvSpPr>
          <p:nvPr/>
        </p:nvSpPr>
        <p:spPr bwMode="auto">
          <a:xfrm>
            <a:off x="7011489" y="3503856"/>
            <a:ext cx="1038252"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Conn/ Ulster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63</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6" name="TextBox 9"/>
          <p:cNvSpPr txBox="1">
            <a:spLocks noChangeArrowheads="1"/>
          </p:cNvSpPr>
          <p:nvPr/>
        </p:nvSpPr>
        <p:spPr bwMode="auto">
          <a:xfrm>
            <a:off x="8300394" y="3225786"/>
            <a:ext cx="770692" cy="615553"/>
          </a:xfrm>
          <a:prstGeom prst="rect">
            <a:avLst/>
          </a:prstGeom>
          <a:solidFill>
            <a:srgbClr val="FFFFFF"/>
          </a:solidFill>
          <a:ln w="9525">
            <a:solidFill>
              <a:srgbClr val="CEC7BA"/>
            </a:solidFill>
            <a:prstDash val="dash"/>
            <a:miter lim="800000"/>
            <a:headEnd/>
            <a:tailEnd/>
          </a:ln>
        </p:spPr>
        <p:txBody>
          <a:bodyPr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Dublin</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69</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cxnSp>
        <p:nvCxnSpPr>
          <p:cNvPr id="129" name="Straight Connector 105"/>
          <p:cNvCxnSpPr>
            <a:cxnSpLocks noChangeShapeType="1"/>
            <a:stCxn id="126" idx="2"/>
          </p:cNvCxnSpPr>
          <p:nvPr/>
        </p:nvCxnSpPr>
        <p:spPr bwMode="auto">
          <a:xfrm flipH="1">
            <a:off x="8411866" y="3841339"/>
            <a:ext cx="273874" cy="321234"/>
          </a:xfrm>
          <a:prstGeom prst="line">
            <a:avLst/>
          </a:prstGeom>
          <a:noFill/>
          <a:ln w="9525" algn="ctr">
            <a:solidFill>
              <a:srgbClr val="CEC7BA"/>
            </a:solidFill>
            <a:round/>
            <a:headEnd/>
            <a:tailEnd/>
          </a:ln>
        </p:spPr>
      </p:cxnSp>
      <p:sp>
        <p:nvSpPr>
          <p:cNvPr id="131" name="Freeform 5"/>
          <p:cNvSpPr>
            <a:spLocks noChangeAspect="1" noEditPoints="1"/>
          </p:cNvSpPr>
          <p:nvPr/>
        </p:nvSpPr>
        <p:spPr bwMode="gray">
          <a:xfrm>
            <a:off x="32257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2" name="Freeform 5"/>
          <p:cNvSpPr>
            <a:spLocks noChangeAspect="1" noEditPoints="1"/>
          </p:cNvSpPr>
          <p:nvPr/>
        </p:nvSpPr>
        <p:spPr bwMode="gray">
          <a:xfrm>
            <a:off x="948621"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3" name="Freeform 5"/>
          <p:cNvSpPr>
            <a:spLocks noChangeAspect="1" noEditPoints="1"/>
          </p:cNvSpPr>
          <p:nvPr/>
        </p:nvSpPr>
        <p:spPr bwMode="gray">
          <a:xfrm>
            <a:off x="47908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5" name="Freeform 5"/>
          <p:cNvSpPr>
            <a:spLocks noChangeAspect="1" noEditPoints="1"/>
          </p:cNvSpPr>
          <p:nvPr/>
        </p:nvSpPr>
        <p:spPr bwMode="gray">
          <a:xfrm>
            <a:off x="1574654"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36" name="Freeform 5"/>
          <p:cNvSpPr>
            <a:spLocks noChangeAspect="1" noEditPoints="1"/>
          </p:cNvSpPr>
          <p:nvPr/>
        </p:nvSpPr>
        <p:spPr bwMode="gray">
          <a:xfrm>
            <a:off x="173116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7" name="Freeform 5"/>
          <p:cNvSpPr>
            <a:spLocks noChangeAspect="1" noEditPoints="1"/>
          </p:cNvSpPr>
          <p:nvPr/>
        </p:nvSpPr>
        <p:spPr bwMode="gray">
          <a:xfrm>
            <a:off x="635597"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8" name="Freeform 5"/>
          <p:cNvSpPr>
            <a:spLocks noChangeAspect="1" noEditPoints="1"/>
          </p:cNvSpPr>
          <p:nvPr/>
        </p:nvSpPr>
        <p:spPr bwMode="gray">
          <a:xfrm>
            <a:off x="1261645" y="4824295"/>
            <a:ext cx="110144" cy="317086"/>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9" name="Freeform 5"/>
          <p:cNvSpPr>
            <a:spLocks noChangeAspect="1" noEditPoints="1"/>
          </p:cNvSpPr>
          <p:nvPr/>
        </p:nvSpPr>
        <p:spPr bwMode="gray">
          <a:xfrm>
            <a:off x="110513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0" name="Freeform 5"/>
          <p:cNvSpPr>
            <a:spLocks noChangeAspect="1" noEditPoints="1"/>
          </p:cNvSpPr>
          <p:nvPr/>
        </p:nvSpPr>
        <p:spPr bwMode="gray">
          <a:xfrm>
            <a:off x="792109"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2" name="Freeform 5"/>
          <p:cNvSpPr>
            <a:spLocks noChangeAspect="1" noEditPoints="1"/>
          </p:cNvSpPr>
          <p:nvPr/>
        </p:nvSpPr>
        <p:spPr bwMode="gray">
          <a:xfrm>
            <a:off x="32257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3" name="Freeform 5"/>
          <p:cNvSpPr>
            <a:spLocks noChangeAspect="1" noEditPoints="1"/>
          </p:cNvSpPr>
          <p:nvPr/>
        </p:nvSpPr>
        <p:spPr bwMode="gray">
          <a:xfrm>
            <a:off x="94861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4" name="Freeform 5"/>
          <p:cNvSpPr>
            <a:spLocks noChangeAspect="1" noEditPoints="1"/>
          </p:cNvSpPr>
          <p:nvPr/>
        </p:nvSpPr>
        <p:spPr bwMode="gray">
          <a:xfrm>
            <a:off x="47908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5" name="Freeform 5"/>
          <p:cNvSpPr>
            <a:spLocks noChangeAspect="1" noEditPoints="1"/>
          </p:cNvSpPr>
          <p:nvPr/>
        </p:nvSpPr>
        <p:spPr bwMode="gray">
          <a:xfrm>
            <a:off x="110512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6" name="Freeform 5"/>
          <p:cNvSpPr>
            <a:spLocks noChangeAspect="1" noEditPoints="1"/>
          </p:cNvSpPr>
          <p:nvPr/>
        </p:nvSpPr>
        <p:spPr bwMode="gray">
          <a:xfrm>
            <a:off x="126163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0000">
                <a:schemeClr val="bg2"/>
              </a:gs>
              <a:gs pos="2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7" name="Freeform 5"/>
          <p:cNvSpPr>
            <a:spLocks noChangeAspect="1" noEditPoints="1"/>
          </p:cNvSpPr>
          <p:nvPr/>
        </p:nvSpPr>
        <p:spPr bwMode="gray">
          <a:xfrm>
            <a:off x="157465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8" name="Freeform 5"/>
          <p:cNvSpPr>
            <a:spLocks noChangeAspect="1" noEditPoints="1"/>
          </p:cNvSpPr>
          <p:nvPr/>
        </p:nvSpPr>
        <p:spPr bwMode="gray">
          <a:xfrm>
            <a:off x="1731165"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9" name="Freeform 5"/>
          <p:cNvSpPr>
            <a:spLocks noChangeAspect="1" noEditPoints="1"/>
          </p:cNvSpPr>
          <p:nvPr/>
        </p:nvSpPr>
        <p:spPr bwMode="gray">
          <a:xfrm>
            <a:off x="79210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0" name="Freeform 5"/>
          <p:cNvSpPr>
            <a:spLocks noChangeAspect="1" noEditPoints="1"/>
          </p:cNvSpPr>
          <p:nvPr/>
        </p:nvSpPr>
        <p:spPr bwMode="gray">
          <a:xfrm>
            <a:off x="63559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1" name="Freeform 5"/>
          <p:cNvSpPr>
            <a:spLocks noChangeAspect="1" noEditPoints="1"/>
          </p:cNvSpPr>
          <p:nvPr/>
        </p:nvSpPr>
        <p:spPr bwMode="gray">
          <a:xfrm>
            <a:off x="141814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2" name="Freeform 5"/>
          <p:cNvSpPr>
            <a:spLocks noChangeAspect="1" noEditPoints="1"/>
          </p:cNvSpPr>
          <p:nvPr/>
        </p:nvSpPr>
        <p:spPr bwMode="gray">
          <a:xfrm>
            <a:off x="32257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3" name="Freeform 5"/>
          <p:cNvSpPr>
            <a:spLocks noChangeAspect="1" noEditPoints="1"/>
          </p:cNvSpPr>
          <p:nvPr/>
        </p:nvSpPr>
        <p:spPr bwMode="gray">
          <a:xfrm>
            <a:off x="94861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4" name="Freeform 5"/>
          <p:cNvSpPr>
            <a:spLocks noChangeAspect="1" noEditPoints="1"/>
          </p:cNvSpPr>
          <p:nvPr/>
        </p:nvSpPr>
        <p:spPr bwMode="gray">
          <a:xfrm>
            <a:off x="47908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5" name="Freeform 5"/>
          <p:cNvSpPr>
            <a:spLocks noChangeAspect="1" noEditPoints="1"/>
          </p:cNvSpPr>
          <p:nvPr/>
        </p:nvSpPr>
        <p:spPr bwMode="gray">
          <a:xfrm>
            <a:off x="126163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6" name="Freeform 5"/>
          <p:cNvSpPr>
            <a:spLocks noChangeAspect="1" noEditPoints="1"/>
          </p:cNvSpPr>
          <p:nvPr/>
        </p:nvSpPr>
        <p:spPr bwMode="gray">
          <a:xfrm>
            <a:off x="110512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7" name="Freeform 5"/>
          <p:cNvSpPr>
            <a:spLocks noChangeAspect="1" noEditPoints="1"/>
          </p:cNvSpPr>
          <p:nvPr/>
        </p:nvSpPr>
        <p:spPr bwMode="gray">
          <a:xfrm>
            <a:off x="157465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8" name="Freeform 5"/>
          <p:cNvSpPr>
            <a:spLocks noChangeAspect="1" noEditPoints="1"/>
          </p:cNvSpPr>
          <p:nvPr/>
        </p:nvSpPr>
        <p:spPr bwMode="gray">
          <a:xfrm>
            <a:off x="1731165"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9" name="Freeform 5"/>
          <p:cNvSpPr>
            <a:spLocks noChangeAspect="1" noEditPoints="1"/>
          </p:cNvSpPr>
          <p:nvPr/>
        </p:nvSpPr>
        <p:spPr bwMode="gray">
          <a:xfrm>
            <a:off x="79210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0" name="Freeform 5"/>
          <p:cNvSpPr>
            <a:spLocks noChangeAspect="1" noEditPoints="1"/>
          </p:cNvSpPr>
          <p:nvPr/>
        </p:nvSpPr>
        <p:spPr bwMode="gray">
          <a:xfrm>
            <a:off x="63559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61" name="Freeform 5"/>
          <p:cNvSpPr>
            <a:spLocks noChangeAspect="1" noEditPoints="1"/>
          </p:cNvSpPr>
          <p:nvPr/>
        </p:nvSpPr>
        <p:spPr bwMode="gray">
          <a:xfrm>
            <a:off x="141814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2" name="Rechteck 92"/>
          <p:cNvSpPr/>
          <p:nvPr/>
        </p:nvSpPr>
        <p:spPr bwMode="gray">
          <a:xfrm>
            <a:off x="588752" y="5756246"/>
            <a:ext cx="1093248"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smtClean="0">
                <a:solidFill>
                  <a:schemeClr val="bg1"/>
                </a:solidFill>
              </a:rPr>
              <a:t>Farmers: </a:t>
            </a:r>
            <a:r>
              <a:rPr lang="de-DE" kern="0" dirty="0" smtClean="0">
                <a:solidFill>
                  <a:schemeClr val="bg1"/>
                </a:solidFill>
              </a:rPr>
              <a:t>  50%</a:t>
            </a:r>
            <a:endParaRPr lang="de-DE" sz="2400" kern="0" dirty="0">
              <a:solidFill>
                <a:schemeClr val="bg1"/>
              </a:solidFill>
            </a:endParaRPr>
          </a:p>
        </p:txBody>
      </p:sp>
      <p:sp>
        <p:nvSpPr>
          <p:cNvPr id="141" name="Text Placeholder 34"/>
          <p:cNvSpPr txBox="1">
            <a:spLocks/>
          </p:cNvSpPr>
          <p:nvPr/>
        </p:nvSpPr>
        <p:spPr>
          <a:xfrm>
            <a:off x="109209" y="232531"/>
            <a:ext cx="8461585" cy="332399"/>
          </a:xfrm>
          <a:prstGeom prst="rect">
            <a:avLst/>
          </a:prstGeom>
        </p:spPr>
        <p:txBody>
          <a:bodyPr vert="horz" wrap="square" lIns="0" tIns="0" rIns="0" bIns="0" rtlCol="0" anchor="ctr">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a:pPr>
            <a:r>
              <a:rPr lang="en-IE" sz="2400" b="1" dirty="0" smtClean="0">
                <a:solidFill>
                  <a:schemeClr val="accent5"/>
                </a:solidFill>
              </a:rPr>
              <a:t>Public Attitudes Towards Abortion</a:t>
            </a:r>
            <a:endParaRPr lang="en-IE" sz="2400" b="1" dirty="0">
              <a:solidFill>
                <a:schemeClr val="accent5"/>
              </a:solidFill>
            </a:endParaRPr>
          </a:p>
        </p:txBody>
      </p:sp>
      <p:sp>
        <p:nvSpPr>
          <p:cNvPr id="166" name="Rectangle 165"/>
          <p:cNvSpPr/>
          <p:nvPr/>
        </p:nvSpPr>
        <p:spPr>
          <a:xfrm>
            <a:off x="2379838" y="1048737"/>
            <a:ext cx="5920556" cy="923330"/>
          </a:xfrm>
          <a:prstGeom prst="rect">
            <a:avLst/>
          </a:prstGeom>
        </p:spPr>
        <p:txBody>
          <a:bodyPr wrap="square" anchor="ctr">
            <a:spAutoFit/>
          </a:bodyPr>
          <a:lstStyle/>
          <a:p>
            <a:r>
              <a:rPr lang="en-GB" dirty="0" smtClean="0">
                <a:solidFill>
                  <a:schemeClr val="accent1"/>
                </a:solidFill>
                <a:cs typeface="Arial" pitchFamily="34" charset="0"/>
              </a:rPr>
              <a:t>Believe </a:t>
            </a:r>
            <a:r>
              <a:rPr lang="en-IE" dirty="0">
                <a:solidFill>
                  <a:schemeClr val="accent1"/>
                </a:solidFill>
                <a:cs typeface="Arial" pitchFamily="34" charset="0"/>
              </a:rPr>
              <a:t>Irish politicians should show leadership and deal proactively with the issue of widening access to abortion in Ireland</a:t>
            </a:r>
          </a:p>
        </p:txBody>
      </p:sp>
      <p:sp>
        <p:nvSpPr>
          <p:cNvPr id="169" name="TextBox 168"/>
          <p:cNvSpPr txBox="1"/>
          <p:nvPr/>
        </p:nvSpPr>
        <p:spPr>
          <a:xfrm>
            <a:off x="5369907" y="2816537"/>
            <a:ext cx="495649"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172" name="TextBox 171"/>
          <p:cNvSpPr txBox="1"/>
          <p:nvPr/>
        </p:nvSpPr>
        <p:spPr>
          <a:xfrm>
            <a:off x="5369907" y="3272474"/>
            <a:ext cx="495649" cy="307777"/>
          </a:xfrm>
          <a:prstGeom prst="rect">
            <a:avLst/>
          </a:prstGeom>
          <a:noFill/>
        </p:spPr>
        <p:txBody>
          <a:bodyPr wrap="none" rtlCol="0">
            <a:spAutoFit/>
          </a:bodyPr>
          <a:lstStyle/>
          <a:p>
            <a:r>
              <a:rPr lang="en-IE" sz="1400" dirty="0" smtClean="0">
                <a:solidFill>
                  <a:schemeClr val="bg1"/>
                </a:solidFill>
              </a:rPr>
              <a:t>69%</a:t>
            </a:r>
            <a:endParaRPr lang="en-GB" sz="1400" dirty="0">
              <a:solidFill>
                <a:schemeClr val="bg1"/>
              </a:solidFill>
            </a:endParaRPr>
          </a:p>
        </p:txBody>
      </p:sp>
      <p:sp>
        <p:nvSpPr>
          <p:cNvPr id="173" name="TextBox 172"/>
          <p:cNvSpPr txBox="1"/>
          <p:nvPr/>
        </p:nvSpPr>
        <p:spPr>
          <a:xfrm>
            <a:off x="5369907" y="3770943"/>
            <a:ext cx="495649"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174" name="TextBox 173"/>
          <p:cNvSpPr txBox="1"/>
          <p:nvPr/>
        </p:nvSpPr>
        <p:spPr>
          <a:xfrm>
            <a:off x="5369907" y="4226880"/>
            <a:ext cx="495649"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175" name="TextBox 174"/>
          <p:cNvSpPr txBox="1"/>
          <p:nvPr/>
        </p:nvSpPr>
        <p:spPr>
          <a:xfrm>
            <a:off x="5369907" y="4704083"/>
            <a:ext cx="495649" cy="307777"/>
          </a:xfrm>
          <a:prstGeom prst="rect">
            <a:avLst/>
          </a:prstGeom>
          <a:noFill/>
        </p:spPr>
        <p:txBody>
          <a:bodyPr wrap="none" rtlCol="0">
            <a:spAutoFit/>
          </a:bodyPr>
          <a:lstStyle/>
          <a:p>
            <a:r>
              <a:rPr lang="en-IE" sz="1400" dirty="0" smtClean="0">
                <a:solidFill>
                  <a:schemeClr val="bg1"/>
                </a:solidFill>
              </a:rPr>
              <a:t>70%</a:t>
            </a:r>
            <a:endParaRPr lang="en-GB" sz="1400" dirty="0">
              <a:solidFill>
                <a:schemeClr val="bg1"/>
              </a:solidFill>
            </a:endParaRPr>
          </a:p>
        </p:txBody>
      </p:sp>
      <p:sp>
        <p:nvSpPr>
          <p:cNvPr id="176" name="TextBox 175"/>
          <p:cNvSpPr txBox="1"/>
          <p:nvPr/>
        </p:nvSpPr>
        <p:spPr>
          <a:xfrm>
            <a:off x="5369907" y="5182410"/>
            <a:ext cx="495649" cy="307777"/>
          </a:xfrm>
          <a:prstGeom prst="rect">
            <a:avLst/>
          </a:prstGeom>
          <a:noFill/>
        </p:spPr>
        <p:txBody>
          <a:bodyPr wrap="none" rtlCol="0">
            <a:spAutoFit/>
          </a:bodyPr>
          <a:lstStyle/>
          <a:p>
            <a:r>
              <a:rPr lang="en-IE" sz="1400" dirty="0" smtClean="0">
                <a:solidFill>
                  <a:schemeClr val="bg1"/>
                </a:solidFill>
              </a:rPr>
              <a:t>48%</a:t>
            </a:r>
            <a:endParaRPr lang="en-GB" sz="1400" dirty="0">
              <a:solidFill>
                <a:schemeClr val="bg1"/>
              </a:solidFill>
            </a:endParaRPr>
          </a:p>
        </p:txBody>
      </p:sp>
      <p:sp>
        <p:nvSpPr>
          <p:cNvPr id="178" name="TextBox 177"/>
          <p:cNvSpPr txBox="1"/>
          <p:nvPr/>
        </p:nvSpPr>
        <p:spPr>
          <a:xfrm>
            <a:off x="907138" y="2063316"/>
            <a:ext cx="700513" cy="276999"/>
          </a:xfrm>
          <a:prstGeom prst="rect">
            <a:avLst/>
          </a:prstGeom>
          <a:noFill/>
        </p:spPr>
        <p:txBody>
          <a:bodyPr wrap="none" lIns="0" tIns="0" rIns="0" bIns="0" rtlCol="0" anchor="b" anchorCtr="1">
            <a:spAutoFit/>
          </a:bodyPr>
          <a:lstStyle/>
          <a:p>
            <a:pPr algn="ctr"/>
            <a:r>
              <a:rPr lang="en-GB" dirty="0" smtClean="0">
                <a:solidFill>
                  <a:schemeClr val="tx2"/>
                </a:solidFill>
                <a:cs typeface="Calibri" pitchFamily="34" charset="0"/>
              </a:rPr>
              <a:t>Gender</a:t>
            </a:r>
            <a:endParaRPr lang="en-US" dirty="0">
              <a:solidFill>
                <a:schemeClr val="tx2"/>
              </a:solidFill>
              <a:cs typeface="Calibri" pitchFamily="34" charset="0"/>
            </a:endParaRPr>
          </a:p>
        </p:txBody>
      </p:sp>
      <p:sp>
        <p:nvSpPr>
          <p:cNvPr id="180" name="Rechteck 31"/>
          <p:cNvSpPr/>
          <p:nvPr/>
        </p:nvSpPr>
        <p:spPr>
          <a:xfrm>
            <a:off x="689948" y="359752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65%</a:t>
            </a:r>
            <a:endParaRPr lang="en-US" sz="2000" dirty="0">
              <a:solidFill>
                <a:schemeClr val="accent1">
                  <a:lumMod val="75000"/>
                </a:schemeClr>
              </a:solidFill>
            </a:endParaRPr>
          </a:p>
        </p:txBody>
      </p:sp>
      <p:sp>
        <p:nvSpPr>
          <p:cNvPr id="181" name="Rechteck 31"/>
          <p:cNvSpPr/>
          <p:nvPr/>
        </p:nvSpPr>
        <p:spPr>
          <a:xfrm>
            <a:off x="1385654" y="2499500"/>
            <a:ext cx="442429" cy="307777"/>
          </a:xfrm>
          <a:prstGeom prst="rect">
            <a:avLst/>
          </a:prstGeom>
        </p:spPr>
        <p:txBody>
          <a:bodyPr wrap="none" lIns="0" tIns="0" rIns="0" bIns="0" anchor="ctr" anchorCtr="0">
            <a:spAutoFit/>
          </a:bodyPr>
          <a:lstStyle/>
          <a:p>
            <a:pPr algn="ctr"/>
            <a:r>
              <a:rPr lang="en-US" sz="2000" dirty="0" smtClean="0">
                <a:solidFill>
                  <a:srgbClr val="D0103A"/>
                </a:solidFill>
              </a:rPr>
              <a:t>62%</a:t>
            </a:r>
            <a:endParaRPr lang="en-US" sz="2000" dirty="0">
              <a:solidFill>
                <a:srgbClr val="D0103A"/>
              </a:solidFill>
            </a:endParaRPr>
          </a:p>
        </p:txBody>
      </p:sp>
      <p:grpSp>
        <p:nvGrpSpPr>
          <p:cNvPr id="182" name="Group 181"/>
          <p:cNvGrpSpPr/>
          <p:nvPr/>
        </p:nvGrpSpPr>
        <p:grpSpPr>
          <a:xfrm>
            <a:off x="1283513" y="2851369"/>
            <a:ext cx="646711" cy="1146598"/>
            <a:chOff x="6566388" y="1799850"/>
            <a:chExt cx="775429" cy="1374812"/>
          </a:xfrm>
        </p:grpSpPr>
        <p:sp>
          <p:nvSpPr>
            <p:cNvPr id="188"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9" name="Group 188"/>
            <p:cNvGrpSpPr/>
            <p:nvPr/>
          </p:nvGrpSpPr>
          <p:grpSpPr>
            <a:xfrm>
              <a:off x="6739613" y="2152086"/>
              <a:ext cx="428978" cy="670341"/>
              <a:chOff x="6744069" y="2107565"/>
              <a:chExt cx="428978" cy="670341"/>
            </a:xfrm>
          </p:grpSpPr>
          <p:pic>
            <p:nvPicPr>
              <p:cNvPr id="190" name="Picture 18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91"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grpSp>
        <p:nvGrpSpPr>
          <p:cNvPr id="183" name="Group 182"/>
          <p:cNvGrpSpPr/>
          <p:nvPr/>
        </p:nvGrpSpPr>
        <p:grpSpPr>
          <a:xfrm>
            <a:off x="584565" y="2349864"/>
            <a:ext cx="653195" cy="1177545"/>
            <a:chOff x="5728324" y="1198527"/>
            <a:chExt cx="783204" cy="1411919"/>
          </a:xfrm>
        </p:grpSpPr>
        <p:sp>
          <p:nvSpPr>
            <p:cNvPr id="184"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5" name="Group 184"/>
            <p:cNvGrpSpPr/>
            <p:nvPr/>
          </p:nvGrpSpPr>
          <p:grpSpPr>
            <a:xfrm>
              <a:off x="5912120" y="1509565"/>
              <a:ext cx="415613" cy="789842"/>
              <a:chOff x="5891442" y="1525281"/>
              <a:chExt cx="415613" cy="789842"/>
            </a:xfrm>
          </p:grpSpPr>
          <p:sp>
            <p:nvSpPr>
              <p:cNvPr id="186"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sp>
            <p:nvSpPr>
              <p:cNvPr id="187"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sp>
        <p:nvSpPr>
          <p:cNvPr id="177" name="Text Box 3"/>
          <p:cNvSpPr txBox="1">
            <a:spLocks noChangeArrowheads="1"/>
          </p:cNvSpPr>
          <p:nvPr/>
        </p:nvSpPr>
        <p:spPr bwMode="auto">
          <a:xfrm>
            <a:off x="8709203" y="6278473"/>
            <a:ext cx="441147" cy="246221"/>
          </a:xfrm>
          <a:prstGeom prst="rect">
            <a:avLst/>
          </a:prstGeom>
          <a:noFill/>
          <a:ln w="9525">
            <a:noFill/>
            <a:miter lim="800000"/>
            <a:headEnd/>
            <a:tailEnd/>
          </a:ln>
        </p:spPr>
        <p:txBody>
          <a:bodyPr wrap="none">
            <a:spAutoFit/>
          </a:bodyPr>
          <a:lstStyle/>
          <a:p>
            <a:pPr algn="r"/>
            <a:r>
              <a:rPr lang="en-IE" sz="1000" i="1" dirty="0">
                <a:solidFill>
                  <a:srgbClr val="22505F"/>
                </a:solidFill>
                <a:cs typeface="Calibri" pitchFamily="34" charset="0"/>
              </a:rPr>
              <a:t>(Q </a:t>
            </a:r>
            <a:r>
              <a:rPr lang="en-IE" sz="1000" i="1" dirty="0" smtClean="0">
                <a:solidFill>
                  <a:srgbClr val="22505F"/>
                </a:solidFill>
                <a:cs typeface="Calibri" pitchFamily="34" charset="0"/>
              </a:rPr>
              <a:t>2)</a:t>
            </a:r>
            <a:endParaRPr lang="en-GB" sz="1000" i="1" dirty="0">
              <a:solidFill>
                <a:srgbClr val="22505F"/>
              </a:solidFill>
              <a:cs typeface="Calibri" pitchFamily="34" charset="0"/>
            </a:endParaRPr>
          </a:p>
        </p:txBody>
      </p:sp>
      <p:sp>
        <p:nvSpPr>
          <p:cNvPr id="193" name="Rectangle 192"/>
          <p:cNvSpPr/>
          <p:nvPr/>
        </p:nvSpPr>
        <p:spPr>
          <a:xfrm>
            <a:off x="5385440" y="5171263"/>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7" name="Freeform 5"/>
          <p:cNvSpPr>
            <a:spLocks noChangeAspect="1" noEditPoints="1"/>
          </p:cNvSpPr>
          <p:nvPr/>
        </p:nvSpPr>
        <p:spPr bwMode="gray">
          <a:xfrm>
            <a:off x="4580009"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8" name="Freeform 5"/>
          <p:cNvSpPr>
            <a:spLocks noChangeAspect="1" noEditPoints="1"/>
          </p:cNvSpPr>
          <p:nvPr/>
        </p:nvSpPr>
        <p:spPr bwMode="gray">
          <a:xfrm>
            <a:off x="4580028" y="46551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70" name="Freeform 5"/>
          <p:cNvSpPr>
            <a:spLocks noChangeAspect="1" noEditPoints="1"/>
          </p:cNvSpPr>
          <p:nvPr/>
        </p:nvSpPr>
        <p:spPr bwMode="gray">
          <a:xfrm>
            <a:off x="43807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3" name="Freeform 5"/>
          <p:cNvSpPr>
            <a:spLocks noChangeAspect="1" noEditPoints="1"/>
          </p:cNvSpPr>
          <p:nvPr/>
        </p:nvSpPr>
        <p:spPr bwMode="gray">
          <a:xfrm>
            <a:off x="1418142"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10000">
                <a:schemeClr val="bg2"/>
              </a:gs>
              <a:gs pos="1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4" name="Freeform 5"/>
          <p:cNvSpPr>
            <a:spLocks noChangeAspect="1" noEditPoints="1"/>
          </p:cNvSpPr>
          <p:nvPr/>
        </p:nvSpPr>
        <p:spPr bwMode="gray">
          <a:xfrm>
            <a:off x="45800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97" name="Rectangle 196"/>
          <p:cNvSpPr/>
          <p:nvPr/>
        </p:nvSpPr>
        <p:spPr>
          <a:xfrm>
            <a:off x="1212879" y="5746433"/>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190502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4294967295"/>
          </p:nvPr>
        </p:nvSpPr>
        <p:spPr>
          <a:xfrm>
            <a:off x="109209" y="577542"/>
            <a:ext cx="2231380" cy="193899"/>
          </a:xfrm>
        </p:spPr>
        <p:txBody>
          <a:bodyPr wrap="none" lIns="0" tIns="0" rIns="0" bIns="0">
            <a:spAutoFit/>
          </a:bodyPr>
          <a:lstStyle/>
          <a:p>
            <a:pPr marL="0" indent="0">
              <a:buNone/>
              <a:defRPr/>
            </a:pPr>
            <a:r>
              <a:rPr lang="en-IE" sz="1400" dirty="0" smtClean="0">
                <a:solidFill>
                  <a:schemeClr val="accent5"/>
                </a:solidFill>
              </a:rPr>
              <a:t>(Base: All Adults 18+; n=1,002)</a:t>
            </a:r>
            <a:endParaRPr lang="en-IE" sz="1400" dirty="0">
              <a:solidFill>
                <a:schemeClr val="accent5"/>
              </a:solidFill>
            </a:endParaRPr>
          </a:p>
        </p:txBody>
      </p:sp>
      <p:sp>
        <p:nvSpPr>
          <p:cNvPr id="26" name="TextBox 25"/>
          <p:cNvSpPr txBox="1"/>
          <p:nvPr/>
        </p:nvSpPr>
        <p:spPr>
          <a:xfrm>
            <a:off x="4104602" y="2209822"/>
            <a:ext cx="593111" cy="369332"/>
          </a:xfrm>
          <a:prstGeom prst="rect">
            <a:avLst/>
          </a:prstGeom>
          <a:noFill/>
        </p:spPr>
        <p:txBody>
          <a:bodyPr wrap="none" rtlCol="0">
            <a:spAutoFit/>
          </a:bodyPr>
          <a:lstStyle/>
          <a:p>
            <a:r>
              <a:rPr lang="en-GB" dirty="0" smtClean="0">
                <a:solidFill>
                  <a:schemeClr val="tx2"/>
                </a:solidFill>
                <a:cs typeface="Arial" pitchFamily="34" charset="0"/>
              </a:rPr>
              <a:t>Age </a:t>
            </a:r>
            <a:endParaRPr lang="en-US" dirty="0">
              <a:solidFill>
                <a:schemeClr val="tx2"/>
              </a:solidFill>
              <a:cs typeface="Arial" pitchFamily="34" charset="0"/>
            </a:endParaRPr>
          </a:p>
        </p:txBody>
      </p:sp>
      <p:sp>
        <p:nvSpPr>
          <p:cNvPr id="27" name="TextBox 26"/>
          <p:cNvSpPr txBox="1"/>
          <p:nvPr/>
        </p:nvSpPr>
        <p:spPr>
          <a:xfrm>
            <a:off x="7355100" y="2209822"/>
            <a:ext cx="826637" cy="369332"/>
          </a:xfrm>
          <a:prstGeom prst="rect">
            <a:avLst/>
          </a:prstGeom>
          <a:noFill/>
        </p:spPr>
        <p:txBody>
          <a:bodyPr wrap="none" rtlCol="0">
            <a:spAutoFit/>
          </a:bodyPr>
          <a:lstStyle/>
          <a:p>
            <a:r>
              <a:rPr lang="en-GB" dirty="0" smtClean="0">
                <a:solidFill>
                  <a:schemeClr val="tx2"/>
                </a:solidFill>
                <a:cs typeface="Arial" pitchFamily="34" charset="0"/>
              </a:rPr>
              <a:t>Region</a:t>
            </a:r>
            <a:endParaRPr lang="en-US" dirty="0">
              <a:solidFill>
                <a:schemeClr val="tx2"/>
              </a:solidFill>
              <a:cs typeface="Arial" pitchFamily="34" charset="0"/>
            </a:endParaRPr>
          </a:p>
        </p:txBody>
      </p:sp>
      <p:sp>
        <p:nvSpPr>
          <p:cNvPr id="100" name="Freeform 5"/>
          <p:cNvSpPr>
            <a:spLocks noChangeAspect="1" noEditPoints="1"/>
          </p:cNvSpPr>
          <p:nvPr/>
        </p:nvSpPr>
        <p:spPr bwMode="gray">
          <a:xfrm>
            <a:off x="3384336"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1" name="Freeform 5"/>
          <p:cNvSpPr>
            <a:spLocks noChangeAspect="1" noEditPoints="1"/>
          </p:cNvSpPr>
          <p:nvPr/>
        </p:nvSpPr>
        <p:spPr bwMode="gray">
          <a:xfrm>
            <a:off x="4978573"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2" name="Freeform 5"/>
          <p:cNvSpPr>
            <a:spLocks noChangeAspect="1" noEditPoints="1"/>
          </p:cNvSpPr>
          <p:nvPr/>
        </p:nvSpPr>
        <p:spPr bwMode="gray">
          <a:xfrm>
            <a:off x="3583618"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3" name="Freeform 5"/>
          <p:cNvSpPr>
            <a:spLocks noChangeAspect="1" noEditPoints="1"/>
          </p:cNvSpPr>
          <p:nvPr/>
        </p:nvSpPr>
        <p:spPr bwMode="gray">
          <a:xfrm>
            <a:off x="4181464"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4" name="Freeform 5"/>
          <p:cNvSpPr>
            <a:spLocks noChangeAspect="1" noEditPoints="1"/>
          </p:cNvSpPr>
          <p:nvPr/>
        </p:nvSpPr>
        <p:spPr bwMode="gray">
          <a:xfrm>
            <a:off x="4779291"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5" name="Freeform 5"/>
          <p:cNvSpPr>
            <a:spLocks noChangeAspect="1" noEditPoints="1"/>
          </p:cNvSpPr>
          <p:nvPr/>
        </p:nvSpPr>
        <p:spPr bwMode="gray">
          <a:xfrm>
            <a:off x="4580009"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6" name="Freeform 5"/>
          <p:cNvSpPr>
            <a:spLocks noChangeAspect="1" noEditPoints="1"/>
          </p:cNvSpPr>
          <p:nvPr/>
        </p:nvSpPr>
        <p:spPr bwMode="gray">
          <a:xfrm>
            <a:off x="5177855"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7" name="Freeform 5"/>
          <p:cNvSpPr>
            <a:spLocks noChangeAspect="1" noEditPoints="1"/>
          </p:cNvSpPr>
          <p:nvPr/>
        </p:nvSpPr>
        <p:spPr bwMode="gray">
          <a:xfrm>
            <a:off x="3982182"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8" name="Freeform 5"/>
          <p:cNvSpPr>
            <a:spLocks noChangeAspect="1" noEditPoints="1"/>
          </p:cNvSpPr>
          <p:nvPr/>
        </p:nvSpPr>
        <p:spPr bwMode="gray">
          <a:xfrm>
            <a:off x="3782900"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9" name="Freeform 5"/>
          <p:cNvSpPr>
            <a:spLocks noChangeAspect="1" noEditPoints="1"/>
          </p:cNvSpPr>
          <p:nvPr/>
        </p:nvSpPr>
        <p:spPr bwMode="gray">
          <a:xfrm>
            <a:off x="4380746" y="2745959"/>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31" name="TextBox 30"/>
          <p:cNvSpPr txBox="1"/>
          <p:nvPr/>
        </p:nvSpPr>
        <p:spPr>
          <a:xfrm>
            <a:off x="2719529" y="2795271"/>
            <a:ext cx="604653" cy="307777"/>
          </a:xfrm>
          <a:prstGeom prst="rect">
            <a:avLst/>
          </a:prstGeom>
          <a:noFill/>
        </p:spPr>
        <p:txBody>
          <a:bodyPr wrap="none" rtlCol="0">
            <a:spAutoFit/>
          </a:bodyPr>
          <a:lstStyle/>
          <a:p>
            <a:r>
              <a:rPr lang="en-IE" sz="1400" dirty="0" smtClean="0">
                <a:solidFill>
                  <a:schemeClr val="bg1"/>
                </a:solidFill>
              </a:rPr>
              <a:t>18-24</a:t>
            </a:r>
            <a:endParaRPr lang="en-GB" sz="1400" dirty="0">
              <a:solidFill>
                <a:schemeClr val="bg1"/>
              </a:solidFill>
            </a:endParaRPr>
          </a:p>
        </p:txBody>
      </p:sp>
      <p:sp>
        <p:nvSpPr>
          <p:cNvPr id="32" name="TextBox 31"/>
          <p:cNvSpPr txBox="1"/>
          <p:nvPr/>
        </p:nvSpPr>
        <p:spPr>
          <a:xfrm>
            <a:off x="2719529" y="3272474"/>
            <a:ext cx="604653" cy="307777"/>
          </a:xfrm>
          <a:prstGeom prst="rect">
            <a:avLst/>
          </a:prstGeom>
          <a:noFill/>
        </p:spPr>
        <p:txBody>
          <a:bodyPr wrap="none" rtlCol="0">
            <a:spAutoFit/>
          </a:bodyPr>
          <a:lstStyle/>
          <a:p>
            <a:r>
              <a:rPr lang="en-IE" sz="1400" dirty="0" smtClean="0">
                <a:solidFill>
                  <a:schemeClr val="bg1"/>
                </a:solidFill>
              </a:rPr>
              <a:t>25-34</a:t>
            </a:r>
            <a:endParaRPr lang="en-GB" sz="1400" dirty="0">
              <a:solidFill>
                <a:schemeClr val="bg1"/>
              </a:solidFill>
            </a:endParaRPr>
          </a:p>
        </p:txBody>
      </p:sp>
      <p:sp>
        <p:nvSpPr>
          <p:cNvPr id="34" name="TextBox 33"/>
          <p:cNvSpPr txBox="1"/>
          <p:nvPr/>
        </p:nvSpPr>
        <p:spPr>
          <a:xfrm>
            <a:off x="2719529" y="3749677"/>
            <a:ext cx="604653" cy="307777"/>
          </a:xfrm>
          <a:prstGeom prst="rect">
            <a:avLst/>
          </a:prstGeom>
          <a:noFill/>
        </p:spPr>
        <p:txBody>
          <a:bodyPr wrap="none" rtlCol="0">
            <a:spAutoFit/>
          </a:bodyPr>
          <a:lstStyle/>
          <a:p>
            <a:r>
              <a:rPr lang="en-IE" sz="1400" dirty="0" smtClean="0">
                <a:solidFill>
                  <a:schemeClr val="bg1"/>
                </a:solidFill>
              </a:rPr>
              <a:t>35-44</a:t>
            </a:r>
            <a:endParaRPr lang="en-GB" sz="1400" dirty="0">
              <a:solidFill>
                <a:schemeClr val="bg1"/>
              </a:solidFill>
            </a:endParaRPr>
          </a:p>
        </p:txBody>
      </p:sp>
      <p:sp>
        <p:nvSpPr>
          <p:cNvPr id="36" name="TextBox 35"/>
          <p:cNvSpPr txBox="1"/>
          <p:nvPr/>
        </p:nvSpPr>
        <p:spPr>
          <a:xfrm>
            <a:off x="2719529" y="4226880"/>
            <a:ext cx="604653" cy="307777"/>
          </a:xfrm>
          <a:prstGeom prst="rect">
            <a:avLst/>
          </a:prstGeom>
          <a:noFill/>
        </p:spPr>
        <p:txBody>
          <a:bodyPr wrap="none" rtlCol="0">
            <a:spAutoFit/>
          </a:bodyPr>
          <a:lstStyle/>
          <a:p>
            <a:r>
              <a:rPr lang="en-IE" sz="1400" dirty="0" smtClean="0">
                <a:solidFill>
                  <a:schemeClr val="bg1"/>
                </a:solidFill>
              </a:rPr>
              <a:t>45-54</a:t>
            </a:r>
            <a:endParaRPr lang="en-GB" sz="1400" dirty="0">
              <a:solidFill>
                <a:schemeClr val="bg1"/>
              </a:solidFill>
            </a:endParaRPr>
          </a:p>
        </p:txBody>
      </p:sp>
      <p:sp>
        <p:nvSpPr>
          <p:cNvPr id="37" name="TextBox 36"/>
          <p:cNvSpPr txBox="1"/>
          <p:nvPr/>
        </p:nvSpPr>
        <p:spPr>
          <a:xfrm>
            <a:off x="2719529" y="4704083"/>
            <a:ext cx="604653" cy="307777"/>
          </a:xfrm>
          <a:prstGeom prst="rect">
            <a:avLst/>
          </a:prstGeom>
          <a:noFill/>
        </p:spPr>
        <p:txBody>
          <a:bodyPr wrap="none" rtlCol="0">
            <a:spAutoFit/>
          </a:bodyPr>
          <a:lstStyle/>
          <a:p>
            <a:r>
              <a:rPr lang="en-IE" sz="1400" dirty="0" smtClean="0">
                <a:solidFill>
                  <a:schemeClr val="bg1"/>
                </a:solidFill>
              </a:rPr>
              <a:t>55-64</a:t>
            </a:r>
            <a:endParaRPr lang="en-GB" sz="1400" dirty="0">
              <a:solidFill>
                <a:schemeClr val="bg1"/>
              </a:solidFill>
            </a:endParaRPr>
          </a:p>
        </p:txBody>
      </p:sp>
      <p:sp>
        <p:nvSpPr>
          <p:cNvPr id="38" name="TextBox 37"/>
          <p:cNvSpPr txBox="1"/>
          <p:nvPr/>
        </p:nvSpPr>
        <p:spPr>
          <a:xfrm>
            <a:off x="2867006" y="5182410"/>
            <a:ext cx="457176"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90" name="Freeform 5"/>
          <p:cNvSpPr>
            <a:spLocks noChangeAspect="1" noEditPoints="1"/>
          </p:cNvSpPr>
          <p:nvPr/>
        </p:nvSpPr>
        <p:spPr bwMode="gray">
          <a:xfrm>
            <a:off x="338433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1" name="Freeform 5"/>
          <p:cNvSpPr>
            <a:spLocks noChangeAspect="1" noEditPoints="1"/>
          </p:cNvSpPr>
          <p:nvPr/>
        </p:nvSpPr>
        <p:spPr bwMode="gray">
          <a:xfrm>
            <a:off x="4181464"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2" name="Freeform 5"/>
          <p:cNvSpPr>
            <a:spLocks noChangeAspect="1" noEditPoints="1"/>
          </p:cNvSpPr>
          <p:nvPr/>
        </p:nvSpPr>
        <p:spPr bwMode="gray">
          <a:xfrm>
            <a:off x="358361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3" name="Freeform 5"/>
          <p:cNvSpPr>
            <a:spLocks noChangeAspect="1" noEditPoints="1"/>
          </p:cNvSpPr>
          <p:nvPr/>
        </p:nvSpPr>
        <p:spPr bwMode="gray">
          <a:xfrm>
            <a:off x="438074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4" name="Freeform 5"/>
          <p:cNvSpPr>
            <a:spLocks noChangeAspect="1" noEditPoints="1"/>
          </p:cNvSpPr>
          <p:nvPr/>
        </p:nvSpPr>
        <p:spPr bwMode="gray">
          <a:xfrm>
            <a:off x="477931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5" name="Freeform 5"/>
          <p:cNvSpPr>
            <a:spLocks noChangeAspect="1" noEditPoints="1"/>
          </p:cNvSpPr>
          <p:nvPr/>
        </p:nvSpPr>
        <p:spPr bwMode="gray">
          <a:xfrm>
            <a:off x="458002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6" name="Freeform 5"/>
          <p:cNvSpPr>
            <a:spLocks noChangeAspect="1" noEditPoints="1"/>
          </p:cNvSpPr>
          <p:nvPr/>
        </p:nvSpPr>
        <p:spPr bwMode="gray">
          <a:xfrm>
            <a:off x="5177855"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7" name="Freeform 5"/>
          <p:cNvSpPr>
            <a:spLocks noChangeAspect="1" noEditPoints="1"/>
          </p:cNvSpPr>
          <p:nvPr/>
        </p:nvSpPr>
        <p:spPr bwMode="gray">
          <a:xfrm>
            <a:off x="3982182"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8" name="Freeform 5"/>
          <p:cNvSpPr>
            <a:spLocks noChangeAspect="1" noEditPoints="1"/>
          </p:cNvSpPr>
          <p:nvPr/>
        </p:nvSpPr>
        <p:spPr bwMode="gray">
          <a:xfrm>
            <a:off x="378290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9" name="Freeform 5"/>
          <p:cNvSpPr>
            <a:spLocks noChangeAspect="1" noEditPoints="1"/>
          </p:cNvSpPr>
          <p:nvPr/>
        </p:nvSpPr>
        <p:spPr bwMode="gray">
          <a:xfrm>
            <a:off x="4978592" y="417756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0" name="Freeform 5"/>
          <p:cNvSpPr>
            <a:spLocks noChangeAspect="1" noEditPoints="1"/>
          </p:cNvSpPr>
          <p:nvPr/>
        </p:nvSpPr>
        <p:spPr bwMode="gray">
          <a:xfrm>
            <a:off x="3384336"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2" name="Freeform 5"/>
          <p:cNvSpPr>
            <a:spLocks noChangeAspect="1" noEditPoints="1"/>
          </p:cNvSpPr>
          <p:nvPr/>
        </p:nvSpPr>
        <p:spPr bwMode="gray">
          <a:xfrm>
            <a:off x="3583618"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3" name="Freeform 5"/>
          <p:cNvSpPr>
            <a:spLocks noChangeAspect="1" noEditPoints="1"/>
          </p:cNvSpPr>
          <p:nvPr/>
        </p:nvSpPr>
        <p:spPr bwMode="gray">
          <a:xfrm>
            <a:off x="4181464"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4" name="Freeform 5"/>
          <p:cNvSpPr>
            <a:spLocks noChangeAspect="1" noEditPoints="1"/>
          </p:cNvSpPr>
          <p:nvPr/>
        </p:nvSpPr>
        <p:spPr bwMode="gray">
          <a:xfrm>
            <a:off x="4779291"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5" name="Freeform 5"/>
          <p:cNvSpPr>
            <a:spLocks noChangeAspect="1" noEditPoints="1"/>
          </p:cNvSpPr>
          <p:nvPr/>
        </p:nvSpPr>
        <p:spPr bwMode="gray">
          <a:xfrm>
            <a:off x="4978573"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6" name="Freeform 5"/>
          <p:cNvSpPr>
            <a:spLocks noChangeAspect="1" noEditPoints="1"/>
          </p:cNvSpPr>
          <p:nvPr/>
        </p:nvSpPr>
        <p:spPr bwMode="gray">
          <a:xfrm>
            <a:off x="5177855"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7" name="Freeform 5"/>
          <p:cNvSpPr>
            <a:spLocks noChangeAspect="1" noEditPoints="1"/>
          </p:cNvSpPr>
          <p:nvPr/>
        </p:nvSpPr>
        <p:spPr bwMode="gray">
          <a:xfrm>
            <a:off x="3982182"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8" name="Freeform 5"/>
          <p:cNvSpPr>
            <a:spLocks noChangeAspect="1" noEditPoints="1"/>
          </p:cNvSpPr>
          <p:nvPr/>
        </p:nvSpPr>
        <p:spPr bwMode="gray">
          <a:xfrm>
            <a:off x="3782900"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9" name="Freeform 5"/>
          <p:cNvSpPr>
            <a:spLocks noChangeAspect="1" noEditPoints="1"/>
          </p:cNvSpPr>
          <p:nvPr/>
        </p:nvSpPr>
        <p:spPr bwMode="gray">
          <a:xfrm>
            <a:off x="4380746" y="3223162"/>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0" name="Freeform 5"/>
          <p:cNvSpPr>
            <a:spLocks noChangeAspect="1" noEditPoints="1"/>
          </p:cNvSpPr>
          <p:nvPr/>
        </p:nvSpPr>
        <p:spPr bwMode="gray">
          <a:xfrm>
            <a:off x="33843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1" name="Freeform 5"/>
          <p:cNvSpPr>
            <a:spLocks noChangeAspect="1" noEditPoints="1"/>
          </p:cNvSpPr>
          <p:nvPr/>
        </p:nvSpPr>
        <p:spPr bwMode="gray">
          <a:xfrm>
            <a:off x="418145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2" name="Freeform 5"/>
          <p:cNvSpPr>
            <a:spLocks noChangeAspect="1" noEditPoints="1"/>
          </p:cNvSpPr>
          <p:nvPr/>
        </p:nvSpPr>
        <p:spPr bwMode="gray">
          <a:xfrm>
            <a:off x="35836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3" name="Freeform 5"/>
          <p:cNvSpPr>
            <a:spLocks noChangeAspect="1" noEditPoints="1"/>
          </p:cNvSpPr>
          <p:nvPr/>
        </p:nvSpPr>
        <p:spPr bwMode="gray">
          <a:xfrm>
            <a:off x="43807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4" name="Freeform 5"/>
          <p:cNvSpPr>
            <a:spLocks noChangeAspect="1" noEditPoints="1"/>
          </p:cNvSpPr>
          <p:nvPr/>
        </p:nvSpPr>
        <p:spPr bwMode="gray">
          <a:xfrm>
            <a:off x="47792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5" name="Freeform 5"/>
          <p:cNvSpPr>
            <a:spLocks noChangeAspect="1" noEditPoints="1"/>
          </p:cNvSpPr>
          <p:nvPr/>
        </p:nvSpPr>
        <p:spPr bwMode="gray">
          <a:xfrm>
            <a:off x="49785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6" name="Freeform 5"/>
          <p:cNvSpPr>
            <a:spLocks noChangeAspect="1" noEditPoints="1"/>
          </p:cNvSpPr>
          <p:nvPr/>
        </p:nvSpPr>
        <p:spPr bwMode="gray">
          <a:xfrm>
            <a:off x="5177855"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7" name="Freeform 5"/>
          <p:cNvSpPr>
            <a:spLocks noChangeAspect="1" noEditPoints="1"/>
          </p:cNvSpPr>
          <p:nvPr/>
        </p:nvSpPr>
        <p:spPr bwMode="gray">
          <a:xfrm>
            <a:off x="39821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8" name="Freeform 5"/>
          <p:cNvSpPr>
            <a:spLocks noChangeAspect="1" noEditPoints="1"/>
          </p:cNvSpPr>
          <p:nvPr/>
        </p:nvSpPr>
        <p:spPr bwMode="gray">
          <a:xfrm>
            <a:off x="37828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0" name="Freeform 5"/>
          <p:cNvSpPr>
            <a:spLocks noChangeAspect="1" noEditPoints="1"/>
          </p:cNvSpPr>
          <p:nvPr/>
        </p:nvSpPr>
        <p:spPr bwMode="gray">
          <a:xfrm>
            <a:off x="33843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1" name="Freeform 5"/>
          <p:cNvSpPr>
            <a:spLocks noChangeAspect="1" noEditPoints="1"/>
          </p:cNvSpPr>
          <p:nvPr/>
        </p:nvSpPr>
        <p:spPr bwMode="gray">
          <a:xfrm>
            <a:off x="418145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2" name="Freeform 5"/>
          <p:cNvSpPr>
            <a:spLocks noChangeAspect="1" noEditPoints="1"/>
          </p:cNvSpPr>
          <p:nvPr/>
        </p:nvSpPr>
        <p:spPr bwMode="gray">
          <a:xfrm>
            <a:off x="35836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3" name="Freeform 5"/>
          <p:cNvSpPr>
            <a:spLocks noChangeAspect="1" noEditPoints="1"/>
          </p:cNvSpPr>
          <p:nvPr/>
        </p:nvSpPr>
        <p:spPr bwMode="gray">
          <a:xfrm>
            <a:off x="45800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4" name="Freeform 5"/>
          <p:cNvSpPr>
            <a:spLocks noChangeAspect="1" noEditPoints="1"/>
          </p:cNvSpPr>
          <p:nvPr/>
        </p:nvSpPr>
        <p:spPr bwMode="gray">
          <a:xfrm>
            <a:off x="47792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5" name="Freeform 5"/>
          <p:cNvSpPr>
            <a:spLocks noChangeAspect="1" noEditPoints="1"/>
          </p:cNvSpPr>
          <p:nvPr/>
        </p:nvSpPr>
        <p:spPr bwMode="gray">
          <a:xfrm>
            <a:off x="49785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6" name="Freeform 5"/>
          <p:cNvSpPr>
            <a:spLocks noChangeAspect="1" noEditPoints="1"/>
          </p:cNvSpPr>
          <p:nvPr/>
        </p:nvSpPr>
        <p:spPr bwMode="gray">
          <a:xfrm>
            <a:off x="5177855"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7" name="Freeform 5"/>
          <p:cNvSpPr>
            <a:spLocks noChangeAspect="1" noEditPoints="1"/>
          </p:cNvSpPr>
          <p:nvPr/>
        </p:nvSpPr>
        <p:spPr bwMode="gray">
          <a:xfrm>
            <a:off x="39821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8" name="Freeform 5"/>
          <p:cNvSpPr>
            <a:spLocks noChangeAspect="1" noEditPoints="1"/>
          </p:cNvSpPr>
          <p:nvPr/>
        </p:nvSpPr>
        <p:spPr bwMode="gray">
          <a:xfrm>
            <a:off x="37828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0" name="Freeform 5"/>
          <p:cNvSpPr>
            <a:spLocks noChangeAspect="1" noEditPoints="1"/>
          </p:cNvSpPr>
          <p:nvPr/>
        </p:nvSpPr>
        <p:spPr bwMode="gray">
          <a:xfrm>
            <a:off x="338433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1" name="Freeform 5"/>
          <p:cNvSpPr>
            <a:spLocks noChangeAspect="1" noEditPoints="1"/>
          </p:cNvSpPr>
          <p:nvPr/>
        </p:nvSpPr>
        <p:spPr bwMode="gray">
          <a:xfrm>
            <a:off x="4181464"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2" name="Freeform 5"/>
          <p:cNvSpPr>
            <a:spLocks noChangeAspect="1" noEditPoints="1"/>
          </p:cNvSpPr>
          <p:nvPr/>
        </p:nvSpPr>
        <p:spPr bwMode="gray">
          <a:xfrm>
            <a:off x="3583618"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3" name="Freeform 5"/>
          <p:cNvSpPr>
            <a:spLocks noChangeAspect="1" noEditPoints="1"/>
          </p:cNvSpPr>
          <p:nvPr/>
        </p:nvSpPr>
        <p:spPr bwMode="gray">
          <a:xfrm>
            <a:off x="438074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5" name="Freeform 5"/>
          <p:cNvSpPr>
            <a:spLocks noChangeAspect="1" noEditPoints="1"/>
          </p:cNvSpPr>
          <p:nvPr/>
        </p:nvSpPr>
        <p:spPr bwMode="gray">
          <a:xfrm>
            <a:off x="4978573"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6" name="Freeform 5"/>
          <p:cNvSpPr>
            <a:spLocks noChangeAspect="1" noEditPoints="1"/>
          </p:cNvSpPr>
          <p:nvPr/>
        </p:nvSpPr>
        <p:spPr bwMode="gray">
          <a:xfrm>
            <a:off x="5177855"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7" name="Freeform 5"/>
          <p:cNvSpPr>
            <a:spLocks noChangeAspect="1" noEditPoints="1"/>
          </p:cNvSpPr>
          <p:nvPr/>
        </p:nvSpPr>
        <p:spPr bwMode="gray">
          <a:xfrm>
            <a:off x="3982182"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8" name="Freeform 5"/>
          <p:cNvSpPr>
            <a:spLocks noChangeAspect="1" noEditPoints="1"/>
          </p:cNvSpPr>
          <p:nvPr/>
        </p:nvSpPr>
        <p:spPr bwMode="gray">
          <a:xfrm>
            <a:off x="3782900"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9" name="Freeform 5"/>
          <p:cNvSpPr>
            <a:spLocks noChangeAspect="1" noEditPoints="1"/>
          </p:cNvSpPr>
          <p:nvPr/>
        </p:nvSpPr>
        <p:spPr bwMode="gray">
          <a:xfrm>
            <a:off x="4779310" y="4654771"/>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10" name="Rechteck 92"/>
          <p:cNvSpPr/>
          <p:nvPr/>
        </p:nvSpPr>
        <p:spPr bwMode="gray">
          <a:xfrm>
            <a:off x="266544" y="4540270"/>
            <a:ext cx="1729641"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Higher Social </a:t>
            </a:r>
            <a:r>
              <a:rPr lang="de-DE" sz="1200" kern="0" dirty="0" smtClean="0">
                <a:solidFill>
                  <a:schemeClr val="bg1"/>
                </a:solidFill>
              </a:rPr>
              <a:t>Grades:</a:t>
            </a:r>
            <a:r>
              <a:rPr lang="de-DE" kern="0" dirty="0" smtClean="0">
                <a:solidFill>
                  <a:schemeClr val="bg1"/>
                </a:solidFill>
              </a:rPr>
              <a:t>75%</a:t>
            </a:r>
            <a:endParaRPr lang="de-DE" kern="0" dirty="0">
              <a:solidFill>
                <a:schemeClr val="bg1"/>
              </a:solidFill>
            </a:endParaRPr>
          </a:p>
        </p:txBody>
      </p:sp>
      <p:sp>
        <p:nvSpPr>
          <p:cNvPr id="111" name="Rechteck 92"/>
          <p:cNvSpPr/>
          <p:nvPr/>
        </p:nvSpPr>
        <p:spPr bwMode="gray">
          <a:xfrm>
            <a:off x="266546" y="5148407"/>
            <a:ext cx="1737655"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Lower Social Grades</a:t>
            </a:r>
            <a:r>
              <a:rPr lang="de-DE" sz="1200" kern="0" dirty="0" smtClean="0">
                <a:solidFill>
                  <a:schemeClr val="bg1"/>
                </a:solidFill>
              </a:rPr>
              <a:t>: </a:t>
            </a:r>
            <a:r>
              <a:rPr lang="de-DE" kern="0" dirty="0" smtClean="0">
                <a:solidFill>
                  <a:schemeClr val="bg1"/>
                </a:solidFill>
              </a:rPr>
              <a:t>83%</a:t>
            </a:r>
            <a:endParaRPr lang="de-DE" kern="0" dirty="0">
              <a:solidFill>
                <a:schemeClr val="bg1"/>
              </a:solidFill>
            </a:endParaRPr>
          </a:p>
        </p:txBody>
      </p:sp>
      <p:sp>
        <p:nvSpPr>
          <p:cNvPr id="112" name="TextBox 111"/>
          <p:cNvSpPr txBox="1"/>
          <p:nvPr/>
        </p:nvSpPr>
        <p:spPr>
          <a:xfrm>
            <a:off x="560018" y="4236125"/>
            <a:ext cx="1163845" cy="276999"/>
          </a:xfrm>
          <a:prstGeom prst="rect">
            <a:avLst/>
          </a:prstGeom>
          <a:noFill/>
        </p:spPr>
        <p:txBody>
          <a:bodyPr wrap="none" lIns="0" tIns="0" rIns="0" bIns="0" rtlCol="0">
            <a:spAutoFit/>
          </a:bodyPr>
          <a:lstStyle/>
          <a:p>
            <a:r>
              <a:rPr lang="en-GB" dirty="0" smtClean="0">
                <a:solidFill>
                  <a:schemeClr val="tx2"/>
                </a:solidFill>
                <a:cs typeface="Arial" pitchFamily="34" charset="0"/>
              </a:rPr>
              <a:t>Social Grade</a:t>
            </a:r>
            <a:endParaRPr lang="en-US" dirty="0">
              <a:solidFill>
                <a:schemeClr val="tx2"/>
              </a:solidFill>
              <a:cs typeface="Arial" pitchFamily="34" charset="0"/>
            </a:endParaRPr>
          </a:p>
        </p:txBody>
      </p:sp>
      <p:cxnSp>
        <p:nvCxnSpPr>
          <p:cNvPr id="113" name="Straight Connector 112"/>
          <p:cNvCxnSpPr/>
          <p:nvPr/>
        </p:nvCxnSpPr>
        <p:spPr>
          <a:xfrm>
            <a:off x="628650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45745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sp>
        <p:nvSpPr>
          <p:cNvPr id="28" name="Rectangle 27"/>
          <p:cNvSpPr/>
          <p:nvPr/>
        </p:nvSpPr>
        <p:spPr>
          <a:xfrm>
            <a:off x="77453" y="1068545"/>
            <a:ext cx="2220566" cy="959302"/>
          </a:xfrm>
          <a:prstGeom prst="rect">
            <a:avLst/>
          </a:prstGeom>
        </p:spPr>
        <p:txBody>
          <a:bodyPr wrap="square" anchor="ctr">
            <a:spAutoFit/>
          </a:bodyPr>
          <a:lstStyle/>
          <a:p>
            <a:pPr algn="r">
              <a:lnSpc>
                <a:spcPct val="75000"/>
              </a:lnSpc>
            </a:pPr>
            <a:r>
              <a:rPr lang="en-GB" sz="7200" b="1" dirty="0" smtClean="0">
                <a:solidFill>
                  <a:schemeClr val="accent1"/>
                </a:solidFill>
                <a:cs typeface="Arial" pitchFamily="34" charset="0"/>
              </a:rPr>
              <a:t>80%</a:t>
            </a:r>
            <a:endParaRPr lang="en-US" sz="1600" dirty="0">
              <a:solidFill>
                <a:schemeClr val="accent1"/>
              </a:solidFill>
              <a:cs typeface="Arial" pitchFamily="34" charset="0"/>
            </a:endParaRPr>
          </a:p>
        </p:txBody>
      </p:sp>
      <p:pic>
        <p:nvPicPr>
          <p:cNvPr id="118" name="Picture 117"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7953" y="2705912"/>
            <a:ext cx="2238183" cy="2563200"/>
          </a:xfrm>
          <a:prstGeom prst="rect">
            <a:avLst/>
          </a:prstGeom>
        </p:spPr>
      </p:pic>
      <p:sp>
        <p:nvSpPr>
          <p:cNvPr id="119" name="TextBox 9"/>
          <p:cNvSpPr txBox="1">
            <a:spLocks noChangeArrowheads="1"/>
          </p:cNvSpPr>
          <p:nvPr/>
        </p:nvSpPr>
        <p:spPr bwMode="auto">
          <a:xfrm>
            <a:off x="7762914" y="3810423"/>
            <a:ext cx="910808" cy="769441"/>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Rest of </a:t>
            </a:r>
            <a:br>
              <a:rPr kumimoji="0" lang="en-IE" sz="1000" b="0" i="0" u="none" strike="noStrike" kern="0" cap="none" spc="0" normalizeH="0" baseline="0" noProof="0" dirty="0" smtClean="0">
                <a:ln>
                  <a:noFill/>
                </a:ln>
                <a:solidFill>
                  <a:schemeClr val="bg1"/>
                </a:solidFill>
                <a:effectLst/>
                <a:uLnTx/>
                <a:uFillTx/>
                <a:cs typeface="Calibri" pitchFamily="34" charset="0"/>
              </a:rPr>
            </a:br>
            <a:r>
              <a:rPr kumimoji="0" lang="en-IE" sz="1000" b="0" i="0" u="none" strike="noStrike" kern="0" cap="none" spc="0" normalizeH="0" baseline="0" noProof="0" dirty="0" smtClean="0">
                <a:ln>
                  <a:noFill/>
                </a:ln>
                <a:solidFill>
                  <a:schemeClr val="bg1"/>
                </a:solidFill>
                <a:effectLst/>
                <a:uLnTx/>
                <a:uFillTx/>
                <a:cs typeface="Calibri" pitchFamily="34" charset="0"/>
              </a:rPr>
              <a:t>Leinster </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79</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0" name="TextBox 9"/>
          <p:cNvSpPr txBox="1">
            <a:spLocks noChangeArrowheads="1"/>
          </p:cNvSpPr>
          <p:nvPr/>
        </p:nvSpPr>
        <p:spPr bwMode="auto">
          <a:xfrm>
            <a:off x="7015646" y="4384918"/>
            <a:ext cx="910808"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effectLst/>
                <a:uLnTx/>
                <a:uFillTx/>
                <a:cs typeface="Calibri" pitchFamily="34" charset="0"/>
              </a:rPr>
              <a:t>Munster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cs typeface="Calibri" pitchFamily="34" charset="0"/>
              </a:rPr>
              <a:t>76</a:t>
            </a:r>
            <a:r>
              <a:rPr kumimoji="0" lang="en-IE" sz="2400" b="0" i="0" u="none" strike="noStrike" kern="0" cap="none" spc="0" normalizeH="0" baseline="0" noProof="0" dirty="0" smtClean="0">
                <a:ln>
                  <a:noFill/>
                </a:ln>
                <a:effectLst/>
                <a:uLnTx/>
                <a:uFillTx/>
                <a:cs typeface="Calibri" pitchFamily="34" charset="0"/>
              </a:rPr>
              <a:t>%</a:t>
            </a:r>
          </a:p>
        </p:txBody>
      </p:sp>
      <p:sp>
        <p:nvSpPr>
          <p:cNvPr id="121" name="TextBox 9"/>
          <p:cNvSpPr txBox="1">
            <a:spLocks noChangeArrowheads="1"/>
          </p:cNvSpPr>
          <p:nvPr/>
        </p:nvSpPr>
        <p:spPr bwMode="auto">
          <a:xfrm>
            <a:off x="7074119" y="3478804"/>
            <a:ext cx="1038252"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Conn/ Ulster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85</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6" name="TextBox 9"/>
          <p:cNvSpPr txBox="1">
            <a:spLocks noChangeArrowheads="1"/>
          </p:cNvSpPr>
          <p:nvPr/>
        </p:nvSpPr>
        <p:spPr bwMode="auto">
          <a:xfrm>
            <a:off x="8300394" y="3225786"/>
            <a:ext cx="770692" cy="615553"/>
          </a:xfrm>
          <a:prstGeom prst="rect">
            <a:avLst/>
          </a:prstGeom>
          <a:solidFill>
            <a:srgbClr val="FFFFFF"/>
          </a:solidFill>
          <a:ln w="9525">
            <a:solidFill>
              <a:srgbClr val="CEC7BA"/>
            </a:solidFill>
            <a:prstDash val="dash"/>
            <a:miter lim="800000"/>
            <a:headEnd/>
            <a:tailEnd/>
          </a:ln>
        </p:spPr>
        <p:txBody>
          <a:bodyPr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Dublin</a:t>
            </a:r>
          </a:p>
          <a:p>
            <a:pPr marL="0" marR="0" lvl="0" indent="0" defTabSz="914400" eaLnBrk="1" fontAlgn="auto" latinLnBrk="0" hangingPunct="1">
              <a:lnSpc>
                <a:spcPct val="100000"/>
              </a:lnSpc>
              <a:spcBef>
                <a:spcPts val="0"/>
              </a:spcBef>
              <a:spcAft>
                <a:spcPts val="0"/>
              </a:spcAft>
              <a:buClrTx/>
              <a:buSzTx/>
              <a:buFontTx/>
              <a:buNone/>
              <a:tabLst/>
              <a:defRPr/>
            </a:pPr>
            <a:r>
              <a:rPr kumimoji="0" lang="en-IE" sz="2400" b="0" i="0" u="none" strike="noStrike" kern="0" cap="none" spc="0" normalizeH="0" baseline="0" noProof="0" dirty="0" smtClean="0">
                <a:ln>
                  <a:noFill/>
                </a:ln>
                <a:solidFill>
                  <a:schemeClr val="bg1"/>
                </a:solidFill>
                <a:effectLst/>
                <a:uLnTx/>
                <a:uFillTx/>
                <a:cs typeface="Calibri" pitchFamily="34" charset="0"/>
              </a:rPr>
              <a:t>82%</a:t>
            </a:r>
          </a:p>
        </p:txBody>
      </p:sp>
      <p:cxnSp>
        <p:nvCxnSpPr>
          <p:cNvPr id="129" name="Straight Connector 105"/>
          <p:cNvCxnSpPr>
            <a:cxnSpLocks noChangeShapeType="1"/>
            <a:stCxn id="126" idx="2"/>
          </p:cNvCxnSpPr>
          <p:nvPr/>
        </p:nvCxnSpPr>
        <p:spPr bwMode="auto">
          <a:xfrm flipH="1">
            <a:off x="8411866" y="3841339"/>
            <a:ext cx="273874" cy="321233"/>
          </a:xfrm>
          <a:prstGeom prst="line">
            <a:avLst/>
          </a:prstGeom>
          <a:noFill/>
          <a:ln w="9525" algn="ctr">
            <a:solidFill>
              <a:srgbClr val="CEC7BA"/>
            </a:solidFill>
            <a:round/>
            <a:headEnd/>
            <a:tailEnd/>
          </a:ln>
        </p:spPr>
      </p:cxnSp>
      <p:sp>
        <p:nvSpPr>
          <p:cNvPr id="131" name="Freeform 5"/>
          <p:cNvSpPr>
            <a:spLocks noChangeAspect="1" noEditPoints="1"/>
          </p:cNvSpPr>
          <p:nvPr/>
        </p:nvSpPr>
        <p:spPr bwMode="gray">
          <a:xfrm>
            <a:off x="32257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2" name="Freeform 5"/>
          <p:cNvSpPr>
            <a:spLocks noChangeAspect="1" noEditPoints="1"/>
          </p:cNvSpPr>
          <p:nvPr/>
        </p:nvSpPr>
        <p:spPr bwMode="gray">
          <a:xfrm>
            <a:off x="948621"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3" name="Freeform 5"/>
          <p:cNvSpPr>
            <a:spLocks noChangeAspect="1" noEditPoints="1"/>
          </p:cNvSpPr>
          <p:nvPr/>
        </p:nvSpPr>
        <p:spPr bwMode="gray">
          <a:xfrm>
            <a:off x="47908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5" name="Freeform 5"/>
          <p:cNvSpPr>
            <a:spLocks noChangeAspect="1" noEditPoints="1"/>
          </p:cNvSpPr>
          <p:nvPr/>
        </p:nvSpPr>
        <p:spPr bwMode="gray">
          <a:xfrm>
            <a:off x="1574654"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36" name="Freeform 5"/>
          <p:cNvSpPr>
            <a:spLocks noChangeAspect="1" noEditPoints="1"/>
          </p:cNvSpPr>
          <p:nvPr/>
        </p:nvSpPr>
        <p:spPr bwMode="gray">
          <a:xfrm>
            <a:off x="173116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7" name="Freeform 5"/>
          <p:cNvSpPr>
            <a:spLocks noChangeAspect="1" noEditPoints="1"/>
          </p:cNvSpPr>
          <p:nvPr/>
        </p:nvSpPr>
        <p:spPr bwMode="gray">
          <a:xfrm>
            <a:off x="635597"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8" name="Freeform 5"/>
          <p:cNvSpPr>
            <a:spLocks noChangeAspect="1" noEditPoints="1"/>
          </p:cNvSpPr>
          <p:nvPr/>
        </p:nvSpPr>
        <p:spPr bwMode="gray">
          <a:xfrm>
            <a:off x="1261645" y="4824295"/>
            <a:ext cx="110144" cy="317086"/>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9" name="Freeform 5"/>
          <p:cNvSpPr>
            <a:spLocks noChangeAspect="1" noEditPoints="1"/>
          </p:cNvSpPr>
          <p:nvPr/>
        </p:nvSpPr>
        <p:spPr bwMode="gray">
          <a:xfrm>
            <a:off x="110513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0" name="Freeform 5"/>
          <p:cNvSpPr>
            <a:spLocks noChangeAspect="1" noEditPoints="1"/>
          </p:cNvSpPr>
          <p:nvPr/>
        </p:nvSpPr>
        <p:spPr bwMode="gray">
          <a:xfrm>
            <a:off x="792109"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2" name="Freeform 5"/>
          <p:cNvSpPr>
            <a:spLocks noChangeAspect="1" noEditPoints="1"/>
          </p:cNvSpPr>
          <p:nvPr/>
        </p:nvSpPr>
        <p:spPr bwMode="gray">
          <a:xfrm>
            <a:off x="32257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3" name="Freeform 5"/>
          <p:cNvSpPr>
            <a:spLocks noChangeAspect="1" noEditPoints="1"/>
          </p:cNvSpPr>
          <p:nvPr/>
        </p:nvSpPr>
        <p:spPr bwMode="gray">
          <a:xfrm>
            <a:off x="94861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4" name="Freeform 5"/>
          <p:cNvSpPr>
            <a:spLocks noChangeAspect="1" noEditPoints="1"/>
          </p:cNvSpPr>
          <p:nvPr/>
        </p:nvSpPr>
        <p:spPr bwMode="gray">
          <a:xfrm>
            <a:off x="47908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5" name="Freeform 5"/>
          <p:cNvSpPr>
            <a:spLocks noChangeAspect="1" noEditPoints="1"/>
          </p:cNvSpPr>
          <p:nvPr/>
        </p:nvSpPr>
        <p:spPr bwMode="gray">
          <a:xfrm>
            <a:off x="110512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6" name="Freeform 5"/>
          <p:cNvSpPr>
            <a:spLocks noChangeAspect="1" noEditPoints="1"/>
          </p:cNvSpPr>
          <p:nvPr/>
        </p:nvSpPr>
        <p:spPr bwMode="gray">
          <a:xfrm>
            <a:off x="126163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0000">
                <a:schemeClr val="bg2"/>
              </a:gs>
              <a:gs pos="2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7" name="Freeform 5"/>
          <p:cNvSpPr>
            <a:spLocks noChangeAspect="1" noEditPoints="1"/>
          </p:cNvSpPr>
          <p:nvPr/>
        </p:nvSpPr>
        <p:spPr bwMode="gray">
          <a:xfrm>
            <a:off x="157465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8" name="Freeform 5"/>
          <p:cNvSpPr>
            <a:spLocks noChangeAspect="1" noEditPoints="1"/>
          </p:cNvSpPr>
          <p:nvPr/>
        </p:nvSpPr>
        <p:spPr bwMode="gray">
          <a:xfrm>
            <a:off x="1731165"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9" name="Freeform 5"/>
          <p:cNvSpPr>
            <a:spLocks noChangeAspect="1" noEditPoints="1"/>
          </p:cNvSpPr>
          <p:nvPr/>
        </p:nvSpPr>
        <p:spPr bwMode="gray">
          <a:xfrm>
            <a:off x="79210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0" name="Freeform 5"/>
          <p:cNvSpPr>
            <a:spLocks noChangeAspect="1" noEditPoints="1"/>
          </p:cNvSpPr>
          <p:nvPr/>
        </p:nvSpPr>
        <p:spPr bwMode="gray">
          <a:xfrm>
            <a:off x="63559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1" name="Freeform 5"/>
          <p:cNvSpPr>
            <a:spLocks noChangeAspect="1" noEditPoints="1"/>
          </p:cNvSpPr>
          <p:nvPr/>
        </p:nvSpPr>
        <p:spPr bwMode="gray">
          <a:xfrm>
            <a:off x="141814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2" name="Freeform 5"/>
          <p:cNvSpPr>
            <a:spLocks noChangeAspect="1" noEditPoints="1"/>
          </p:cNvSpPr>
          <p:nvPr/>
        </p:nvSpPr>
        <p:spPr bwMode="gray">
          <a:xfrm>
            <a:off x="32257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3" name="Freeform 5"/>
          <p:cNvSpPr>
            <a:spLocks noChangeAspect="1" noEditPoints="1"/>
          </p:cNvSpPr>
          <p:nvPr/>
        </p:nvSpPr>
        <p:spPr bwMode="gray">
          <a:xfrm>
            <a:off x="94861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4" name="Freeform 5"/>
          <p:cNvSpPr>
            <a:spLocks noChangeAspect="1" noEditPoints="1"/>
          </p:cNvSpPr>
          <p:nvPr/>
        </p:nvSpPr>
        <p:spPr bwMode="gray">
          <a:xfrm>
            <a:off x="47908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5" name="Freeform 5"/>
          <p:cNvSpPr>
            <a:spLocks noChangeAspect="1" noEditPoints="1"/>
          </p:cNvSpPr>
          <p:nvPr/>
        </p:nvSpPr>
        <p:spPr bwMode="gray">
          <a:xfrm>
            <a:off x="126163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6" name="Freeform 5"/>
          <p:cNvSpPr>
            <a:spLocks noChangeAspect="1" noEditPoints="1"/>
          </p:cNvSpPr>
          <p:nvPr/>
        </p:nvSpPr>
        <p:spPr bwMode="gray">
          <a:xfrm>
            <a:off x="110512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7" name="Freeform 5"/>
          <p:cNvSpPr>
            <a:spLocks noChangeAspect="1" noEditPoints="1"/>
          </p:cNvSpPr>
          <p:nvPr/>
        </p:nvSpPr>
        <p:spPr bwMode="gray">
          <a:xfrm>
            <a:off x="157465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8" name="Freeform 5"/>
          <p:cNvSpPr>
            <a:spLocks noChangeAspect="1" noEditPoints="1"/>
          </p:cNvSpPr>
          <p:nvPr/>
        </p:nvSpPr>
        <p:spPr bwMode="gray">
          <a:xfrm>
            <a:off x="1731165"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9" name="Freeform 5"/>
          <p:cNvSpPr>
            <a:spLocks noChangeAspect="1" noEditPoints="1"/>
          </p:cNvSpPr>
          <p:nvPr/>
        </p:nvSpPr>
        <p:spPr bwMode="gray">
          <a:xfrm>
            <a:off x="79210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0" name="Freeform 5"/>
          <p:cNvSpPr>
            <a:spLocks noChangeAspect="1" noEditPoints="1"/>
          </p:cNvSpPr>
          <p:nvPr/>
        </p:nvSpPr>
        <p:spPr bwMode="gray">
          <a:xfrm>
            <a:off x="63559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61" name="Freeform 5"/>
          <p:cNvSpPr>
            <a:spLocks noChangeAspect="1" noEditPoints="1"/>
          </p:cNvSpPr>
          <p:nvPr/>
        </p:nvSpPr>
        <p:spPr bwMode="gray">
          <a:xfrm>
            <a:off x="141814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2" name="Rechteck 92"/>
          <p:cNvSpPr/>
          <p:nvPr/>
        </p:nvSpPr>
        <p:spPr bwMode="gray">
          <a:xfrm>
            <a:off x="588753" y="5756246"/>
            <a:ext cx="1093248"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smtClean="0">
                <a:solidFill>
                  <a:schemeClr val="bg1"/>
                </a:solidFill>
              </a:rPr>
              <a:t>Farmers: </a:t>
            </a:r>
            <a:r>
              <a:rPr lang="de-DE" kern="0" dirty="0" smtClean="0">
                <a:solidFill>
                  <a:schemeClr val="bg1"/>
                </a:solidFill>
              </a:rPr>
              <a:t>  90%</a:t>
            </a:r>
            <a:endParaRPr lang="de-DE" sz="2400" kern="0" dirty="0">
              <a:solidFill>
                <a:schemeClr val="bg1"/>
              </a:solidFill>
            </a:endParaRPr>
          </a:p>
        </p:txBody>
      </p:sp>
      <p:sp>
        <p:nvSpPr>
          <p:cNvPr id="141" name="Text Placeholder 34"/>
          <p:cNvSpPr txBox="1">
            <a:spLocks/>
          </p:cNvSpPr>
          <p:nvPr/>
        </p:nvSpPr>
        <p:spPr>
          <a:xfrm>
            <a:off x="109209" y="232531"/>
            <a:ext cx="8461585" cy="332399"/>
          </a:xfrm>
          <a:prstGeom prst="rect">
            <a:avLst/>
          </a:prstGeom>
        </p:spPr>
        <p:txBody>
          <a:bodyPr vert="horz" wrap="square" lIns="0" tIns="0" rIns="0" bIns="0" rtlCol="0" anchor="ctr">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a:pPr>
            <a:r>
              <a:rPr lang="en-IE" sz="2400" b="1" dirty="0" smtClean="0">
                <a:solidFill>
                  <a:schemeClr val="accent5"/>
                </a:solidFill>
              </a:rPr>
              <a:t>Public Attitudes Towards Abortion</a:t>
            </a:r>
            <a:endParaRPr lang="en-IE" sz="2400" b="1" dirty="0">
              <a:solidFill>
                <a:schemeClr val="accent5"/>
              </a:solidFill>
            </a:endParaRPr>
          </a:p>
        </p:txBody>
      </p:sp>
      <p:sp>
        <p:nvSpPr>
          <p:cNvPr id="166" name="Rectangle 165"/>
          <p:cNvSpPr/>
          <p:nvPr/>
        </p:nvSpPr>
        <p:spPr>
          <a:xfrm>
            <a:off x="2379838" y="1187236"/>
            <a:ext cx="5920556" cy="646331"/>
          </a:xfrm>
          <a:prstGeom prst="rect">
            <a:avLst/>
          </a:prstGeom>
        </p:spPr>
        <p:txBody>
          <a:bodyPr wrap="square" anchor="ctr">
            <a:spAutoFit/>
          </a:bodyPr>
          <a:lstStyle/>
          <a:p>
            <a:r>
              <a:rPr lang="en-GB" dirty="0" smtClean="0">
                <a:solidFill>
                  <a:schemeClr val="accent1"/>
                </a:solidFill>
                <a:cs typeface="Arial" pitchFamily="34" charset="0"/>
              </a:rPr>
              <a:t>Believe </a:t>
            </a:r>
            <a:r>
              <a:rPr lang="en-IE" dirty="0" smtClean="0">
                <a:solidFill>
                  <a:schemeClr val="accent1"/>
                </a:solidFill>
                <a:cs typeface="Arial" pitchFamily="34" charset="0"/>
              </a:rPr>
              <a:t>women’s health should be the priority in any reform of Ireland’s abortion law</a:t>
            </a:r>
            <a:endParaRPr lang="en-IE" dirty="0">
              <a:solidFill>
                <a:schemeClr val="accent1"/>
              </a:solidFill>
              <a:cs typeface="Arial" pitchFamily="34" charset="0"/>
            </a:endParaRPr>
          </a:p>
        </p:txBody>
      </p:sp>
      <p:sp>
        <p:nvSpPr>
          <p:cNvPr id="169" name="TextBox 168"/>
          <p:cNvSpPr txBox="1"/>
          <p:nvPr/>
        </p:nvSpPr>
        <p:spPr>
          <a:xfrm>
            <a:off x="5369907" y="2816537"/>
            <a:ext cx="495649" cy="307777"/>
          </a:xfrm>
          <a:prstGeom prst="rect">
            <a:avLst/>
          </a:prstGeom>
          <a:noFill/>
        </p:spPr>
        <p:txBody>
          <a:bodyPr wrap="none" rtlCol="0">
            <a:spAutoFit/>
          </a:bodyPr>
          <a:lstStyle/>
          <a:p>
            <a:r>
              <a:rPr lang="en-IE" sz="1400" dirty="0" smtClean="0">
                <a:solidFill>
                  <a:schemeClr val="bg1"/>
                </a:solidFill>
              </a:rPr>
              <a:t>82%</a:t>
            </a:r>
            <a:endParaRPr lang="en-GB" sz="1400" dirty="0">
              <a:solidFill>
                <a:schemeClr val="bg1"/>
              </a:solidFill>
            </a:endParaRPr>
          </a:p>
        </p:txBody>
      </p:sp>
      <p:sp>
        <p:nvSpPr>
          <p:cNvPr id="172" name="TextBox 171"/>
          <p:cNvSpPr txBox="1"/>
          <p:nvPr/>
        </p:nvSpPr>
        <p:spPr>
          <a:xfrm>
            <a:off x="5369907" y="3272474"/>
            <a:ext cx="495649" cy="307777"/>
          </a:xfrm>
          <a:prstGeom prst="rect">
            <a:avLst/>
          </a:prstGeom>
          <a:noFill/>
        </p:spPr>
        <p:txBody>
          <a:bodyPr wrap="none" rtlCol="0">
            <a:spAutoFit/>
          </a:bodyPr>
          <a:lstStyle/>
          <a:p>
            <a:r>
              <a:rPr lang="en-IE" sz="1400" dirty="0" smtClean="0">
                <a:solidFill>
                  <a:schemeClr val="bg1"/>
                </a:solidFill>
              </a:rPr>
              <a:t>82%</a:t>
            </a:r>
            <a:endParaRPr lang="en-GB" sz="1400" dirty="0">
              <a:solidFill>
                <a:schemeClr val="bg1"/>
              </a:solidFill>
            </a:endParaRPr>
          </a:p>
        </p:txBody>
      </p:sp>
      <p:sp>
        <p:nvSpPr>
          <p:cNvPr id="173" name="TextBox 172"/>
          <p:cNvSpPr txBox="1"/>
          <p:nvPr/>
        </p:nvSpPr>
        <p:spPr>
          <a:xfrm>
            <a:off x="5369907" y="3770943"/>
            <a:ext cx="495649" cy="307777"/>
          </a:xfrm>
          <a:prstGeom prst="rect">
            <a:avLst/>
          </a:prstGeom>
          <a:noFill/>
        </p:spPr>
        <p:txBody>
          <a:bodyPr wrap="none" rtlCol="0">
            <a:spAutoFit/>
          </a:bodyPr>
          <a:lstStyle/>
          <a:p>
            <a:r>
              <a:rPr lang="en-IE" sz="1400" dirty="0">
                <a:solidFill>
                  <a:schemeClr val="bg1"/>
                </a:solidFill>
              </a:rPr>
              <a:t>7</a:t>
            </a:r>
            <a:r>
              <a:rPr lang="en-IE" sz="1400" dirty="0" smtClean="0">
                <a:solidFill>
                  <a:schemeClr val="bg1"/>
                </a:solidFill>
              </a:rPr>
              <a:t>8%</a:t>
            </a:r>
            <a:endParaRPr lang="en-GB" sz="1400" dirty="0">
              <a:solidFill>
                <a:schemeClr val="bg1"/>
              </a:solidFill>
            </a:endParaRPr>
          </a:p>
        </p:txBody>
      </p:sp>
      <p:sp>
        <p:nvSpPr>
          <p:cNvPr id="174" name="TextBox 173"/>
          <p:cNvSpPr txBox="1"/>
          <p:nvPr/>
        </p:nvSpPr>
        <p:spPr>
          <a:xfrm>
            <a:off x="5369907" y="4226880"/>
            <a:ext cx="495649" cy="307777"/>
          </a:xfrm>
          <a:prstGeom prst="rect">
            <a:avLst/>
          </a:prstGeom>
          <a:noFill/>
        </p:spPr>
        <p:txBody>
          <a:bodyPr wrap="none" rtlCol="0">
            <a:spAutoFit/>
          </a:bodyPr>
          <a:lstStyle/>
          <a:p>
            <a:r>
              <a:rPr lang="en-IE" sz="1400" dirty="0" smtClean="0">
                <a:solidFill>
                  <a:schemeClr val="bg1"/>
                </a:solidFill>
              </a:rPr>
              <a:t>83%</a:t>
            </a:r>
            <a:endParaRPr lang="en-GB" sz="1400" dirty="0">
              <a:solidFill>
                <a:schemeClr val="bg1"/>
              </a:solidFill>
            </a:endParaRPr>
          </a:p>
        </p:txBody>
      </p:sp>
      <p:sp>
        <p:nvSpPr>
          <p:cNvPr id="175" name="TextBox 174"/>
          <p:cNvSpPr txBox="1"/>
          <p:nvPr/>
        </p:nvSpPr>
        <p:spPr>
          <a:xfrm>
            <a:off x="5369907" y="4704083"/>
            <a:ext cx="495649" cy="307777"/>
          </a:xfrm>
          <a:prstGeom prst="rect">
            <a:avLst/>
          </a:prstGeom>
          <a:noFill/>
        </p:spPr>
        <p:txBody>
          <a:bodyPr wrap="none" rtlCol="0">
            <a:spAutoFit/>
          </a:bodyPr>
          <a:lstStyle/>
          <a:p>
            <a:r>
              <a:rPr lang="en-IE" sz="1400" dirty="0" smtClean="0">
                <a:solidFill>
                  <a:schemeClr val="bg1"/>
                </a:solidFill>
              </a:rPr>
              <a:t>81%</a:t>
            </a:r>
            <a:endParaRPr lang="en-GB" sz="1400" dirty="0">
              <a:solidFill>
                <a:schemeClr val="bg1"/>
              </a:solidFill>
            </a:endParaRPr>
          </a:p>
        </p:txBody>
      </p:sp>
      <p:sp>
        <p:nvSpPr>
          <p:cNvPr id="176" name="TextBox 175"/>
          <p:cNvSpPr txBox="1"/>
          <p:nvPr/>
        </p:nvSpPr>
        <p:spPr>
          <a:xfrm>
            <a:off x="5369907" y="5182410"/>
            <a:ext cx="495649" cy="307777"/>
          </a:xfrm>
          <a:prstGeom prst="rect">
            <a:avLst/>
          </a:prstGeom>
          <a:noFill/>
        </p:spPr>
        <p:txBody>
          <a:bodyPr wrap="none" rtlCol="0">
            <a:spAutoFit/>
          </a:bodyPr>
          <a:lstStyle/>
          <a:p>
            <a:r>
              <a:rPr lang="en-IE" sz="1400" dirty="0" smtClean="0">
                <a:solidFill>
                  <a:schemeClr val="bg1"/>
                </a:solidFill>
              </a:rPr>
              <a:t>76%</a:t>
            </a:r>
            <a:endParaRPr lang="en-GB" sz="1400" dirty="0">
              <a:solidFill>
                <a:schemeClr val="bg1"/>
              </a:solidFill>
            </a:endParaRPr>
          </a:p>
        </p:txBody>
      </p:sp>
      <p:sp>
        <p:nvSpPr>
          <p:cNvPr id="178" name="TextBox 177"/>
          <p:cNvSpPr txBox="1"/>
          <p:nvPr/>
        </p:nvSpPr>
        <p:spPr>
          <a:xfrm>
            <a:off x="907138" y="2063316"/>
            <a:ext cx="700513" cy="276999"/>
          </a:xfrm>
          <a:prstGeom prst="rect">
            <a:avLst/>
          </a:prstGeom>
          <a:noFill/>
        </p:spPr>
        <p:txBody>
          <a:bodyPr wrap="none" lIns="0" tIns="0" rIns="0" bIns="0" rtlCol="0" anchor="b" anchorCtr="1">
            <a:spAutoFit/>
          </a:bodyPr>
          <a:lstStyle/>
          <a:p>
            <a:pPr algn="ctr"/>
            <a:r>
              <a:rPr lang="en-GB" dirty="0" smtClean="0">
                <a:solidFill>
                  <a:schemeClr val="tx2"/>
                </a:solidFill>
                <a:cs typeface="Calibri" pitchFamily="34" charset="0"/>
              </a:rPr>
              <a:t>Gender</a:t>
            </a:r>
            <a:endParaRPr lang="en-US" dirty="0">
              <a:solidFill>
                <a:schemeClr val="tx2"/>
              </a:solidFill>
              <a:cs typeface="Calibri" pitchFamily="34" charset="0"/>
            </a:endParaRPr>
          </a:p>
        </p:txBody>
      </p:sp>
      <p:sp>
        <p:nvSpPr>
          <p:cNvPr id="180" name="Rechteck 31"/>
          <p:cNvSpPr/>
          <p:nvPr/>
        </p:nvSpPr>
        <p:spPr>
          <a:xfrm>
            <a:off x="689948" y="359752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80%</a:t>
            </a:r>
            <a:endParaRPr lang="en-US" sz="2000" dirty="0">
              <a:solidFill>
                <a:schemeClr val="accent1">
                  <a:lumMod val="75000"/>
                </a:schemeClr>
              </a:solidFill>
            </a:endParaRPr>
          </a:p>
        </p:txBody>
      </p:sp>
      <p:sp>
        <p:nvSpPr>
          <p:cNvPr id="181" name="Rechteck 31"/>
          <p:cNvSpPr/>
          <p:nvPr/>
        </p:nvSpPr>
        <p:spPr>
          <a:xfrm>
            <a:off x="1385654" y="2499500"/>
            <a:ext cx="442429" cy="307777"/>
          </a:xfrm>
          <a:prstGeom prst="rect">
            <a:avLst/>
          </a:prstGeom>
        </p:spPr>
        <p:txBody>
          <a:bodyPr wrap="none" lIns="0" tIns="0" rIns="0" bIns="0" anchor="ctr" anchorCtr="0">
            <a:spAutoFit/>
          </a:bodyPr>
          <a:lstStyle/>
          <a:p>
            <a:pPr algn="ctr"/>
            <a:r>
              <a:rPr lang="en-US" sz="2000" dirty="0" smtClean="0">
                <a:solidFill>
                  <a:srgbClr val="D0103A"/>
                </a:solidFill>
              </a:rPr>
              <a:t>80%</a:t>
            </a:r>
            <a:endParaRPr lang="en-US" sz="2000" dirty="0">
              <a:solidFill>
                <a:srgbClr val="D0103A"/>
              </a:solidFill>
            </a:endParaRPr>
          </a:p>
        </p:txBody>
      </p:sp>
      <p:grpSp>
        <p:nvGrpSpPr>
          <p:cNvPr id="182" name="Group 181"/>
          <p:cNvGrpSpPr/>
          <p:nvPr/>
        </p:nvGrpSpPr>
        <p:grpSpPr>
          <a:xfrm>
            <a:off x="1283513" y="2851369"/>
            <a:ext cx="646711" cy="1146598"/>
            <a:chOff x="6566388" y="1799850"/>
            <a:chExt cx="775429" cy="1374812"/>
          </a:xfrm>
        </p:grpSpPr>
        <p:sp>
          <p:nvSpPr>
            <p:cNvPr id="188"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9" name="Group 188"/>
            <p:cNvGrpSpPr/>
            <p:nvPr/>
          </p:nvGrpSpPr>
          <p:grpSpPr>
            <a:xfrm>
              <a:off x="6739613" y="2152086"/>
              <a:ext cx="428978" cy="670341"/>
              <a:chOff x="6744069" y="2107565"/>
              <a:chExt cx="428978" cy="670341"/>
            </a:xfrm>
          </p:grpSpPr>
          <p:pic>
            <p:nvPicPr>
              <p:cNvPr id="190" name="Picture 18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91"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grpSp>
        <p:nvGrpSpPr>
          <p:cNvPr id="183" name="Group 182"/>
          <p:cNvGrpSpPr/>
          <p:nvPr/>
        </p:nvGrpSpPr>
        <p:grpSpPr>
          <a:xfrm>
            <a:off x="584565" y="2349864"/>
            <a:ext cx="653195" cy="1177545"/>
            <a:chOff x="5728324" y="1198527"/>
            <a:chExt cx="783204" cy="1411919"/>
          </a:xfrm>
        </p:grpSpPr>
        <p:sp>
          <p:nvSpPr>
            <p:cNvPr id="184"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5" name="Group 184"/>
            <p:cNvGrpSpPr/>
            <p:nvPr/>
          </p:nvGrpSpPr>
          <p:grpSpPr>
            <a:xfrm>
              <a:off x="5912120" y="1509565"/>
              <a:ext cx="415613" cy="789842"/>
              <a:chOff x="5891442" y="1525281"/>
              <a:chExt cx="415613" cy="789842"/>
            </a:xfrm>
          </p:grpSpPr>
          <p:sp>
            <p:nvSpPr>
              <p:cNvPr id="186"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sp>
            <p:nvSpPr>
              <p:cNvPr id="187"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sp>
        <p:nvSpPr>
          <p:cNvPr id="177" name="Text Box 3"/>
          <p:cNvSpPr txBox="1">
            <a:spLocks noChangeArrowheads="1"/>
          </p:cNvSpPr>
          <p:nvPr/>
        </p:nvSpPr>
        <p:spPr bwMode="auto">
          <a:xfrm>
            <a:off x="8709203" y="6278473"/>
            <a:ext cx="441147" cy="246221"/>
          </a:xfrm>
          <a:prstGeom prst="rect">
            <a:avLst/>
          </a:prstGeom>
          <a:noFill/>
          <a:ln w="9525">
            <a:noFill/>
            <a:miter lim="800000"/>
            <a:headEnd/>
            <a:tailEnd/>
          </a:ln>
        </p:spPr>
        <p:txBody>
          <a:bodyPr wrap="none">
            <a:spAutoFit/>
          </a:bodyPr>
          <a:lstStyle/>
          <a:p>
            <a:pPr algn="r"/>
            <a:r>
              <a:rPr lang="en-IE" sz="1000" i="1" dirty="0">
                <a:solidFill>
                  <a:srgbClr val="22505F"/>
                </a:solidFill>
                <a:cs typeface="Calibri" pitchFamily="34" charset="0"/>
              </a:rPr>
              <a:t>(Q </a:t>
            </a:r>
            <a:r>
              <a:rPr lang="en-IE" sz="1000" i="1" dirty="0" smtClean="0">
                <a:solidFill>
                  <a:srgbClr val="22505F"/>
                </a:solidFill>
                <a:cs typeface="Calibri" pitchFamily="34" charset="0"/>
              </a:rPr>
              <a:t>2)</a:t>
            </a:r>
            <a:endParaRPr lang="en-GB" sz="1000" i="1" dirty="0">
              <a:solidFill>
                <a:srgbClr val="22505F"/>
              </a:solidFill>
              <a:cs typeface="Calibri" pitchFamily="34" charset="0"/>
            </a:endParaRPr>
          </a:p>
        </p:txBody>
      </p:sp>
      <p:sp>
        <p:nvSpPr>
          <p:cNvPr id="167" name="Freeform 5"/>
          <p:cNvSpPr>
            <a:spLocks noChangeAspect="1" noEditPoints="1"/>
          </p:cNvSpPr>
          <p:nvPr/>
        </p:nvSpPr>
        <p:spPr bwMode="gray">
          <a:xfrm>
            <a:off x="4580009"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8" name="Freeform 5"/>
          <p:cNvSpPr>
            <a:spLocks noChangeAspect="1" noEditPoints="1"/>
          </p:cNvSpPr>
          <p:nvPr/>
        </p:nvSpPr>
        <p:spPr bwMode="gray">
          <a:xfrm>
            <a:off x="4580028" y="46551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70" name="Freeform 5"/>
          <p:cNvSpPr>
            <a:spLocks noChangeAspect="1" noEditPoints="1"/>
          </p:cNvSpPr>
          <p:nvPr/>
        </p:nvSpPr>
        <p:spPr bwMode="gray">
          <a:xfrm>
            <a:off x="43807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3" name="Freeform 5"/>
          <p:cNvSpPr>
            <a:spLocks noChangeAspect="1" noEditPoints="1"/>
          </p:cNvSpPr>
          <p:nvPr/>
        </p:nvSpPr>
        <p:spPr bwMode="gray">
          <a:xfrm>
            <a:off x="1418142"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10000">
                <a:schemeClr val="bg2"/>
              </a:gs>
              <a:gs pos="1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4" name="Freeform 5"/>
          <p:cNvSpPr>
            <a:spLocks noChangeAspect="1" noEditPoints="1"/>
          </p:cNvSpPr>
          <p:nvPr/>
        </p:nvSpPr>
        <p:spPr bwMode="gray">
          <a:xfrm>
            <a:off x="45800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97" name="Rectangle 196"/>
          <p:cNvSpPr/>
          <p:nvPr/>
        </p:nvSpPr>
        <p:spPr>
          <a:xfrm>
            <a:off x="1212879" y="5746433"/>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1851661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4294967295"/>
          </p:nvPr>
        </p:nvSpPr>
        <p:spPr>
          <a:xfrm>
            <a:off x="109209" y="577542"/>
            <a:ext cx="2231380" cy="193899"/>
          </a:xfrm>
        </p:spPr>
        <p:txBody>
          <a:bodyPr wrap="none" lIns="0" tIns="0" rIns="0" bIns="0">
            <a:spAutoFit/>
          </a:bodyPr>
          <a:lstStyle/>
          <a:p>
            <a:pPr marL="0" indent="0">
              <a:buNone/>
              <a:defRPr/>
            </a:pPr>
            <a:r>
              <a:rPr lang="en-IE" sz="1400" dirty="0" smtClean="0">
                <a:solidFill>
                  <a:schemeClr val="accent5"/>
                </a:solidFill>
              </a:rPr>
              <a:t>(Base: All Adults 18+; n=1,002)</a:t>
            </a:r>
            <a:endParaRPr lang="en-IE" sz="1400" dirty="0">
              <a:solidFill>
                <a:schemeClr val="accent5"/>
              </a:solidFill>
            </a:endParaRPr>
          </a:p>
        </p:txBody>
      </p:sp>
      <p:sp>
        <p:nvSpPr>
          <p:cNvPr id="26" name="TextBox 25"/>
          <p:cNvSpPr txBox="1"/>
          <p:nvPr/>
        </p:nvSpPr>
        <p:spPr>
          <a:xfrm>
            <a:off x="4104602" y="2209822"/>
            <a:ext cx="593111" cy="369332"/>
          </a:xfrm>
          <a:prstGeom prst="rect">
            <a:avLst/>
          </a:prstGeom>
          <a:noFill/>
        </p:spPr>
        <p:txBody>
          <a:bodyPr wrap="none" rtlCol="0">
            <a:spAutoFit/>
          </a:bodyPr>
          <a:lstStyle/>
          <a:p>
            <a:r>
              <a:rPr lang="en-GB" dirty="0" smtClean="0">
                <a:solidFill>
                  <a:schemeClr val="tx2"/>
                </a:solidFill>
                <a:cs typeface="Arial" pitchFamily="34" charset="0"/>
              </a:rPr>
              <a:t>Age </a:t>
            </a:r>
            <a:endParaRPr lang="en-US" dirty="0">
              <a:solidFill>
                <a:schemeClr val="tx2"/>
              </a:solidFill>
              <a:cs typeface="Arial" pitchFamily="34" charset="0"/>
            </a:endParaRPr>
          </a:p>
        </p:txBody>
      </p:sp>
      <p:sp>
        <p:nvSpPr>
          <p:cNvPr id="27" name="TextBox 26"/>
          <p:cNvSpPr txBox="1"/>
          <p:nvPr/>
        </p:nvSpPr>
        <p:spPr>
          <a:xfrm>
            <a:off x="7355100" y="2209822"/>
            <a:ext cx="826637" cy="369332"/>
          </a:xfrm>
          <a:prstGeom prst="rect">
            <a:avLst/>
          </a:prstGeom>
          <a:noFill/>
        </p:spPr>
        <p:txBody>
          <a:bodyPr wrap="none" rtlCol="0">
            <a:spAutoFit/>
          </a:bodyPr>
          <a:lstStyle/>
          <a:p>
            <a:r>
              <a:rPr lang="en-GB" dirty="0" smtClean="0">
                <a:solidFill>
                  <a:schemeClr val="tx2"/>
                </a:solidFill>
                <a:cs typeface="Arial" pitchFamily="34" charset="0"/>
              </a:rPr>
              <a:t>Region</a:t>
            </a:r>
            <a:endParaRPr lang="en-US" dirty="0">
              <a:solidFill>
                <a:schemeClr val="tx2"/>
              </a:solidFill>
              <a:cs typeface="Arial" pitchFamily="34" charset="0"/>
            </a:endParaRPr>
          </a:p>
        </p:txBody>
      </p:sp>
      <p:sp>
        <p:nvSpPr>
          <p:cNvPr id="100" name="Freeform 5"/>
          <p:cNvSpPr>
            <a:spLocks noChangeAspect="1" noEditPoints="1"/>
          </p:cNvSpPr>
          <p:nvPr/>
        </p:nvSpPr>
        <p:spPr bwMode="gray">
          <a:xfrm>
            <a:off x="3384336"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1" name="Freeform 5"/>
          <p:cNvSpPr>
            <a:spLocks noChangeAspect="1" noEditPoints="1"/>
          </p:cNvSpPr>
          <p:nvPr/>
        </p:nvSpPr>
        <p:spPr bwMode="gray">
          <a:xfrm>
            <a:off x="4978573"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2" name="Freeform 5"/>
          <p:cNvSpPr>
            <a:spLocks noChangeAspect="1" noEditPoints="1"/>
          </p:cNvSpPr>
          <p:nvPr/>
        </p:nvSpPr>
        <p:spPr bwMode="gray">
          <a:xfrm>
            <a:off x="3583618"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3" name="Freeform 5"/>
          <p:cNvSpPr>
            <a:spLocks noChangeAspect="1" noEditPoints="1"/>
          </p:cNvSpPr>
          <p:nvPr/>
        </p:nvSpPr>
        <p:spPr bwMode="gray">
          <a:xfrm>
            <a:off x="4181464"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4" name="Freeform 5"/>
          <p:cNvSpPr>
            <a:spLocks noChangeAspect="1" noEditPoints="1"/>
          </p:cNvSpPr>
          <p:nvPr/>
        </p:nvSpPr>
        <p:spPr bwMode="gray">
          <a:xfrm>
            <a:off x="4779291"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5" name="Freeform 5"/>
          <p:cNvSpPr>
            <a:spLocks noChangeAspect="1" noEditPoints="1"/>
          </p:cNvSpPr>
          <p:nvPr/>
        </p:nvSpPr>
        <p:spPr bwMode="gray">
          <a:xfrm>
            <a:off x="4580009"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80000">
                <a:schemeClr val="bg2"/>
              </a:gs>
              <a:gs pos="8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6" name="Freeform 5"/>
          <p:cNvSpPr>
            <a:spLocks noChangeAspect="1" noEditPoints="1"/>
          </p:cNvSpPr>
          <p:nvPr/>
        </p:nvSpPr>
        <p:spPr bwMode="gray">
          <a:xfrm>
            <a:off x="5177855"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7" name="Freeform 5"/>
          <p:cNvSpPr>
            <a:spLocks noChangeAspect="1" noEditPoints="1"/>
          </p:cNvSpPr>
          <p:nvPr/>
        </p:nvSpPr>
        <p:spPr bwMode="gray">
          <a:xfrm>
            <a:off x="3982182"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8" name="Freeform 5"/>
          <p:cNvSpPr>
            <a:spLocks noChangeAspect="1" noEditPoints="1"/>
          </p:cNvSpPr>
          <p:nvPr/>
        </p:nvSpPr>
        <p:spPr bwMode="gray">
          <a:xfrm>
            <a:off x="3782900"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9" name="Freeform 5"/>
          <p:cNvSpPr>
            <a:spLocks noChangeAspect="1" noEditPoints="1"/>
          </p:cNvSpPr>
          <p:nvPr/>
        </p:nvSpPr>
        <p:spPr bwMode="gray">
          <a:xfrm>
            <a:off x="4380746" y="2745959"/>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31" name="TextBox 30"/>
          <p:cNvSpPr txBox="1"/>
          <p:nvPr/>
        </p:nvSpPr>
        <p:spPr>
          <a:xfrm>
            <a:off x="2719529" y="2795271"/>
            <a:ext cx="604653" cy="307777"/>
          </a:xfrm>
          <a:prstGeom prst="rect">
            <a:avLst/>
          </a:prstGeom>
          <a:noFill/>
        </p:spPr>
        <p:txBody>
          <a:bodyPr wrap="none" rtlCol="0">
            <a:spAutoFit/>
          </a:bodyPr>
          <a:lstStyle/>
          <a:p>
            <a:r>
              <a:rPr lang="en-IE" sz="1400" dirty="0" smtClean="0">
                <a:solidFill>
                  <a:schemeClr val="bg1"/>
                </a:solidFill>
              </a:rPr>
              <a:t>18-24</a:t>
            </a:r>
            <a:endParaRPr lang="en-GB" sz="1400" dirty="0">
              <a:solidFill>
                <a:schemeClr val="bg1"/>
              </a:solidFill>
            </a:endParaRPr>
          </a:p>
        </p:txBody>
      </p:sp>
      <p:sp>
        <p:nvSpPr>
          <p:cNvPr id="32" name="TextBox 31"/>
          <p:cNvSpPr txBox="1"/>
          <p:nvPr/>
        </p:nvSpPr>
        <p:spPr>
          <a:xfrm>
            <a:off x="2719529" y="3272474"/>
            <a:ext cx="604653" cy="307777"/>
          </a:xfrm>
          <a:prstGeom prst="rect">
            <a:avLst/>
          </a:prstGeom>
          <a:noFill/>
        </p:spPr>
        <p:txBody>
          <a:bodyPr wrap="none" rtlCol="0">
            <a:spAutoFit/>
          </a:bodyPr>
          <a:lstStyle/>
          <a:p>
            <a:r>
              <a:rPr lang="en-IE" sz="1400" dirty="0" smtClean="0">
                <a:solidFill>
                  <a:schemeClr val="bg1"/>
                </a:solidFill>
              </a:rPr>
              <a:t>25-34</a:t>
            </a:r>
            <a:endParaRPr lang="en-GB" sz="1400" dirty="0">
              <a:solidFill>
                <a:schemeClr val="bg1"/>
              </a:solidFill>
            </a:endParaRPr>
          </a:p>
        </p:txBody>
      </p:sp>
      <p:sp>
        <p:nvSpPr>
          <p:cNvPr id="34" name="TextBox 33"/>
          <p:cNvSpPr txBox="1"/>
          <p:nvPr/>
        </p:nvSpPr>
        <p:spPr>
          <a:xfrm>
            <a:off x="2719529" y="3749677"/>
            <a:ext cx="604653" cy="307777"/>
          </a:xfrm>
          <a:prstGeom prst="rect">
            <a:avLst/>
          </a:prstGeom>
          <a:noFill/>
        </p:spPr>
        <p:txBody>
          <a:bodyPr wrap="none" rtlCol="0">
            <a:spAutoFit/>
          </a:bodyPr>
          <a:lstStyle/>
          <a:p>
            <a:r>
              <a:rPr lang="en-IE" sz="1400" dirty="0" smtClean="0">
                <a:solidFill>
                  <a:schemeClr val="bg1"/>
                </a:solidFill>
              </a:rPr>
              <a:t>35-44</a:t>
            </a:r>
            <a:endParaRPr lang="en-GB" sz="1400" dirty="0">
              <a:solidFill>
                <a:schemeClr val="bg1"/>
              </a:solidFill>
            </a:endParaRPr>
          </a:p>
        </p:txBody>
      </p:sp>
      <p:sp>
        <p:nvSpPr>
          <p:cNvPr id="36" name="TextBox 35"/>
          <p:cNvSpPr txBox="1"/>
          <p:nvPr/>
        </p:nvSpPr>
        <p:spPr>
          <a:xfrm>
            <a:off x="2719529" y="4226880"/>
            <a:ext cx="604653" cy="307777"/>
          </a:xfrm>
          <a:prstGeom prst="rect">
            <a:avLst/>
          </a:prstGeom>
          <a:noFill/>
        </p:spPr>
        <p:txBody>
          <a:bodyPr wrap="none" rtlCol="0">
            <a:spAutoFit/>
          </a:bodyPr>
          <a:lstStyle/>
          <a:p>
            <a:r>
              <a:rPr lang="en-IE" sz="1400" dirty="0" smtClean="0">
                <a:solidFill>
                  <a:schemeClr val="bg1"/>
                </a:solidFill>
              </a:rPr>
              <a:t>45-54</a:t>
            </a:r>
            <a:endParaRPr lang="en-GB" sz="1400" dirty="0">
              <a:solidFill>
                <a:schemeClr val="bg1"/>
              </a:solidFill>
            </a:endParaRPr>
          </a:p>
        </p:txBody>
      </p:sp>
      <p:sp>
        <p:nvSpPr>
          <p:cNvPr id="37" name="TextBox 36"/>
          <p:cNvSpPr txBox="1"/>
          <p:nvPr/>
        </p:nvSpPr>
        <p:spPr>
          <a:xfrm>
            <a:off x="2719529" y="4704083"/>
            <a:ext cx="604653" cy="307777"/>
          </a:xfrm>
          <a:prstGeom prst="rect">
            <a:avLst/>
          </a:prstGeom>
          <a:noFill/>
        </p:spPr>
        <p:txBody>
          <a:bodyPr wrap="none" rtlCol="0">
            <a:spAutoFit/>
          </a:bodyPr>
          <a:lstStyle/>
          <a:p>
            <a:r>
              <a:rPr lang="en-IE" sz="1400" dirty="0" smtClean="0">
                <a:solidFill>
                  <a:schemeClr val="bg1"/>
                </a:solidFill>
              </a:rPr>
              <a:t>55-64</a:t>
            </a:r>
            <a:endParaRPr lang="en-GB" sz="1400" dirty="0">
              <a:solidFill>
                <a:schemeClr val="bg1"/>
              </a:solidFill>
            </a:endParaRPr>
          </a:p>
        </p:txBody>
      </p:sp>
      <p:sp>
        <p:nvSpPr>
          <p:cNvPr id="38" name="TextBox 37"/>
          <p:cNvSpPr txBox="1"/>
          <p:nvPr/>
        </p:nvSpPr>
        <p:spPr>
          <a:xfrm>
            <a:off x="2867006" y="5182410"/>
            <a:ext cx="457176"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90" name="Freeform 5"/>
          <p:cNvSpPr>
            <a:spLocks noChangeAspect="1" noEditPoints="1"/>
          </p:cNvSpPr>
          <p:nvPr/>
        </p:nvSpPr>
        <p:spPr bwMode="gray">
          <a:xfrm>
            <a:off x="338433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1" name="Freeform 5"/>
          <p:cNvSpPr>
            <a:spLocks noChangeAspect="1" noEditPoints="1"/>
          </p:cNvSpPr>
          <p:nvPr/>
        </p:nvSpPr>
        <p:spPr bwMode="gray">
          <a:xfrm>
            <a:off x="4181464"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2" name="Freeform 5"/>
          <p:cNvSpPr>
            <a:spLocks noChangeAspect="1" noEditPoints="1"/>
          </p:cNvSpPr>
          <p:nvPr/>
        </p:nvSpPr>
        <p:spPr bwMode="gray">
          <a:xfrm>
            <a:off x="358361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3" name="Freeform 5"/>
          <p:cNvSpPr>
            <a:spLocks noChangeAspect="1" noEditPoints="1"/>
          </p:cNvSpPr>
          <p:nvPr/>
        </p:nvSpPr>
        <p:spPr bwMode="gray">
          <a:xfrm>
            <a:off x="438074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4" name="Freeform 5"/>
          <p:cNvSpPr>
            <a:spLocks noChangeAspect="1" noEditPoints="1"/>
          </p:cNvSpPr>
          <p:nvPr/>
        </p:nvSpPr>
        <p:spPr bwMode="gray">
          <a:xfrm>
            <a:off x="477931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5" name="Freeform 5"/>
          <p:cNvSpPr>
            <a:spLocks noChangeAspect="1" noEditPoints="1"/>
          </p:cNvSpPr>
          <p:nvPr/>
        </p:nvSpPr>
        <p:spPr bwMode="gray">
          <a:xfrm>
            <a:off x="458002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6" name="Freeform 5"/>
          <p:cNvSpPr>
            <a:spLocks noChangeAspect="1" noEditPoints="1"/>
          </p:cNvSpPr>
          <p:nvPr/>
        </p:nvSpPr>
        <p:spPr bwMode="gray">
          <a:xfrm>
            <a:off x="5177855"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7" name="Freeform 5"/>
          <p:cNvSpPr>
            <a:spLocks noChangeAspect="1" noEditPoints="1"/>
          </p:cNvSpPr>
          <p:nvPr/>
        </p:nvSpPr>
        <p:spPr bwMode="gray">
          <a:xfrm>
            <a:off x="3982182"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8" name="Freeform 5"/>
          <p:cNvSpPr>
            <a:spLocks noChangeAspect="1" noEditPoints="1"/>
          </p:cNvSpPr>
          <p:nvPr/>
        </p:nvSpPr>
        <p:spPr bwMode="gray">
          <a:xfrm>
            <a:off x="378290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9" name="Freeform 5"/>
          <p:cNvSpPr>
            <a:spLocks noChangeAspect="1" noEditPoints="1"/>
          </p:cNvSpPr>
          <p:nvPr/>
        </p:nvSpPr>
        <p:spPr bwMode="gray">
          <a:xfrm>
            <a:off x="4978592" y="417756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0" name="Freeform 5"/>
          <p:cNvSpPr>
            <a:spLocks noChangeAspect="1" noEditPoints="1"/>
          </p:cNvSpPr>
          <p:nvPr/>
        </p:nvSpPr>
        <p:spPr bwMode="gray">
          <a:xfrm>
            <a:off x="3384336"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2" name="Freeform 5"/>
          <p:cNvSpPr>
            <a:spLocks noChangeAspect="1" noEditPoints="1"/>
          </p:cNvSpPr>
          <p:nvPr/>
        </p:nvSpPr>
        <p:spPr bwMode="gray">
          <a:xfrm>
            <a:off x="3583618"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3" name="Freeform 5"/>
          <p:cNvSpPr>
            <a:spLocks noChangeAspect="1" noEditPoints="1"/>
          </p:cNvSpPr>
          <p:nvPr/>
        </p:nvSpPr>
        <p:spPr bwMode="gray">
          <a:xfrm>
            <a:off x="4181464"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4" name="Freeform 5"/>
          <p:cNvSpPr>
            <a:spLocks noChangeAspect="1" noEditPoints="1"/>
          </p:cNvSpPr>
          <p:nvPr/>
        </p:nvSpPr>
        <p:spPr bwMode="gray">
          <a:xfrm>
            <a:off x="4779291"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5" name="Freeform 5"/>
          <p:cNvSpPr>
            <a:spLocks noChangeAspect="1" noEditPoints="1"/>
          </p:cNvSpPr>
          <p:nvPr/>
        </p:nvSpPr>
        <p:spPr bwMode="gray">
          <a:xfrm>
            <a:off x="4978573"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6" name="Freeform 5"/>
          <p:cNvSpPr>
            <a:spLocks noChangeAspect="1" noEditPoints="1"/>
          </p:cNvSpPr>
          <p:nvPr/>
        </p:nvSpPr>
        <p:spPr bwMode="gray">
          <a:xfrm>
            <a:off x="5177855"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7" name="Freeform 5"/>
          <p:cNvSpPr>
            <a:spLocks noChangeAspect="1" noEditPoints="1"/>
          </p:cNvSpPr>
          <p:nvPr/>
        </p:nvSpPr>
        <p:spPr bwMode="gray">
          <a:xfrm>
            <a:off x="3982182"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8" name="Freeform 5"/>
          <p:cNvSpPr>
            <a:spLocks noChangeAspect="1" noEditPoints="1"/>
          </p:cNvSpPr>
          <p:nvPr/>
        </p:nvSpPr>
        <p:spPr bwMode="gray">
          <a:xfrm>
            <a:off x="3782900"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9" name="Freeform 5"/>
          <p:cNvSpPr>
            <a:spLocks noChangeAspect="1" noEditPoints="1"/>
          </p:cNvSpPr>
          <p:nvPr/>
        </p:nvSpPr>
        <p:spPr bwMode="gray">
          <a:xfrm>
            <a:off x="4380746" y="3223162"/>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0" name="Freeform 5"/>
          <p:cNvSpPr>
            <a:spLocks noChangeAspect="1" noEditPoints="1"/>
          </p:cNvSpPr>
          <p:nvPr/>
        </p:nvSpPr>
        <p:spPr bwMode="gray">
          <a:xfrm>
            <a:off x="33843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1" name="Freeform 5"/>
          <p:cNvSpPr>
            <a:spLocks noChangeAspect="1" noEditPoints="1"/>
          </p:cNvSpPr>
          <p:nvPr/>
        </p:nvSpPr>
        <p:spPr bwMode="gray">
          <a:xfrm>
            <a:off x="418145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2" name="Freeform 5"/>
          <p:cNvSpPr>
            <a:spLocks noChangeAspect="1" noEditPoints="1"/>
          </p:cNvSpPr>
          <p:nvPr/>
        </p:nvSpPr>
        <p:spPr bwMode="gray">
          <a:xfrm>
            <a:off x="35836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3" name="Freeform 5"/>
          <p:cNvSpPr>
            <a:spLocks noChangeAspect="1" noEditPoints="1"/>
          </p:cNvSpPr>
          <p:nvPr/>
        </p:nvSpPr>
        <p:spPr bwMode="gray">
          <a:xfrm>
            <a:off x="43807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4" name="Freeform 5"/>
          <p:cNvSpPr>
            <a:spLocks noChangeAspect="1" noEditPoints="1"/>
          </p:cNvSpPr>
          <p:nvPr/>
        </p:nvSpPr>
        <p:spPr bwMode="gray">
          <a:xfrm>
            <a:off x="47792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5" name="Freeform 5"/>
          <p:cNvSpPr>
            <a:spLocks noChangeAspect="1" noEditPoints="1"/>
          </p:cNvSpPr>
          <p:nvPr/>
        </p:nvSpPr>
        <p:spPr bwMode="gray">
          <a:xfrm>
            <a:off x="49785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6" name="Freeform 5"/>
          <p:cNvSpPr>
            <a:spLocks noChangeAspect="1" noEditPoints="1"/>
          </p:cNvSpPr>
          <p:nvPr/>
        </p:nvSpPr>
        <p:spPr bwMode="gray">
          <a:xfrm>
            <a:off x="5177855"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7" name="Freeform 5"/>
          <p:cNvSpPr>
            <a:spLocks noChangeAspect="1" noEditPoints="1"/>
          </p:cNvSpPr>
          <p:nvPr/>
        </p:nvSpPr>
        <p:spPr bwMode="gray">
          <a:xfrm>
            <a:off x="39821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8" name="Freeform 5"/>
          <p:cNvSpPr>
            <a:spLocks noChangeAspect="1" noEditPoints="1"/>
          </p:cNvSpPr>
          <p:nvPr/>
        </p:nvSpPr>
        <p:spPr bwMode="gray">
          <a:xfrm>
            <a:off x="37828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0" name="Freeform 5"/>
          <p:cNvSpPr>
            <a:spLocks noChangeAspect="1" noEditPoints="1"/>
          </p:cNvSpPr>
          <p:nvPr/>
        </p:nvSpPr>
        <p:spPr bwMode="gray">
          <a:xfrm>
            <a:off x="33843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1" name="Freeform 5"/>
          <p:cNvSpPr>
            <a:spLocks noChangeAspect="1" noEditPoints="1"/>
          </p:cNvSpPr>
          <p:nvPr/>
        </p:nvSpPr>
        <p:spPr bwMode="gray">
          <a:xfrm>
            <a:off x="418145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2" name="Freeform 5"/>
          <p:cNvSpPr>
            <a:spLocks noChangeAspect="1" noEditPoints="1"/>
          </p:cNvSpPr>
          <p:nvPr/>
        </p:nvSpPr>
        <p:spPr bwMode="gray">
          <a:xfrm>
            <a:off x="35836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3" name="Freeform 5"/>
          <p:cNvSpPr>
            <a:spLocks noChangeAspect="1" noEditPoints="1"/>
          </p:cNvSpPr>
          <p:nvPr/>
        </p:nvSpPr>
        <p:spPr bwMode="gray">
          <a:xfrm>
            <a:off x="45800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4" name="Freeform 5"/>
          <p:cNvSpPr>
            <a:spLocks noChangeAspect="1" noEditPoints="1"/>
          </p:cNvSpPr>
          <p:nvPr/>
        </p:nvSpPr>
        <p:spPr bwMode="gray">
          <a:xfrm>
            <a:off x="47792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5" name="Freeform 5"/>
          <p:cNvSpPr>
            <a:spLocks noChangeAspect="1" noEditPoints="1"/>
          </p:cNvSpPr>
          <p:nvPr/>
        </p:nvSpPr>
        <p:spPr bwMode="gray">
          <a:xfrm>
            <a:off x="49785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6" name="Freeform 5"/>
          <p:cNvSpPr>
            <a:spLocks noChangeAspect="1" noEditPoints="1"/>
          </p:cNvSpPr>
          <p:nvPr/>
        </p:nvSpPr>
        <p:spPr bwMode="gray">
          <a:xfrm>
            <a:off x="5177855"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7" name="Freeform 5"/>
          <p:cNvSpPr>
            <a:spLocks noChangeAspect="1" noEditPoints="1"/>
          </p:cNvSpPr>
          <p:nvPr/>
        </p:nvSpPr>
        <p:spPr bwMode="gray">
          <a:xfrm>
            <a:off x="39821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8" name="Freeform 5"/>
          <p:cNvSpPr>
            <a:spLocks noChangeAspect="1" noEditPoints="1"/>
          </p:cNvSpPr>
          <p:nvPr/>
        </p:nvSpPr>
        <p:spPr bwMode="gray">
          <a:xfrm>
            <a:off x="37828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0" name="Freeform 5"/>
          <p:cNvSpPr>
            <a:spLocks noChangeAspect="1" noEditPoints="1"/>
          </p:cNvSpPr>
          <p:nvPr/>
        </p:nvSpPr>
        <p:spPr bwMode="gray">
          <a:xfrm>
            <a:off x="338433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1" name="Freeform 5"/>
          <p:cNvSpPr>
            <a:spLocks noChangeAspect="1" noEditPoints="1"/>
          </p:cNvSpPr>
          <p:nvPr/>
        </p:nvSpPr>
        <p:spPr bwMode="gray">
          <a:xfrm>
            <a:off x="4181464"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2" name="Freeform 5"/>
          <p:cNvSpPr>
            <a:spLocks noChangeAspect="1" noEditPoints="1"/>
          </p:cNvSpPr>
          <p:nvPr/>
        </p:nvSpPr>
        <p:spPr bwMode="gray">
          <a:xfrm>
            <a:off x="3583618"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3" name="Freeform 5"/>
          <p:cNvSpPr>
            <a:spLocks noChangeAspect="1" noEditPoints="1"/>
          </p:cNvSpPr>
          <p:nvPr/>
        </p:nvSpPr>
        <p:spPr bwMode="gray">
          <a:xfrm>
            <a:off x="438074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5" name="Freeform 5"/>
          <p:cNvSpPr>
            <a:spLocks noChangeAspect="1" noEditPoints="1"/>
          </p:cNvSpPr>
          <p:nvPr/>
        </p:nvSpPr>
        <p:spPr bwMode="gray">
          <a:xfrm>
            <a:off x="4978573"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6" name="Freeform 5"/>
          <p:cNvSpPr>
            <a:spLocks noChangeAspect="1" noEditPoints="1"/>
          </p:cNvSpPr>
          <p:nvPr/>
        </p:nvSpPr>
        <p:spPr bwMode="gray">
          <a:xfrm>
            <a:off x="5177855"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7" name="Freeform 5"/>
          <p:cNvSpPr>
            <a:spLocks noChangeAspect="1" noEditPoints="1"/>
          </p:cNvSpPr>
          <p:nvPr/>
        </p:nvSpPr>
        <p:spPr bwMode="gray">
          <a:xfrm>
            <a:off x="3982182"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8" name="Freeform 5"/>
          <p:cNvSpPr>
            <a:spLocks noChangeAspect="1" noEditPoints="1"/>
          </p:cNvSpPr>
          <p:nvPr/>
        </p:nvSpPr>
        <p:spPr bwMode="gray">
          <a:xfrm>
            <a:off x="3782900"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9" name="Freeform 5"/>
          <p:cNvSpPr>
            <a:spLocks noChangeAspect="1" noEditPoints="1"/>
          </p:cNvSpPr>
          <p:nvPr/>
        </p:nvSpPr>
        <p:spPr bwMode="gray">
          <a:xfrm>
            <a:off x="4779310" y="4654771"/>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10" name="Rechteck 92"/>
          <p:cNvSpPr/>
          <p:nvPr/>
        </p:nvSpPr>
        <p:spPr bwMode="gray">
          <a:xfrm>
            <a:off x="266544" y="4540270"/>
            <a:ext cx="1729641"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Higher Social </a:t>
            </a:r>
            <a:r>
              <a:rPr lang="de-DE" sz="1200" kern="0" dirty="0" smtClean="0">
                <a:solidFill>
                  <a:schemeClr val="bg1"/>
                </a:solidFill>
              </a:rPr>
              <a:t>Grades:</a:t>
            </a:r>
            <a:r>
              <a:rPr lang="de-DE" kern="0" dirty="0" smtClean="0">
                <a:solidFill>
                  <a:schemeClr val="bg1"/>
                </a:solidFill>
              </a:rPr>
              <a:t>73%</a:t>
            </a:r>
            <a:endParaRPr lang="de-DE" kern="0" dirty="0">
              <a:solidFill>
                <a:schemeClr val="bg1"/>
              </a:solidFill>
            </a:endParaRPr>
          </a:p>
        </p:txBody>
      </p:sp>
      <p:sp>
        <p:nvSpPr>
          <p:cNvPr id="111" name="Rechteck 92"/>
          <p:cNvSpPr/>
          <p:nvPr/>
        </p:nvSpPr>
        <p:spPr bwMode="gray">
          <a:xfrm>
            <a:off x="266546" y="5148407"/>
            <a:ext cx="1737655"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Lower Social Grades</a:t>
            </a:r>
            <a:r>
              <a:rPr lang="de-DE" sz="1200" kern="0" dirty="0" smtClean="0">
                <a:solidFill>
                  <a:schemeClr val="bg1"/>
                </a:solidFill>
              </a:rPr>
              <a:t>: </a:t>
            </a:r>
            <a:r>
              <a:rPr lang="de-DE" kern="0" dirty="0" smtClean="0">
                <a:solidFill>
                  <a:schemeClr val="bg1"/>
                </a:solidFill>
              </a:rPr>
              <a:t>70%</a:t>
            </a:r>
            <a:endParaRPr lang="de-DE" kern="0" dirty="0">
              <a:solidFill>
                <a:schemeClr val="bg1"/>
              </a:solidFill>
            </a:endParaRPr>
          </a:p>
        </p:txBody>
      </p:sp>
      <p:sp>
        <p:nvSpPr>
          <p:cNvPr id="112" name="TextBox 111"/>
          <p:cNvSpPr txBox="1"/>
          <p:nvPr/>
        </p:nvSpPr>
        <p:spPr>
          <a:xfrm>
            <a:off x="560018" y="4236125"/>
            <a:ext cx="1163845" cy="276999"/>
          </a:xfrm>
          <a:prstGeom prst="rect">
            <a:avLst/>
          </a:prstGeom>
          <a:noFill/>
        </p:spPr>
        <p:txBody>
          <a:bodyPr wrap="none" lIns="0" tIns="0" rIns="0" bIns="0" rtlCol="0">
            <a:spAutoFit/>
          </a:bodyPr>
          <a:lstStyle/>
          <a:p>
            <a:r>
              <a:rPr lang="en-GB" dirty="0" smtClean="0">
                <a:solidFill>
                  <a:schemeClr val="tx2"/>
                </a:solidFill>
                <a:cs typeface="Arial" pitchFamily="34" charset="0"/>
              </a:rPr>
              <a:t>Social Grade</a:t>
            </a:r>
            <a:endParaRPr lang="en-US" dirty="0">
              <a:solidFill>
                <a:schemeClr val="tx2"/>
              </a:solidFill>
              <a:cs typeface="Arial" pitchFamily="34" charset="0"/>
            </a:endParaRPr>
          </a:p>
        </p:txBody>
      </p:sp>
      <p:cxnSp>
        <p:nvCxnSpPr>
          <p:cNvPr id="113" name="Straight Connector 112"/>
          <p:cNvCxnSpPr/>
          <p:nvPr/>
        </p:nvCxnSpPr>
        <p:spPr>
          <a:xfrm>
            <a:off x="628650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45745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sp>
        <p:nvSpPr>
          <p:cNvPr id="28" name="Rectangle 27"/>
          <p:cNvSpPr/>
          <p:nvPr/>
        </p:nvSpPr>
        <p:spPr>
          <a:xfrm>
            <a:off x="77453" y="1068545"/>
            <a:ext cx="2220566" cy="959302"/>
          </a:xfrm>
          <a:prstGeom prst="rect">
            <a:avLst/>
          </a:prstGeom>
        </p:spPr>
        <p:txBody>
          <a:bodyPr wrap="square" anchor="ctr">
            <a:spAutoFit/>
          </a:bodyPr>
          <a:lstStyle/>
          <a:p>
            <a:pPr algn="r">
              <a:lnSpc>
                <a:spcPct val="75000"/>
              </a:lnSpc>
            </a:pPr>
            <a:r>
              <a:rPr lang="en-GB" sz="7200" b="1" dirty="0" smtClean="0">
                <a:solidFill>
                  <a:schemeClr val="accent1"/>
                </a:solidFill>
                <a:cs typeface="Arial" pitchFamily="34" charset="0"/>
              </a:rPr>
              <a:t>72%</a:t>
            </a:r>
            <a:endParaRPr lang="en-US" sz="1600" dirty="0">
              <a:solidFill>
                <a:schemeClr val="accent1"/>
              </a:solidFill>
              <a:cs typeface="Arial" pitchFamily="34" charset="0"/>
            </a:endParaRPr>
          </a:p>
        </p:txBody>
      </p:sp>
      <p:pic>
        <p:nvPicPr>
          <p:cNvPr id="118" name="Picture 117"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7953" y="2705912"/>
            <a:ext cx="2238183" cy="2563200"/>
          </a:xfrm>
          <a:prstGeom prst="rect">
            <a:avLst/>
          </a:prstGeom>
        </p:spPr>
      </p:pic>
      <p:sp>
        <p:nvSpPr>
          <p:cNvPr id="119" name="TextBox 9"/>
          <p:cNvSpPr txBox="1">
            <a:spLocks noChangeArrowheads="1"/>
          </p:cNvSpPr>
          <p:nvPr/>
        </p:nvSpPr>
        <p:spPr bwMode="auto">
          <a:xfrm>
            <a:off x="7762914" y="3810423"/>
            <a:ext cx="910808" cy="769441"/>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Rest of </a:t>
            </a:r>
            <a:br>
              <a:rPr kumimoji="0" lang="en-IE" sz="1000" b="0" i="0" u="none" strike="noStrike" kern="0" cap="none" spc="0" normalizeH="0" baseline="0" noProof="0" dirty="0" smtClean="0">
                <a:ln>
                  <a:noFill/>
                </a:ln>
                <a:solidFill>
                  <a:schemeClr val="bg1"/>
                </a:solidFill>
                <a:effectLst/>
                <a:uLnTx/>
                <a:uFillTx/>
                <a:cs typeface="Calibri" pitchFamily="34" charset="0"/>
              </a:rPr>
            </a:br>
            <a:r>
              <a:rPr kumimoji="0" lang="en-IE" sz="1000" b="0" i="0" u="none" strike="noStrike" kern="0" cap="none" spc="0" normalizeH="0" baseline="0" noProof="0" dirty="0" smtClean="0">
                <a:ln>
                  <a:noFill/>
                </a:ln>
                <a:solidFill>
                  <a:schemeClr val="bg1"/>
                </a:solidFill>
                <a:effectLst/>
                <a:uLnTx/>
                <a:uFillTx/>
                <a:cs typeface="Calibri" pitchFamily="34" charset="0"/>
              </a:rPr>
              <a:t>Leinster </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66</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0" name="TextBox 9"/>
          <p:cNvSpPr txBox="1">
            <a:spLocks noChangeArrowheads="1"/>
          </p:cNvSpPr>
          <p:nvPr/>
        </p:nvSpPr>
        <p:spPr bwMode="auto">
          <a:xfrm>
            <a:off x="7015646" y="4384918"/>
            <a:ext cx="910808"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effectLst/>
                <a:uLnTx/>
                <a:uFillTx/>
                <a:cs typeface="Calibri" pitchFamily="34" charset="0"/>
              </a:rPr>
              <a:t>Munster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cs typeface="Calibri" pitchFamily="34" charset="0"/>
              </a:rPr>
              <a:t>76</a:t>
            </a:r>
            <a:r>
              <a:rPr kumimoji="0" lang="en-IE" sz="2400" b="0" i="0" u="none" strike="noStrike" kern="0" cap="none" spc="0" normalizeH="0" baseline="0" noProof="0" dirty="0" smtClean="0">
                <a:ln>
                  <a:noFill/>
                </a:ln>
                <a:effectLst/>
                <a:uLnTx/>
                <a:uFillTx/>
                <a:cs typeface="Calibri" pitchFamily="34" charset="0"/>
              </a:rPr>
              <a:t>%</a:t>
            </a:r>
          </a:p>
        </p:txBody>
      </p:sp>
      <p:sp>
        <p:nvSpPr>
          <p:cNvPr id="121" name="TextBox 9"/>
          <p:cNvSpPr txBox="1">
            <a:spLocks noChangeArrowheads="1"/>
          </p:cNvSpPr>
          <p:nvPr/>
        </p:nvSpPr>
        <p:spPr bwMode="auto">
          <a:xfrm>
            <a:off x="7011489" y="3503856"/>
            <a:ext cx="1038252"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Conn/ Ulster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66</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6" name="TextBox 9"/>
          <p:cNvSpPr txBox="1">
            <a:spLocks noChangeArrowheads="1"/>
          </p:cNvSpPr>
          <p:nvPr/>
        </p:nvSpPr>
        <p:spPr bwMode="auto">
          <a:xfrm>
            <a:off x="8300394" y="3225786"/>
            <a:ext cx="770692" cy="615553"/>
          </a:xfrm>
          <a:prstGeom prst="rect">
            <a:avLst/>
          </a:prstGeom>
          <a:solidFill>
            <a:srgbClr val="FFFFFF"/>
          </a:solidFill>
          <a:ln w="9525">
            <a:solidFill>
              <a:srgbClr val="CEC7BA"/>
            </a:solidFill>
            <a:prstDash val="dash"/>
            <a:miter lim="800000"/>
            <a:headEnd/>
            <a:tailEnd/>
          </a:ln>
        </p:spPr>
        <p:txBody>
          <a:bodyPr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Dublin</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77</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cxnSp>
        <p:nvCxnSpPr>
          <p:cNvPr id="129" name="Straight Connector 105"/>
          <p:cNvCxnSpPr>
            <a:cxnSpLocks noChangeShapeType="1"/>
            <a:stCxn id="126" idx="2"/>
          </p:cNvCxnSpPr>
          <p:nvPr/>
        </p:nvCxnSpPr>
        <p:spPr bwMode="auto">
          <a:xfrm flipH="1">
            <a:off x="8411866" y="3841339"/>
            <a:ext cx="273874" cy="321233"/>
          </a:xfrm>
          <a:prstGeom prst="line">
            <a:avLst/>
          </a:prstGeom>
          <a:noFill/>
          <a:ln w="9525" algn="ctr">
            <a:solidFill>
              <a:srgbClr val="CEC7BA"/>
            </a:solidFill>
            <a:round/>
            <a:headEnd/>
            <a:tailEnd/>
          </a:ln>
        </p:spPr>
      </p:cxnSp>
      <p:sp>
        <p:nvSpPr>
          <p:cNvPr id="131" name="Freeform 5"/>
          <p:cNvSpPr>
            <a:spLocks noChangeAspect="1" noEditPoints="1"/>
          </p:cNvSpPr>
          <p:nvPr/>
        </p:nvSpPr>
        <p:spPr bwMode="gray">
          <a:xfrm>
            <a:off x="32257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2" name="Freeform 5"/>
          <p:cNvSpPr>
            <a:spLocks noChangeAspect="1" noEditPoints="1"/>
          </p:cNvSpPr>
          <p:nvPr/>
        </p:nvSpPr>
        <p:spPr bwMode="gray">
          <a:xfrm>
            <a:off x="948621"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3" name="Freeform 5"/>
          <p:cNvSpPr>
            <a:spLocks noChangeAspect="1" noEditPoints="1"/>
          </p:cNvSpPr>
          <p:nvPr/>
        </p:nvSpPr>
        <p:spPr bwMode="gray">
          <a:xfrm>
            <a:off x="47908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5" name="Freeform 5"/>
          <p:cNvSpPr>
            <a:spLocks noChangeAspect="1" noEditPoints="1"/>
          </p:cNvSpPr>
          <p:nvPr/>
        </p:nvSpPr>
        <p:spPr bwMode="gray">
          <a:xfrm>
            <a:off x="1574654"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36" name="Freeform 5"/>
          <p:cNvSpPr>
            <a:spLocks noChangeAspect="1" noEditPoints="1"/>
          </p:cNvSpPr>
          <p:nvPr/>
        </p:nvSpPr>
        <p:spPr bwMode="gray">
          <a:xfrm>
            <a:off x="173116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7" name="Freeform 5"/>
          <p:cNvSpPr>
            <a:spLocks noChangeAspect="1" noEditPoints="1"/>
          </p:cNvSpPr>
          <p:nvPr/>
        </p:nvSpPr>
        <p:spPr bwMode="gray">
          <a:xfrm>
            <a:off x="635597"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8" name="Freeform 5"/>
          <p:cNvSpPr>
            <a:spLocks noChangeAspect="1" noEditPoints="1"/>
          </p:cNvSpPr>
          <p:nvPr/>
        </p:nvSpPr>
        <p:spPr bwMode="gray">
          <a:xfrm>
            <a:off x="1261645" y="4824295"/>
            <a:ext cx="110144" cy="317086"/>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9" name="Freeform 5"/>
          <p:cNvSpPr>
            <a:spLocks noChangeAspect="1" noEditPoints="1"/>
          </p:cNvSpPr>
          <p:nvPr/>
        </p:nvSpPr>
        <p:spPr bwMode="gray">
          <a:xfrm>
            <a:off x="110513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0" name="Freeform 5"/>
          <p:cNvSpPr>
            <a:spLocks noChangeAspect="1" noEditPoints="1"/>
          </p:cNvSpPr>
          <p:nvPr/>
        </p:nvSpPr>
        <p:spPr bwMode="gray">
          <a:xfrm>
            <a:off x="792109"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2" name="Freeform 5"/>
          <p:cNvSpPr>
            <a:spLocks noChangeAspect="1" noEditPoints="1"/>
          </p:cNvSpPr>
          <p:nvPr/>
        </p:nvSpPr>
        <p:spPr bwMode="gray">
          <a:xfrm>
            <a:off x="32257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3" name="Freeform 5"/>
          <p:cNvSpPr>
            <a:spLocks noChangeAspect="1" noEditPoints="1"/>
          </p:cNvSpPr>
          <p:nvPr/>
        </p:nvSpPr>
        <p:spPr bwMode="gray">
          <a:xfrm>
            <a:off x="94861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4" name="Freeform 5"/>
          <p:cNvSpPr>
            <a:spLocks noChangeAspect="1" noEditPoints="1"/>
          </p:cNvSpPr>
          <p:nvPr/>
        </p:nvSpPr>
        <p:spPr bwMode="gray">
          <a:xfrm>
            <a:off x="47908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5" name="Freeform 5"/>
          <p:cNvSpPr>
            <a:spLocks noChangeAspect="1" noEditPoints="1"/>
          </p:cNvSpPr>
          <p:nvPr/>
        </p:nvSpPr>
        <p:spPr bwMode="gray">
          <a:xfrm>
            <a:off x="110512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6" name="Freeform 5"/>
          <p:cNvSpPr>
            <a:spLocks noChangeAspect="1" noEditPoints="1"/>
          </p:cNvSpPr>
          <p:nvPr/>
        </p:nvSpPr>
        <p:spPr bwMode="gray">
          <a:xfrm>
            <a:off x="126163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0000">
                <a:schemeClr val="bg2"/>
              </a:gs>
              <a:gs pos="2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7" name="Freeform 5"/>
          <p:cNvSpPr>
            <a:spLocks noChangeAspect="1" noEditPoints="1"/>
          </p:cNvSpPr>
          <p:nvPr/>
        </p:nvSpPr>
        <p:spPr bwMode="gray">
          <a:xfrm>
            <a:off x="157465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8" name="Freeform 5"/>
          <p:cNvSpPr>
            <a:spLocks noChangeAspect="1" noEditPoints="1"/>
          </p:cNvSpPr>
          <p:nvPr/>
        </p:nvSpPr>
        <p:spPr bwMode="gray">
          <a:xfrm>
            <a:off x="1731165"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9" name="Freeform 5"/>
          <p:cNvSpPr>
            <a:spLocks noChangeAspect="1" noEditPoints="1"/>
          </p:cNvSpPr>
          <p:nvPr/>
        </p:nvSpPr>
        <p:spPr bwMode="gray">
          <a:xfrm>
            <a:off x="79210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0" name="Freeform 5"/>
          <p:cNvSpPr>
            <a:spLocks noChangeAspect="1" noEditPoints="1"/>
          </p:cNvSpPr>
          <p:nvPr/>
        </p:nvSpPr>
        <p:spPr bwMode="gray">
          <a:xfrm>
            <a:off x="63559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1" name="Freeform 5"/>
          <p:cNvSpPr>
            <a:spLocks noChangeAspect="1" noEditPoints="1"/>
          </p:cNvSpPr>
          <p:nvPr/>
        </p:nvSpPr>
        <p:spPr bwMode="gray">
          <a:xfrm>
            <a:off x="141814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2" name="Freeform 5"/>
          <p:cNvSpPr>
            <a:spLocks noChangeAspect="1" noEditPoints="1"/>
          </p:cNvSpPr>
          <p:nvPr/>
        </p:nvSpPr>
        <p:spPr bwMode="gray">
          <a:xfrm>
            <a:off x="32257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3" name="Freeform 5"/>
          <p:cNvSpPr>
            <a:spLocks noChangeAspect="1" noEditPoints="1"/>
          </p:cNvSpPr>
          <p:nvPr/>
        </p:nvSpPr>
        <p:spPr bwMode="gray">
          <a:xfrm>
            <a:off x="94861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4" name="Freeform 5"/>
          <p:cNvSpPr>
            <a:spLocks noChangeAspect="1" noEditPoints="1"/>
          </p:cNvSpPr>
          <p:nvPr/>
        </p:nvSpPr>
        <p:spPr bwMode="gray">
          <a:xfrm>
            <a:off x="47908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5" name="Freeform 5"/>
          <p:cNvSpPr>
            <a:spLocks noChangeAspect="1" noEditPoints="1"/>
          </p:cNvSpPr>
          <p:nvPr/>
        </p:nvSpPr>
        <p:spPr bwMode="gray">
          <a:xfrm>
            <a:off x="126163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6" name="Freeform 5"/>
          <p:cNvSpPr>
            <a:spLocks noChangeAspect="1" noEditPoints="1"/>
          </p:cNvSpPr>
          <p:nvPr/>
        </p:nvSpPr>
        <p:spPr bwMode="gray">
          <a:xfrm>
            <a:off x="110512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7" name="Freeform 5"/>
          <p:cNvSpPr>
            <a:spLocks noChangeAspect="1" noEditPoints="1"/>
          </p:cNvSpPr>
          <p:nvPr/>
        </p:nvSpPr>
        <p:spPr bwMode="gray">
          <a:xfrm>
            <a:off x="157465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8" name="Freeform 5"/>
          <p:cNvSpPr>
            <a:spLocks noChangeAspect="1" noEditPoints="1"/>
          </p:cNvSpPr>
          <p:nvPr/>
        </p:nvSpPr>
        <p:spPr bwMode="gray">
          <a:xfrm>
            <a:off x="1731165"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9" name="Freeform 5"/>
          <p:cNvSpPr>
            <a:spLocks noChangeAspect="1" noEditPoints="1"/>
          </p:cNvSpPr>
          <p:nvPr/>
        </p:nvSpPr>
        <p:spPr bwMode="gray">
          <a:xfrm>
            <a:off x="79210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0" name="Freeform 5"/>
          <p:cNvSpPr>
            <a:spLocks noChangeAspect="1" noEditPoints="1"/>
          </p:cNvSpPr>
          <p:nvPr/>
        </p:nvSpPr>
        <p:spPr bwMode="gray">
          <a:xfrm>
            <a:off x="63559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61" name="Freeform 5"/>
          <p:cNvSpPr>
            <a:spLocks noChangeAspect="1" noEditPoints="1"/>
          </p:cNvSpPr>
          <p:nvPr/>
        </p:nvSpPr>
        <p:spPr bwMode="gray">
          <a:xfrm>
            <a:off x="141814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2" name="Rechteck 92"/>
          <p:cNvSpPr/>
          <p:nvPr/>
        </p:nvSpPr>
        <p:spPr bwMode="gray">
          <a:xfrm>
            <a:off x="588753" y="5756246"/>
            <a:ext cx="1093248"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smtClean="0">
                <a:solidFill>
                  <a:schemeClr val="bg1"/>
                </a:solidFill>
              </a:rPr>
              <a:t>Farmers: </a:t>
            </a:r>
            <a:r>
              <a:rPr lang="de-DE" kern="0" dirty="0" smtClean="0">
                <a:solidFill>
                  <a:schemeClr val="bg1"/>
                </a:solidFill>
              </a:rPr>
              <a:t>  84%</a:t>
            </a:r>
            <a:endParaRPr lang="de-DE" sz="2400" kern="0" dirty="0">
              <a:solidFill>
                <a:schemeClr val="bg1"/>
              </a:solidFill>
            </a:endParaRPr>
          </a:p>
        </p:txBody>
      </p:sp>
      <p:sp>
        <p:nvSpPr>
          <p:cNvPr id="141" name="Text Placeholder 34"/>
          <p:cNvSpPr txBox="1">
            <a:spLocks/>
          </p:cNvSpPr>
          <p:nvPr/>
        </p:nvSpPr>
        <p:spPr>
          <a:xfrm>
            <a:off x="109209" y="232531"/>
            <a:ext cx="8461585" cy="332399"/>
          </a:xfrm>
          <a:prstGeom prst="rect">
            <a:avLst/>
          </a:prstGeom>
        </p:spPr>
        <p:txBody>
          <a:bodyPr vert="horz" wrap="square" lIns="0" tIns="0" rIns="0" bIns="0" rtlCol="0" anchor="ctr">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a:pPr>
            <a:r>
              <a:rPr lang="en-IE" sz="2400" b="1" dirty="0" smtClean="0">
                <a:solidFill>
                  <a:schemeClr val="accent5"/>
                </a:solidFill>
              </a:rPr>
              <a:t>Public Attitudes Towards Abortion</a:t>
            </a:r>
            <a:endParaRPr lang="en-IE" sz="2400" b="1" dirty="0">
              <a:solidFill>
                <a:schemeClr val="accent5"/>
              </a:solidFill>
            </a:endParaRPr>
          </a:p>
        </p:txBody>
      </p:sp>
      <p:sp>
        <p:nvSpPr>
          <p:cNvPr id="166" name="Rectangle 165"/>
          <p:cNvSpPr/>
          <p:nvPr/>
        </p:nvSpPr>
        <p:spPr>
          <a:xfrm>
            <a:off x="2379838" y="1048737"/>
            <a:ext cx="5920556" cy="923330"/>
          </a:xfrm>
          <a:prstGeom prst="rect">
            <a:avLst/>
          </a:prstGeom>
        </p:spPr>
        <p:txBody>
          <a:bodyPr wrap="square" anchor="ctr">
            <a:spAutoFit/>
          </a:bodyPr>
          <a:lstStyle/>
          <a:p>
            <a:r>
              <a:rPr lang="en-GB" dirty="0" smtClean="0">
                <a:solidFill>
                  <a:schemeClr val="accent1"/>
                </a:solidFill>
                <a:cs typeface="Arial" pitchFamily="34" charset="0"/>
              </a:rPr>
              <a:t>Believe t</a:t>
            </a:r>
            <a:r>
              <a:rPr lang="en-IE" dirty="0" smtClean="0">
                <a:solidFill>
                  <a:schemeClr val="accent1"/>
                </a:solidFill>
                <a:cs typeface="Arial" pitchFamily="34" charset="0"/>
              </a:rPr>
              <a:t>he </a:t>
            </a:r>
            <a:r>
              <a:rPr lang="en-IE" dirty="0">
                <a:solidFill>
                  <a:schemeClr val="accent1"/>
                </a:solidFill>
                <a:cs typeface="Arial" pitchFamily="34" charset="0"/>
              </a:rPr>
              <a:t>fact that women must travel abroad to access abortion unfairly discriminates against women who cannot afford or are unable to travel abroad</a:t>
            </a:r>
          </a:p>
        </p:txBody>
      </p:sp>
      <p:sp>
        <p:nvSpPr>
          <p:cNvPr id="169" name="TextBox 168"/>
          <p:cNvSpPr txBox="1"/>
          <p:nvPr/>
        </p:nvSpPr>
        <p:spPr>
          <a:xfrm>
            <a:off x="5369907" y="2816537"/>
            <a:ext cx="495649" cy="307777"/>
          </a:xfrm>
          <a:prstGeom prst="rect">
            <a:avLst/>
          </a:prstGeom>
          <a:noFill/>
        </p:spPr>
        <p:txBody>
          <a:bodyPr wrap="none" rtlCol="0">
            <a:spAutoFit/>
          </a:bodyPr>
          <a:lstStyle/>
          <a:p>
            <a:r>
              <a:rPr lang="en-IE" sz="1400" dirty="0" smtClean="0">
                <a:solidFill>
                  <a:schemeClr val="bg1"/>
                </a:solidFill>
              </a:rPr>
              <a:t>68%</a:t>
            </a:r>
            <a:endParaRPr lang="en-GB" sz="1400" dirty="0">
              <a:solidFill>
                <a:schemeClr val="bg1"/>
              </a:solidFill>
            </a:endParaRPr>
          </a:p>
        </p:txBody>
      </p:sp>
      <p:sp>
        <p:nvSpPr>
          <p:cNvPr id="172" name="TextBox 171"/>
          <p:cNvSpPr txBox="1"/>
          <p:nvPr/>
        </p:nvSpPr>
        <p:spPr>
          <a:xfrm>
            <a:off x="5369907" y="3272474"/>
            <a:ext cx="495649" cy="307777"/>
          </a:xfrm>
          <a:prstGeom prst="rect">
            <a:avLst/>
          </a:prstGeom>
          <a:noFill/>
        </p:spPr>
        <p:txBody>
          <a:bodyPr wrap="none" rtlCol="0">
            <a:spAutoFit/>
          </a:bodyPr>
          <a:lstStyle/>
          <a:p>
            <a:r>
              <a:rPr lang="en-IE" sz="1400" dirty="0" smtClean="0">
                <a:solidFill>
                  <a:schemeClr val="bg1"/>
                </a:solidFill>
              </a:rPr>
              <a:t>75%</a:t>
            </a:r>
            <a:endParaRPr lang="en-GB" sz="1400" dirty="0">
              <a:solidFill>
                <a:schemeClr val="bg1"/>
              </a:solidFill>
            </a:endParaRPr>
          </a:p>
        </p:txBody>
      </p:sp>
      <p:sp>
        <p:nvSpPr>
          <p:cNvPr id="173" name="TextBox 172"/>
          <p:cNvSpPr txBox="1"/>
          <p:nvPr/>
        </p:nvSpPr>
        <p:spPr>
          <a:xfrm>
            <a:off x="5369907" y="3770943"/>
            <a:ext cx="495649" cy="307777"/>
          </a:xfrm>
          <a:prstGeom prst="rect">
            <a:avLst/>
          </a:prstGeom>
          <a:noFill/>
        </p:spPr>
        <p:txBody>
          <a:bodyPr wrap="none" rtlCol="0">
            <a:spAutoFit/>
          </a:bodyPr>
          <a:lstStyle/>
          <a:p>
            <a:r>
              <a:rPr lang="en-IE" sz="1400" dirty="0" smtClean="0">
                <a:solidFill>
                  <a:schemeClr val="bg1"/>
                </a:solidFill>
              </a:rPr>
              <a:t>78%</a:t>
            </a:r>
            <a:endParaRPr lang="en-GB" sz="1400" dirty="0">
              <a:solidFill>
                <a:schemeClr val="bg1"/>
              </a:solidFill>
            </a:endParaRPr>
          </a:p>
        </p:txBody>
      </p:sp>
      <p:sp>
        <p:nvSpPr>
          <p:cNvPr id="174" name="TextBox 173"/>
          <p:cNvSpPr txBox="1"/>
          <p:nvPr/>
        </p:nvSpPr>
        <p:spPr>
          <a:xfrm>
            <a:off x="5369907" y="4226880"/>
            <a:ext cx="495649" cy="307777"/>
          </a:xfrm>
          <a:prstGeom prst="rect">
            <a:avLst/>
          </a:prstGeom>
          <a:noFill/>
        </p:spPr>
        <p:txBody>
          <a:bodyPr wrap="none" rtlCol="0">
            <a:spAutoFit/>
          </a:bodyPr>
          <a:lstStyle/>
          <a:p>
            <a:r>
              <a:rPr lang="en-IE" sz="1400" dirty="0" smtClean="0">
                <a:solidFill>
                  <a:schemeClr val="bg1"/>
                </a:solidFill>
              </a:rPr>
              <a:t>71%</a:t>
            </a:r>
            <a:endParaRPr lang="en-GB" sz="1400" dirty="0">
              <a:solidFill>
                <a:schemeClr val="bg1"/>
              </a:solidFill>
            </a:endParaRPr>
          </a:p>
        </p:txBody>
      </p:sp>
      <p:sp>
        <p:nvSpPr>
          <p:cNvPr id="175" name="TextBox 174"/>
          <p:cNvSpPr txBox="1"/>
          <p:nvPr/>
        </p:nvSpPr>
        <p:spPr>
          <a:xfrm>
            <a:off x="5369907" y="4704083"/>
            <a:ext cx="495649" cy="307777"/>
          </a:xfrm>
          <a:prstGeom prst="rect">
            <a:avLst/>
          </a:prstGeom>
          <a:noFill/>
        </p:spPr>
        <p:txBody>
          <a:bodyPr wrap="none" rtlCol="0">
            <a:spAutoFit/>
          </a:bodyPr>
          <a:lstStyle/>
          <a:p>
            <a:r>
              <a:rPr lang="en-IE" sz="1400" dirty="0">
                <a:solidFill>
                  <a:schemeClr val="bg1"/>
                </a:solidFill>
              </a:rPr>
              <a:t>7</a:t>
            </a:r>
            <a:r>
              <a:rPr lang="en-IE" sz="1400" dirty="0" smtClean="0">
                <a:solidFill>
                  <a:schemeClr val="bg1"/>
                </a:solidFill>
              </a:rPr>
              <a:t>7%</a:t>
            </a:r>
            <a:endParaRPr lang="en-GB" sz="1400" dirty="0">
              <a:solidFill>
                <a:schemeClr val="bg1"/>
              </a:solidFill>
            </a:endParaRPr>
          </a:p>
        </p:txBody>
      </p:sp>
      <p:sp>
        <p:nvSpPr>
          <p:cNvPr id="176" name="TextBox 175"/>
          <p:cNvSpPr txBox="1"/>
          <p:nvPr/>
        </p:nvSpPr>
        <p:spPr>
          <a:xfrm>
            <a:off x="5369907" y="5182410"/>
            <a:ext cx="495649" cy="307777"/>
          </a:xfrm>
          <a:prstGeom prst="rect">
            <a:avLst/>
          </a:prstGeom>
          <a:noFill/>
        </p:spPr>
        <p:txBody>
          <a:bodyPr wrap="none" rtlCol="0">
            <a:spAutoFit/>
          </a:bodyPr>
          <a:lstStyle/>
          <a:p>
            <a:r>
              <a:rPr lang="en-IE" sz="1400" dirty="0" smtClean="0">
                <a:solidFill>
                  <a:schemeClr val="bg1"/>
                </a:solidFill>
              </a:rPr>
              <a:t>59%</a:t>
            </a:r>
            <a:endParaRPr lang="en-GB" sz="1400" dirty="0">
              <a:solidFill>
                <a:schemeClr val="bg1"/>
              </a:solidFill>
            </a:endParaRPr>
          </a:p>
        </p:txBody>
      </p:sp>
      <p:sp>
        <p:nvSpPr>
          <p:cNvPr id="178" name="TextBox 177"/>
          <p:cNvSpPr txBox="1"/>
          <p:nvPr/>
        </p:nvSpPr>
        <p:spPr>
          <a:xfrm>
            <a:off x="907138" y="2063316"/>
            <a:ext cx="700513" cy="276999"/>
          </a:xfrm>
          <a:prstGeom prst="rect">
            <a:avLst/>
          </a:prstGeom>
          <a:noFill/>
        </p:spPr>
        <p:txBody>
          <a:bodyPr wrap="none" lIns="0" tIns="0" rIns="0" bIns="0" rtlCol="0" anchor="b" anchorCtr="1">
            <a:spAutoFit/>
          </a:bodyPr>
          <a:lstStyle/>
          <a:p>
            <a:pPr algn="ctr"/>
            <a:r>
              <a:rPr lang="en-GB" dirty="0" smtClean="0">
                <a:solidFill>
                  <a:schemeClr val="tx2"/>
                </a:solidFill>
                <a:cs typeface="Calibri" pitchFamily="34" charset="0"/>
              </a:rPr>
              <a:t>Gender</a:t>
            </a:r>
            <a:endParaRPr lang="en-US" dirty="0">
              <a:solidFill>
                <a:schemeClr val="tx2"/>
              </a:solidFill>
              <a:cs typeface="Calibri" pitchFamily="34" charset="0"/>
            </a:endParaRPr>
          </a:p>
        </p:txBody>
      </p:sp>
      <p:sp>
        <p:nvSpPr>
          <p:cNvPr id="180" name="Rechteck 31"/>
          <p:cNvSpPr/>
          <p:nvPr/>
        </p:nvSpPr>
        <p:spPr>
          <a:xfrm>
            <a:off x="689948" y="359752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72%</a:t>
            </a:r>
            <a:endParaRPr lang="en-US" sz="2000" dirty="0">
              <a:solidFill>
                <a:schemeClr val="accent1">
                  <a:lumMod val="75000"/>
                </a:schemeClr>
              </a:solidFill>
            </a:endParaRPr>
          </a:p>
        </p:txBody>
      </p:sp>
      <p:sp>
        <p:nvSpPr>
          <p:cNvPr id="181" name="Rechteck 31"/>
          <p:cNvSpPr/>
          <p:nvPr/>
        </p:nvSpPr>
        <p:spPr>
          <a:xfrm>
            <a:off x="1385654" y="2499500"/>
            <a:ext cx="442429" cy="307777"/>
          </a:xfrm>
          <a:prstGeom prst="rect">
            <a:avLst/>
          </a:prstGeom>
        </p:spPr>
        <p:txBody>
          <a:bodyPr wrap="none" lIns="0" tIns="0" rIns="0" bIns="0" anchor="ctr" anchorCtr="0">
            <a:spAutoFit/>
          </a:bodyPr>
          <a:lstStyle/>
          <a:p>
            <a:pPr algn="ctr"/>
            <a:r>
              <a:rPr lang="en-US" sz="2000" dirty="0" smtClean="0">
                <a:solidFill>
                  <a:srgbClr val="D0103A"/>
                </a:solidFill>
              </a:rPr>
              <a:t>71%</a:t>
            </a:r>
            <a:endParaRPr lang="en-US" sz="2000" dirty="0">
              <a:solidFill>
                <a:srgbClr val="D0103A"/>
              </a:solidFill>
            </a:endParaRPr>
          </a:p>
        </p:txBody>
      </p:sp>
      <p:grpSp>
        <p:nvGrpSpPr>
          <p:cNvPr id="182" name="Group 181"/>
          <p:cNvGrpSpPr/>
          <p:nvPr/>
        </p:nvGrpSpPr>
        <p:grpSpPr>
          <a:xfrm>
            <a:off x="1283513" y="2851369"/>
            <a:ext cx="646711" cy="1146598"/>
            <a:chOff x="6566388" y="1799850"/>
            <a:chExt cx="775429" cy="1374812"/>
          </a:xfrm>
        </p:grpSpPr>
        <p:sp>
          <p:nvSpPr>
            <p:cNvPr id="188"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9" name="Group 188"/>
            <p:cNvGrpSpPr/>
            <p:nvPr/>
          </p:nvGrpSpPr>
          <p:grpSpPr>
            <a:xfrm>
              <a:off x="6739613" y="2152086"/>
              <a:ext cx="428978" cy="670341"/>
              <a:chOff x="6744069" y="2107565"/>
              <a:chExt cx="428978" cy="670341"/>
            </a:xfrm>
          </p:grpSpPr>
          <p:pic>
            <p:nvPicPr>
              <p:cNvPr id="190" name="Picture 18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91"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grpSp>
        <p:nvGrpSpPr>
          <p:cNvPr id="183" name="Group 182"/>
          <p:cNvGrpSpPr/>
          <p:nvPr/>
        </p:nvGrpSpPr>
        <p:grpSpPr>
          <a:xfrm>
            <a:off x="584565" y="2349864"/>
            <a:ext cx="653195" cy="1177545"/>
            <a:chOff x="5728324" y="1198527"/>
            <a:chExt cx="783204" cy="1411919"/>
          </a:xfrm>
        </p:grpSpPr>
        <p:sp>
          <p:nvSpPr>
            <p:cNvPr id="184"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5" name="Group 184"/>
            <p:cNvGrpSpPr/>
            <p:nvPr/>
          </p:nvGrpSpPr>
          <p:grpSpPr>
            <a:xfrm>
              <a:off x="5912120" y="1509565"/>
              <a:ext cx="415613" cy="789842"/>
              <a:chOff x="5891442" y="1525281"/>
              <a:chExt cx="415613" cy="789842"/>
            </a:xfrm>
          </p:grpSpPr>
          <p:sp>
            <p:nvSpPr>
              <p:cNvPr id="186"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sp>
            <p:nvSpPr>
              <p:cNvPr id="187"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sp>
        <p:nvSpPr>
          <p:cNvPr id="177" name="Text Box 3"/>
          <p:cNvSpPr txBox="1">
            <a:spLocks noChangeArrowheads="1"/>
          </p:cNvSpPr>
          <p:nvPr/>
        </p:nvSpPr>
        <p:spPr bwMode="auto">
          <a:xfrm>
            <a:off x="8709203" y="6278473"/>
            <a:ext cx="441147" cy="246221"/>
          </a:xfrm>
          <a:prstGeom prst="rect">
            <a:avLst/>
          </a:prstGeom>
          <a:noFill/>
          <a:ln w="9525">
            <a:noFill/>
            <a:miter lim="800000"/>
            <a:headEnd/>
            <a:tailEnd/>
          </a:ln>
        </p:spPr>
        <p:txBody>
          <a:bodyPr wrap="none">
            <a:spAutoFit/>
          </a:bodyPr>
          <a:lstStyle/>
          <a:p>
            <a:pPr algn="r"/>
            <a:r>
              <a:rPr lang="en-IE" sz="1000" i="1" dirty="0">
                <a:solidFill>
                  <a:srgbClr val="22505F"/>
                </a:solidFill>
                <a:cs typeface="Calibri" pitchFamily="34" charset="0"/>
              </a:rPr>
              <a:t>(Q </a:t>
            </a:r>
            <a:r>
              <a:rPr lang="en-IE" sz="1000" i="1" dirty="0" smtClean="0">
                <a:solidFill>
                  <a:srgbClr val="22505F"/>
                </a:solidFill>
                <a:cs typeface="Calibri" pitchFamily="34" charset="0"/>
              </a:rPr>
              <a:t>2)</a:t>
            </a:r>
            <a:endParaRPr lang="en-GB" sz="1000" i="1" dirty="0">
              <a:solidFill>
                <a:srgbClr val="22505F"/>
              </a:solidFill>
              <a:cs typeface="Calibri" pitchFamily="34" charset="0"/>
            </a:endParaRPr>
          </a:p>
        </p:txBody>
      </p:sp>
      <p:sp>
        <p:nvSpPr>
          <p:cNvPr id="193" name="Rectangle 192"/>
          <p:cNvSpPr/>
          <p:nvPr/>
        </p:nvSpPr>
        <p:spPr>
          <a:xfrm>
            <a:off x="5385440" y="5171263"/>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7" name="Freeform 5"/>
          <p:cNvSpPr>
            <a:spLocks noChangeAspect="1" noEditPoints="1"/>
          </p:cNvSpPr>
          <p:nvPr/>
        </p:nvSpPr>
        <p:spPr bwMode="gray">
          <a:xfrm>
            <a:off x="4580009"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8" name="Freeform 5"/>
          <p:cNvSpPr>
            <a:spLocks noChangeAspect="1" noEditPoints="1"/>
          </p:cNvSpPr>
          <p:nvPr/>
        </p:nvSpPr>
        <p:spPr bwMode="gray">
          <a:xfrm>
            <a:off x="4580028" y="46551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70" name="Freeform 5"/>
          <p:cNvSpPr>
            <a:spLocks noChangeAspect="1" noEditPoints="1"/>
          </p:cNvSpPr>
          <p:nvPr/>
        </p:nvSpPr>
        <p:spPr bwMode="gray">
          <a:xfrm>
            <a:off x="43807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80000">
                <a:schemeClr val="bg2"/>
              </a:gs>
              <a:gs pos="8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3" name="Freeform 5"/>
          <p:cNvSpPr>
            <a:spLocks noChangeAspect="1" noEditPoints="1"/>
          </p:cNvSpPr>
          <p:nvPr/>
        </p:nvSpPr>
        <p:spPr bwMode="gray">
          <a:xfrm>
            <a:off x="1418142"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10000">
                <a:schemeClr val="bg2"/>
              </a:gs>
              <a:gs pos="1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4" name="Freeform 5"/>
          <p:cNvSpPr>
            <a:spLocks noChangeAspect="1" noEditPoints="1"/>
          </p:cNvSpPr>
          <p:nvPr/>
        </p:nvSpPr>
        <p:spPr bwMode="gray">
          <a:xfrm>
            <a:off x="45800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60000">
                <a:schemeClr val="bg2"/>
              </a:gs>
              <a:gs pos="80000">
                <a:schemeClr val="bg2"/>
              </a:gs>
              <a:gs pos="8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97" name="Rectangle 196"/>
          <p:cNvSpPr/>
          <p:nvPr/>
        </p:nvSpPr>
        <p:spPr>
          <a:xfrm>
            <a:off x="1212879" y="5746433"/>
            <a:ext cx="464581" cy="330071"/>
          </a:xfrm>
          <a:prstGeom prst="rect">
            <a:avLst/>
          </a:prstGeom>
          <a:noFill/>
          <a:ln w="127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2741270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4294967295"/>
          </p:nvPr>
        </p:nvSpPr>
        <p:spPr>
          <a:xfrm>
            <a:off x="109209" y="577542"/>
            <a:ext cx="2231380" cy="193899"/>
          </a:xfrm>
        </p:spPr>
        <p:txBody>
          <a:bodyPr wrap="none" lIns="0" tIns="0" rIns="0" bIns="0">
            <a:spAutoFit/>
          </a:bodyPr>
          <a:lstStyle/>
          <a:p>
            <a:pPr marL="0" indent="0">
              <a:buNone/>
              <a:defRPr/>
            </a:pPr>
            <a:r>
              <a:rPr lang="en-IE" sz="1400" dirty="0" smtClean="0">
                <a:solidFill>
                  <a:schemeClr val="accent5"/>
                </a:solidFill>
              </a:rPr>
              <a:t>(Base: All Adults 18+; n=1,002)</a:t>
            </a:r>
            <a:endParaRPr lang="en-IE" sz="1400" dirty="0">
              <a:solidFill>
                <a:schemeClr val="accent5"/>
              </a:solidFill>
            </a:endParaRPr>
          </a:p>
        </p:txBody>
      </p:sp>
      <p:sp>
        <p:nvSpPr>
          <p:cNvPr id="26" name="TextBox 25"/>
          <p:cNvSpPr txBox="1"/>
          <p:nvPr/>
        </p:nvSpPr>
        <p:spPr>
          <a:xfrm>
            <a:off x="4104602" y="2209822"/>
            <a:ext cx="593111" cy="369332"/>
          </a:xfrm>
          <a:prstGeom prst="rect">
            <a:avLst/>
          </a:prstGeom>
          <a:noFill/>
        </p:spPr>
        <p:txBody>
          <a:bodyPr wrap="none" rtlCol="0">
            <a:spAutoFit/>
          </a:bodyPr>
          <a:lstStyle/>
          <a:p>
            <a:r>
              <a:rPr lang="en-GB" dirty="0" smtClean="0">
                <a:solidFill>
                  <a:schemeClr val="tx2"/>
                </a:solidFill>
                <a:cs typeface="Arial" pitchFamily="34" charset="0"/>
              </a:rPr>
              <a:t>Age </a:t>
            </a:r>
            <a:endParaRPr lang="en-US" dirty="0">
              <a:solidFill>
                <a:schemeClr val="tx2"/>
              </a:solidFill>
              <a:cs typeface="Arial" pitchFamily="34" charset="0"/>
            </a:endParaRPr>
          </a:p>
        </p:txBody>
      </p:sp>
      <p:sp>
        <p:nvSpPr>
          <p:cNvPr id="27" name="TextBox 26"/>
          <p:cNvSpPr txBox="1"/>
          <p:nvPr/>
        </p:nvSpPr>
        <p:spPr>
          <a:xfrm>
            <a:off x="7355100" y="2209822"/>
            <a:ext cx="826637" cy="369332"/>
          </a:xfrm>
          <a:prstGeom prst="rect">
            <a:avLst/>
          </a:prstGeom>
          <a:noFill/>
        </p:spPr>
        <p:txBody>
          <a:bodyPr wrap="none" rtlCol="0">
            <a:spAutoFit/>
          </a:bodyPr>
          <a:lstStyle/>
          <a:p>
            <a:r>
              <a:rPr lang="en-GB" dirty="0" smtClean="0">
                <a:solidFill>
                  <a:schemeClr val="tx2"/>
                </a:solidFill>
                <a:cs typeface="Arial" pitchFamily="34" charset="0"/>
              </a:rPr>
              <a:t>Region</a:t>
            </a:r>
            <a:endParaRPr lang="en-US" dirty="0">
              <a:solidFill>
                <a:schemeClr val="tx2"/>
              </a:solidFill>
              <a:cs typeface="Arial" pitchFamily="34" charset="0"/>
            </a:endParaRPr>
          </a:p>
        </p:txBody>
      </p:sp>
      <p:sp>
        <p:nvSpPr>
          <p:cNvPr id="100" name="Freeform 5"/>
          <p:cNvSpPr>
            <a:spLocks noChangeAspect="1" noEditPoints="1"/>
          </p:cNvSpPr>
          <p:nvPr/>
        </p:nvSpPr>
        <p:spPr bwMode="gray">
          <a:xfrm>
            <a:off x="3384336"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1" name="Freeform 5"/>
          <p:cNvSpPr>
            <a:spLocks noChangeAspect="1" noEditPoints="1"/>
          </p:cNvSpPr>
          <p:nvPr/>
        </p:nvSpPr>
        <p:spPr bwMode="gray">
          <a:xfrm>
            <a:off x="4978573"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2" name="Freeform 5"/>
          <p:cNvSpPr>
            <a:spLocks noChangeAspect="1" noEditPoints="1"/>
          </p:cNvSpPr>
          <p:nvPr/>
        </p:nvSpPr>
        <p:spPr bwMode="gray">
          <a:xfrm>
            <a:off x="3583618"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3" name="Freeform 5"/>
          <p:cNvSpPr>
            <a:spLocks noChangeAspect="1" noEditPoints="1"/>
          </p:cNvSpPr>
          <p:nvPr/>
        </p:nvSpPr>
        <p:spPr bwMode="gray">
          <a:xfrm>
            <a:off x="4181464"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4" name="Freeform 5"/>
          <p:cNvSpPr>
            <a:spLocks noChangeAspect="1" noEditPoints="1"/>
          </p:cNvSpPr>
          <p:nvPr/>
        </p:nvSpPr>
        <p:spPr bwMode="gray">
          <a:xfrm>
            <a:off x="4779291"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5" name="Freeform 5"/>
          <p:cNvSpPr>
            <a:spLocks noChangeAspect="1" noEditPoints="1"/>
          </p:cNvSpPr>
          <p:nvPr/>
        </p:nvSpPr>
        <p:spPr bwMode="gray">
          <a:xfrm>
            <a:off x="4580009"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6" name="Freeform 5"/>
          <p:cNvSpPr>
            <a:spLocks noChangeAspect="1" noEditPoints="1"/>
          </p:cNvSpPr>
          <p:nvPr/>
        </p:nvSpPr>
        <p:spPr bwMode="gray">
          <a:xfrm>
            <a:off x="5177855"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7" name="Freeform 5"/>
          <p:cNvSpPr>
            <a:spLocks noChangeAspect="1" noEditPoints="1"/>
          </p:cNvSpPr>
          <p:nvPr/>
        </p:nvSpPr>
        <p:spPr bwMode="gray">
          <a:xfrm>
            <a:off x="3982182"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8" name="Freeform 5"/>
          <p:cNvSpPr>
            <a:spLocks noChangeAspect="1" noEditPoints="1"/>
          </p:cNvSpPr>
          <p:nvPr/>
        </p:nvSpPr>
        <p:spPr bwMode="gray">
          <a:xfrm>
            <a:off x="3782900"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9" name="Freeform 5"/>
          <p:cNvSpPr>
            <a:spLocks noChangeAspect="1" noEditPoints="1"/>
          </p:cNvSpPr>
          <p:nvPr/>
        </p:nvSpPr>
        <p:spPr bwMode="gray">
          <a:xfrm>
            <a:off x="4380746" y="2745959"/>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31" name="TextBox 30"/>
          <p:cNvSpPr txBox="1"/>
          <p:nvPr/>
        </p:nvSpPr>
        <p:spPr>
          <a:xfrm>
            <a:off x="2719529" y="2795271"/>
            <a:ext cx="604653" cy="307777"/>
          </a:xfrm>
          <a:prstGeom prst="rect">
            <a:avLst/>
          </a:prstGeom>
          <a:noFill/>
        </p:spPr>
        <p:txBody>
          <a:bodyPr wrap="none" rtlCol="0">
            <a:spAutoFit/>
          </a:bodyPr>
          <a:lstStyle/>
          <a:p>
            <a:r>
              <a:rPr lang="en-IE" sz="1400" dirty="0" smtClean="0">
                <a:solidFill>
                  <a:schemeClr val="bg1"/>
                </a:solidFill>
              </a:rPr>
              <a:t>18-24</a:t>
            </a:r>
            <a:endParaRPr lang="en-GB" sz="1400" dirty="0">
              <a:solidFill>
                <a:schemeClr val="bg1"/>
              </a:solidFill>
            </a:endParaRPr>
          </a:p>
        </p:txBody>
      </p:sp>
      <p:sp>
        <p:nvSpPr>
          <p:cNvPr id="32" name="TextBox 31"/>
          <p:cNvSpPr txBox="1"/>
          <p:nvPr/>
        </p:nvSpPr>
        <p:spPr>
          <a:xfrm>
            <a:off x="2719529" y="3272474"/>
            <a:ext cx="604653" cy="307777"/>
          </a:xfrm>
          <a:prstGeom prst="rect">
            <a:avLst/>
          </a:prstGeom>
          <a:noFill/>
        </p:spPr>
        <p:txBody>
          <a:bodyPr wrap="none" rtlCol="0">
            <a:spAutoFit/>
          </a:bodyPr>
          <a:lstStyle/>
          <a:p>
            <a:r>
              <a:rPr lang="en-IE" sz="1400" dirty="0" smtClean="0">
                <a:solidFill>
                  <a:schemeClr val="bg1"/>
                </a:solidFill>
              </a:rPr>
              <a:t>25-34</a:t>
            </a:r>
            <a:endParaRPr lang="en-GB" sz="1400" dirty="0">
              <a:solidFill>
                <a:schemeClr val="bg1"/>
              </a:solidFill>
            </a:endParaRPr>
          </a:p>
        </p:txBody>
      </p:sp>
      <p:sp>
        <p:nvSpPr>
          <p:cNvPr id="34" name="TextBox 33"/>
          <p:cNvSpPr txBox="1"/>
          <p:nvPr/>
        </p:nvSpPr>
        <p:spPr>
          <a:xfrm>
            <a:off x="2719529" y="3749677"/>
            <a:ext cx="604653" cy="307777"/>
          </a:xfrm>
          <a:prstGeom prst="rect">
            <a:avLst/>
          </a:prstGeom>
          <a:noFill/>
        </p:spPr>
        <p:txBody>
          <a:bodyPr wrap="none" rtlCol="0">
            <a:spAutoFit/>
          </a:bodyPr>
          <a:lstStyle/>
          <a:p>
            <a:r>
              <a:rPr lang="en-IE" sz="1400" dirty="0" smtClean="0">
                <a:solidFill>
                  <a:schemeClr val="bg1"/>
                </a:solidFill>
              </a:rPr>
              <a:t>35-44</a:t>
            </a:r>
            <a:endParaRPr lang="en-GB" sz="1400" dirty="0">
              <a:solidFill>
                <a:schemeClr val="bg1"/>
              </a:solidFill>
            </a:endParaRPr>
          </a:p>
        </p:txBody>
      </p:sp>
      <p:sp>
        <p:nvSpPr>
          <p:cNvPr id="36" name="TextBox 35"/>
          <p:cNvSpPr txBox="1"/>
          <p:nvPr/>
        </p:nvSpPr>
        <p:spPr>
          <a:xfrm>
            <a:off x="2719529" y="4226880"/>
            <a:ext cx="604653" cy="307777"/>
          </a:xfrm>
          <a:prstGeom prst="rect">
            <a:avLst/>
          </a:prstGeom>
          <a:noFill/>
        </p:spPr>
        <p:txBody>
          <a:bodyPr wrap="none" rtlCol="0">
            <a:spAutoFit/>
          </a:bodyPr>
          <a:lstStyle/>
          <a:p>
            <a:r>
              <a:rPr lang="en-IE" sz="1400" dirty="0" smtClean="0">
                <a:solidFill>
                  <a:schemeClr val="bg1"/>
                </a:solidFill>
              </a:rPr>
              <a:t>45-54</a:t>
            </a:r>
            <a:endParaRPr lang="en-GB" sz="1400" dirty="0">
              <a:solidFill>
                <a:schemeClr val="bg1"/>
              </a:solidFill>
            </a:endParaRPr>
          </a:p>
        </p:txBody>
      </p:sp>
      <p:sp>
        <p:nvSpPr>
          <p:cNvPr id="37" name="TextBox 36"/>
          <p:cNvSpPr txBox="1"/>
          <p:nvPr/>
        </p:nvSpPr>
        <p:spPr>
          <a:xfrm>
            <a:off x="2719529" y="4704083"/>
            <a:ext cx="604653" cy="307777"/>
          </a:xfrm>
          <a:prstGeom prst="rect">
            <a:avLst/>
          </a:prstGeom>
          <a:noFill/>
        </p:spPr>
        <p:txBody>
          <a:bodyPr wrap="none" rtlCol="0">
            <a:spAutoFit/>
          </a:bodyPr>
          <a:lstStyle/>
          <a:p>
            <a:r>
              <a:rPr lang="en-IE" sz="1400" dirty="0" smtClean="0">
                <a:solidFill>
                  <a:schemeClr val="bg1"/>
                </a:solidFill>
              </a:rPr>
              <a:t>55-64</a:t>
            </a:r>
            <a:endParaRPr lang="en-GB" sz="1400" dirty="0">
              <a:solidFill>
                <a:schemeClr val="bg1"/>
              </a:solidFill>
            </a:endParaRPr>
          </a:p>
        </p:txBody>
      </p:sp>
      <p:sp>
        <p:nvSpPr>
          <p:cNvPr id="38" name="TextBox 37"/>
          <p:cNvSpPr txBox="1"/>
          <p:nvPr/>
        </p:nvSpPr>
        <p:spPr>
          <a:xfrm>
            <a:off x="2867006" y="5182410"/>
            <a:ext cx="457176"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90" name="Freeform 5"/>
          <p:cNvSpPr>
            <a:spLocks noChangeAspect="1" noEditPoints="1"/>
          </p:cNvSpPr>
          <p:nvPr/>
        </p:nvSpPr>
        <p:spPr bwMode="gray">
          <a:xfrm>
            <a:off x="338433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1" name="Freeform 5"/>
          <p:cNvSpPr>
            <a:spLocks noChangeAspect="1" noEditPoints="1"/>
          </p:cNvSpPr>
          <p:nvPr/>
        </p:nvSpPr>
        <p:spPr bwMode="gray">
          <a:xfrm>
            <a:off x="4181464"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2" name="Freeform 5"/>
          <p:cNvSpPr>
            <a:spLocks noChangeAspect="1" noEditPoints="1"/>
          </p:cNvSpPr>
          <p:nvPr/>
        </p:nvSpPr>
        <p:spPr bwMode="gray">
          <a:xfrm>
            <a:off x="358361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3" name="Freeform 5"/>
          <p:cNvSpPr>
            <a:spLocks noChangeAspect="1" noEditPoints="1"/>
          </p:cNvSpPr>
          <p:nvPr/>
        </p:nvSpPr>
        <p:spPr bwMode="gray">
          <a:xfrm>
            <a:off x="438074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4" name="Freeform 5"/>
          <p:cNvSpPr>
            <a:spLocks noChangeAspect="1" noEditPoints="1"/>
          </p:cNvSpPr>
          <p:nvPr/>
        </p:nvSpPr>
        <p:spPr bwMode="gray">
          <a:xfrm>
            <a:off x="477931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5" name="Freeform 5"/>
          <p:cNvSpPr>
            <a:spLocks noChangeAspect="1" noEditPoints="1"/>
          </p:cNvSpPr>
          <p:nvPr/>
        </p:nvSpPr>
        <p:spPr bwMode="gray">
          <a:xfrm>
            <a:off x="458002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6" name="Freeform 5"/>
          <p:cNvSpPr>
            <a:spLocks noChangeAspect="1" noEditPoints="1"/>
          </p:cNvSpPr>
          <p:nvPr/>
        </p:nvSpPr>
        <p:spPr bwMode="gray">
          <a:xfrm>
            <a:off x="5177855"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7" name="Freeform 5"/>
          <p:cNvSpPr>
            <a:spLocks noChangeAspect="1" noEditPoints="1"/>
          </p:cNvSpPr>
          <p:nvPr/>
        </p:nvSpPr>
        <p:spPr bwMode="gray">
          <a:xfrm>
            <a:off x="3982182"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8" name="Freeform 5"/>
          <p:cNvSpPr>
            <a:spLocks noChangeAspect="1" noEditPoints="1"/>
          </p:cNvSpPr>
          <p:nvPr/>
        </p:nvSpPr>
        <p:spPr bwMode="gray">
          <a:xfrm>
            <a:off x="378290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9" name="Freeform 5"/>
          <p:cNvSpPr>
            <a:spLocks noChangeAspect="1" noEditPoints="1"/>
          </p:cNvSpPr>
          <p:nvPr/>
        </p:nvSpPr>
        <p:spPr bwMode="gray">
          <a:xfrm>
            <a:off x="4978592" y="417756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0" name="Freeform 5"/>
          <p:cNvSpPr>
            <a:spLocks noChangeAspect="1" noEditPoints="1"/>
          </p:cNvSpPr>
          <p:nvPr/>
        </p:nvSpPr>
        <p:spPr bwMode="gray">
          <a:xfrm>
            <a:off x="3384336"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2" name="Freeform 5"/>
          <p:cNvSpPr>
            <a:spLocks noChangeAspect="1" noEditPoints="1"/>
          </p:cNvSpPr>
          <p:nvPr/>
        </p:nvSpPr>
        <p:spPr bwMode="gray">
          <a:xfrm>
            <a:off x="3583618"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3" name="Freeform 5"/>
          <p:cNvSpPr>
            <a:spLocks noChangeAspect="1" noEditPoints="1"/>
          </p:cNvSpPr>
          <p:nvPr/>
        </p:nvSpPr>
        <p:spPr bwMode="gray">
          <a:xfrm>
            <a:off x="4181464"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4" name="Freeform 5"/>
          <p:cNvSpPr>
            <a:spLocks noChangeAspect="1" noEditPoints="1"/>
          </p:cNvSpPr>
          <p:nvPr/>
        </p:nvSpPr>
        <p:spPr bwMode="gray">
          <a:xfrm>
            <a:off x="4779291"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5" name="Freeform 5"/>
          <p:cNvSpPr>
            <a:spLocks noChangeAspect="1" noEditPoints="1"/>
          </p:cNvSpPr>
          <p:nvPr/>
        </p:nvSpPr>
        <p:spPr bwMode="gray">
          <a:xfrm>
            <a:off x="4978573"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6" name="Freeform 5"/>
          <p:cNvSpPr>
            <a:spLocks noChangeAspect="1" noEditPoints="1"/>
          </p:cNvSpPr>
          <p:nvPr/>
        </p:nvSpPr>
        <p:spPr bwMode="gray">
          <a:xfrm>
            <a:off x="5177855"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7" name="Freeform 5"/>
          <p:cNvSpPr>
            <a:spLocks noChangeAspect="1" noEditPoints="1"/>
          </p:cNvSpPr>
          <p:nvPr/>
        </p:nvSpPr>
        <p:spPr bwMode="gray">
          <a:xfrm>
            <a:off x="3982182"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8" name="Freeform 5"/>
          <p:cNvSpPr>
            <a:spLocks noChangeAspect="1" noEditPoints="1"/>
          </p:cNvSpPr>
          <p:nvPr/>
        </p:nvSpPr>
        <p:spPr bwMode="gray">
          <a:xfrm>
            <a:off x="3782900"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9" name="Freeform 5"/>
          <p:cNvSpPr>
            <a:spLocks noChangeAspect="1" noEditPoints="1"/>
          </p:cNvSpPr>
          <p:nvPr/>
        </p:nvSpPr>
        <p:spPr bwMode="gray">
          <a:xfrm>
            <a:off x="4380746" y="3223162"/>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0" name="Freeform 5"/>
          <p:cNvSpPr>
            <a:spLocks noChangeAspect="1" noEditPoints="1"/>
          </p:cNvSpPr>
          <p:nvPr/>
        </p:nvSpPr>
        <p:spPr bwMode="gray">
          <a:xfrm>
            <a:off x="33843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1" name="Freeform 5"/>
          <p:cNvSpPr>
            <a:spLocks noChangeAspect="1" noEditPoints="1"/>
          </p:cNvSpPr>
          <p:nvPr/>
        </p:nvSpPr>
        <p:spPr bwMode="gray">
          <a:xfrm>
            <a:off x="418145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2" name="Freeform 5"/>
          <p:cNvSpPr>
            <a:spLocks noChangeAspect="1" noEditPoints="1"/>
          </p:cNvSpPr>
          <p:nvPr/>
        </p:nvSpPr>
        <p:spPr bwMode="gray">
          <a:xfrm>
            <a:off x="35836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3" name="Freeform 5"/>
          <p:cNvSpPr>
            <a:spLocks noChangeAspect="1" noEditPoints="1"/>
          </p:cNvSpPr>
          <p:nvPr/>
        </p:nvSpPr>
        <p:spPr bwMode="gray">
          <a:xfrm>
            <a:off x="43807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4" name="Freeform 5"/>
          <p:cNvSpPr>
            <a:spLocks noChangeAspect="1" noEditPoints="1"/>
          </p:cNvSpPr>
          <p:nvPr/>
        </p:nvSpPr>
        <p:spPr bwMode="gray">
          <a:xfrm>
            <a:off x="47792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5" name="Freeform 5"/>
          <p:cNvSpPr>
            <a:spLocks noChangeAspect="1" noEditPoints="1"/>
          </p:cNvSpPr>
          <p:nvPr/>
        </p:nvSpPr>
        <p:spPr bwMode="gray">
          <a:xfrm>
            <a:off x="49785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6" name="Freeform 5"/>
          <p:cNvSpPr>
            <a:spLocks noChangeAspect="1" noEditPoints="1"/>
          </p:cNvSpPr>
          <p:nvPr/>
        </p:nvSpPr>
        <p:spPr bwMode="gray">
          <a:xfrm>
            <a:off x="5177855"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7" name="Freeform 5"/>
          <p:cNvSpPr>
            <a:spLocks noChangeAspect="1" noEditPoints="1"/>
          </p:cNvSpPr>
          <p:nvPr/>
        </p:nvSpPr>
        <p:spPr bwMode="gray">
          <a:xfrm>
            <a:off x="39821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8" name="Freeform 5"/>
          <p:cNvSpPr>
            <a:spLocks noChangeAspect="1" noEditPoints="1"/>
          </p:cNvSpPr>
          <p:nvPr/>
        </p:nvSpPr>
        <p:spPr bwMode="gray">
          <a:xfrm>
            <a:off x="37828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0" name="Freeform 5"/>
          <p:cNvSpPr>
            <a:spLocks noChangeAspect="1" noEditPoints="1"/>
          </p:cNvSpPr>
          <p:nvPr/>
        </p:nvSpPr>
        <p:spPr bwMode="gray">
          <a:xfrm>
            <a:off x="33843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1" name="Freeform 5"/>
          <p:cNvSpPr>
            <a:spLocks noChangeAspect="1" noEditPoints="1"/>
          </p:cNvSpPr>
          <p:nvPr/>
        </p:nvSpPr>
        <p:spPr bwMode="gray">
          <a:xfrm>
            <a:off x="418145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2" name="Freeform 5"/>
          <p:cNvSpPr>
            <a:spLocks noChangeAspect="1" noEditPoints="1"/>
          </p:cNvSpPr>
          <p:nvPr/>
        </p:nvSpPr>
        <p:spPr bwMode="gray">
          <a:xfrm>
            <a:off x="35836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3" name="Freeform 5"/>
          <p:cNvSpPr>
            <a:spLocks noChangeAspect="1" noEditPoints="1"/>
          </p:cNvSpPr>
          <p:nvPr/>
        </p:nvSpPr>
        <p:spPr bwMode="gray">
          <a:xfrm>
            <a:off x="45800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4" name="Freeform 5"/>
          <p:cNvSpPr>
            <a:spLocks noChangeAspect="1" noEditPoints="1"/>
          </p:cNvSpPr>
          <p:nvPr/>
        </p:nvSpPr>
        <p:spPr bwMode="gray">
          <a:xfrm>
            <a:off x="47792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5" name="Freeform 5"/>
          <p:cNvSpPr>
            <a:spLocks noChangeAspect="1" noEditPoints="1"/>
          </p:cNvSpPr>
          <p:nvPr/>
        </p:nvSpPr>
        <p:spPr bwMode="gray">
          <a:xfrm>
            <a:off x="49785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6" name="Freeform 5"/>
          <p:cNvSpPr>
            <a:spLocks noChangeAspect="1" noEditPoints="1"/>
          </p:cNvSpPr>
          <p:nvPr/>
        </p:nvSpPr>
        <p:spPr bwMode="gray">
          <a:xfrm>
            <a:off x="5177855"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7" name="Freeform 5"/>
          <p:cNvSpPr>
            <a:spLocks noChangeAspect="1" noEditPoints="1"/>
          </p:cNvSpPr>
          <p:nvPr/>
        </p:nvSpPr>
        <p:spPr bwMode="gray">
          <a:xfrm>
            <a:off x="39821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8" name="Freeform 5"/>
          <p:cNvSpPr>
            <a:spLocks noChangeAspect="1" noEditPoints="1"/>
          </p:cNvSpPr>
          <p:nvPr/>
        </p:nvSpPr>
        <p:spPr bwMode="gray">
          <a:xfrm>
            <a:off x="37828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0" name="Freeform 5"/>
          <p:cNvSpPr>
            <a:spLocks noChangeAspect="1" noEditPoints="1"/>
          </p:cNvSpPr>
          <p:nvPr/>
        </p:nvSpPr>
        <p:spPr bwMode="gray">
          <a:xfrm>
            <a:off x="338433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1" name="Freeform 5"/>
          <p:cNvSpPr>
            <a:spLocks noChangeAspect="1" noEditPoints="1"/>
          </p:cNvSpPr>
          <p:nvPr/>
        </p:nvSpPr>
        <p:spPr bwMode="gray">
          <a:xfrm>
            <a:off x="4181464"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2" name="Freeform 5"/>
          <p:cNvSpPr>
            <a:spLocks noChangeAspect="1" noEditPoints="1"/>
          </p:cNvSpPr>
          <p:nvPr/>
        </p:nvSpPr>
        <p:spPr bwMode="gray">
          <a:xfrm>
            <a:off x="3583618"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3" name="Freeform 5"/>
          <p:cNvSpPr>
            <a:spLocks noChangeAspect="1" noEditPoints="1"/>
          </p:cNvSpPr>
          <p:nvPr/>
        </p:nvSpPr>
        <p:spPr bwMode="gray">
          <a:xfrm>
            <a:off x="438074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5" name="Freeform 5"/>
          <p:cNvSpPr>
            <a:spLocks noChangeAspect="1" noEditPoints="1"/>
          </p:cNvSpPr>
          <p:nvPr/>
        </p:nvSpPr>
        <p:spPr bwMode="gray">
          <a:xfrm>
            <a:off x="4978573"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6" name="Freeform 5"/>
          <p:cNvSpPr>
            <a:spLocks noChangeAspect="1" noEditPoints="1"/>
          </p:cNvSpPr>
          <p:nvPr/>
        </p:nvSpPr>
        <p:spPr bwMode="gray">
          <a:xfrm>
            <a:off x="5177855"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7" name="Freeform 5"/>
          <p:cNvSpPr>
            <a:spLocks noChangeAspect="1" noEditPoints="1"/>
          </p:cNvSpPr>
          <p:nvPr/>
        </p:nvSpPr>
        <p:spPr bwMode="gray">
          <a:xfrm>
            <a:off x="3982182"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8" name="Freeform 5"/>
          <p:cNvSpPr>
            <a:spLocks noChangeAspect="1" noEditPoints="1"/>
          </p:cNvSpPr>
          <p:nvPr/>
        </p:nvSpPr>
        <p:spPr bwMode="gray">
          <a:xfrm>
            <a:off x="3782900"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9" name="Freeform 5"/>
          <p:cNvSpPr>
            <a:spLocks noChangeAspect="1" noEditPoints="1"/>
          </p:cNvSpPr>
          <p:nvPr/>
        </p:nvSpPr>
        <p:spPr bwMode="gray">
          <a:xfrm>
            <a:off x="4779310" y="4654771"/>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10" name="Rechteck 92"/>
          <p:cNvSpPr/>
          <p:nvPr/>
        </p:nvSpPr>
        <p:spPr bwMode="gray">
          <a:xfrm>
            <a:off x="266544" y="4540270"/>
            <a:ext cx="1729641"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Higher Social </a:t>
            </a:r>
            <a:r>
              <a:rPr lang="de-DE" sz="1200" kern="0" dirty="0" smtClean="0">
                <a:solidFill>
                  <a:schemeClr val="bg1"/>
                </a:solidFill>
              </a:rPr>
              <a:t>Grades:</a:t>
            </a:r>
            <a:r>
              <a:rPr lang="de-DE" kern="0" dirty="0" smtClean="0">
                <a:solidFill>
                  <a:schemeClr val="bg1"/>
                </a:solidFill>
              </a:rPr>
              <a:t>64%</a:t>
            </a:r>
            <a:endParaRPr lang="de-DE" kern="0" dirty="0">
              <a:solidFill>
                <a:schemeClr val="bg1"/>
              </a:solidFill>
            </a:endParaRPr>
          </a:p>
        </p:txBody>
      </p:sp>
      <p:sp>
        <p:nvSpPr>
          <p:cNvPr id="111" name="Rechteck 92"/>
          <p:cNvSpPr/>
          <p:nvPr/>
        </p:nvSpPr>
        <p:spPr bwMode="gray">
          <a:xfrm>
            <a:off x="266546" y="5148407"/>
            <a:ext cx="1737655"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Lower Social Grades</a:t>
            </a:r>
            <a:r>
              <a:rPr lang="de-DE" sz="1200" kern="0" dirty="0" smtClean="0">
                <a:solidFill>
                  <a:schemeClr val="bg1"/>
                </a:solidFill>
              </a:rPr>
              <a:t>: </a:t>
            </a:r>
            <a:r>
              <a:rPr lang="de-DE" kern="0" dirty="0" smtClean="0">
                <a:solidFill>
                  <a:schemeClr val="bg1"/>
                </a:solidFill>
              </a:rPr>
              <a:t>67%</a:t>
            </a:r>
            <a:endParaRPr lang="de-DE" kern="0" dirty="0">
              <a:solidFill>
                <a:schemeClr val="bg1"/>
              </a:solidFill>
            </a:endParaRPr>
          </a:p>
        </p:txBody>
      </p:sp>
      <p:sp>
        <p:nvSpPr>
          <p:cNvPr id="112" name="TextBox 111"/>
          <p:cNvSpPr txBox="1"/>
          <p:nvPr/>
        </p:nvSpPr>
        <p:spPr>
          <a:xfrm>
            <a:off x="560018" y="4236125"/>
            <a:ext cx="1163845" cy="276999"/>
          </a:xfrm>
          <a:prstGeom prst="rect">
            <a:avLst/>
          </a:prstGeom>
          <a:noFill/>
        </p:spPr>
        <p:txBody>
          <a:bodyPr wrap="none" lIns="0" tIns="0" rIns="0" bIns="0" rtlCol="0">
            <a:spAutoFit/>
          </a:bodyPr>
          <a:lstStyle/>
          <a:p>
            <a:r>
              <a:rPr lang="en-GB" dirty="0" smtClean="0">
                <a:solidFill>
                  <a:schemeClr val="tx2"/>
                </a:solidFill>
                <a:cs typeface="Arial" pitchFamily="34" charset="0"/>
              </a:rPr>
              <a:t>Social Grade</a:t>
            </a:r>
            <a:endParaRPr lang="en-US" dirty="0">
              <a:solidFill>
                <a:schemeClr val="tx2"/>
              </a:solidFill>
              <a:cs typeface="Arial" pitchFamily="34" charset="0"/>
            </a:endParaRPr>
          </a:p>
        </p:txBody>
      </p:sp>
      <p:cxnSp>
        <p:nvCxnSpPr>
          <p:cNvPr id="113" name="Straight Connector 112"/>
          <p:cNvCxnSpPr/>
          <p:nvPr/>
        </p:nvCxnSpPr>
        <p:spPr>
          <a:xfrm>
            <a:off x="628650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45745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sp>
        <p:nvSpPr>
          <p:cNvPr id="28" name="Rectangle 27"/>
          <p:cNvSpPr/>
          <p:nvPr/>
        </p:nvSpPr>
        <p:spPr>
          <a:xfrm>
            <a:off x="77453" y="1068545"/>
            <a:ext cx="2220566" cy="959302"/>
          </a:xfrm>
          <a:prstGeom prst="rect">
            <a:avLst/>
          </a:prstGeom>
        </p:spPr>
        <p:txBody>
          <a:bodyPr wrap="square" anchor="ctr">
            <a:spAutoFit/>
          </a:bodyPr>
          <a:lstStyle/>
          <a:p>
            <a:pPr algn="r">
              <a:lnSpc>
                <a:spcPct val="75000"/>
              </a:lnSpc>
            </a:pPr>
            <a:r>
              <a:rPr lang="en-GB" sz="7200" b="1" dirty="0" smtClean="0">
                <a:solidFill>
                  <a:schemeClr val="accent1"/>
                </a:solidFill>
                <a:cs typeface="Arial" pitchFamily="34" charset="0"/>
              </a:rPr>
              <a:t>66%</a:t>
            </a:r>
            <a:endParaRPr lang="en-US" sz="1600" dirty="0">
              <a:solidFill>
                <a:schemeClr val="accent1"/>
              </a:solidFill>
              <a:cs typeface="Arial" pitchFamily="34" charset="0"/>
            </a:endParaRPr>
          </a:p>
        </p:txBody>
      </p:sp>
      <p:pic>
        <p:nvPicPr>
          <p:cNvPr id="118" name="Picture 117"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7953" y="2705912"/>
            <a:ext cx="2238183" cy="2563200"/>
          </a:xfrm>
          <a:prstGeom prst="rect">
            <a:avLst/>
          </a:prstGeom>
        </p:spPr>
      </p:pic>
      <p:sp>
        <p:nvSpPr>
          <p:cNvPr id="119" name="TextBox 9"/>
          <p:cNvSpPr txBox="1">
            <a:spLocks noChangeArrowheads="1"/>
          </p:cNvSpPr>
          <p:nvPr/>
        </p:nvSpPr>
        <p:spPr bwMode="auto">
          <a:xfrm>
            <a:off x="7762914" y="3810423"/>
            <a:ext cx="910808" cy="769441"/>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Rest of </a:t>
            </a:r>
            <a:br>
              <a:rPr kumimoji="0" lang="en-IE" sz="1000" b="0" i="0" u="none" strike="noStrike" kern="0" cap="none" spc="0" normalizeH="0" baseline="0" noProof="0" dirty="0" smtClean="0">
                <a:ln>
                  <a:noFill/>
                </a:ln>
                <a:solidFill>
                  <a:schemeClr val="bg1"/>
                </a:solidFill>
                <a:effectLst/>
                <a:uLnTx/>
                <a:uFillTx/>
                <a:cs typeface="Calibri" pitchFamily="34" charset="0"/>
              </a:rPr>
            </a:br>
            <a:r>
              <a:rPr kumimoji="0" lang="en-IE" sz="1000" b="0" i="0" u="none" strike="noStrike" kern="0" cap="none" spc="0" normalizeH="0" baseline="0" noProof="0" dirty="0" smtClean="0">
                <a:ln>
                  <a:noFill/>
                </a:ln>
                <a:solidFill>
                  <a:schemeClr val="bg1"/>
                </a:solidFill>
                <a:effectLst/>
                <a:uLnTx/>
                <a:uFillTx/>
                <a:cs typeface="Calibri" pitchFamily="34" charset="0"/>
              </a:rPr>
              <a:t>Leinster </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a:solidFill>
                  <a:schemeClr val="bg1"/>
                </a:solidFill>
                <a:cs typeface="Calibri" pitchFamily="34" charset="0"/>
              </a:rPr>
              <a:t>6</a:t>
            </a:r>
            <a:r>
              <a:rPr lang="en-IE" sz="2400" kern="0" dirty="0" smtClean="0">
                <a:solidFill>
                  <a:schemeClr val="bg1"/>
                </a:solidFill>
                <a:cs typeface="Calibri" pitchFamily="34" charset="0"/>
              </a:rPr>
              <a:t>2</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0" name="TextBox 9"/>
          <p:cNvSpPr txBox="1">
            <a:spLocks noChangeArrowheads="1"/>
          </p:cNvSpPr>
          <p:nvPr/>
        </p:nvSpPr>
        <p:spPr bwMode="auto">
          <a:xfrm>
            <a:off x="7015646" y="4384918"/>
            <a:ext cx="910808"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effectLst/>
                <a:uLnTx/>
                <a:uFillTx/>
                <a:cs typeface="Calibri" pitchFamily="34" charset="0"/>
              </a:rPr>
              <a:t>Munster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cs typeface="Calibri" pitchFamily="34" charset="0"/>
              </a:rPr>
              <a:t>66</a:t>
            </a:r>
            <a:r>
              <a:rPr kumimoji="0" lang="en-IE" sz="2400" b="0" i="0" u="none" strike="noStrike" kern="0" cap="none" spc="0" normalizeH="0" baseline="0" noProof="0" dirty="0" smtClean="0">
                <a:ln>
                  <a:noFill/>
                </a:ln>
                <a:effectLst/>
                <a:uLnTx/>
                <a:uFillTx/>
                <a:cs typeface="Calibri" pitchFamily="34" charset="0"/>
              </a:rPr>
              <a:t>%</a:t>
            </a:r>
          </a:p>
        </p:txBody>
      </p:sp>
      <p:sp>
        <p:nvSpPr>
          <p:cNvPr id="121" name="TextBox 9"/>
          <p:cNvSpPr txBox="1">
            <a:spLocks noChangeArrowheads="1"/>
          </p:cNvSpPr>
          <p:nvPr/>
        </p:nvSpPr>
        <p:spPr bwMode="auto">
          <a:xfrm>
            <a:off x="7011489" y="3503856"/>
            <a:ext cx="1038252"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Conn/ Ulster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69</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6" name="TextBox 9"/>
          <p:cNvSpPr txBox="1">
            <a:spLocks noChangeArrowheads="1"/>
          </p:cNvSpPr>
          <p:nvPr/>
        </p:nvSpPr>
        <p:spPr bwMode="auto">
          <a:xfrm>
            <a:off x="8300394" y="3225786"/>
            <a:ext cx="770692" cy="615553"/>
          </a:xfrm>
          <a:prstGeom prst="rect">
            <a:avLst/>
          </a:prstGeom>
          <a:solidFill>
            <a:srgbClr val="FFFFFF"/>
          </a:solidFill>
          <a:ln w="9525">
            <a:solidFill>
              <a:srgbClr val="CEC7BA"/>
            </a:solidFill>
            <a:prstDash val="dash"/>
            <a:miter lim="800000"/>
            <a:headEnd/>
            <a:tailEnd/>
          </a:ln>
        </p:spPr>
        <p:txBody>
          <a:bodyPr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Dublin</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67</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cxnSp>
        <p:nvCxnSpPr>
          <p:cNvPr id="129" name="Straight Connector 105"/>
          <p:cNvCxnSpPr>
            <a:cxnSpLocks noChangeShapeType="1"/>
            <a:stCxn id="126" idx="2"/>
          </p:cNvCxnSpPr>
          <p:nvPr/>
        </p:nvCxnSpPr>
        <p:spPr bwMode="auto">
          <a:xfrm flipH="1">
            <a:off x="8411866" y="3841339"/>
            <a:ext cx="273874" cy="321233"/>
          </a:xfrm>
          <a:prstGeom prst="line">
            <a:avLst/>
          </a:prstGeom>
          <a:noFill/>
          <a:ln w="9525" algn="ctr">
            <a:solidFill>
              <a:srgbClr val="CEC7BA"/>
            </a:solidFill>
            <a:round/>
            <a:headEnd/>
            <a:tailEnd/>
          </a:ln>
        </p:spPr>
      </p:cxnSp>
      <p:sp>
        <p:nvSpPr>
          <p:cNvPr id="131" name="Freeform 5"/>
          <p:cNvSpPr>
            <a:spLocks noChangeAspect="1" noEditPoints="1"/>
          </p:cNvSpPr>
          <p:nvPr/>
        </p:nvSpPr>
        <p:spPr bwMode="gray">
          <a:xfrm>
            <a:off x="32257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2" name="Freeform 5"/>
          <p:cNvSpPr>
            <a:spLocks noChangeAspect="1" noEditPoints="1"/>
          </p:cNvSpPr>
          <p:nvPr/>
        </p:nvSpPr>
        <p:spPr bwMode="gray">
          <a:xfrm>
            <a:off x="948621"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3" name="Freeform 5"/>
          <p:cNvSpPr>
            <a:spLocks noChangeAspect="1" noEditPoints="1"/>
          </p:cNvSpPr>
          <p:nvPr/>
        </p:nvSpPr>
        <p:spPr bwMode="gray">
          <a:xfrm>
            <a:off x="47908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5" name="Freeform 5"/>
          <p:cNvSpPr>
            <a:spLocks noChangeAspect="1" noEditPoints="1"/>
          </p:cNvSpPr>
          <p:nvPr/>
        </p:nvSpPr>
        <p:spPr bwMode="gray">
          <a:xfrm>
            <a:off x="1574654"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36" name="Freeform 5"/>
          <p:cNvSpPr>
            <a:spLocks noChangeAspect="1" noEditPoints="1"/>
          </p:cNvSpPr>
          <p:nvPr/>
        </p:nvSpPr>
        <p:spPr bwMode="gray">
          <a:xfrm>
            <a:off x="173116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7" name="Freeform 5"/>
          <p:cNvSpPr>
            <a:spLocks noChangeAspect="1" noEditPoints="1"/>
          </p:cNvSpPr>
          <p:nvPr/>
        </p:nvSpPr>
        <p:spPr bwMode="gray">
          <a:xfrm>
            <a:off x="635597"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8" name="Freeform 5"/>
          <p:cNvSpPr>
            <a:spLocks noChangeAspect="1" noEditPoints="1"/>
          </p:cNvSpPr>
          <p:nvPr/>
        </p:nvSpPr>
        <p:spPr bwMode="gray">
          <a:xfrm>
            <a:off x="1261645" y="4824295"/>
            <a:ext cx="110144" cy="317086"/>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9" name="Freeform 5"/>
          <p:cNvSpPr>
            <a:spLocks noChangeAspect="1" noEditPoints="1"/>
          </p:cNvSpPr>
          <p:nvPr/>
        </p:nvSpPr>
        <p:spPr bwMode="gray">
          <a:xfrm>
            <a:off x="110513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0" name="Freeform 5"/>
          <p:cNvSpPr>
            <a:spLocks noChangeAspect="1" noEditPoints="1"/>
          </p:cNvSpPr>
          <p:nvPr/>
        </p:nvSpPr>
        <p:spPr bwMode="gray">
          <a:xfrm>
            <a:off x="792109"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2" name="Freeform 5"/>
          <p:cNvSpPr>
            <a:spLocks noChangeAspect="1" noEditPoints="1"/>
          </p:cNvSpPr>
          <p:nvPr/>
        </p:nvSpPr>
        <p:spPr bwMode="gray">
          <a:xfrm>
            <a:off x="32257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3" name="Freeform 5"/>
          <p:cNvSpPr>
            <a:spLocks noChangeAspect="1" noEditPoints="1"/>
          </p:cNvSpPr>
          <p:nvPr/>
        </p:nvSpPr>
        <p:spPr bwMode="gray">
          <a:xfrm>
            <a:off x="94861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4" name="Freeform 5"/>
          <p:cNvSpPr>
            <a:spLocks noChangeAspect="1" noEditPoints="1"/>
          </p:cNvSpPr>
          <p:nvPr/>
        </p:nvSpPr>
        <p:spPr bwMode="gray">
          <a:xfrm>
            <a:off x="47908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5" name="Freeform 5"/>
          <p:cNvSpPr>
            <a:spLocks noChangeAspect="1" noEditPoints="1"/>
          </p:cNvSpPr>
          <p:nvPr/>
        </p:nvSpPr>
        <p:spPr bwMode="gray">
          <a:xfrm>
            <a:off x="110512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6" name="Freeform 5"/>
          <p:cNvSpPr>
            <a:spLocks noChangeAspect="1" noEditPoints="1"/>
          </p:cNvSpPr>
          <p:nvPr/>
        </p:nvSpPr>
        <p:spPr bwMode="gray">
          <a:xfrm>
            <a:off x="126163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0000">
                <a:schemeClr val="bg2"/>
              </a:gs>
              <a:gs pos="2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7" name="Freeform 5"/>
          <p:cNvSpPr>
            <a:spLocks noChangeAspect="1" noEditPoints="1"/>
          </p:cNvSpPr>
          <p:nvPr/>
        </p:nvSpPr>
        <p:spPr bwMode="gray">
          <a:xfrm>
            <a:off x="157465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8" name="Freeform 5"/>
          <p:cNvSpPr>
            <a:spLocks noChangeAspect="1" noEditPoints="1"/>
          </p:cNvSpPr>
          <p:nvPr/>
        </p:nvSpPr>
        <p:spPr bwMode="gray">
          <a:xfrm>
            <a:off x="1731165"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9" name="Freeform 5"/>
          <p:cNvSpPr>
            <a:spLocks noChangeAspect="1" noEditPoints="1"/>
          </p:cNvSpPr>
          <p:nvPr/>
        </p:nvSpPr>
        <p:spPr bwMode="gray">
          <a:xfrm>
            <a:off x="79210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0" name="Freeform 5"/>
          <p:cNvSpPr>
            <a:spLocks noChangeAspect="1" noEditPoints="1"/>
          </p:cNvSpPr>
          <p:nvPr/>
        </p:nvSpPr>
        <p:spPr bwMode="gray">
          <a:xfrm>
            <a:off x="63559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1" name="Freeform 5"/>
          <p:cNvSpPr>
            <a:spLocks noChangeAspect="1" noEditPoints="1"/>
          </p:cNvSpPr>
          <p:nvPr/>
        </p:nvSpPr>
        <p:spPr bwMode="gray">
          <a:xfrm>
            <a:off x="141814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2" name="Freeform 5"/>
          <p:cNvSpPr>
            <a:spLocks noChangeAspect="1" noEditPoints="1"/>
          </p:cNvSpPr>
          <p:nvPr/>
        </p:nvSpPr>
        <p:spPr bwMode="gray">
          <a:xfrm>
            <a:off x="32257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3" name="Freeform 5"/>
          <p:cNvSpPr>
            <a:spLocks noChangeAspect="1" noEditPoints="1"/>
          </p:cNvSpPr>
          <p:nvPr/>
        </p:nvSpPr>
        <p:spPr bwMode="gray">
          <a:xfrm>
            <a:off x="94861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4" name="Freeform 5"/>
          <p:cNvSpPr>
            <a:spLocks noChangeAspect="1" noEditPoints="1"/>
          </p:cNvSpPr>
          <p:nvPr/>
        </p:nvSpPr>
        <p:spPr bwMode="gray">
          <a:xfrm>
            <a:off x="47908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5" name="Freeform 5"/>
          <p:cNvSpPr>
            <a:spLocks noChangeAspect="1" noEditPoints="1"/>
          </p:cNvSpPr>
          <p:nvPr/>
        </p:nvSpPr>
        <p:spPr bwMode="gray">
          <a:xfrm>
            <a:off x="126163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6" name="Freeform 5"/>
          <p:cNvSpPr>
            <a:spLocks noChangeAspect="1" noEditPoints="1"/>
          </p:cNvSpPr>
          <p:nvPr/>
        </p:nvSpPr>
        <p:spPr bwMode="gray">
          <a:xfrm>
            <a:off x="110512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7" name="Freeform 5"/>
          <p:cNvSpPr>
            <a:spLocks noChangeAspect="1" noEditPoints="1"/>
          </p:cNvSpPr>
          <p:nvPr/>
        </p:nvSpPr>
        <p:spPr bwMode="gray">
          <a:xfrm>
            <a:off x="157465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8" name="Freeform 5"/>
          <p:cNvSpPr>
            <a:spLocks noChangeAspect="1" noEditPoints="1"/>
          </p:cNvSpPr>
          <p:nvPr/>
        </p:nvSpPr>
        <p:spPr bwMode="gray">
          <a:xfrm>
            <a:off x="1731165"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9" name="Freeform 5"/>
          <p:cNvSpPr>
            <a:spLocks noChangeAspect="1" noEditPoints="1"/>
          </p:cNvSpPr>
          <p:nvPr/>
        </p:nvSpPr>
        <p:spPr bwMode="gray">
          <a:xfrm>
            <a:off x="79210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0" name="Freeform 5"/>
          <p:cNvSpPr>
            <a:spLocks noChangeAspect="1" noEditPoints="1"/>
          </p:cNvSpPr>
          <p:nvPr/>
        </p:nvSpPr>
        <p:spPr bwMode="gray">
          <a:xfrm>
            <a:off x="63559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61" name="Freeform 5"/>
          <p:cNvSpPr>
            <a:spLocks noChangeAspect="1" noEditPoints="1"/>
          </p:cNvSpPr>
          <p:nvPr/>
        </p:nvSpPr>
        <p:spPr bwMode="gray">
          <a:xfrm>
            <a:off x="141814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2" name="Rechteck 92"/>
          <p:cNvSpPr/>
          <p:nvPr/>
        </p:nvSpPr>
        <p:spPr bwMode="gray">
          <a:xfrm>
            <a:off x="588752" y="5756246"/>
            <a:ext cx="1093248"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smtClean="0">
                <a:solidFill>
                  <a:schemeClr val="bg1"/>
                </a:solidFill>
              </a:rPr>
              <a:t>Farmers: </a:t>
            </a:r>
            <a:r>
              <a:rPr lang="de-DE" kern="0" dirty="0" smtClean="0">
                <a:solidFill>
                  <a:schemeClr val="bg1"/>
                </a:solidFill>
              </a:rPr>
              <a:t>  65%</a:t>
            </a:r>
            <a:endParaRPr lang="de-DE" sz="2400" kern="0" dirty="0">
              <a:solidFill>
                <a:schemeClr val="bg1"/>
              </a:solidFill>
            </a:endParaRPr>
          </a:p>
        </p:txBody>
      </p:sp>
      <p:sp>
        <p:nvSpPr>
          <p:cNvPr id="141" name="Text Placeholder 34"/>
          <p:cNvSpPr txBox="1">
            <a:spLocks/>
          </p:cNvSpPr>
          <p:nvPr/>
        </p:nvSpPr>
        <p:spPr>
          <a:xfrm>
            <a:off x="109209" y="232531"/>
            <a:ext cx="8461585" cy="332399"/>
          </a:xfrm>
          <a:prstGeom prst="rect">
            <a:avLst/>
          </a:prstGeom>
        </p:spPr>
        <p:txBody>
          <a:bodyPr vert="horz" wrap="square" lIns="0" tIns="0" rIns="0" bIns="0" rtlCol="0" anchor="ctr">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a:pPr>
            <a:r>
              <a:rPr lang="en-IE" sz="2400" b="1" dirty="0" smtClean="0">
                <a:solidFill>
                  <a:schemeClr val="accent5"/>
                </a:solidFill>
              </a:rPr>
              <a:t>Public Attitudes Towards Abortion</a:t>
            </a:r>
            <a:endParaRPr lang="en-IE" sz="2400" b="1" dirty="0">
              <a:solidFill>
                <a:schemeClr val="accent5"/>
              </a:solidFill>
            </a:endParaRPr>
          </a:p>
        </p:txBody>
      </p:sp>
      <p:sp>
        <p:nvSpPr>
          <p:cNvPr id="166" name="Rectangle 165"/>
          <p:cNvSpPr/>
          <p:nvPr/>
        </p:nvSpPr>
        <p:spPr>
          <a:xfrm>
            <a:off x="2379838" y="1048737"/>
            <a:ext cx="5920556" cy="923330"/>
          </a:xfrm>
          <a:prstGeom prst="rect">
            <a:avLst/>
          </a:prstGeom>
        </p:spPr>
        <p:txBody>
          <a:bodyPr wrap="square" anchor="ctr">
            <a:spAutoFit/>
          </a:bodyPr>
          <a:lstStyle/>
          <a:p>
            <a:r>
              <a:rPr lang="en-GB" dirty="0" smtClean="0">
                <a:solidFill>
                  <a:schemeClr val="accent1"/>
                </a:solidFill>
                <a:cs typeface="Arial" pitchFamily="34" charset="0"/>
              </a:rPr>
              <a:t>Believe </a:t>
            </a:r>
            <a:r>
              <a:rPr lang="en-IE" dirty="0" smtClean="0">
                <a:solidFill>
                  <a:schemeClr val="accent1"/>
                </a:solidFill>
                <a:cs typeface="Arial" pitchFamily="34" charset="0"/>
              </a:rPr>
              <a:t>it </a:t>
            </a:r>
            <a:r>
              <a:rPr lang="en-IE" dirty="0">
                <a:solidFill>
                  <a:schemeClr val="accent1"/>
                </a:solidFill>
                <a:cs typeface="Arial" pitchFamily="34" charset="0"/>
              </a:rPr>
              <a:t>is hypocritical that Ireland’s constitution bans abortion in Ireland but allows women to travel abroad for abortions</a:t>
            </a:r>
          </a:p>
        </p:txBody>
      </p:sp>
      <p:sp>
        <p:nvSpPr>
          <p:cNvPr id="169" name="TextBox 168"/>
          <p:cNvSpPr txBox="1"/>
          <p:nvPr/>
        </p:nvSpPr>
        <p:spPr>
          <a:xfrm>
            <a:off x="5369907" y="2816537"/>
            <a:ext cx="495649" cy="307777"/>
          </a:xfrm>
          <a:prstGeom prst="rect">
            <a:avLst/>
          </a:prstGeom>
          <a:noFill/>
        </p:spPr>
        <p:txBody>
          <a:bodyPr wrap="none" rtlCol="0">
            <a:spAutoFit/>
          </a:bodyPr>
          <a:lstStyle/>
          <a:p>
            <a:r>
              <a:rPr lang="en-IE" sz="1400" dirty="0" smtClean="0">
                <a:solidFill>
                  <a:schemeClr val="bg1"/>
                </a:solidFill>
              </a:rPr>
              <a:t>58%</a:t>
            </a:r>
            <a:endParaRPr lang="en-GB" sz="1400" dirty="0">
              <a:solidFill>
                <a:schemeClr val="bg1"/>
              </a:solidFill>
            </a:endParaRPr>
          </a:p>
        </p:txBody>
      </p:sp>
      <p:sp>
        <p:nvSpPr>
          <p:cNvPr id="172" name="TextBox 171"/>
          <p:cNvSpPr txBox="1"/>
          <p:nvPr/>
        </p:nvSpPr>
        <p:spPr>
          <a:xfrm>
            <a:off x="5369907" y="3272474"/>
            <a:ext cx="495649" cy="307777"/>
          </a:xfrm>
          <a:prstGeom prst="rect">
            <a:avLst/>
          </a:prstGeom>
          <a:noFill/>
        </p:spPr>
        <p:txBody>
          <a:bodyPr wrap="none" rtlCol="0">
            <a:spAutoFit/>
          </a:bodyPr>
          <a:lstStyle/>
          <a:p>
            <a:r>
              <a:rPr lang="en-IE" sz="1400" dirty="0" smtClean="0">
                <a:solidFill>
                  <a:schemeClr val="bg1"/>
                </a:solidFill>
              </a:rPr>
              <a:t>67%</a:t>
            </a:r>
            <a:endParaRPr lang="en-GB" sz="1400" dirty="0">
              <a:solidFill>
                <a:schemeClr val="bg1"/>
              </a:solidFill>
            </a:endParaRPr>
          </a:p>
        </p:txBody>
      </p:sp>
      <p:sp>
        <p:nvSpPr>
          <p:cNvPr id="173" name="TextBox 172"/>
          <p:cNvSpPr txBox="1"/>
          <p:nvPr/>
        </p:nvSpPr>
        <p:spPr>
          <a:xfrm>
            <a:off x="5369907" y="3770943"/>
            <a:ext cx="495649" cy="307777"/>
          </a:xfrm>
          <a:prstGeom prst="rect">
            <a:avLst/>
          </a:prstGeom>
          <a:noFill/>
        </p:spPr>
        <p:txBody>
          <a:bodyPr wrap="none" rtlCol="0">
            <a:spAutoFit/>
          </a:bodyPr>
          <a:lstStyle/>
          <a:p>
            <a:r>
              <a:rPr lang="en-IE" sz="1400" dirty="0" smtClean="0">
                <a:solidFill>
                  <a:schemeClr val="bg1"/>
                </a:solidFill>
              </a:rPr>
              <a:t>73%</a:t>
            </a:r>
            <a:endParaRPr lang="en-GB" sz="1400" dirty="0">
              <a:solidFill>
                <a:schemeClr val="bg1"/>
              </a:solidFill>
            </a:endParaRPr>
          </a:p>
        </p:txBody>
      </p:sp>
      <p:sp>
        <p:nvSpPr>
          <p:cNvPr id="174" name="TextBox 173"/>
          <p:cNvSpPr txBox="1"/>
          <p:nvPr/>
        </p:nvSpPr>
        <p:spPr>
          <a:xfrm>
            <a:off x="5369907" y="4226880"/>
            <a:ext cx="495649" cy="307777"/>
          </a:xfrm>
          <a:prstGeom prst="rect">
            <a:avLst/>
          </a:prstGeom>
          <a:noFill/>
        </p:spPr>
        <p:txBody>
          <a:bodyPr wrap="none" rtlCol="0">
            <a:spAutoFit/>
          </a:bodyPr>
          <a:lstStyle/>
          <a:p>
            <a:r>
              <a:rPr lang="en-IE" sz="1400" dirty="0" smtClean="0">
                <a:solidFill>
                  <a:schemeClr val="bg1"/>
                </a:solidFill>
              </a:rPr>
              <a:t>66%</a:t>
            </a:r>
            <a:endParaRPr lang="en-GB" sz="1400" dirty="0">
              <a:solidFill>
                <a:schemeClr val="bg1"/>
              </a:solidFill>
            </a:endParaRPr>
          </a:p>
        </p:txBody>
      </p:sp>
      <p:sp>
        <p:nvSpPr>
          <p:cNvPr id="175" name="TextBox 174"/>
          <p:cNvSpPr txBox="1"/>
          <p:nvPr/>
        </p:nvSpPr>
        <p:spPr>
          <a:xfrm>
            <a:off x="5369907" y="4704083"/>
            <a:ext cx="495649" cy="307777"/>
          </a:xfrm>
          <a:prstGeom prst="rect">
            <a:avLst/>
          </a:prstGeom>
          <a:noFill/>
        </p:spPr>
        <p:txBody>
          <a:bodyPr wrap="none" rtlCol="0">
            <a:spAutoFit/>
          </a:bodyPr>
          <a:lstStyle/>
          <a:p>
            <a:r>
              <a:rPr lang="en-IE" sz="1400" dirty="0" smtClean="0">
                <a:solidFill>
                  <a:schemeClr val="bg1"/>
                </a:solidFill>
              </a:rPr>
              <a:t>71%</a:t>
            </a:r>
            <a:endParaRPr lang="en-GB" sz="1400" dirty="0">
              <a:solidFill>
                <a:schemeClr val="bg1"/>
              </a:solidFill>
            </a:endParaRPr>
          </a:p>
        </p:txBody>
      </p:sp>
      <p:sp>
        <p:nvSpPr>
          <p:cNvPr id="176" name="TextBox 175"/>
          <p:cNvSpPr txBox="1"/>
          <p:nvPr/>
        </p:nvSpPr>
        <p:spPr>
          <a:xfrm>
            <a:off x="5369907" y="5182410"/>
            <a:ext cx="495649" cy="307777"/>
          </a:xfrm>
          <a:prstGeom prst="rect">
            <a:avLst/>
          </a:prstGeom>
          <a:noFill/>
        </p:spPr>
        <p:txBody>
          <a:bodyPr wrap="none" rtlCol="0">
            <a:spAutoFit/>
          </a:bodyPr>
          <a:lstStyle/>
          <a:p>
            <a:r>
              <a:rPr lang="en-IE" sz="1400" dirty="0" smtClean="0">
                <a:solidFill>
                  <a:schemeClr val="bg1"/>
                </a:solidFill>
              </a:rPr>
              <a:t>56%</a:t>
            </a:r>
            <a:endParaRPr lang="en-GB" sz="1400" dirty="0">
              <a:solidFill>
                <a:schemeClr val="bg1"/>
              </a:solidFill>
            </a:endParaRPr>
          </a:p>
        </p:txBody>
      </p:sp>
      <p:sp>
        <p:nvSpPr>
          <p:cNvPr id="178" name="TextBox 177"/>
          <p:cNvSpPr txBox="1"/>
          <p:nvPr/>
        </p:nvSpPr>
        <p:spPr>
          <a:xfrm>
            <a:off x="907138" y="2063316"/>
            <a:ext cx="700513" cy="276999"/>
          </a:xfrm>
          <a:prstGeom prst="rect">
            <a:avLst/>
          </a:prstGeom>
          <a:noFill/>
        </p:spPr>
        <p:txBody>
          <a:bodyPr wrap="none" lIns="0" tIns="0" rIns="0" bIns="0" rtlCol="0" anchor="b" anchorCtr="1">
            <a:spAutoFit/>
          </a:bodyPr>
          <a:lstStyle/>
          <a:p>
            <a:pPr algn="ctr"/>
            <a:r>
              <a:rPr lang="en-GB" dirty="0" smtClean="0">
                <a:solidFill>
                  <a:schemeClr val="tx2"/>
                </a:solidFill>
                <a:cs typeface="Calibri" pitchFamily="34" charset="0"/>
              </a:rPr>
              <a:t>Gender</a:t>
            </a:r>
            <a:endParaRPr lang="en-US" dirty="0">
              <a:solidFill>
                <a:schemeClr val="tx2"/>
              </a:solidFill>
              <a:cs typeface="Calibri" pitchFamily="34" charset="0"/>
            </a:endParaRPr>
          </a:p>
        </p:txBody>
      </p:sp>
      <p:sp>
        <p:nvSpPr>
          <p:cNvPr id="180" name="Rechteck 31"/>
          <p:cNvSpPr/>
          <p:nvPr/>
        </p:nvSpPr>
        <p:spPr>
          <a:xfrm>
            <a:off x="689948" y="359752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65%</a:t>
            </a:r>
            <a:endParaRPr lang="en-US" sz="2000" dirty="0">
              <a:solidFill>
                <a:schemeClr val="accent1">
                  <a:lumMod val="75000"/>
                </a:schemeClr>
              </a:solidFill>
            </a:endParaRPr>
          </a:p>
        </p:txBody>
      </p:sp>
      <p:sp>
        <p:nvSpPr>
          <p:cNvPr id="181" name="Rechteck 31"/>
          <p:cNvSpPr/>
          <p:nvPr/>
        </p:nvSpPr>
        <p:spPr>
          <a:xfrm>
            <a:off x="1385654" y="2499500"/>
            <a:ext cx="442429" cy="307777"/>
          </a:xfrm>
          <a:prstGeom prst="rect">
            <a:avLst/>
          </a:prstGeom>
        </p:spPr>
        <p:txBody>
          <a:bodyPr wrap="none" lIns="0" tIns="0" rIns="0" bIns="0" anchor="ctr" anchorCtr="0">
            <a:spAutoFit/>
          </a:bodyPr>
          <a:lstStyle/>
          <a:p>
            <a:pPr algn="ctr"/>
            <a:r>
              <a:rPr lang="en-US" sz="2000" dirty="0" smtClean="0">
                <a:solidFill>
                  <a:srgbClr val="D0103A"/>
                </a:solidFill>
              </a:rPr>
              <a:t>66%</a:t>
            </a:r>
            <a:endParaRPr lang="en-US" sz="2000" dirty="0">
              <a:solidFill>
                <a:srgbClr val="D0103A"/>
              </a:solidFill>
            </a:endParaRPr>
          </a:p>
        </p:txBody>
      </p:sp>
      <p:grpSp>
        <p:nvGrpSpPr>
          <p:cNvPr id="182" name="Group 181"/>
          <p:cNvGrpSpPr/>
          <p:nvPr/>
        </p:nvGrpSpPr>
        <p:grpSpPr>
          <a:xfrm>
            <a:off x="1283513" y="2851369"/>
            <a:ext cx="646711" cy="1146598"/>
            <a:chOff x="6566388" y="1799850"/>
            <a:chExt cx="775429" cy="1374812"/>
          </a:xfrm>
        </p:grpSpPr>
        <p:sp>
          <p:nvSpPr>
            <p:cNvPr id="188"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9" name="Group 188"/>
            <p:cNvGrpSpPr/>
            <p:nvPr/>
          </p:nvGrpSpPr>
          <p:grpSpPr>
            <a:xfrm>
              <a:off x="6739613" y="2152086"/>
              <a:ext cx="428978" cy="670341"/>
              <a:chOff x="6744069" y="2107565"/>
              <a:chExt cx="428978" cy="670341"/>
            </a:xfrm>
          </p:grpSpPr>
          <p:pic>
            <p:nvPicPr>
              <p:cNvPr id="190" name="Picture 18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91"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grpSp>
        <p:nvGrpSpPr>
          <p:cNvPr id="183" name="Group 182"/>
          <p:cNvGrpSpPr/>
          <p:nvPr/>
        </p:nvGrpSpPr>
        <p:grpSpPr>
          <a:xfrm>
            <a:off x="584565" y="2349864"/>
            <a:ext cx="653195" cy="1177545"/>
            <a:chOff x="5728324" y="1198527"/>
            <a:chExt cx="783204" cy="1411919"/>
          </a:xfrm>
        </p:grpSpPr>
        <p:sp>
          <p:nvSpPr>
            <p:cNvPr id="184"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5" name="Group 184"/>
            <p:cNvGrpSpPr/>
            <p:nvPr/>
          </p:nvGrpSpPr>
          <p:grpSpPr>
            <a:xfrm>
              <a:off x="5912120" y="1509565"/>
              <a:ext cx="415613" cy="789842"/>
              <a:chOff x="5891442" y="1525281"/>
              <a:chExt cx="415613" cy="789842"/>
            </a:xfrm>
          </p:grpSpPr>
          <p:sp>
            <p:nvSpPr>
              <p:cNvPr id="186"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sp>
            <p:nvSpPr>
              <p:cNvPr id="187"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sp>
        <p:nvSpPr>
          <p:cNvPr id="177" name="Text Box 3"/>
          <p:cNvSpPr txBox="1">
            <a:spLocks noChangeArrowheads="1"/>
          </p:cNvSpPr>
          <p:nvPr/>
        </p:nvSpPr>
        <p:spPr bwMode="auto">
          <a:xfrm>
            <a:off x="8709203" y="6278473"/>
            <a:ext cx="441147" cy="246221"/>
          </a:xfrm>
          <a:prstGeom prst="rect">
            <a:avLst/>
          </a:prstGeom>
          <a:noFill/>
          <a:ln w="9525">
            <a:noFill/>
            <a:miter lim="800000"/>
            <a:headEnd/>
            <a:tailEnd/>
          </a:ln>
        </p:spPr>
        <p:txBody>
          <a:bodyPr wrap="none">
            <a:spAutoFit/>
          </a:bodyPr>
          <a:lstStyle/>
          <a:p>
            <a:pPr algn="r"/>
            <a:r>
              <a:rPr lang="en-IE" sz="1000" i="1" dirty="0">
                <a:solidFill>
                  <a:srgbClr val="22505F"/>
                </a:solidFill>
                <a:cs typeface="Calibri" pitchFamily="34" charset="0"/>
              </a:rPr>
              <a:t>(Q </a:t>
            </a:r>
            <a:r>
              <a:rPr lang="en-IE" sz="1000" i="1" dirty="0" smtClean="0">
                <a:solidFill>
                  <a:srgbClr val="22505F"/>
                </a:solidFill>
                <a:cs typeface="Calibri" pitchFamily="34" charset="0"/>
              </a:rPr>
              <a:t>2)</a:t>
            </a:r>
            <a:endParaRPr lang="en-GB" sz="1000" i="1" dirty="0">
              <a:solidFill>
                <a:srgbClr val="22505F"/>
              </a:solidFill>
              <a:cs typeface="Calibri" pitchFamily="34" charset="0"/>
            </a:endParaRPr>
          </a:p>
        </p:txBody>
      </p:sp>
      <p:sp>
        <p:nvSpPr>
          <p:cNvPr id="193" name="Rectangle 192"/>
          <p:cNvSpPr/>
          <p:nvPr/>
        </p:nvSpPr>
        <p:spPr>
          <a:xfrm>
            <a:off x="5385440" y="5171263"/>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7" name="Freeform 5"/>
          <p:cNvSpPr>
            <a:spLocks noChangeAspect="1" noEditPoints="1"/>
          </p:cNvSpPr>
          <p:nvPr/>
        </p:nvSpPr>
        <p:spPr bwMode="gray">
          <a:xfrm>
            <a:off x="4580009"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60000">
                <a:schemeClr val="bg2"/>
              </a:gs>
              <a:gs pos="6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8" name="Freeform 5"/>
          <p:cNvSpPr>
            <a:spLocks noChangeAspect="1" noEditPoints="1"/>
          </p:cNvSpPr>
          <p:nvPr/>
        </p:nvSpPr>
        <p:spPr bwMode="gray">
          <a:xfrm>
            <a:off x="4580028" y="46551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70" name="Freeform 5"/>
          <p:cNvSpPr>
            <a:spLocks noChangeAspect="1" noEditPoints="1"/>
          </p:cNvSpPr>
          <p:nvPr/>
        </p:nvSpPr>
        <p:spPr bwMode="gray">
          <a:xfrm>
            <a:off x="43807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80000">
                <a:schemeClr val="bg2"/>
              </a:gs>
              <a:gs pos="8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3" name="Freeform 5"/>
          <p:cNvSpPr>
            <a:spLocks noChangeAspect="1" noEditPoints="1"/>
          </p:cNvSpPr>
          <p:nvPr/>
        </p:nvSpPr>
        <p:spPr bwMode="gray">
          <a:xfrm>
            <a:off x="1418142"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10000">
                <a:schemeClr val="bg2"/>
              </a:gs>
              <a:gs pos="1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4" name="Freeform 5"/>
          <p:cNvSpPr>
            <a:spLocks noChangeAspect="1" noEditPoints="1"/>
          </p:cNvSpPr>
          <p:nvPr/>
        </p:nvSpPr>
        <p:spPr bwMode="gray">
          <a:xfrm>
            <a:off x="45800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Tree>
    <p:extLst>
      <p:ext uri="{BB962C8B-B14F-4D97-AF65-F5344CB8AC3E}">
        <p14:creationId xmlns:p14="http://schemas.microsoft.com/office/powerpoint/2010/main" val="3717044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4294967295"/>
          </p:nvPr>
        </p:nvSpPr>
        <p:spPr>
          <a:xfrm>
            <a:off x="109209" y="577542"/>
            <a:ext cx="2231380" cy="193899"/>
          </a:xfrm>
        </p:spPr>
        <p:txBody>
          <a:bodyPr wrap="none" lIns="0" tIns="0" rIns="0" bIns="0">
            <a:spAutoFit/>
          </a:bodyPr>
          <a:lstStyle/>
          <a:p>
            <a:pPr marL="0" indent="0">
              <a:buNone/>
              <a:defRPr/>
            </a:pPr>
            <a:r>
              <a:rPr lang="en-IE" sz="1400" dirty="0" smtClean="0">
                <a:solidFill>
                  <a:schemeClr val="accent5"/>
                </a:solidFill>
              </a:rPr>
              <a:t>(Base: All Adults 18+; n=1,002)</a:t>
            </a:r>
            <a:endParaRPr lang="en-IE" sz="1400" dirty="0">
              <a:solidFill>
                <a:schemeClr val="accent5"/>
              </a:solidFill>
            </a:endParaRPr>
          </a:p>
        </p:txBody>
      </p:sp>
      <p:sp>
        <p:nvSpPr>
          <p:cNvPr id="26" name="TextBox 25"/>
          <p:cNvSpPr txBox="1"/>
          <p:nvPr/>
        </p:nvSpPr>
        <p:spPr>
          <a:xfrm>
            <a:off x="4104602" y="2209822"/>
            <a:ext cx="593111" cy="369332"/>
          </a:xfrm>
          <a:prstGeom prst="rect">
            <a:avLst/>
          </a:prstGeom>
          <a:noFill/>
        </p:spPr>
        <p:txBody>
          <a:bodyPr wrap="none" rtlCol="0">
            <a:spAutoFit/>
          </a:bodyPr>
          <a:lstStyle/>
          <a:p>
            <a:r>
              <a:rPr lang="en-GB" dirty="0" smtClean="0">
                <a:solidFill>
                  <a:schemeClr val="tx2"/>
                </a:solidFill>
                <a:cs typeface="Arial" pitchFamily="34" charset="0"/>
              </a:rPr>
              <a:t>Age </a:t>
            </a:r>
            <a:endParaRPr lang="en-US" dirty="0">
              <a:solidFill>
                <a:schemeClr val="tx2"/>
              </a:solidFill>
              <a:cs typeface="Arial" pitchFamily="34" charset="0"/>
            </a:endParaRPr>
          </a:p>
        </p:txBody>
      </p:sp>
      <p:sp>
        <p:nvSpPr>
          <p:cNvPr id="27" name="TextBox 26"/>
          <p:cNvSpPr txBox="1"/>
          <p:nvPr/>
        </p:nvSpPr>
        <p:spPr>
          <a:xfrm>
            <a:off x="7355100" y="2209822"/>
            <a:ext cx="826637" cy="369332"/>
          </a:xfrm>
          <a:prstGeom prst="rect">
            <a:avLst/>
          </a:prstGeom>
          <a:noFill/>
        </p:spPr>
        <p:txBody>
          <a:bodyPr wrap="none" rtlCol="0">
            <a:spAutoFit/>
          </a:bodyPr>
          <a:lstStyle/>
          <a:p>
            <a:r>
              <a:rPr lang="en-GB" dirty="0" smtClean="0">
                <a:solidFill>
                  <a:schemeClr val="tx2"/>
                </a:solidFill>
                <a:cs typeface="Arial" pitchFamily="34" charset="0"/>
              </a:rPr>
              <a:t>Region</a:t>
            </a:r>
            <a:endParaRPr lang="en-US" dirty="0">
              <a:solidFill>
                <a:schemeClr val="tx2"/>
              </a:solidFill>
              <a:cs typeface="Arial" pitchFamily="34" charset="0"/>
            </a:endParaRPr>
          </a:p>
        </p:txBody>
      </p:sp>
      <p:sp>
        <p:nvSpPr>
          <p:cNvPr id="100" name="Freeform 5"/>
          <p:cNvSpPr>
            <a:spLocks noChangeAspect="1" noEditPoints="1"/>
          </p:cNvSpPr>
          <p:nvPr/>
        </p:nvSpPr>
        <p:spPr bwMode="gray">
          <a:xfrm>
            <a:off x="3384336"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1" name="Freeform 5"/>
          <p:cNvSpPr>
            <a:spLocks noChangeAspect="1" noEditPoints="1"/>
          </p:cNvSpPr>
          <p:nvPr/>
        </p:nvSpPr>
        <p:spPr bwMode="gray">
          <a:xfrm>
            <a:off x="4978573"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2" name="Freeform 5"/>
          <p:cNvSpPr>
            <a:spLocks noChangeAspect="1" noEditPoints="1"/>
          </p:cNvSpPr>
          <p:nvPr/>
        </p:nvSpPr>
        <p:spPr bwMode="gray">
          <a:xfrm>
            <a:off x="3583618"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3" name="Freeform 5"/>
          <p:cNvSpPr>
            <a:spLocks noChangeAspect="1" noEditPoints="1"/>
          </p:cNvSpPr>
          <p:nvPr/>
        </p:nvSpPr>
        <p:spPr bwMode="gray">
          <a:xfrm>
            <a:off x="4181464"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4" name="Freeform 5"/>
          <p:cNvSpPr>
            <a:spLocks noChangeAspect="1" noEditPoints="1"/>
          </p:cNvSpPr>
          <p:nvPr/>
        </p:nvSpPr>
        <p:spPr bwMode="gray">
          <a:xfrm>
            <a:off x="4779291"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5" name="Freeform 5"/>
          <p:cNvSpPr>
            <a:spLocks noChangeAspect="1" noEditPoints="1"/>
          </p:cNvSpPr>
          <p:nvPr/>
        </p:nvSpPr>
        <p:spPr bwMode="gray">
          <a:xfrm>
            <a:off x="4580009"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6" name="Freeform 5"/>
          <p:cNvSpPr>
            <a:spLocks noChangeAspect="1" noEditPoints="1"/>
          </p:cNvSpPr>
          <p:nvPr/>
        </p:nvSpPr>
        <p:spPr bwMode="gray">
          <a:xfrm>
            <a:off x="5177855"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7" name="Freeform 5"/>
          <p:cNvSpPr>
            <a:spLocks noChangeAspect="1" noEditPoints="1"/>
          </p:cNvSpPr>
          <p:nvPr/>
        </p:nvSpPr>
        <p:spPr bwMode="gray">
          <a:xfrm>
            <a:off x="3982182"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08" name="Freeform 5"/>
          <p:cNvSpPr>
            <a:spLocks noChangeAspect="1" noEditPoints="1"/>
          </p:cNvSpPr>
          <p:nvPr/>
        </p:nvSpPr>
        <p:spPr bwMode="gray">
          <a:xfrm>
            <a:off x="3782900" y="27459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09" name="Freeform 5"/>
          <p:cNvSpPr>
            <a:spLocks noChangeAspect="1" noEditPoints="1"/>
          </p:cNvSpPr>
          <p:nvPr/>
        </p:nvSpPr>
        <p:spPr bwMode="gray">
          <a:xfrm>
            <a:off x="4380746" y="2745959"/>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31" name="TextBox 30"/>
          <p:cNvSpPr txBox="1"/>
          <p:nvPr/>
        </p:nvSpPr>
        <p:spPr>
          <a:xfrm>
            <a:off x="2719529" y="2795271"/>
            <a:ext cx="604653" cy="307777"/>
          </a:xfrm>
          <a:prstGeom prst="rect">
            <a:avLst/>
          </a:prstGeom>
          <a:noFill/>
        </p:spPr>
        <p:txBody>
          <a:bodyPr wrap="none" rtlCol="0">
            <a:spAutoFit/>
          </a:bodyPr>
          <a:lstStyle/>
          <a:p>
            <a:r>
              <a:rPr lang="en-IE" sz="1400" dirty="0" smtClean="0">
                <a:solidFill>
                  <a:schemeClr val="bg1"/>
                </a:solidFill>
              </a:rPr>
              <a:t>18-24</a:t>
            </a:r>
            <a:endParaRPr lang="en-GB" sz="1400" dirty="0">
              <a:solidFill>
                <a:schemeClr val="bg1"/>
              </a:solidFill>
            </a:endParaRPr>
          </a:p>
        </p:txBody>
      </p:sp>
      <p:sp>
        <p:nvSpPr>
          <p:cNvPr id="32" name="TextBox 31"/>
          <p:cNvSpPr txBox="1"/>
          <p:nvPr/>
        </p:nvSpPr>
        <p:spPr>
          <a:xfrm>
            <a:off x="2719529" y="3272474"/>
            <a:ext cx="604653" cy="307777"/>
          </a:xfrm>
          <a:prstGeom prst="rect">
            <a:avLst/>
          </a:prstGeom>
          <a:noFill/>
        </p:spPr>
        <p:txBody>
          <a:bodyPr wrap="none" rtlCol="0">
            <a:spAutoFit/>
          </a:bodyPr>
          <a:lstStyle/>
          <a:p>
            <a:r>
              <a:rPr lang="en-IE" sz="1400" dirty="0" smtClean="0">
                <a:solidFill>
                  <a:schemeClr val="bg1"/>
                </a:solidFill>
              </a:rPr>
              <a:t>25-34</a:t>
            </a:r>
            <a:endParaRPr lang="en-GB" sz="1400" dirty="0">
              <a:solidFill>
                <a:schemeClr val="bg1"/>
              </a:solidFill>
            </a:endParaRPr>
          </a:p>
        </p:txBody>
      </p:sp>
      <p:sp>
        <p:nvSpPr>
          <p:cNvPr id="34" name="TextBox 33"/>
          <p:cNvSpPr txBox="1"/>
          <p:nvPr/>
        </p:nvSpPr>
        <p:spPr>
          <a:xfrm>
            <a:off x="2719529" y="3749677"/>
            <a:ext cx="604653" cy="307777"/>
          </a:xfrm>
          <a:prstGeom prst="rect">
            <a:avLst/>
          </a:prstGeom>
          <a:noFill/>
        </p:spPr>
        <p:txBody>
          <a:bodyPr wrap="none" rtlCol="0">
            <a:spAutoFit/>
          </a:bodyPr>
          <a:lstStyle/>
          <a:p>
            <a:r>
              <a:rPr lang="en-IE" sz="1400" dirty="0" smtClean="0">
                <a:solidFill>
                  <a:schemeClr val="bg1"/>
                </a:solidFill>
              </a:rPr>
              <a:t>35-44</a:t>
            </a:r>
            <a:endParaRPr lang="en-GB" sz="1400" dirty="0">
              <a:solidFill>
                <a:schemeClr val="bg1"/>
              </a:solidFill>
            </a:endParaRPr>
          </a:p>
        </p:txBody>
      </p:sp>
      <p:sp>
        <p:nvSpPr>
          <p:cNvPr id="36" name="TextBox 35"/>
          <p:cNvSpPr txBox="1"/>
          <p:nvPr/>
        </p:nvSpPr>
        <p:spPr>
          <a:xfrm>
            <a:off x="2719529" y="4226880"/>
            <a:ext cx="604653" cy="307777"/>
          </a:xfrm>
          <a:prstGeom prst="rect">
            <a:avLst/>
          </a:prstGeom>
          <a:noFill/>
        </p:spPr>
        <p:txBody>
          <a:bodyPr wrap="none" rtlCol="0">
            <a:spAutoFit/>
          </a:bodyPr>
          <a:lstStyle/>
          <a:p>
            <a:r>
              <a:rPr lang="en-IE" sz="1400" dirty="0" smtClean="0">
                <a:solidFill>
                  <a:schemeClr val="bg1"/>
                </a:solidFill>
              </a:rPr>
              <a:t>45-54</a:t>
            </a:r>
            <a:endParaRPr lang="en-GB" sz="1400" dirty="0">
              <a:solidFill>
                <a:schemeClr val="bg1"/>
              </a:solidFill>
            </a:endParaRPr>
          </a:p>
        </p:txBody>
      </p:sp>
      <p:sp>
        <p:nvSpPr>
          <p:cNvPr id="37" name="TextBox 36"/>
          <p:cNvSpPr txBox="1"/>
          <p:nvPr/>
        </p:nvSpPr>
        <p:spPr>
          <a:xfrm>
            <a:off x="2719529" y="4704083"/>
            <a:ext cx="604653" cy="307777"/>
          </a:xfrm>
          <a:prstGeom prst="rect">
            <a:avLst/>
          </a:prstGeom>
          <a:noFill/>
        </p:spPr>
        <p:txBody>
          <a:bodyPr wrap="none" rtlCol="0">
            <a:spAutoFit/>
          </a:bodyPr>
          <a:lstStyle/>
          <a:p>
            <a:r>
              <a:rPr lang="en-IE" sz="1400" dirty="0" smtClean="0">
                <a:solidFill>
                  <a:schemeClr val="bg1"/>
                </a:solidFill>
              </a:rPr>
              <a:t>55-64</a:t>
            </a:r>
            <a:endParaRPr lang="en-GB" sz="1400" dirty="0">
              <a:solidFill>
                <a:schemeClr val="bg1"/>
              </a:solidFill>
            </a:endParaRPr>
          </a:p>
        </p:txBody>
      </p:sp>
      <p:sp>
        <p:nvSpPr>
          <p:cNvPr id="38" name="TextBox 37"/>
          <p:cNvSpPr txBox="1"/>
          <p:nvPr/>
        </p:nvSpPr>
        <p:spPr>
          <a:xfrm>
            <a:off x="2867006" y="5182410"/>
            <a:ext cx="457176" cy="307777"/>
          </a:xfrm>
          <a:prstGeom prst="rect">
            <a:avLst/>
          </a:prstGeom>
          <a:noFill/>
        </p:spPr>
        <p:txBody>
          <a:bodyPr wrap="none" rtlCol="0">
            <a:spAutoFit/>
          </a:bodyPr>
          <a:lstStyle/>
          <a:p>
            <a:r>
              <a:rPr lang="en-IE" sz="1400" dirty="0" smtClean="0">
                <a:solidFill>
                  <a:schemeClr val="bg1"/>
                </a:solidFill>
              </a:rPr>
              <a:t>65+</a:t>
            </a:r>
            <a:endParaRPr lang="en-GB" sz="1400" dirty="0">
              <a:solidFill>
                <a:schemeClr val="bg1"/>
              </a:solidFill>
            </a:endParaRPr>
          </a:p>
        </p:txBody>
      </p:sp>
      <p:sp>
        <p:nvSpPr>
          <p:cNvPr id="90" name="Freeform 5"/>
          <p:cNvSpPr>
            <a:spLocks noChangeAspect="1" noEditPoints="1"/>
          </p:cNvSpPr>
          <p:nvPr/>
        </p:nvSpPr>
        <p:spPr bwMode="gray">
          <a:xfrm>
            <a:off x="338433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1" name="Freeform 5"/>
          <p:cNvSpPr>
            <a:spLocks noChangeAspect="1" noEditPoints="1"/>
          </p:cNvSpPr>
          <p:nvPr/>
        </p:nvSpPr>
        <p:spPr bwMode="gray">
          <a:xfrm>
            <a:off x="4181464"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2" name="Freeform 5"/>
          <p:cNvSpPr>
            <a:spLocks noChangeAspect="1" noEditPoints="1"/>
          </p:cNvSpPr>
          <p:nvPr/>
        </p:nvSpPr>
        <p:spPr bwMode="gray">
          <a:xfrm>
            <a:off x="358361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3" name="Freeform 5"/>
          <p:cNvSpPr>
            <a:spLocks noChangeAspect="1" noEditPoints="1"/>
          </p:cNvSpPr>
          <p:nvPr/>
        </p:nvSpPr>
        <p:spPr bwMode="gray">
          <a:xfrm>
            <a:off x="4380746"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4" name="Freeform 5"/>
          <p:cNvSpPr>
            <a:spLocks noChangeAspect="1" noEditPoints="1"/>
          </p:cNvSpPr>
          <p:nvPr/>
        </p:nvSpPr>
        <p:spPr bwMode="gray">
          <a:xfrm>
            <a:off x="477931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5" name="Freeform 5"/>
          <p:cNvSpPr>
            <a:spLocks noChangeAspect="1" noEditPoints="1"/>
          </p:cNvSpPr>
          <p:nvPr/>
        </p:nvSpPr>
        <p:spPr bwMode="gray">
          <a:xfrm>
            <a:off x="4580028"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96" name="Freeform 5"/>
          <p:cNvSpPr>
            <a:spLocks noChangeAspect="1" noEditPoints="1"/>
          </p:cNvSpPr>
          <p:nvPr/>
        </p:nvSpPr>
        <p:spPr bwMode="gray">
          <a:xfrm>
            <a:off x="5177855"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7" name="Freeform 5"/>
          <p:cNvSpPr>
            <a:spLocks noChangeAspect="1" noEditPoints="1"/>
          </p:cNvSpPr>
          <p:nvPr/>
        </p:nvSpPr>
        <p:spPr bwMode="gray">
          <a:xfrm>
            <a:off x="3982182"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8" name="Freeform 5"/>
          <p:cNvSpPr>
            <a:spLocks noChangeAspect="1" noEditPoints="1"/>
          </p:cNvSpPr>
          <p:nvPr/>
        </p:nvSpPr>
        <p:spPr bwMode="gray">
          <a:xfrm>
            <a:off x="3782900" y="417775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99" name="Freeform 5"/>
          <p:cNvSpPr>
            <a:spLocks noChangeAspect="1" noEditPoints="1"/>
          </p:cNvSpPr>
          <p:nvPr/>
        </p:nvSpPr>
        <p:spPr bwMode="gray">
          <a:xfrm>
            <a:off x="4978592" y="417756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0" name="Freeform 5"/>
          <p:cNvSpPr>
            <a:spLocks noChangeAspect="1" noEditPoints="1"/>
          </p:cNvSpPr>
          <p:nvPr/>
        </p:nvSpPr>
        <p:spPr bwMode="gray">
          <a:xfrm>
            <a:off x="3384336"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2" name="Freeform 5"/>
          <p:cNvSpPr>
            <a:spLocks noChangeAspect="1" noEditPoints="1"/>
          </p:cNvSpPr>
          <p:nvPr/>
        </p:nvSpPr>
        <p:spPr bwMode="gray">
          <a:xfrm>
            <a:off x="3583618"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3" name="Freeform 5"/>
          <p:cNvSpPr>
            <a:spLocks noChangeAspect="1" noEditPoints="1"/>
          </p:cNvSpPr>
          <p:nvPr/>
        </p:nvSpPr>
        <p:spPr bwMode="gray">
          <a:xfrm>
            <a:off x="4181464"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4" name="Freeform 5"/>
          <p:cNvSpPr>
            <a:spLocks noChangeAspect="1" noEditPoints="1"/>
          </p:cNvSpPr>
          <p:nvPr/>
        </p:nvSpPr>
        <p:spPr bwMode="gray">
          <a:xfrm>
            <a:off x="4779291"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5" name="Freeform 5"/>
          <p:cNvSpPr>
            <a:spLocks noChangeAspect="1" noEditPoints="1"/>
          </p:cNvSpPr>
          <p:nvPr/>
        </p:nvSpPr>
        <p:spPr bwMode="gray">
          <a:xfrm>
            <a:off x="4978573"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6" name="Freeform 5"/>
          <p:cNvSpPr>
            <a:spLocks noChangeAspect="1" noEditPoints="1"/>
          </p:cNvSpPr>
          <p:nvPr/>
        </p:nvSpPr>
        <p:spPr bwMode="gray">
          <a:xfrm>
            <a:off x="5177855"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7" name="Freeform 5"/>
          <p:cNvSpPr>
            <a:spLocks noChangeAspect="1" noEditPoints="1"/>
          </p:cNvSpPr>
          <p:nvPr/>
        </p:nvSpPr>
        <p:spPr bwMode="gray">
          <a:xfrm>
            <a:off x="3982182"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88" name="Freeform 5"/>
          <p:cNvSpPr>
            <a:spLocks noChangeAspect="1" noEditPoints="1"/>
          </p:cNvSpPr>
          <p:nvPr/>
        </p:nvSpPr>
        <p:spPr bwMode="gray">
          <a:xfrm>
            <a:off x="3782900"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89" name="Freeform 5"/>
          <p:cNvSpPr>
            <a:spLocks noChangeAspect="1" noEditPoints="1"/>
          </p:cNvSpPr>
          <p:nvPr/>
        </p:nvSpPr>
        <p:spPr bwMode="gray">
          <a:xfrm>
            <a:off x="4380746" y="3223162"/>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0" name="Freeform 5"/>
          <p:cNvSpPr>
            <a:spLocks noChangeAspect="1" noEditPoints="1"/>
          </p:cNvSpPr>
          <p:nvPr/>
        </p:nvSpPr>
        <p:spPr bwMode="gray">
          <a:xfrm>
            <a:off x="33843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1" name="Freeform 5"/>
          <p:cNvSpPr>
            <a:spLocks noChangeAspect="1" noEditPoints="1"/>
          </p:cNvSpPr>
          <p:nvPr/>
        </p:nvSpPr>
        <p:spPr bwMode="gray">
          <a:xfrm>
            <a:off x="418145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2" name="Freeform 5"/>
          <p:cNvSpPr>
            <a:spLocks noChangeAspect="1" noEditPoints="1"/>
          </p:cNvSpPr>
          <p:nvPr/>
        </p:nvSpPr>
        <p:spPr bwMode="gray">
          <a:xfrm>
            <a:off x="35836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3" name="Freeform 5"/>
          <p:cNvSpPr>
            <a:spLocks noChangeAspect="1" noEditPoints="1"/>
          </p:cNvSpPr>
          <p:nvPr/>
        </p:nvSpPr>
        <p:spPr bwMode="gray">
          <a:xfrm>
            <a:off x="438073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lin ang="18900000" scaled="1"/>
            <a:tileRect/>
          </a:gra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4" name="Freeform 5"/>
          <p:cNvSpPr>
            <a:spLocks noChangeAspect="1" noEditPoints="1"/>
          </p:cNvSpPr>
          <p:nvPr/>
        </p:nvSpPr>
        <p:spPr bwMode="gray">
          <a:xfrm>
            <a:off x="47792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5" name="Freeform 5"/>
          <p:cNvSpPr>
            <a:spLocks noChangeAspect="1" noEditPoints="1"/>
          </p:cNvSpPr>
          <p:nvPr/>
        </p:nvSpPr>
        <p:spPr bwMode="gray">
          <a:xfrm>
            <a:off x="49785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76" name="Freeform 5"/>
          <p:cNvSpPr>
            <a:spLocks noChangeAspect="1" noEditPoints="1"/>
          </p:cNvSpPr>
          <p:nvPr/>
        </p:nvSpPr>
        <p:spPr bwMode="gray">
          <a:xfrm>
            <a:off x="5177855"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7" name="Freeform 5"/>
          <p:cNvSpPr>
            <a:spLocks noChangeAspect="1" noEditPoints="1"/>
          </p:cNvSpPr>
          <p:nvPr/>
        </p:nvSpPr>
        <p:spPr bwMode="gray">
          <a:xfrm>
            <a:off x="398217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78" name="Freeform 5"/>
          <p:cNvSpPr>
            <a:spLocks noChangeAspect="1" noEditPoints="1"/>
          </p:cNvSpPr>
          <p:nvPr/>
        </p:nvSpPr>
        <p:spPr bwMode="gray">
          <a:xfrm>
            <a:off x="378289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0" name="Freeform 5"/>
          <p:cNvSpPr>
            <a:spLocks noChangeAspect="1" noEditPoints="1"/>
          </p:cNvSpPr>
          <p:nvPr/>
        </p:nvSpPr>
        <p:spPr bwMode="gray">
          <a:xfrm>
            <a:off x="33843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1" name="Freeform 5"/>
          <p:cNvSpPr>
            <a:spLocks noChangeAspect="1" noEditPoints="1"/>
          </p:cNvSpPr>
          <p:nvPr/>
        </p:nvSpPr>
        <p:spPr bwMode="gray">
          <a:xfrm>
            <a:off x="418145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2" name="Freeform 5"/>
          <p:cNvSpPr>
            <a:spLocks noChangeAspect="1" noEditPoints="1"/>
          </p:cNvSpPr>
          <p:nvPr/>
        </p:nvSpPr>
        <p:spPr bwMode="gray">
          <a:xfrm>
            <a:off x="35836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3" name="Freeform 5"/>
          <p:cNvSpPr>
            <a:spLocks noChangeAspect="1" noEditPoints="1"/>
          </p:cNvSpPr>
          <p:nvPr/>
        </p:nvSpPr>
        <p:spPr bwMode="gray">
          <a:xfrm>
            <a:off x="458001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4" name="Freeform 5"/>
          <p:cNvSpPr>
            <a:spLocks noChangeAspect="1" noEditPoints="1"/>
          </p:cNvSpPr>
          <p:nvPr/>
        </p:nvSpPr>
        <p:spPr bwMode="gray">
          <a:xfrm>
            <a:off x="47792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5" name="Freeform 5"/>
          <p:cNvSpPr>
            <a:spLocks noChangeAspect="1" noEditPoints="1"/>
          </p:cNvSpPr>
          <p:nvPr/>
        </p:nvSpPr>
        <p:spPr bwMode="gray">
          <a:xfrm>
            <a:off x="49785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6" name="Freeform 5"/>
          <p:cNvSpPr>
            <a:spLocks noChangeAspect="1" noEditPoints="1"/>
          </p:cNvSpPr>
          <p:nvPr/>
        </p:nvSpPr>
        <p:spPr bwMode="gray">
          <a:xfrm>
            <a:off x="5177855"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67" name="Freeform 5"/>
          <p:cNvSpPr>
            <a:spLocks noChangeAspect="1" noEditPoints="1"/>
          </p:cNvSpPr>
          <p:nvPr/>
        </p:nvSpPr>
        <p:spPr bwMode="gray">
          <a:xfrm>
            <a:off x="398217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68" name="Freeform 5"/>
          <p:cNvSpPr>
            <a:spLocks noChangeAspect="1" noEditPoints="1"/>
          </p:cNvSpPr>
          <p:nvPr/>
        </p:nvSpPr>
        <p:spPr bwMode="gray">
          <a:xfrm>
            <a:off x="378289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0" name="Freeform 5"/>
          <p:cNvSpPr>
            <a:spLocks noChangeAspect="1" noEditPoints="1"/>
          </p:cNvSpPr>
          <p:nvPr/>
        </p:nvSpPr>
        <p:spPr bwMode="gray">
          <a:xfrm>
            <a:off x="338433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1" name="Freeform 5"/>
          <p:cNvSpPr>
            <a:spLocks noChangeAspect="1" noEditPoints="1"/>
          </p:cNvSpPr>
          <p:nvPr/>
        </p:nvSpPr>
        <p:spPr bwMode="gray">
          <a:xfrm>
            <a:off x="4181464"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2" name="Freeform 5"/>
          <p:cNvSpPr>
            <a:spLocks noChangeAspect="1" noEditPoints="1"/>
          </p:cNvSpPr>
          <p:nvPr/>
        </p:nvSpPr>
        <p:spPr bwMode="gray">
          <a:xfrm>
            <a:off x="3583618"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3" name="Freeform 5"/>
          <p:cNvSpPr>
            <a:spLocks noChangeAspect="1" noEditPoints="1"/>
          </p:cNvSpPr>
          <p:nvPr/>
        </p:nvSpPr>
        <p:spPr bwMode="gray">
          <a:xfrm>
            <a:off x="4380746"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5" name="Freeform 5"/>
          <p:cNvSpPr>
            <a:spLocks noChangeAspect="1" noEditPoints="1"/>
          </p:cNvSpPr>
          <p:nvPr/>
        </p:nvSpPr>
        <p:spPr bwMode="gray">
          <a:xfrm>
            <a:off x="4978573"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6" name="Freeform 5"/>
          <p:cNvSpPr>
            <a:spLocks noChangeAspect="1" noEditPoints="1"/>
          </p:cNvSpPr>
          <p:nvPr/>
        </p:nvSpPr>
        <p:spPr bwMode="gray">
          <a:xfrm>
            <a:off x="5177855"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7" name="Freeform 5"/>
          <p:cNvSpPr>
            <a:spLocks noChangeAspect="1" noEditPoints="1"/>
          </p:cNvSpPr>
          <p:nvPr/>
        </p:nvSpPr>
        <p:spPr bwMode="gray">
          <a:xfrm>
            <a:off x="3982182"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58" name="Freeform 5"/>
          <p:cNvSpPr>
            <a:spLocks noChangeAspect="1" noEditPoints="1"/>
          </p:cNvSpPr>
          <p:nvPr/>
        </p:nvSpPr>
        <p:spPr bwMode="gray">
          <a:xfrm>
            <a:off x="3782900" y="4654962"/>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59" name="Freeform 5"/>
          <p:cNvSpPr>
            <a:spLocks noChangeAspect="1" noEditPoints="1"/>
          </p:cNvSpPr>
          <p:nvPr/>
        </p:nvSpPr>
        <p:spPr bwMode="gray">
          <a:xfrm>
            <a:off x="4779310" y="4654771"/>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10" name="Rechteck 92"/>
          <p:cNvSpPr/>
          <p:nvPr/>
        </p:nvSpPr>
        <p:spPr bwMode="gray">
          <a:xfrm>
            <a:off x="266544" y="4540270"/>
            <a:ext cx="1729641"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Higher Social </a:t>
            </a:r>
            <a:r>
              <a:rPr lang="de-DE" sz="1200" kern="0" dirty="0" smtClean="0">
                <a:solidFill>
                  <a:schemeClr val="bg1"/>
                </a:solidFill>
              </a:rPr>
              <a:t>Grades:</a:t>
            </a:r>
            <a:r>
              <a:rPr lang="de-DE" kern="0" dirty="0" smtClean="0">
                <a:solidFill>
                  <a:schemeClr val="bg1"/>
                </a:solidFill>
              </a:rPr>
              <a:t>52%</a:t>
            </a:r>
            <a:endParaRPr lang="de-DE" kern="0" dirty="0">
              <a:solidFill>
                <a:schemeClr val="bg1"/>
              </a:solidFill>
            </a:endParaRPr>
          </a:p>
        </p:txBody>
      </p:sp>
      <p:sp>
        <p:nvSpPr>
          <p:cNvPr id="111" name="Rechteck 92"/>
          <p:cNvSpPr/>
          <p:nvPr/>
        </p:nvSpPr>
        <p:spPr bwMode="gray">
          <a:xfrm>
            <a:off x="266546" y="5148407"/>
            <a:ext cx="1737655"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a:solidFill>
                  <a:schemeClr val="bg1"/>
                </a:solidFill>
              </a:rPr>
              <a:t>Lower Social Grades</a:t>
            </a:r>
            <a:r>
              <a:rPr lang="de-DE" sz="1200" kern="0" dirty="0" smtClean="0">
                <a:solidFill>
                  <a:schemeClr val="bg1"/>
                </a:solidFill>
              </a:rPr>
              <a:t>: </a:t>
            </a:r>
            <a:r>
              <a:rPr lang="de-DE" kern="0" dirty="0" smtClean="0">
                <a:solidFill>
                  <a:schemeClr val="bg1"/>
                </a:solidFill>
              </a:rPr>
              <a:t>57%</a:t>
            </a:r>
            <a:endParaRPr lang="de-DE" kern="0" dirty="0">
              <a:solidFill>
                <a:schemeClr val="bg1"/>
              </a:solidFill>
            </a:endParaRPr>
          </a:p>
        </p:txBody>
      </p:sp>
      <p:sp>
        <p:nvSpPr>
          <p:cNvPr id="112" name="TextBox 111"/>
          <p:cNvSpPr txBox="1"/>
          <p:nvPr/>
        </p:nvSpPr>
        <p:spPr>
          <a:xfrm>
            <a:off x="560018" y="4236125"/>
            <a:ext cx="1163845" cy="276999"/>
          </a:xfrm>
          <a:prstGeom prst="rect">
            <a:avLst/>
          </a:prstGeom>
          <a:noFill/>
        </p:spPr>
        <p:txBody>
          <a:bodyPr wrap="none" lIns="0" tIns="0" rIns="0" bIns="0" rtlCol="0">
            <a:spAutoFit/>
          </a:bodyPr>
          <a:lstStyle/>
          <a:p>
            <a:r>
              <a:rPr lang="en-GB" dirty="0" smtClean="0">
                <a:solidFill>
                  <a:schemeClr val="tx2"/>
                </a:solidFill>
                <a:cs typeface="Arial" pitchFamily="34" charset="0"/>
              </a:rPr>
              <a:t>Social Grade</a:t>
            </a:r>
            <a:endParaRPr lang="en-US" dirty="0">
              <a:solidFill>
                <a:schemeClr val="tx2"/>
              </a:solidFill>
              <a:cs typeface="Arial" pitchFamily="34" charset="0"/>
            </a:endParaRPr>
          </a:p>
        </p:txBody>
      </p:sp>
      <p:cxnSp>
        <p:nvCxnSpPr>
          <p:cNvPr id="113" name="Straight Connector 112"/>
          <p:cNvCxnSpPr/>
          <p:nvPr/>
        </p:nvCxnSpPr>
        <p:spPr>
          <a:xfrm>
            <a:off x="628650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cxnSp>
        <p:nvCxnSpPr>
          <p:cNvPr id="114" name="Straight Connector 113"/>
          <p:cNvCxnSpPr/>
          <p:nvPr/>
        </p:nvCxnSpPr>
        <p:spPr>
          <a:xfrm>
            <a:off x="2457457" y="2334706"/>
            <a:ext cx="0" cy="3943350"/>
          </a:xfrm>
          <a:prstGeom prst="line">
            <a:avLst/>
          </a:prstGeom>
          <a:ln>
            <a:solidFill>
              <a:schemeClr val="bg1"/>
            </a:solidFill>
            <a:prstDash val="dash"/>
          </a:ln>
        </p:spPr>
        <p:style>
          <a:lnRef idx="1">
            <a:schemeClr val="accent4"/>
          </a:lnRef>
          <a:fillRef idx="0">
            <a:schemeClr val="accent4"/>
          </a:fillRef>
          <a:effectRef idx="0">
            <a:schemeClr val="accent4"/>
          </a:effectRef>
          <a:fontRef idx="minor">
            <a:schemeClr val="tx1"/>
          </a:fontRef>
        </p:style>
      </p:cxnSp>
      <p:sp>
        <p:nvSpPr>
          <p:cNvPr id="28" name="Rectangle 27"/>
          <p:cNvSpPr/>
          <p:nvPr/>
        </p:nvSpPr>
        <p:spPr>
          <a:xfrm>
            <a:off x="77453" y="1068545"/>
            <a:ext cx="2220566" cy="959302"/>
          </a:xfrm>
          <a:prstGeom prst="rect">
            <a:avLst/>
          </a:prstGeom>
        </p:spPr>
        <p:txBody>
          <a:bodyPr wrap="square" anchor="ctr">
            <a:spAutoFit/>
          </a:bodyPr>
          <a:lstStyle/>
          <a:p>
            <a:pPr algn="r">
              <a:lnSpc>
                <a:spcPct val="75000"/>
              </a:lnSpc>
            </a:pPr>
            <a:r>
              <a:rPr lang="en-GB" sz="7200" b="1" dirty="0">
                <a:solidFill>
                  <a:schemeClr val="accent1"/>
                </a:solidFill>
                <a:cs typeface="Arial" pitchFamily="34" charset="0"/>
              </a:rPr>
              <a:t>5</a:t>
            </a:r>
            <a:r>
              <a:rPr lang="en-GB" sz="7200" b="1" dirty="0" smtClean="0">
                <a:solidFill>
                  <a:schemeClr val="accent1"/>
                </a:solidFill>
                <a:cs typeface="Arial" pitchFamily="34" charset="0"/>
              </a:rPr>
              <a:t>5%</a:t>
            </a:r>
            <a:endParaRPr lang="en-US" sz="1600" dirty="0">
              <a:solidFill>
                <a:schemeClr val="accent1"/>
              </a:solidFill>
              <a:cs typeface="Arial" pitchFamily="34" charset="0"/>
            </a:endParaRPr>
          </a:p>
        </p:txBody>
      </p:sp>
      <p:pic>
        <p:nvPicPr>
          <p:cNvPr id="118" name="Picture 117"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7953" y="2705912"/>
            <a:ext cx="2238183" cy="2563200"/>
          </a:xfrm>
          <a:prstGeom prst="rect">
            <a:avLst/>
          </a:prstGeom>
        </p:spPr>
      </p:pic>
      <p:sp>
        <p:nvSpPr>
          <p:cNvPr id="119" name="TextBox 9"/>
          <p:cNvSpPr txBox="1">
            <a:spLocks noChangeArrowheads="1"/>
          </p:cNvSpPr>
          <p:nvPr/>
        </p:nvSpPr>
        <p:spPr bwMode="auto">
          <a:xfrm>
            <a:off x="7762914" y="3810423"/>
            <a:ext cx="910808" cy="769441"/>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Rest of </a:t>
            </a:r>
            <a:br>
              <a:rPr kumimoji="0" lang="en-IE" sz="1000" b="0" i="0" u="none" strike="noStrike" kern="0" cap="none" spc="0" normalizeH="0" baseline="0" noProof="0" dirty="0" smtClean="0">
                <a:ln>
                  <a:noFill/>
                </a:ln>
                <a:solidFill>
                  <a:schemeClr val="bg1"/>
                </a:solidFill>
                <a:effectLst/>
                <a:uLnTx/>
                <a:uFillTx/>
                <a:cs typeface="Calibri" pitchFamily="34" charset="0"/>
              </a:rPr>
            </a:br>
            <a:r>
              <a:rPr kumimoji="0" lang="en-IE" sz="1000" b="0" i="0" u="none" strike="noStrike" kern="0" cap="none" spc="0" normalizeH="0" baseline="0" noProof="0" dirty="0" smtClean="0">
                <a:ln>
                  <a:noFill/>
                </a:ln>
                <a:solidFill>
                  <a:schemeClr val="bg1"/>
                </a:solidFill>
                <a:effectLst/>
                <a:uLnTx/>
                <a:uFillTx/>
                <a:cs typeface="Calibri" pitchFamily="34" charset="0"/>
              </a:rPr>
              <a:t>Leinster </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52</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0" name="TextBox 9"/>
          <p:cNvSpPr txBox="1">
            <a:spLocks noChangeArrowheads="1"/>
          </p:cNvSpPr>
          <p:nvPr/>
        </p:nvSpPr>
        <p:spPr bwMode="auto">
          <a:xfrm>
            <a:off x="7015646" y="4384918"/>
            <a:ext cx="910808"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effectLst/>
                <a:uLnTx/>
                <a:uFillTx/>
                <a:cs typeface="Calibri" pitchFamily="34" charset="0"/>
              </a:rPr>
              <a:t>Munster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cs typeface="Calibri" pitchFamily="34" charset="0"/>
              </a:rPr>
              <a:t>50</a:t>
            </a:r>
            <a:r>
              <a:rPr kumimoji="0" lang="en-IE" sz="2400" b="0" i="0" u="none" strike="noStrike" kern="0" cap="none" spc="0" normalizeH="0" baseline="0" noProof="0" dirty="0" smtClean="0">
                <a:ln>
                  <a:noFill/>
                </a:ln>
                <a:effectLst/>
                <a:uLnTx/>
                <a:uFillTx/>
                <a:cs typeface="Calibri" pitchFamily="34" charset="0"/>
              </a:rPr>
              <a:t>%</a:t>
            </a:r>
          </a:p>
        </p:txBody>
      </p:sp>
      <p:sp>
        <p:nvSpPr>
          <p:cNvPr id="121" name="TextBox 9"/>
          <p:cNvSpPr txBox="1">
            <a:spLocks noChangeArrowheads="1"/>
          </p:cNvSpPr>
          <p:nvPr/>
        </p:nvSpPr>
        <p:spPr bwMode="auto">
          <a:xfrm>
            <a:off x="7011489" y="3503856"/>
            <a:ext cx="1038252" cy="615553"/>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Conn/ Ulster</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noProof="0" dirty="0" smtClean="0">
                <a:solidFill>
                  <a:schemeClr val="bg1"/>
                </a:solidFill>
                <a:cs typeface="Calibri" pitchFamily="34" charset="0"/>
              </a:rPr>
              <a:t>53</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sp>
        <p:nvSpPr>
          <p:cNvPr id="126" name="TextBox 9"/>
          <p:cNvSpPr txBox="1">
            <a:spLocks noChangeArrowheads="1"/>
          </p:cNvSpPr>
          <p:nvPr/>
        </p:nvSpPr>
        <p:spPr bwMode="auto">
          <a:xfrm>
            <a:off x="8300394" y="3225786"/>
            <a:ext cx="770692" cy="615553"/>
          </a:xfrm>
          <a:prstGeom prst="rect">
            <a:avLst/>
          </a:prstGeom>
          <a:solidFill>
            <a:srgbClr val="FFFFFF"/>
          </a:solidFill>
          <a:ln w="9525">
            <a:solidFill>
              <a:srgbClr val="CEC7BA"/>
            </a:solidFill>
            <a:prstDash val="dash"/>
            <a:miter lim="800000"/>
            <a:headEnd/>
            <a:tailEnd/>
          </a:ln>
        </p:spPr>
        <p:txBody>
          <a:bodyPr r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chemeClr val="bg1"/>
                </a:solidFill>
                <a:effectLst/>
                <a:uLnTx/>
                <a:uFillTx/>
                <a:cs typeface="Calibri" pitchFamily="34" charset="0"/>
              </a:rPr>
              <a:t>Dublin</a:t>
            </a:r>
          </a:p>
          <a:p>
            <a:pPr marL="0" marR="0" lvl="0" indent="0" defTabSz="914400" eaLnBrk="1" fontAlgn="auto" latinLnBrk="0" hangingPunct="1">
              <a:lnSpc>
                <a:spcPct val="100000"/>
              </a:lnSpc>
              <a:spcBef>
                <a:spcPts val="0"/>
              </a:spcBef>
              <a:spcAft>
                <a:spcPts val="0"/>
              </a:spcAft>
              <a:buClrTx/>
              <a:buSzTx/>
              <a:buFontTx/>
              <a:buNone/>
              <a:tabLst/>
              <a:defRPr/>
            </a:pPr>
            <a:r>
              <a:rPr lang="en-IE" sz="2400" kern="0" dirty="0" smtClean="0">
                <a:solidFill>
                  <a:schemeClr val="bg1"/>
                </a:solidFill>
                <a:cs typeface="Calibri" pitchFamily="34" charset="0"/>
              </a:rPr>
              <a:t>64</a:t>
            </a:r>
            <a:r>
              <a:rPr kumimoji="0" lang="en-IE" sz="2400" b="0" i="0" u="none" strike="noStrike" kern="0" cap="none" spc="0" normalizeH="0" baseline="0" noProof="0" dirty="0" smtClean="0">
                <a:ln>
                  <a:noFill/>
                </a:ln>
                <a:solidFill>
                  <a:schemeClr val="bg1"/>
                </a:solidFill>
                <a:effectLst/>
                <a:uLnTx/>
                <a:uFillTx/>
                <a:cs typeface="Calibri" pitchFamily="34" charset="0"/>
              </a:rPr>
              <a:t>%</a:t>
            </a:r>
          </a:p>
        </p:txBody>
      </p:sp>
      <p:cxnSp>
        <p:nvCxnSpPr>
          <p:cNvPr id="129" name="Straight Connector 105"/>
          <p:cNvCxnSpPr>
            <a:cxnSpLocks noChangeShapeType="1"/>
            <a:stCxn id="126" idx="2"/>
          </p:cNvCxnSpPr>
          <p:nvPr/>
        </p:nvCxnSpPr>
        <p:spPr bwMode="auto">
          <a:xfrm flipH="1">
            <a:off x="8411866" y="3841339"/>
            <a:ext cx="273874" cy="321233"/>
          </a:xfrm>
          <a:prstGeom prst="line">
            <a:avLst/>
          </a:prstGeom>
          <a:noFill/>
          <a:ln w="9525" algn="ctr">
            <a:solidFill>
              <a:srgbClr val="CEC7BA"/>
            </a:solidFill>
            <a:round/>
            <a:headEnd/>
            <a:tailEnd/>
          </a:ln>
        </p:spPr>
      </p:cxnSp>
      <p:sp>
        <p:nvSpPr>
          <p:cNvPr id="131" name="Freeform 5"/>
          <p:cNvSpPr>
            <a:spLocks noChangeAspect="1" noEditPoints="1"/>
          </p:cNvSpPr>
          <p:nvPr/>
        </p:nvSpPr>
        <p:spPr bwMode="gray">
          <a:xfrm>
            <a:off x="32257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2" name="Freeform 5"/>
          <p:cNvSpPr>
            <a:spLocks noChangeAspect="1" noEditPoints="1"/>
          </p:cNvSpPr>
          <p:nvPr/>
        </p:nvSpPr>
        <p:spPr bwMode="gray">
          <a:xfrm>
            <a:off x="948621"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3" name="Freeform 5"/>
          <p:cNvSpPr>
            <a:spLocks noChangeAspect="1" noEditPoints="1"/>
          </p:cNvSpPr>
          <p:nvPr/>
        </p:nvSpPr>
        <p:spPr bwMode="gray">
          <a:xfrm>
            <a:off x="47908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5" name="Freeform 5"/>
          <p:cNvSpPr>
            <a:spLocks noChangeAspect="1" noEditPoints="1"/>
          </p:cNvSpPr>
          <p:nvPr/>
        </p:nvSpPr>
        <p:spPr bwMode="gray">
          <a:xfrm>
            <a:off x="1574654"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36" name="Freeform 5"/>
          <p:cNvSpPr>
            <a:spLocks noChangeAspect="1" noEditPoints="1"/>
          </p:cNvSpPr>
          <p:nvPr/>
        </p:nvSpPr>
        <p:spPr bwMode="gray">
          <a:xfrm>
            <a:off x="1731165"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7" name="Freeform 5"/>
          <p:cNvSpPr>
            <a:spLocks noChangeAspect="1" noEditPoints="1"/>
          </p:cNvSpPr>
          <p:nvPr/>
        </p:nvSpPr>
        <p:spPr bwMode="gray">
          <a:xfrm>
            <a:off x="635597"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8" name="Freeform 5"/>
          <p:cNvSpPr>
            <a:spLocks noChangeAspect="1" noEditPoints="1"/>
          </p:cNvSpPr>
          <p:nvPr/>
        </p:nvSpPr>
        <p:spPr bwMode="gray">
          <a:xfrm>
            <a:off x="1261645" y="4824295"/>
            <a:ext cx="110144" cy="317086"/>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39" name="Freeform 5"/>
          <p:cNvSpPr>
            <a:spLocks noChangeAspect="1" noEditPoints="1"/>
          </p:cNvSpPr>
          <p:nvPr/>
        </p:nvSpPr>
        <p:spPr bwMode="gray">
          <a:xfrm>
            <a:off x="1105133"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0" name="Freeform 5"/>
          <p:cNvSpPr>
            <a:spLocks noChangeAspect="1" noEditPoints="1"/>
          </p:cNvSpPr>
          <p:nvPr/>
        </p:nvSpPr>
        <p:spPr bwMode="gray">
          <a:xfrm>
            <a:off x="792109"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2" name="Freeform 5"/>
          <p:cNvSpPr>
            <a:spLocks noChangeAspect="1" noEditPoints="1"/>
          </p:cNvSpPr>
          <p:nvPr/>
        </p:nvSpPr>
        <p:spPr bwMode="gray">
          <a:xfrm>
            <a:off x="32257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3" name="Freeform 5"/>
          <p:cNvSpPr>
            <a:spLocks noChangeAspect="1" noEditPoints="1"/>
          </p:cNvSpPr>
          <p:nvPr/>
        </p:nvSpPr>
        <p:spPr bwMode="gray">
          <a:xfrm>
            <a:off x="94861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4" name="Freeform 5"/>
          <p:cNvSpPr>
            <a:spLocks noChangeAspect="1" noEditPoints="1"/>
          </p:cNvSpPr>
          <p:nvPr/>
        </p:nvSpPr>
        <p:spPr bwMode="gray">
          <a:xfrm>
            <a:off x="47908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5" name="Freeform 5"/>
          <p:cNvSpPr>
            <a:spLocks noChangeAspect="1" noEditPoints="1"/>
          </p:cNvSpPr>
          <p:nvPr/>
        </p:nvSpPr>
        <p:spPr bwMode="gray">
          <a:xfrm>
            <a:off x="110512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6" name="Freeform 5"/>
          <p:cNvSpPr>
            <a:spLocks noChangeAspect="1" noEditPoints="1"/>
          </p:cNvSpPr>
          <p:nvPr/>
        </p:nvSpPr>
        <p:spPr bwMode="gray">
          <a:xfrm>
            <a:off x="126163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0000">
                <a:schemeClr val="bg2"/>
              </a:gs>
              <a:gs pos="2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47" name="Freeform 5"/>
          <p:cNvSpPr>
            <a:spLocks noChangeAspect="1" noEditPoints="1"/>
          </p:cNvSpPr>
          <p:nvPr/>
        </p:nvSpPr>
        <p:spPr bwMode="gray">
          <a:xfrm>
            <a:off x="157465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8" name="Freeform 5"/>
          <p:cNvSpPr>
            <a:spLocks noChangeAspect="1" noEditPoints="1"/>
          </p:cNvSpPr>
          <p:nvPr/>
        </p:nvSpPr>
        <p:spPr bwMode="gray">
          <a:xfrm>
            <a:off x="1731165"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49" name="Freeform 5"/>
          <p:cNvSpPr>
            <a:spLocks noChangeAspect="1" noEditPoints="1"/>
          </p:cNvSpPr>
          <p:nvPr/>
        </p:nvSpPr>
        <p:spPr bwMode="gray">
          <a:xfrm>
            <a:off x="79210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0" name="Freeform 5"/>
          <p:cNvSpPr>
            <a:spLocks noChangeAspect="1" noEditPoints="1"/>
          </p:cNvSpPr>
          <p:nvPr/>
        </p:nvSpPr>
        <p:spPr bwMode="gray">
          <a:xfrm>
            <a:off x="63559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1" name="Freeform 5"/>
          <p:cNvSpPr>
            <a:spLocks noChangeAspect="1" noEditPoints="1"/>
          </p:cNvSpPr>
          <p:nvPr/>
        </p:nvSpPr>
        <p:spPr bwMode="gray">
          <a:xfrm>
            <a:off x="1418143" y="5432432"/>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2" name="Freeform 5"/>
          <p:cNvSpPr>
            <a:spLocks noChangeAspect="1" noEditPoints="1"/>
          </p:cNvSpPr>
          <p:nvPr/>
        </p:nvSpPr>
        <p:spPr bwMode="gray">
          <a:xfrm>
            <a:off x="32257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3" name="Freeform 5"/>
          <p:cNvSpPr>
            <a:spLocks noChangeAspect="1" noEditPoints="1"/>
          </p:cNvSpPr>
          <p:nvPr/>
        </p:nvSpPr>
        <p:spPr bwMode="gray">
          <a:xfrm>
            <a:off x="94861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4" name="Freeform 5"/>
          <p:cNvSpPr>
            <a:spLocks noChangeAspect="1" noEditPoints="1"/>
          </p:cNvSpPr>
          <p:nvPr/>
        </p:nvSpPr>
        <p:spPr bwMode="gray">
          <a:xfrm>
            <a:off x="47908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5" name="Freeform 5"/>
          <p:cNvSpPr>
            <a:spLocks noChangeAspect="1" noEditPoints="1"/>
          </p:cNvSpPr>
          <p:nvPr/>
        </p:nvSpPr>
        <p:spPr bwMode="gray">
          <a:xfrm>
            <a:off x="126163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6" name="Freeform 5"/>
          <p:cNvSpPr>
            <a:spLocks noChangeAspect="1" noEditPoints="1"/>
          </p:cNvSpPr>
          <p:nvPr/>
        </p:nvSpPr>
        <p:spPr bwMode="gray">
          <a:xfrm>
            <a:off x="110512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0000">
                <a:schemeClr val="bg2"/>
              </a:gs>
              <a:gs pos="5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57" name="Freeform 5"/>
          <p:cNvSpPr>
            <a:spLocks noChangeAspect="1" noEditPoints="1"/>
          </p:cNvSpPr>
          <p:nvPr/>
        </p:nvSpPr>
        <p:spPr bwMode="gray">
          <a:xfrm>
            <a:off x="157465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8" name="Freeform 5"/>
          <p:cNvSpPr>
            <a:spLocks noChangeAspect="1" noEditPoints="1"/>
          </p:cNvSpPr>
          <p:nvPr/>
        </p:nvSpPr>
        <p:spPr bwMode="gray">
          <a:xfrm>
            <a:off x="1731165"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59" name="Freeform 5"/>
          <p:cNvSpPr>
            <a:spLocks noChangeAspect="1" noEditPoints="1"/>
          </p:cNvSpPr>
          <p:nvPr/>
        </p:nvSpPr>
        <p:spPr bwMode="gray">
          <a:xfrm>
            <a:off x="79210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0" name="Freeform 5"/>
          <p:cNvSpPr>
            <a:spLocks noChangeAspect="1" noEditPoints="1"/>
          </p:cNvSpPr>
          <p:nvPr/>
        </p:nvSpPr>
        <p:spPr bwMode="gray">
          <a:xfrm>
            <a:off x="63559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fontAlgn="auto">
              <a:spcBef>
                <a:spcPts val="0"/>
              </a:spcBef>
              <a:spcAft>
                <a:spcPts val="0"/>
              </a:spcAft>
              <a:defRPr/>
            </a:pPr>
            <a:endParaRPr lang="de-DE" sz="1800" b="0" kern="0">
              <a:solidFill>
                <a:schemeClr val="bg1"/>
              </a:solidFill>
            </a:endParaRPr>
          </a:p>
        </p:txBody>
      </p:sp>
      <p:sp>
        <p:nvSpPr>
          <p:cNvPr id="161" name="Freeform 5"/>
          <p:cNvSpPr>
            <a:spLocks noChangeAspect="1" noEditPoints="1"/>
          </p:cNvSpPr>
          <p:nvPr/>
        </p:nvSpPr>
        <p:spPr bwMode="gray">
          <a:xfrm>
            <a:off x="1418143" y="6040271"/>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2" name="Rechteck 92"/>
          <p:cNvSpPr/>
          <p:nvPr/>
        </p:nvSpPr>
        <p:spPr bwMode="gray">
          <a:xfrm>
            <a:off x="588752" y="5756246"/>
            <a:ext cx="1093248" cy="276999"/>
          </a:xfrm>
          <a:prstGeom prst="rect">
            <a:avLst/>
          </a:prstGeom>
        </p:spPr>
        <p:txBody>
          <a:bodyPr wrap="none" lIns="0" tIns="0" rIns="0" bIns="0" anchor="ctr">
            <a:spAutoFit/>
          </a:bodyPr>
          <a:lstStyle/>
          <a:p>
            <a:pPr algn="ctr" fontAlgn="auto">
              <a:spcBef>
                <a:spcPts val="0"/>
              </a:spcBef>
              <a:spcAft>
                <a:spcPts val="300"/>
              </a:spcAft>
              <a:defRPr/>
            </a:pPr>
            <a:r>
              <a:rPr lang="de-DE" sz="1200" kern="0" dirty="0" smtClean="0">
                <a:solidFill>
                  <a:schemeClr val="bg1"/>
                </a:solidFill>
              </a:rPr>
              <a:t>Farmers: </a:t>
            </a:r>
            <a:r>
              <a:rPr lang="de-DE" kern="0" dirty="0" smtClean="0">
                <a:solidFill>
                  <a:schemeClr val="bg1"/>
                </a:solidFill>
              </a:rPr>
              <a:t>  50%</a:t>
            </a:r>
            <a:endParaRPr lang="de-DE" sz="2400" kern="0" dirty="0">
              <a:solidFill>
                <a:schemeClr val="bg1"/>
              </a:solidFill>
            </a:endParaRPr>
          </a:p>
        </p:txBody>
      </p:sp>
      <p:sp>
        <p:nvSpPr>
          <p:cNvPr id="141" name="Text Placeholder 34"/>
          <p:cNvSpPr txBox="1">
            <a:spLocks/>
          </p:cNvSpPr>
          <p:nvPr/>
        </p:nvSpPr>
        <p:spPr>
          <a:xfrm>
            <a:off x="109209" y="232531"/>
            <a:ext cx="8461585" cy="332399"/>
          </a:xfrm>
          <a:prstGeom prst="rect">
            <a:avLst/>
          </a:prstGeom>
        </p:spPr>
        <p:txBody>
          <a:bodyPr vert="horz" wrap="square" lIns="0" tIns="0" rIns="0" bIns="0" rtlCol="0" anchor="ctr">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a:pPr>
            <a:r>
              <a:rPr lang="en-IE" sz="2400" b="1" dirty="0" smtClean="0">
                <a:solidFill>
                  <a:schemeClr val="accent5"/>
                </a:solidFill>
              </a:rPr>
              <a:t>Public Attitudes Towards Abortion</a:t>
            </a:r>
            <a:endParaRPr lang="en-IE" sz="2400" b="1" dirty="0">
              <a:solidFill>
                <a:schemeClr val="accent5"/>
              </a:solidFill>
            </a:endParaRPr>
          </a:p>
        </p:txBody>
      </p:sp>
      <p:sp>
        <p:nvSpPr>
          <p:cNvPr id="166" name="Rectangle 165"/>
          <p:cNvSpPr/>
          <p:nvPr/>
        </p:nvSpPr>
        <p:spPr>
          <a:xfrm>
            <a:off x="2379838" y="1325735"/>
            <a:ext cx="5920556" cy="369332"/>
          </a:xfrm>
          <a:prstGeom prst="rect">
            <a:avLst/>
          </a:prstGeom>
        </p:spPr>
        <p:txBody>
          <a:bodyPr wrap="square" anchor="ctr">
            <a:spAutoFit/>
          </a:bodyPr>
          <a:lstStyle/>
          <a:p>
            <a:r>
              <a:rPr lang="en-GB" dirty="0" smtClean="0">
                <a:solidFill>
                  <a:schemeClr val="accent1"/>
                </a:solidFill>
                <a:cs typeface="Arial" pitchFamily="34" charset="0"/>
              </a:rPr>
              <a:t>Believe </a:t>
            </a:r>
            <a:r>
              <a:rPr lang="en-IE" dirty="0">
                <a:solidFill>
                  <a:schemeClr val="accent1"/>
                </a:solidFill>
                <a:cs typeface="Arial" pitchFamily="34" charset="0"/>
              </a:rPr>
              <a:t>Ireland’s abortion ban is cruel and inhumane</a:t>
            </a:r>
          </a:p>
        </p:txBody>
      </p:sp>
      <p:sp>
        <p:nvSpPr>
          <p:cNvPr id="169" name="TextBox 168"/>
          <p:cNvSpPr txBox="1"/>
          <p:nvPr/>
        </p:nvSpPr>
        <p:spPr>
          <a:xfrm>
            <a:off x="5369907" y="2816537"/>
            <a:ext cx="495649" cy="307777"/>
          </a:xfrm>
          <a:prstGeom prst="rect">
            <a:avLst/>
          </a:prstGeom>
          <a:noFill/>
        </p:spPr>
        <p:txBody>
          <a:bodyPr wrap="none" rtlCol="0">
            <a:spAutoFit/>
          </a:bodyPr>
          <a:lstStyle/>
          <a:p>
            <a:r>
              <a:rPr lang="en-IE" sz="1400" dirty="0" smtClean="0">
                <a:solidFill>
                  <a:schemeClr val="bg1"/>
                </a:solidFill>
              </a:rPr>
              <a:t>39%</a:t>
            </a:r>
            <a:endParaRPr lang="en-GB" sz="1400" dirty="0">
              <a:solidFill>
                <a:schemeClr val="bg1"/>
              </a:solidFill>
            </a:endParaRPr>
          </a:p>
        </p:txBody>
      </p:sp>
      <p:sp>
        <p:nvSpPr>
          <p:cNvPr id="172" name="TextBox 171"/>
          <p:cNvSpPr txBox="1"/>
          <p:nvPr/>
        </p:nvSpPr>
        <p:spPr>
          <a:xfrm>
            <a:off x="5369907" y="3272474"/>
            <a:ext cx="495649" cy="307777"/>
          </a:xfrm>
          <a:prstGeom prst="rect">
            <a:avLst/>
          </a:prstGeom>
          <a:noFill/>
        </p:spPr>
        <p:txBody>
          <a:bodyPr wrap="none" rtlCol="0">
            <a:spAutoFit/>
          </a:bodyPr>
          <a:lstStyle/>
          <a:p>
            <a:r>
              <a:rPr lang="en-IE" sz="1400" dirty="0" smtClean="0">
                <a:solidFill>
                  <a:schemeClr val="bg1"/>
                </a:solidFill>
              </a:rPr>
              <a:t>57%</a:t>
            </a:r>
            <a:endParaRPr lang="en-GB" sz="1400" dirty="0">
              <a:solidFill>
                <a:schemeClr val="bg1"/>
              </a:solidFill>
            </a:endParaRPr>
          </a:p>
        </p:txBody>
      </p:sp>
      <p:sp>
        <p:nvSpPr>
          <p:cNvPr id="173" name="TextBox 172"/>
          <p:cNvSpPr txBox="1"/>
          <p:nvPr/>
        </p:nvSpPr>
        <p:spPr>
          <a:xfrm>
            <a:off x="5369907" y="3770943"/>
            <a:ext cx="495649" cy="307777"/>
          </a:xfrm>
          <a:prstGeom prst="rect">
            <a:avLst/>
          </a:prstGeom>
          <a:noFill/>
        </p:spPr>
        <p:txBody>
          <a:bodyPr wrap="none" rtlCol="0">
            <a:spAutoFit/>
          </a:bodyPr>
          <a:lstStyle/>
          <a:p>
            <a:r>
              <a:rPr lang="en-IE" sz="1400" dirty="0">
                <a:solidFill>
                  <a:schemeClr val="bg1"/>
                </a:solidFill>
              </a:rPr>
              <a:t>5</a:t>
            </a:r>
            <a:r>
              <a:rPr lang="en-IE" sz="1400" dirty="0" smtClean="0">
                <a:solidFill>
                  <a:schemeClr val="bg1"/>
                </a:solidFill>
              </a:rPr>
              <a:t>8%</a:t>
            </a:r>
            <a:endParaRPr lang="en-GB" sz="1400" dirty="0">
              <a:solidFill>
                <a:schemeClr val="bg1"/>
              </a:solidFill>
            </a:endParaRPr>
          </a:p>
        </p:txBody>
      </p:sp>
      <p:sp>
        <p:nvSpPr>
          <p:cNvPr id="174" name="TextBox 173"/>
          <p:cNvSpPr txBox="1"/>
          <p:nvPr/>
        </p:nvSpPr>
        <p:spPr>
          <a:xfrm>
            <a:off x="5369907" y="4226880"/>
            <a:ext cx="495649" cy="307777"/>
          </a:xfrm>
          <a:prstGeom prst="rect">
            <a:avLst/>
          </a:prstGeom>
          <a:noFill/>
        </p:spPr>
        <p:txBody>
          <a:bodyPr wrap="none" rtlCol="0">
            <a:spAutoFit/>
          </a:bodyPr>
          <a:lstStyle/>
          <a:p>
            <a:r>
              <a:rPr lang="en-IE" sz="1400" dirty="0" smtClean="0">
                <a:solidFill>
                  <a:schemeClr val="bg1"/>
                </a:solidFill>
              </a:rPr>
              <a:t>58%</a:t>
            </a:r>
            <a:endParaRPr lang="en-GB" sz="1400" dirty="0">
              <a:solidFill>
                <a:schemeClr val="bg1"/>
              </a:solidFill>
            </a:endParaRPr>
          </a:p>
        </p:txBody>
      </p:sp>
      <p:sp>
        <p:nvSpPr>
          <p:cNvPr id="175" name="TextBox 174"/>
          <p:cNvSpPr txBox="1"/>
          <p:nvPr/>
        </p:nvSpPr>
        <p:spPr>
          <a:xfrm>
            <a:off x="5369907" y="4704083"/>
            <a:ext cx="495649" cy="307777"/>
          </a:xfrm>
          <a:prstGeom prst="rect">
            <a:avLst/>
          </a:prstGeom>
          <a:noFill/>
        </p:spPr>
        <p:txBody>
          <a:bodyPr wrap="none" rtlCol="0">
            <a:spAutoFit/>
          </a:bodyPr>
          <a:lstStyle/>
          <a:p>
            <a:r>
              <a:rPr lang="en-IE" sz="1400" dirty="0" smtClean="0">
                <a:solidFill>
                  <a:schemeClr val="bg1"/>
                </a:solidFill>
              </a:rPr>
              <a:t>63%</a:t>
            </a:r>
            <a:endParaRPr lang="en-GB" sz="1400" dirty="0">
              <a:solidFill>
                <a:schemeClr val="bg1"/>
              </a:solidFill>
            </a:endParaRPr>
          </a:p>
        </p:txBody>
      </p:sp>
      <p:sp>
        <p:nvSpPr>
          <p:cNvPr id="176" name="TextBox 175"/>
          <p:cNvSpPr txBox="1"/>
          <p:nvPr/>
        </p:nvSpPr>
        <p:spPr>
          <a:xfrm>
            <a:off x="5369907" y="5169884"/>
            <a:ext cx="495649" cy="307777"/>
          </a:xfrm>
          <a:prstGeom prst="rect">
            <a:avLst/>
          </a:prstGeom>
          <a:noFill/>
        </p:spPr>
        <p:txBody>
          <a:bodyPr wrap="none" rtlCol="0">
            <a:spAutoFit/>
          </a:bodyPr>
          <a:lstStyle/>
          <a:p>
            <a:r>
              <a:rPr lang="en-IE" sz="1400" dirty="0" smtClean="0">
                <a:solidFill>
                  <a:schemeClr val="bg1"/>
                </a:solidFill>
              </a:rPr>
              <a:t>49%</a:t>
            </a:r>
            <a:endParaRPr lang="en-GB" sz="1400" dirty="0">
              <a:solidFill>
                <a:schemeClr val="bg1"/>
              </a:solidFill>
            </a:endParaRPr>
          </a:p>
        </p:txBody>
      </p:sp>
      <p:sp>
        <p:nvSpPr>
          <p:cNvPr id="178" name="TextBox 177"/>
          <p:cNvSpPr txBox="1"/>
          <p:nvPr/>
        </p:nvSpPr>
        <p:spPr>
          <a:xfrm>
            <a:off x="907138" y="2063316"/>
            <a:ext cx="700513" cy="276999"/>
          </a:xfrm>
          <a:prstGeom prst="rect">
            <a:avLst/>
          </a:prstGeom>
          <a:noFill/>
        </p:spPr>
        <p:txBody>
          <a:bodyPr wrap="none" lIns="0" tIns="0" rIns="0" bIns="0" rtlCol="0" anchor="b" anchorCtr="1">
            <a:spAutoFit/>
          </a:bodyPr>
          <a:lstStyle/>
          <a:p>
            <a:pPr algn="ctr"/>
            <a:r>
              <a:rPr lang="en-GB" dirty="0" smtClean="0">
                <a:solidFill>
                  <a:schemeClr val="tx2"/>
                </a:solidFill>
                <a:cs typeface="Calibri" pitchFamily="34" charset="0"/>
              </a:rPr>
              <a:t>Gender</a:t>
            </a:r>
            <a:endParaRPr lang="en-US" dirty="0">
              <a:solidFill>
                <a:schemeClr val="tx2"/>
              </a:solidFill>
              <a:cs typeface="Calibri" pitchFamily="34" charset="0"/>
            </a:endParaRPr>
          </a:p>
        </p:txBody>
      </p:sp>
      <p:sp>
        <p:nvSpPr>
          <p:cNvPr id="180" name="Rechteck 31"/>
          <p:cNvSpPr/>
          <p:nvPr/>
        </p:nvSpPr>
        <p:spPr>
          <a:xfrm>
            <a:off x="689948" y="359752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55%</a:t>
            </a:r>
            <a:endParaRPr lang="en-US" sz="2000" dirty="0">
              <a:solidFill>
                <a:schemeClr val="accent1">
                  <a:lumMod val="75000"/>
                </a:schemeClr>
              </a:solidFill>
            </a:endParaRPr>
          </a:p>
        </p:txBody>
      </p:sp>
      <p:sp>
        <p:nvSpPr>
          <p:cNvPr id="181" name="Rechteck 31"/>
          <p:cNvSpPr/>
          <p:nvPr/>
        </p:nvSpPr>
        <p:spPr>
          <a:xfrm>
            <a:off x="1385654" y="2499500"/>
            <a:ext cx="442429" cy="307777"/>
          </a:xfrm>
          <a:prstGeom prst="rect">
            <a:avLst/>
          </a:prstGeom>
        </p:spPr>
        <p:txBody>
          <a:bodyPr wrap="none" lIns="0" tIns="0" rIns="0" bIns="0" anchor="ctr" anchorCtr="0">
            <a:spAutoFit/>
          </a:bodyPr>
          <a:lstStyle/>
          <a:p>
            <a:pPr algn="ctr"/>
            <a:r>
              <a:rPr lang="en-US" sz="2000" dirty="0" smtClean="0">
                <a:solidFill>
                  <a:srgbClr val="D0103A"/>
                </a:solidFill>
              </a:rPr>
              <a:t>55%</a:t>
            </a:r>
            <a:endParaRPr lang="en-US" sz="2000" dirty="0">
              <a:solidFill>
                <a:srgbClr val="D0103A"/>
              </a:solidFill>
            </a:endParaRPr>
          </a:p>
        </p:txBody>
      </p:sp>
      <p:grpSp>
        <p:nvGrpSpPr>
          <p:cNvPr id="182" name="Group 181"/>
          <p:cNvGrpSpPr/>
          <p:nvPr/>
        </p:nvGrpSpPr>
        <p:grpSpPr>
          <a:xfrm>
            <a:off x="1283513" y="2851369"/>
            <a:ext cx="646711" cy="1146598"/>
            <a:chOff x="6566388" y="1799850"/>
            <a:chExt cx="775429" cy="1374812"/>
          </a:xfrm>
        </p:grpSpPr>
        <p:sp>
          <p:nvSpPr>
            <p:cNvPr id="188"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9" name="Group 188"/>
            <p:cNvGrpSpPr/>
            <p:nvPr/>
          </p:nvGrpSpPr>
          <p:grpSpPr>
            <a:xfrm>
              <a:off x="6739613" y="2152086"/>
              <a:ext cx="428978" cy="670341"/>
              <a:chOff x="6744069" y="2107565"/>
              <a:chExt cx="428978" cy="670341"/>
            </a:xfrm>
          </p:grpSpPr>
          <p:pic>
            <p:nvPicPr>
              <p:cNvPr id="190" name="Picture 18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91"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grpSp>
        <p:nvGrpSpPr>
          <p:cNvPr id="183" name="Group 182"/>
          <p:cNvGrpSpPr/>
          <p:nvPr/>
        </p:nvGrpSpPr>
        <p:grpSpPr>
          <a:xfrm>
            <a:off x="584565" y="2349864"/>
            <a:ext cx="653195" cy="1177545"/>
            <a:chOff x="5728324" y="1198527"/>
            <a:chExt cx="783204" cy="1411919"/>
          </a:xfrm>
        </p:grpSpPr>
        <p:sp>
          <p:nvSpPr>
            <p:cNvPr id="184"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nvGrpSpPr>
            <p:cNvPr id="185" name="Group 184"/>
            <p:cNvGrpSpPr/>
            <p:nvPr/>
          </p:nvGrpSpPr>
          <p:grpSpPr>
            <a:xfrm>
              <a:off x="5912120" y="1509565"/>
              <a:ext cx="415613" cy="789842"/>
              <a:chOff x="5891442" y="1525281"/>
              <a:chExt cx="415613" cy="789842"/>
            </a:xfrm>
          </p:grpSpPr>
          <p:sp>
            <p:nvSpPr>
              <p:cNvPr id="186"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sp>
            <p:nvSpPr>
              <p:cNvPr id="187"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de-DE">
                  <a:solidFill>
                    <a:srgbClr val="FFFFFF"/>
                  </a:solidFill>
                </a:endParaRPr>
              </a:p>
            </p:txBody>
          </p:sp>
        </p:grpSp>
      </p:grpSp>
      <p:sp>
        <p:nvSpPr>
          <p:cNvPr id="177" name="Text Box 3"/>
          <p:cNvSpPr txBox="1">
            <a:spLocks noChangeArrowheads="1"/>
          </p:cNvSpPr>
          <p:nvPr/>
        </p:nvSpPr>
        <p:spPr bwMode="auto">
          <a:xfrm>
            <a:off x="8709203" y="6278473"/>
            <a:ext cx="441147" cy="246221"/>
          </a:xfrm>
          <a:prstGeom prst="rect">
            <a:avLst/>
          </a:prstGeom>
          <a:noFill/>
          <a:ln w="9525">
            <a:noFill/>
            <a:miter lim="800000"/>
            <a:headEnd/>
            <a:tailEnd/>
          </a:ln>
        </p:spPr>
        <p:txBody>
          <a:bodyPr wrap="none">
            <a:spAutoFit/>
          </a:bodyPr>
          <a:lstStyle/>
          <a:p>
            <a:pPr algn="r"/>
            <a:r>
              <a:rPr lang="en-IE" sz="1000" i="1" dirty="0">
                <a:solidFill>
                  <a:srgbClr val="22505F"/>
                </a:solidFill>
                <a:cs typeface="Calibri" pitchFamily="34" charset="0"/>
              </a:rPr>
              <a:t>(Q </a:t>
            </a:r>
            <a:r>
              <a:rPr lang="en-IE" sz="1000" i="1" dirty="0" smtClean="0">
                <a:solidFill>
                  <a:srgbClr val="22505F"/>
                </a:solidFill>
                <a:cs typeface="Calibri" pitchFamily="34" charset="0"/>
              </a:rPr>
              <a:t>2)</a:t>
            </a:r>
            <a:endParaRPr lang="en-GB" sz="1000" i="1" dirty="0">
              <a:solidFill>
                <a:srgbClr val="22505F"/>
              </a:solidFill>
              <a:cs typeface="Calibri" pitchFamily="34" charset="0"/>
            </a:endParaRPr>
          </a:p>
        </p:txBody>
      </p:sp>
      <p:sp>
        <p:nvSpPr>
          <p:cNvPr id="193" name="Rectangle 192"/>
          <p:cNvSpPr/>
          <p:nvPr/>
        </p:nvSpPr>
        <p:spPr>
          <a:xfrm>
            <a:off x="5388449" y="2821510"/>
            <a:ext cx="464581" cy="330071"/>
          </a:xfrm>
          <a:prstGeom prst="rect">
            <a:avLst/>
          </a:prstGeom>
          <a:noFill/>
          <a:ln w="12700">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7" name="Freeform 5"/>
          <p:cNvSpPr>
            <a:spLocks noChangeAspect="1" noEditPoints="1"/>
          </p:cNvSpPr>
          <p:nvPr/>
        </p:nvSpPr>
        <p:spPr bwMode="gray">
          <a:xfrm>
            <a:off x="4580009" y="32233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8" name="Freeform 5"/>
          <p:cNvSpPr>
            <a:spLocks noChangeAspect="1" noEditPoints="1"/>
          </p:cNvSpPr>
          <p:nvPr/>
        </p:nvSpPr>
        <p:spPr bwMode="gray">
          <a:xfrm>
            <a:off x="4580028" y="4655153"/>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70000">
                <a:schemeClr val="bg2"/>
              </a:gs>
              <a:gs pos="7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70" name="Freeform 5"/>
          <p:cNvSpPr>
            <a:spLocks noChangeAspect="1" noEditPoints="1"/>
          </p:cNvSpPr>
          <p:nvPr/>
        </p:nvSpPr>
        <p:spPr bwMode="gray">
          <a:xfrm>
            <a:off x="4380736" y="5133289"/>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3" name="Freeform 5"/>
          <p:cNvSpPr>
            <a:spLocks noChangeAspect="1" noEditPoints="1"/>
          </p:cNvSpPr>
          <p:nvPr/>
        </p:nvSpPr>
        <p:spPr bwMode="gray">
          <a:xfrm>
            <a:off x="1418142" y="4824593"/>
            <a:ext cx="110159" cy="31678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10000">
                <a:schemeClr val="bg2"/>
              </a:gs>
              <a:gs pos="15000">
                <a:schemeClr val="tx1">
                  <a:lumMod val="75000"/>
                </a:schemeClr>
              </a:gs>
            </a:gsLst>
            <a:lin ang="16200000" scaled="0"/>
          </a:gra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
        <p:nvSpPr>
          <p:cNvPr id="164" name="Freeform 5"/>
          <p:cNvSpPr>
            <a:spLocks noChangeAspect="1" noEditPoints="1"/>
          </p:cNvSpPr>
          <p:nvPr/>
        </p:nvSpPr>
        <p:spPr bwMode="gray">
          <a:xfrm>
            <a:off x="4580016" y="3700556"/>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tx1">
              <a:lumMod val="75000"/>
            </a:schemeClr>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a:solidFill>
                <a:schemeClr val="bg1"/>
              </a:solidFill>
            </a:endParaRPr>
          </a:p>
        </p:txBody>
      </p:sp>
    </p:spTree>
    <p:extLst>
      <p:ext uri="{BB962C8B-B14F-4D97-AF65-F5344CB8AC3E}">
        <p14:creationId xmlns:p14="http://schemas.microsoft.com/office/powerpoint/2010/main" val="3897983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nSpc>
                <a:spcPct val="100000"/>
              </a:lnSpc>
            </a:pPr>
            <a:r>
              <a:rPr lang="en-IE" dirty="0" smtClean="0"/>
              <a:t>Attitudes to Abortion in Ireland – </a:t>
            </a:r>
            <a:br>
              <a:rPr lang="en-IE" dirty="0" smtClean="0"/>
            </a:br>
            <a:r>
              <a:rPr lang="en-IE" sz="2800" dirty="0" smtClean="0"/>
              <a:t>Excluding ‘Neither Agree/ Disagree’ &amp; ‘Don’t Know’</a:t>
            </a:r>
            <a:endParaRPr lang="en-IE" sz="2800" dirty="0"/>
          </a:p>
        </p:txBody>
      </p:sp>
      <p:pic>
        <p:nvPicPr>
          <p:cNvPr id="5" name="Picture Placeholder 4"/>
          <p:cNvPicPr>
            <a:picLocks noGrp="1" noChangeAspect="1"/>
          </p:cNvPicPr>
          <p:nvPr>
            <p:ph type="pic" sz="quarter" idx="1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400038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51766"/>
            <a:ext cx="3160417" cy="332399"/>
          </a:xfrm>
        </p:spPr>
        <p:txBody>
          <a:bodyPr/>
          <a:lstStyle/>
          <a:p>
            <a:r>
              <a:rPr lang="en-IE" dirty="0" smtClean="0"/>
              <a:t>Key Findings &amp; Summary</a:t>
            </a:r>
            <a:endParaRPr lang="en-IE" dirty="0"/>
          </a:p>
        </p:txBody>
      </p:sp>
      <p:sp>
        <p:nvSpPr>
          <p:cNvPr id="4" name="Text Placeholder 3"/>
          <p:cNvSpPr>
            <a:spLocks noGrp="1"/>
          </p:cNvSpPr>
          <p:nvPr>
            <p:ph type="body" sz="quarter" idx="13"/>
          </p:nvPr>
        </p:nvSpPr>
        <p:spPr>
          <a:xfrm>
            <a:off x="467544" y="908720"/>
            <a:ext cx="8352928" cy="4185761"/>
          </a:xfrm>
        </p:spPr>
        <p:txBody>
          <a:bodyPr/>
          <a:lstStyle/>
          <a:p>
            <a:r>
              <a:rPr lang="en-IE" dirty="0"/>
              <a:t>Just </a:t>
            </a:r>
            <a:r>
              <a:rPr lang="en-IE" dirty="0" smtClean="0"/>
              <a:t>under 7 in 10 (69%) agree </a:t>
            </a:r>
            <a:r>
              <a:rPr lang="en-IE" dirty="0"/>
              <a:t>that expanding access to abortion should be one of the priorities for the next </a:t>
            </a:r>
            <a:r>
              <a:rPr lang="en-IE" dirty="0" smtClean="0"/>
              <a:t>government, while 3 in 10 would disagree with the statement.</a:t>
            </a:r>
          </a:p>
          <a:p>
            <a:r>
              <a:rPr lang="en-IE" dirty="0" smtClean="0"/>
              <a:t>A higher proportion, just over 3 in </a:t>
            </a:r>
            <a:r>
              <a:rPr lang="en-IE" dirty="0"/>
              <a:t>4</a:t>
            </a:r>
            <a:r>
              <a:rPr lang="en-IE" dirty="0" smtClean="0"/>
              <a:t> (77%) agree </a:t>
            </a:r>
            <a:r>
              <a:rPr lang="en-IE" dirty="0"/>
              <a:t>that politicians need </a:t>
            </a:r>
            <a:r>
              <a:rPr lang="en-IE" dirty="0" smtClean="0"/>
              <a:t>show leadership and deal proactively with widening access to abortion. </a:t>
            </a:r>
          </a:p>
          <a:p>
            <a:r>
              <a:rPr lang="en-IE" dirty="0" smtClean="0"/>
              <a:t>Strong agreement evident among </a:t>
            </a:r>
            <a:r>
              <a:rPr lang="en-IE" dirty="0"/>
              <a:t>9</a:t>
            </a:r>
            <a:r>
              <a:rPr lang="en-IE" dirty="0" smtClean="0"/>
              <a:t> </a:t>
            </a:r>
            <a:r>
              <a:rPr lang="en-IE" dirty="0"/>
              <a:t>in 10 </a:t>
            </a:r>
            <a:r>
              <a:rPr lang="en-IE" dirty="0" smtClean="0"/>
              <a:t>(90%) that </a:t>
            </a:r>
            <a:r>
              <a:rPr lang="en-IE" dirty="0"/>
              <a:t>a </a:t>
            </a:r>
            <a:r>
              <a:rPr lang="en-IE" dirty="0" smtClean="0"/>
              <a:t>woman's </a:t>
            </a:r>
            <a:r>
              <a:rPr lang="en-IE" dirty="0"/>
              <a:t>health should be </a:t>
            </a:r>
            <a:r>
              <a:rPr lang="en-IE" dirty="0" smtClean="0"/>
              <a:t>the priority in any reform of Irelands abortion law.</a:t>
            </a:r>
          </a:p>
          <a:p>
            <a:r>
              <a:rPr lang="en-IE" dirty="0" smtClean="0"/>
              <a:t>Just over 4 in 5 (82%) </a:t>
            </a:r>
            <a:r>
              <a:rPr lang="en-IE" dirty="0"/>
              <a:t>agree that </a:t>
            </a:r>
            <a:r>
              <a:rPr lang="en-IE" dirty="0" smtClean="0"/>
              <a:t>the </a:t>
            </a:r>
            <a:r>
              <a:rPr lang="en-IE" dirty="0"/>
              <a:t>fact that women must travel abroad to access abortion unfairly discriminates against women who cannot afford or are unable to travel </a:t>
            </a:r>
            <a:r>
              <a:rPr lang="en-IE" dirty="0" smtClean="0"/>
              <a:t>abroad.</a:t>
            </a:r>
          </a:p>
          <a:p>
            <a:r>
              <a:rPr lang="en-IE" dirty="0" smtClean="0"/>
              <a:t>3 in 4 (76%) believe that it is </a:t>
            </a:r>
            <a:r>
              <a:rPr lang="en-IE" dirty="0"/>
              <a:t>hypocritical that Ireland’s constitution bans abortion in Ireland but allows women to travel abroad for </a:t>
            </a:r>
            <a:r>
              <a:rPr lang="en-IE" dirty="0" smtClean="0"/>
              <a:t>abortions.</a:t>
            </a:r>
          </a:p>
          <a:p>
            <a:r>
              <a:rPr lang="en-IE" dirty="0" smtClean="0"/>
              <a:t>Just over 2 in 3 (68%) agree that </a:t>
            </a:r>
            <a:r>
              <a:rPr lang="en-IE" dirty="0"/>
              <a:t>Ireland’s abortion ban is cruel and </a:t>
            </a:r>
            <a:r>
              <a:rPr lang="en-IE" dirty="0" smtClean="0"/>
              <a:t>inhumane.</a:t>
            </a:r>
          </a:p>
          <a:p>
            <a:r>
              <a:rPr lang="en-IE" dirty="0" smtClean="0"/>
              <a:t>Broadly speaking there are little variances in attitudes across demographics, whereby in terms of gender, little difference is note in agreement. Age shows some slightly larger differences, whereby those a little older are at times less likely to agree with a statements – such as politicians should deal with the issue of widening access to abortion. They are also less likely to agree that it is hypocritical </a:t>
            </a:r>
            <a:r>
              <a:rPr lang="en-IE" dirty="0"/>
              <a:t>that Ireland’s constitution bans abortion in Ireland </a:t>
            </a:r>
            <a:r>
              <a:rPr lang="en-IE" dirty="0" smtClean="0"/>
              <a:t>but </a:t>
            </a:r>
            <a:r>
              <a:rPr lang="en-IE" dirty="0"/>
              <a:t>allows women to travel abroad for abortions.</a:t>
            </a:r>
          </a:p>
        </p:txBody>
      </p:sp>
    </p:spTree>
    <p:extLst>
      <p:ext uri="{BB962C8B-B14F-4D97-AF65-F5344CB8AC3E}">
        <p14:creationId xmlns:p14="http://schemas.microsoft.com/office/powerpoint/2010/main" val="3534405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446123714"/>
              </p:ext>
            </p:extLst>
          </p:nvPr>
        </p:nvGraphicFramePr>
        <p:xfrm>
          <a:off x="1490132" y="2616200"/>
          <a:ext cx="7181998" cy="365571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210240" y="156945"/>
            <a:ext cx="8438657" cy="369332"/>
          </a:xfrm>
        </p:spPr>
        <p:txBody>
          <a:bodyPr/>
          <a:lstStyle/>
          <a:p>
            <a:r>
              <a:rPr lang="en-IE" dirty="0" smtClean="0"/>
              <a:t>Public Attitudes Towards </a:t>
            </a:r>
            <a:r>
              <a:rPr lang="en-IE" dirty="0"/>
              <a:t>Abortion – Excluding </a:t>
            </a:r>
            <a:r>
              <a:rPr lang="en-IE" dirty="0" smtClean="0"/>
              <a:t>‘Neither’ and ‘DK’s</a:t>
            </a:r>
            <a:endParaRPr lang="en-IE" dirty="0"/>
          </a:p>
        </p:txBody>
      </p:sp>
      <p:sp>
        <p:nvSpPr>
          <p:cNvPr id="3" name="Text Placeholder 2"/>
          <p:cNvSpPr>
            <a:spLocks noGrp="1"/>
          </p:cNvSpPr>
          <p:nvPr>
            <p:ph type="body" sz="quarter" idx="13"/>
          </p:nvPr>
        </p:nvSpPr>
        <p:spPr>
          <a:xfrm>
            <a:off x="210240" y="524714"/>
            <a:ext cx="3070328" cy="215444"/>
          </a:xfrm>
        </p:spPr>
        <p:txBody>
          <a:bodyPr/>
          <a:lstStyle/>
          <a:p>
            <a:r>
              <a:rPr lang="en-IE" dirty="0"/>
              <a:t>(Base: All Adults 18</a:t>
            </a:r>
            <a:r>
              <a:rPr lang="en-IE" dirty="0" smtClean="0"/>
              <a:t>+ who gave an answer)</a:t>
            </a:r>
            <a:endParaRPr lang="en-IE" dirty="0"/>
          </a:p>
        </p:txBody>
      </p:sp>
      <p:sp>
        <p:nvSpPr>
          <p:cNvPr id="4" name="Text Placeholder 3"/>
          <p:cNvSpPr>
            <a:spLocks noGrp="1"/>
          </p:cNvSpPr>
          <p:nvPr>
            <p:ph type="body" sz="quarter" idx="14"/>
          </p:nvPr>
        </p:nvSpPr>
        <p:spPr>
          <a:xfrm>
            <a:off x="338839" y="5733002"/>
            <a:ext cx="6480000" cy="492443"/>
          </a:xfrm>
        </p:spPr>
        <p:txBody>
          <a:bodyPr/>
          <a:lstStyle/>
          <a:p>
            <a:pPr>
              <a:lnSpc>
                <a:spcPct val="100000"/>
              </a:lnSpc>
            </a:pPr>
            <a:r>
              <a:rPr lang="en-IE" dirty="0"/>
              <a:t>Agreement is strongest that a </a:t>
            </a:r>
            <a:r>
              <a:rPr lang="en-IE" dirty="0" smtClean="0"/>
              <a:t>woman's </a:t>
            </a:r>
            <a:r>
              <a:rPr lang="en-IE" dirty="0"/>
              <a:t>health should be the priority in any reform of Ireland’s abortion </a:t>
            </a:r>
            <a:r>
              <a:rPr lang="en-IE" dirty="0" smtClean="0"/>
              <a:t>law</a:t>
            </a:r>
            <a:endParaRPr lang="en-IE" dirty="0"/>
          </a:p>
        </p:txBody>
      </p:sp>
      <p:sp>
        <p:nvSpPr>
          <p:cNvPr id="5" name="Rectangle 4"/>
          <p:cNvSpPr/>
          <p:nvPr/>
        </p:nvSpPr>
        <p:spPr>
          <a:xfrm>
            <a:off x="381764" y="810435"/>
            <a:ext cx="8634436"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0215" indent="-450215"/>
            <a:r>
              <a:rPr lang="en-GB" sz="1000" dirty="0" err="1" smtClean="0">
                <a:solidFill>
                  <a:srgbClr val="22505F"/>
                </a:solidFill>
              </a:rPr>
              <a:t>Q.1</a:t>
            </a:r>
            <a:r>
              <a:rPr lang="en-GB" sz="1000" dirty="0">
                <a:solidFill>
                  <a:srgbClr val="22505F"/>
                </a:solidFill>
              </a:rPr>
              <a:t>	In Ireland, access to abortion is banned unless the woman’s life is at risk. Can you tell me on a scale of 1 to 5 where 1 is disagree strongly and 5 is agree strongly, how much you agree or disagree that these statements reflect how you personally feel about Ireland’s restrictions on access to abortion</a:t>
            </a:r>
            <a:endParaRPr lang="en-IE" sz="1000" dirty="0">
              <a:solidFill>
                <a:srgbClr val="22505F"/>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ext Box 3"/>
          <p:cNvSpPr txBox="1">
            <a:spLocks noChangeArrowheads="1"/>
          </p:cNvSpPr>
          <p:nvPr/>
        </p:nvSpPr>
        <p:spPr bwMode="auto">
          <a:xfrm>
            <a:off x="8705998" y="6278473"/>
            <a:ext cx="444352"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(Q.5)</a:t>
            </a:r>
            <a:endParaRPr lang="en-GB" sz="1000" i="1" dirty="0">
              <a:solidFill>
                <a:srgbClr val="22505F"/>
              </a:solidFill>
              <a:cs typeface="Calibri" pitchFamily="34" charset="0"/>
            </a:endParaRPr>
          </a:p>
        </p:txBody>
      </p:sp>
      <p:sp>
        <p:nvSpPr>
          <p:cNvPr id="19" name="Rectangle 18"/>
          <p:cNvSpPr/>
          <p:nvPr/>
        </p:nvSpPr>
        <p:spPr>
          <a:xfrm>
            <a:off x="466827" y="3347966"/>
            <a:ext cx="1095620" cy="215444"/>
          </a:xfrm>
          <a:prstGeom prst="rect">
            <a:avLst/>
          </a:prstGeom>
        </p:spPr>
        <p:txBody>
          <a:bodyPr wrap="none" lIns="0" tIns="0" rIns="0" bIns="0" anchor="ctr" anchorCtr="0">
            <a:spAutoFit/>
          </a:bodyPr>
          <a:lstStyle/>
          <a:p>
            <a:pPr algn="r"/>
            <a:r>
              <a:rPr lang="en-IE" sz="1400" dirty="0">
                <a:solidFill>
                  <a:srgbClr val="22505F"/>
                </a:solidFill>
              </a:rPr>
              <a:t> Agree </a:t>
            </a:r>
            <a:r>
              <a:rPr lang="en-IE" sz="1400" dirty="0" smtClean="0">
                <a:solidFill>
                  <a:srgbClr val="22505F"/>
                </a:solidFill>
              </a:rPr>
              <a:t>strongly</a:t>
            </a:r>
            <a:endParaRPr lang="en-IE" sz="1400" dirty="0">
              <a:solidFill>
                <a:srgbClr val="22505F"/>
              </a:solidFill>
            </a:endParaRPr>
          </a:p>
        </p:txBody>
      </p:sp>
      <p:sp>
        <p:nvSpPr>
          <p:cNvPr id="20" name="Rectangle 19"/>
          <p:cNvSpPr/>
          <p:nvPr/>
        </p:nvSpPr>
        <p:spPr>
          <a:xfrm>
            <a:off x="497283" y="4111071"/>
            <a:ext cx="1065164" cy="215444"/>
          </a:xfrm>
          <a:prstGeom prst="rect">
            <a:avLst/>
          </a:prstGeom>
        </p:spPr>
        <p:txBody>
          <a:bodyPr wrap="none" lIns="0" tIns="0" rIns="0" bIns="0" anchor="ctr" anchorCtr="0">
            <a:spAutoFit/>
          </a:bodyPr>
          <a:lstStyle/>
          <a:p>
            <a:pPr algn="r"/>
            <a:r>
              <a:rPr lang="en-IE" sz="1400" dirty="0">
                <a:solidFill>
                  <a:srgbClr val="22505F"/>
                </a:solidFill>
              </a:rPr>
              <a:t> </a:t>
            </a:r>
            <a:r>
              <a:rPr lang="en-IE" sz="1400" dirty="0" smtClean="0">
                <a:solidFill>
                  <a:srgbClr val="22505F"/>
                </a:solidFill>
              </a:rPr>
              <a:t>Agree slightly</a:t>
            </a:r>
            <a:endParaRPr lang="en-IE" sz="1400" dirty="0">
              <a:solidFill>
                <a:srgbClr val="22505F"/>
              </a:solidFill>
            </a:endParaRPr>
          </a:p>
        </p:txBody>
      </p:sp>
      <p:sp>
        <p:nvSpPr>
          <p:cNvPr id="22" name="Rectangle 21"/>
          <p:cNvSpPr/>
          <p:nvPr/>
        </p:nvSpPr>
        <p:spPr>
          <a:xfrm>
            <a:off x="332174" y="4491875"/>
            <a:ext cx="1230273" cy="215444"/>
          </a:xfrm>
          <a:prstGeom prst="rect">
            <a:avLst/>
          </a:prstGeom>
        </p:spPr>
        <p:txBody>
          <a:bodyPr wrap="none" lIns="0" tIns="0" rIns="0" bIns="0" anchor="ctr" anchorCtr="0">
            <a:spAutoFit/>
          </a:bodyPr>
          <a:lstStyle/>
          <a:p>
            <a:pPr algn="r"/>
            <a:r>
              <a:rPr lang="en-IE" sz="1400" dirty="0" smtClean="0">
                <a:solidFill>
                  <a:srgbClr val="22505F"/>
                </a:solidFill>
              </a:rPr>
              <a:t>Disagree slightly</a:t>
            </a:r>
            <a:endParaRPr lang="en-IE" sz="1400" dirty="0">
              <a:solidFill>
                <a:srgbClr val="22505F"/>
              </a:solidFill>
            </a:endParaRPr>
          </a:p>
        </p:txBody>
      </p:sp>
      <p:sp>
        <p:nvSpPr>
          <p:cNvPr id="23" name="Rectangle 22"/>
          <p:cNvSpPr/>
          <p:nvPr/>
        </p:nvSpPr>
        <p:spPr>
          <a:xfrm>
            <a:off x="261642" y="4786148"/>
            <a:ext cx="1300805" cy="215444"/>
          </a:xfrm>
          <a:prstGeom prst="rect">
            <a:avLst/>
          </a:prstGeom>
        </p:spPr>
        <p:txBody>
          <a:bodyPr wrap="none" lIns="0" tIns="0" rIns="0" bIns="0" anchor="ctr" anchorCtr="0">
            <a:spAutoFit/>
          </a:bodyPr>
          <a:lstStyle/>
          <a:p>
            <a:pPr algn="r"/>
            <a:r>
              <a:rPr lang="en-IE" sz="1400" dirty="0" smtClean="0">
                <a:solidFill>
                  <a:srgbClr val="22505F"/>
                </a:solidFill>
              </a:rPr>
              <a:t>Disagree strongly</a:t>
            </a:r>
            <a:endParaRPr lang="en-IE" sz="1400" dirty="0">
              <a:solidFill>
                <a:srgbClr val="22505F"/>
              </a:solidFill>
            </a:endParaRPr>
          </a:p>
        </p:txBody>
      </p:sp>
      <p:sp>
        <p:nvSpPr>
          <p:cNvPr id="7" name="TextBox 6"/>
          <p:cNvSpPr txBox="1"/>
          <p:nvPr/>
        </p:nvSpPr>
        <p:spPr>
          <a:xfrm>
            <a:off x="7518218" y="1733417"/>
            <a:ext cx="965385" cy="923330"/>
          </a:xfrm>
          <a:prstGeom prst="rect">
            <a:avLst/>
          </a:prstGeom>
          <a:noFill/>
        </p:spPr>
        <p:txBody>
          <a:bodyPr wrap="square" rtlCol="0">
            <a:spAutoFit/>
          </a:bodyPr>
          <a:lstStyle/>
          <a:p>
            <a:pPr algn="ctr" fontAlgn="b"/>
            <a:r>
              <a:rPr lang="en-IE" sz="900" dirty="0">
                <a:solidFill>
                  <a:srgbClr val="22505F"/>
                </a:solidFill>
              </a:rPr>
              <a:t>Ireland’s abortion ban is cruel and </a:t>
            </a:r>
            <a:r>
              <a:rPr lang="en-IE" sz="900" dirty="0" smtClean="0">
                <a:solidFill>
                  <a:srgbClr val="22505F"/>
                </a:solidFill>
              </a:rPr>
              <a:t>inhumane</a:t>
            </a:r>
          </a:p>
          <a:p>
            <a:pPr algn="ctr" fontAlgn="b"/>
            <a:r>
              <a:rPr lang="en-IE" sz="900" dirty="0">
                <a:solidFill>
                  <a:srgbClr val="22505F"/>
                </a:solidFill>
              </a:rPr>
              <a:t>(</a:t>
            </a:r>
            <a:r>
              <a:rPr lang="en-IE" sz="900" dirty="0" smtClean="0">
                <a:solidFill>
                  <a:srgbClr val="22505F"/>
                </a:solidFill>
              </a:rPr>
              <a:t>n=811)</a:t>
            </a:r>
            <a:endParaRPr lang="en-IE" sz="900" dirty="0">
              <a:solidFill>
                <a:srgbClr val="22505F"/>
              </a:solidFill>
            </a:endParaRPr>
          </a:p>
          <a:p>
            <a:pPr algn="ctr" fontAlgn="b"/>
            <a:r>
              <a:rPr lang="en-IE" sz="900" dirty="0" smtClean="0">
                <a:solidFill>
                  <a:srgbClr val="22505F"/>
                </a:solidFill>
              </a:rPr>
              <a:t>%</a:t>
            </a:r>
            <a:endParaRPr lang="en-IE" sz="900" dirty="0">
              <a:solidFill>
                <a:srgbClr val="22505F"/>
              </a:solidFill>
            </a:endParaRPr>
          </a:p>
        </p:txBody>
      </p:sp>
      <p:sp>
        <p:nvSpPr>
          <p:cNvPr id="25" name="TextBox 24"/>
          <p:cNvSpPr txBox="1"/>
          <p:nvPr/>
        </p:nvSpPr>
        <p:spPr>
          <a:xfrm>
            <a:off x="2779754" y="1317918"/>
            <a:ext cx="1205987" cy="1338828"/>
          </a:xfrm>
          <a:prstGeom prst="rect">
            <a:avLst/>
          </a:prstGeom>
          <a:noFill/>
        </p:spPr>
        <p:txBody>
          <a:bodyPr wrap="square" rtlCol="0">
            <a:spAutoFit/>
          </a:bodyPr>
          <a:lstStyle/>
          <a:p>
            <a:pPr algn="ctr" fontAlgn="b"/>
            <a:r>
              <a:rPr lang="en-IE" sz="900" dirty="0">
                <a:solidFill>
                  <a:srgbClr val="22505F"/>
                </a:solidFill>
              </a:rPr>
              <a:t>Irish politicians should show leadership and deal proactively with the issue of widening access to abortion in </a:t>
            </a:r>
            <a:r>
              <a:rPr lang="en-IE" sz="900" dirty="0" smtClean="0">
                <a:solidFill>
                  <a:srgbClr val="22505F"/>
                </a:solidFill>
              </a:rPr>
              <a:t>Ireland</a:t>
            </a:r>
          </a:p>
          <a:p>
            <a:pPr algn="ctr" fontAlgn="b"/>
            <a:r>
              <a:rPr lang="en-IE" sz="900" dirty="0">
                <a:solidFill>
                  <a:srgbClr val="22505F"/>
                </a:solidFill>
              </a:rPr>
              <a:t>(</a:t>
            </a:r>
            <a:r>
              <a:rPr lang="en-IE" sz="900" dirty="0" smtClean="0">
                <a:solidFill>
                  <a:srgbClr val="22505F"/>
                </a:solidFill>
              </a:rPr>
              <a:t>n=831)</a:t>
            </a:r>
            <a:endParaRPr lang="en-IE" sz="900" dirty="0">
              <a:solidFill>
                <a:srgbClr val="22505F"/>
              </a:solidFill>
            </a:endParaRPr>
          </a:p>
          <a:p>
            <a:pPr algn="ctr" fontAlgn="b"/>
            <a:r>
              <a:rPr lang="en-IE" sz="900" dirty="0" smtClean="0">
                <a:solidFill>
                  <a:srgbClr val="22505F"/>
                </a:solidFill>
              </a:rPr>
              <a:t>%</a:t>
            </a:r>
            <a:endParaRPr lang="en-IE" sz="900" dirty="0">
              <a:solidFill>
                <a:srgbClr val="22505F"/>
              </a:solidFill>
              <a:latin typeface="Arial"/>
            </a:endParaRPr>
          </a:p>
        </p:txBody>
      </p:sp>
      <p:sp>
        <p:nvSpPr>
          <p:cNvPr id="26" name="TextBox 25"/>
          <p:cNvSpPr txBox="1"/>
          <p:nvPr/>
        </p:nvSpPr>
        <p:spPr>
          <a:xfrm>
            <a:off x="1532472" y="1594917"/>
            <a:ext cx="1276543" cy="1061829"/>
          </a:xfrm>
          <a:prstGeom prst="rect">
            <a:avLst/>
          </a:prstGeom>
          <a:noFill/>
        </p:spPr>
        <p:txBody>
          <a:bodyPr wrap="square" rtlCol="0">
            <a:spAutoFit/>
          </a:bodyPr>
          <a:lstStyle/>
          <a:p>
            <a:pPr algn="ctr" fontAlgn="b"/>
            <a:r>
              <a:rPr lang="en-IE" sz="900" dirty="0">
                <a:solidFill>
                  <a:srgbClr val="22505F"/>
                </a:solidFill>
              </a:rPr>
              <a:t>Expanding access to abortion should be one of the priority issues for the next </a:t>
            </a:r>
            <a:r>
              <a:rPr lang="en-IE" sz="900" dirty="0" smtClean="0">
                <a:solidFill>
                  <a:srgbClr val="22505F"/>
                </a:solidFill>
              </a:rPr>
              <a:t>government</a:t>
            </a:r>
          </a:p>
          <a:p>
            <a:pPr algn="ctr" fontAlgn="b"/>
            <a:r>
              <a:rPr lang="en-IE" sz="900" dirty="0" smtClean="0">
                <a:solidFill>
                  <a:srgbClr val="22505F"/>
                </a:solidFill>
              </a:rPr>
              <a:t>(n=807)</a:t>
            </a:r>
            <a:endParaRPr lang="en-IE" sz="900" dirty="0">
              <a:solidFill>
                <a:srgbClr val="22505F"/>
              </a:solidFill>
            </a:endParaRPr>
          </a:p>
          <a:p>
            <a:pPr algn="ctr" fontAlgn="b"/>
            <a:r>
              <a:rPr lang="en-IE" sz="900" dirty="0" smtClean="0">
                <a:solidFill>
                  <a:srgbClr val="22505F"/>
                </a:solidFill>
              </a:rPr>
              <a:t>%</a:t>
            </a:r>
            <a:endParaRPr lang="en-IE" sz="900" dirty="0">
              <a:solidFill>
                <a:srgbClr val="22505F"/>
              </a:solidFill>
              <a:latin typeface="Arial"/>
            </a:endParaRPr>
          </a:p>
        </p:txBody>
      </p:sp>
      <p:sp>
        <p:nvSpPr>
          <p:cNvPr id="27" name="TextBox 26"/>
          <p:cNvSpPr txBox="1"/>
          <p:nvPr/>
        </p:nvSpPr>
        <p:spPr>
          <a:xfrm>
            <a:off x="3987530" y="1594917"/>
            <a:ext cx="1092474" cy="1061829"/>
          </a:xfrm>
          <a:prstGeom prst="rect">
            <a:avLst/>
          </a:prstGeom>
          <a:noFill/>
        </p:spPr>
        <p:txBody>
          <a:bodyPr wrap="square" rtlCol="0">
            <a:spAutoFit/>
          </a:bodyPr>
          <a:lstStyle/>
          <a:p>
            <a:pPr algn="ctr" fontAlgn="b"/>
            <a:r>
              <a:rPr lang="en-IE" sz="900" dirty="0">
                <a:solidFill>
                  <a:srgbClr val="22505F"/>
                </a:solidFill>
              </a:rPr>
              <a:t> Women’s health should be the priority in any reform of Ireland’s abortion </a:t>
            </a:r>
            <a:r>
              <a:rPr lang="en-IE" sz="900" dirty="0" smtClean="0">
                <a:solidFill>
                  <a:srgbClr val="22505F"/>
                </a:solidFill>
              </a:rPr>
              <a:t>law</a:t>
            </a:r>
          </a:p>
          <a:p>
            <a:pPr algn="ctr" fontAlgn="b"/>
            <a:r>
              <a:rPr lang="en-IE" sz="900" dirty="0">
                <a:solidFill>
                  <a:srgbClr val="22505F"/>
                </a:solidFill>
              </a:rPr>
              <a:t>(</a:t>
            </a:r>
            <a:r>
              <a:rPr lang="en-IE" sz="900" dirty="0" smtClean="0">
                <a:solidFill>
                  <a:srgbClr val="22505F"/>
                </a:solidFill>
              </a:rPr>
              <a:t>n=886)</a:t>
            </a:r>
            <a:endParaRPr lang="en-IE" sz="900" dirty="0">
              <a:solidFill>
                <a:srgbClr val="22505F"/>
              </a:solidFill>
            </a:endParaRPr>
          </a:p>
          <a:p>
            <a:pPr algn="ctr" fontAlgn="b"/>
            <a:r>
              <a:rPr lang="en-IE" sz="900" dirty="0" smtClean="0">
                <a:solidFill>
                  <a:srgbClr val="22505F"/>
                </a:solidFill>
              </a:rPr>
              <a:t>%</a:t>
            </a:r>
            <a:endParaRPr lang="en-IE" sz="900" dirty="0">
              <a:solidFill>
                <a:srgbClr val="22505F"/>
              </a:solidFill>
              <a:latin typeface="Arial"/>
            </a:endParaRPr>
          </a:p>
        </p:txBody>
      </p:sp>
      <p:sp>
        <p:nvSpPr>
          <p:cNvPr id="37" name="TextBox 36"/>
          <p:cNvSpPr txBox="1"/>
          <p:nvPr/>
        </p:nvSpPr>
        <p:spPr>
          <a:xfrm>
            <a:off x="4919134" y="1317918"/>
            <a:ext cx="1413936" cy="1338828"/>
          </a:xfrm>
          <a:prstGeom prst="rect">
            <a:avLst/>
          </a:prstGeom>
          <a:noFill/>
        </p:spPr>
        <p:txBody>
          <a:bodyPr wrap="square" rtlCol="0">
            <a:spAutoFit/>
          </a:bodyPr>
          <a:lstStyle/>
          <a:p>
            <a:pPr algn="ctr" fontAlgn="b"/>
            <a:r>
              <a:rPr lang="en-IE" sz="900" dirty="0">
                <a:solidFill>
                  <a:srgbClr val="22505F"/>
                </a:solidFill>
              </a:rPr>
              <a:t>The fact that women must travel abroad to access abortion unfairly discriminates against women who cannot afford or are unable to travel </a:t>
            </a:r>
            <a:r>
              <a:rPr lang="en-IE" sz="900" dirty="0" smtClean="0">
                <a:solidFill>
                  <a:srgbClr val="22505F"/>
                </a:solidFill>
              </a:rPr>
              <a:t>abroad</a:t>
            </a:r>
          </a:p>
          <a:p>
            <a:pPr algn="ctr" fontAlgn="b"/>
            <a:r>
              <a:rPr lang="en-IE" sz="900" dirty="0">
                <a:solidFill>
                  <a:srgbClr val="22505F"/>
                </a:solidFill>
              </a:rPr>
              <a:t>(</a:t>
            </a:r>
            <a:r>
              <a:rPr lang="en-IE" sz="900" dirty="0" smtClean="0">
                <a:solidFill>
                  <a:srgbClr val="22505F"/>
                </a:solidFill>
              </a:rPr>
              <a:t>n=873)</a:t>
            </a:r>
          </a:p>
          <a:p>
            <a:pPr algn="ctr" fontAlgn="b"/>
            <a:r>
              <a:rPr lang="en-IE" sz="900" dirty="0" smtClean="0">
                <a:solidFill>
                  <a:srgbClr val="22505F"/>
                </a:solidFill>
              </a:rPr>
              <a:t>%</a:t>
            </a:r>
            <a:endParaRPr lang="en-IE" sz="900" dirty="0">
              <a:solidFill>
                <a:srgbClr val="22505F"/>
              </a:solidFill>
            </a:endParaRPr>
          </a:p>
        </p:txBody>
      </p:sp>
      <p:sp>
        <p:nvSpPr>
          <p:cNvPr id="44" name="TextBox 43"/>
          <p:cNvSpPr txBox="1"/>
          <p:nvPr/>
        </p:nvSpPr>
        <p:spPr>
          <a:xfrm>
            <a:off x="6197405" y="1456418"/>
            <a:ext cx="1227864" cy="1200329"/>
          </a:xfrm>
          <a:prstGeom prst="rect">
            <a:avLst/>
          </a:prstGeom>
          <a:noFill/>
        </p:spPr>
        <p:txBody>
          <a:bodyPr wrap="square" rtlCol="0">
            <a:spAutoFit/>
          </a:bodyPr>
          <a:lstStyle/>
          <a:p>
            <a:pPr algn="ctr" fontAlgn="b"/>
            <a:r>
              <a:rPr lang="en-IE" sz="900" dirty="0">
                <a:solidFill>
                  <a:srgbClr val="22505F"/>
                </a:solidFill>
              </a:rPr>
              <a:t>It is hypocritical that Ireland’s constitution bans abortion in Ireland but allows women to travel abroad for </a:t>
            </a:r>
            <a:r>
              <a:rPr lang="en-IE" sz="900" dirty="0" smtClean="0">
                <a:solidFill>
                  <a:srgbClr val="22505F"/>
                </a:solidFill>
              </a:rPr>
              <a:t>abortions</a:t>
            </a:r>
          </a:p>
          <a:p>
            <a:pPr algn="ctr" fontAlgn="b"/>
            <a:r>
              <a:rPr lang="en-IE" sz="900" dirty="0">
                <a:solidFill>
                  <a:srgbClr val="22505F"/>
                </a:solidFill>
              </a:rPr>
              <a:t>(</a:t>
            </a:r>
            <a:r>
              <a:rPr lang="en-IE" sz="900" dirty="0" smtClean="0">
                <a:solidFill>
                  <a:srgbClr val="22505F"/>
                </a:solidFill>
              </a:rPr>
              <a:t>n=868)</a:t>
            </a:r>
            <a:endParaRPr lang="en-IE" sz="900" dirty="0">
              <a:solidFill>
                <a:srgbClr val="22505F"/>
              </a:solidFill>
            </a:endParaRPr>
          </a:p>
          <a:p>
            <a:pPr algn="ctr" fontAlgn="b"/>
            <a:r>
              <a:rPr lang="en-IE" sz="900" dirty="0" smtClean="0">
                <a:solidFill>
                  <a:srgbClr val="22505F"/>
                </a:solidFill>
              </a:rPr>
              <a:t>%</a:t>
            </a:r>
            <a:endParaRPr lang="en-IE" sz="900" dirty="0">
              <a:solidFill>
                <a:srgbClr val="22505F"/>
              </a:solidFill>
            </a:endParaRPr>
          </a:p>
        </p:txBody>
      </p:sp>
      <p:sp>
        <p:nvSpPr>
          <p:cNvPr id="18" name="Right Brace 17"/>
          <p:cNvSpPr/>
          <p:nvPr/>
        </p:nvSpPr>
        <p:spPr>
          <a:xfrm>
            <a:off x="2566001" y="3102545"/>
            <a:ext cx="106878" cy="1093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21" name="TextBox 20"/>
          <p:cNvSpPr txBox="1"/>
          <p:nvPr/>
        </p:nvSpPr>
        <p:spPr>
          <a:xfrm>
            <a:off x="2601626" y="3495328"/>
            <a:ext cx="453970" cy="276999"/>
          </a:xfrm>
          <a:prstGeom prst="rect">
            <a:avLst/>
          </a:prstGeom>
          <a:noFill/>
        </p:spPr>
        <p:txBody>
          <a:bodyPr wrap="none" rtlCol="0">
            <a:spAutoFit/>
          </a:bodyPr>
          <a:lstStyle/>
          <a:p>
            <a:r>
              <a:rPr lang="en-IE" sz="1200" b="1" dirty="0">
                <a:solidFill>
                  <a:schemeClr val="bg1"/>
                </a:solidFill>
              </a:rPr>
              <a:t>6</a:t>
            </a:r>
            <a:r>
              <a:rPr lang="en-IE" sz="1200" b="1" dirty="0" smtClean="0">
                <a:solidFill>
                  <a:schemeClr val="bg1"/>
                </a:solidFill>
              </a:rPr>
              <a:t>9%</a:t>
            </a:r>
            <a:endParaRPr lang="en-IE" sz="1200" b="1" dirty="0">
              <a:solidFill>
                <a:schemeClr val="bg1"/>
              </a:solidFill>
            </a:endParaRPr>
          </a:p>
        </p:txBody>
      </p:sp>
      <p:sp>
        <p:nvSpPr>
          <p:cNvPr id="24" name="Right Brace 23"/>
          <p:cNvSpPr/>
          <p:nvPr/>
        </p:nvSpPr>
        <p:spPr>
          <a:xfrm>
            <a:off x="3725721" y="3117934"/>
            <a:ext cx="106878" cy="1093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28" name="TextBox 27"/>
          <p:cNvSpPr txBox="1"/>
          <p:nvPr/>
        </p:nvSpPr>
        <p:spPr>
          <a:xfrm>
            <a:off x="3761346" y="3510717"/>
            <a:ext cx="453970" cy="276999"/>
          </a:xfrm>
          <a:prstGeom prst="rect">
            <a:avLst/>
          </a:prstGeom>
          <a:noFill/>
        </p:spPr>
        <p:txBody>
          <a:bodyPr wrap="none" rtlCol="0">
            <a:spAutoFit/>
          </a:bodyPr>
          <a:lstStyle/>
          <a:p>
            <a:r>
              <a:rPr lang="en-IE" sz="1200" b="1" dirty="0" smtClean="0">
                <a:solidFill>
                  <a:schemeClr val="bg1"/>
                </a:solidFill>
              </a:rPr>
              <a:t>77%</a:t>
            </a:r>
            <a:endParaRPr lang="en-IE" sz="1200" b="1" dirty="0">
              <a:solidFill>
                <a:schemeClr val="bg1"/>
              </a:solidFill>
            </a:endParaRPr>
          </a:p>
        </p:txBody>
      </p:sp>
      <p:sp>
        <p:nvSpPr>
          <p:cNvPr id="29" name="Right Brace 28"/>
          <p:cNvSpPr/>
          <p:nvPr/>
        </p:nvSpPr>
        <p:spPr>
          <a:xfrm>
            <a:off x="4883509" y="2885457"/>
            <a:ext cx="106878" cy="1312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0" name="TextBox 29"/>
          <p:cNvSpPr txBox="1"/>
          <p:nvPr/>
        </p:nvSpPr>
        <p:spPr>
          <a:xfrm>
            <a:off x="4919134" y="3408865"/>
            <a:ext cx="453970" cy="276999"/>
          </a:xfrm>
          <a:prstGeom prst="rect">
            <a:avLst/>
          </a:prstGeom>
          <a:noFill/>
        </p:spPr>
        <p:txBody>
          <a:bodyPr wrap="none" rtlCol="0">
            <a:spAutoFit/>
          </a:bodyPr>
          <a:lstStyle/>
          <a:p>
            <a:r>
              <a:rPr lang="en-IE" sz="1200" b="1" dirty="0">
                <a:solidFill>
                  <a:schemeClr val="bg1"/>
                </a:solidFill>
              </a:rPr>
              <a:t>9</a:t>
            </a:r>
            <a:r>
              <a:rPr lang="en-IE" sz="1200" b="1" dirty="0" smtClean="0">
                <a:solidFill>
                  <a:schemeClr val="bg1"/>
                </a:solidFill>
              </a:rPr>
              <a:t>0%</a:t>
            </a:r>
            <a:endParaRPr lang="en-IE" sz="1200" b="1" dirty="0">
              <a:solidFill>
                <a:schemeClr val="bg1"/>
              </a:solidFill>
            </a:endParaRPr>
          </a:p>
        </p:txBody>
      </p:sp>
      <p:sp>
        <p:nvSpPr>
          <p:cNvPr id="31" name="Right Brace 30"/>
          <p:cNvSpPr/>
          <p:nvPr/>
        </p:nvSpPr>
        <p:spPr>
          <a:xfrm>
            <a:off x="6031155" y="2892309"/>
            <a:ext cx="106878" cy="1312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2" name="TextBox 31"/>
          <p:cNvSpPr txBox="1"/>
          <p:nvPr/>
        </p:nvSpPr>
        <p:spPr>
          <a:xfrm>
            <a:off x="6066780" y="3415717"/>
            <a:ext cx="453970" cy="276999"/>
          </a:xfrm>
          <a:prstGeom prst="rect">
            <a:avLst/>
          </a:prstGeom>
          <a:noFill/>
        </p:spPr>
        <p:txBody>
          <a:bodyPr wrap="none" rtlCol="0">
            <a:spAutoFit/>
          </a:bodyPr>
          <a:lstStyle/>
          <a:p>
            <a:r>
              <a:rPr lang="en-IE" sz="1200" b="1" dirty="0">
                <a:solidFill>
                  <a:schemeClr val="bg1"/>
                </a:solidFill>
              </a:rPr>
              <a:t>8</a:t>
            </a:r>
            <a:r>
              <a:rPr lang="en-IE" sz="1200" b="1" dirty="0" smtClean="0">
                <a:solidFill>
                  <a:schemeClr val="bg1"/>
                </a:solidFill>
              </a:rPr>
              <a:t>2%</a:t>
            </a:r>
            <a:endParaRPr lang="en-IE" sz="1200" b="1" dirty="0">
              <a:solidFill>
                <a:schemeClr val="bg1"/>
              </a:solidFill>
            </a:endParaRPr>
          </a:p>
        </p:txBody>
      </p:sp>
      <p:sp>
        <p:nvSpPr>
          <p:cNvPr id="33" name="Right Brace 32"/>
          <p:cNvSpPr/>
          <p:nvPr/>
        </p:nvSpPr>
        <p:spPr>
          <a:xfrm>
            <a:off x="7174534" y="2960044"/>
            <a:ext cx="106878" cy="1312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4" name="TextBox 33"/>
          <p:cNvSpPr txBox="1"/>
          <p:nvPr/>
        </p:nvSpPr>
        <p:spPr>
          <a:xfrm>
            <a:off x="7210159" y="3483452"/>
            <a:ext cx="453970" cy="276999"/>
          </a:xfrm>
          <a:prstGeom prst="rect">
            <a:avLst/>
          </a:prstGeom>
          <a:noFill/>
        </p:spPr>
        <p:txBody>
          <a:bodyPr wrap="none" rtlCol="0">
            <a:spAutoFit/>
          </a:bodyPr>
          <a:lstStyle/>
          <a:p>
            <a:r>
              <a:rPr lang="en-IE" sz="1200" b="1" dirty="0">
                <a:solidFill>
                  <a:schemeClr val="bg1"/>
                </a:solidFill>
              </a:rPr>
              <a:t>7</a:t>
            </a:r>
            <a:r>
              <a:rPr lang="en-IE" sz="1200" b="1" dirty="0" smtClean="0">
                <a:solidFill>
                  <a:schemeClr val="bg1"/>
                </a:solidFill>
              </a:rPr>
              <a:t>6%</a:t>
            </a:r>
            <a:endParaRPr lang="en-IE" sz="1200" b="1" dirty="0">
              <a:solidFill>
                <a:schemeClr val="bg1"/>
              </a:solidFill>
            </a:endParaRPr>
          </a:p>
        </p:txBody>
      </p:sp>
      <p:sp>
        <p:nvSpPr>
          <p:cNvPr id="35" name="Right Brace 34"/>
          <p:cNvSpPr/>
          <p:nvPr/>
        </p:nvSpPr>
        <p:spPr>
          <a:xfrm>
            <a:off x="8343154" y="3063752"/>
            <a:ext cx="106878" cy="1093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6" name="TextBox 35"/>
          <p:cNvSpPr txBox="1"/>
          <p:nvPr/>
        </p:nvSpPr>
        <p:spPr>
          <a:xfrm>
            <a:off x="8414404" y="3456535"/>
            <a:ext cx="453970" cy="276999"/>
          </a:xfrm>
          <a:prstGeom prst="rect">
            <a:avLst/>
          </a:prstGeom>
          <a:noFill/>
        </p:spPr>
        <p:txBody>
          <a:bodyPr wrap="none" rtlCol="0">
            <a:spAutoFit/>
          </a:bodyPr>
          <a:lstStyle/>
          <a:p>
            <a:r>
              <a:rPr lang="en-IE" sz="1200" b="1" dirty="0" smtClean="0">
                <a:solidFill>
                  <a:schemeClr val="bg1"/>
                </a:solidFill>
              </a:rPr>
              <a:t>68%</a:t>
            </a:r>
            <a:endParaRPr lang="en-IE" sz="1200" b="1" dirty="0">
              <a:solidFill>
                <a:schemeClr val="bg1"/>
              </a:solidFill>
            </a:endParaRPr>
          </a:p>
        </p:txBody>
      </p:sp>
      <p:sp>
        <p:nvSpPr>
          <p:cNvPr id="38" name="Right Brace 37"/>
          <p:cNvSpPr/>
          <p:nvPr/>
        </p:nvSpPr>
        <p:spPr>
          <a:xfrm>
            <a:off x="2585850" y="4608841"/>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9" name="TextBox 38"/>
          <p:cNvSpPr txBox="1"/>
          <p:nvPr/>
        </p:nvSpPr>
        <p:spPr>
          <a:xfrm>
            <a:off x="2621475" y="4657249"/>
            <a:ext cx="453970" cy="276999"/>
          </a:xfrm>
          <a:prstGeom prst="rect">
            <a:avLst/>
          </a:prstGeom>
          <a:noFill/>
        </p:spPr>
        <p:txBody>
          <a:bodyPr wrap="none" rtlCol="0">
            <a:spAutoFit/>
          </a:bodyPr>
          <a:lstStyle/>
          <a:p>
            <a:r>
              <a:rPr lang="en-IE" sz="1200" b="1" dirty="0" smtClean="0">
                <a:solidFill>
                  <a:schemeClr val="bg1"/>
                </a:solidFill>
              </a:rPr>
              <a:t>31%</a:t>
            </a:r>
            <a:endParaRPr lang="en-IE" sz="1200" b="1" dirty="0">
              <a:solidFill>
                <a:schemeClr val="bg1"/>
              </a:solidFill>
            </a:endParaRPr>
          </a:p>
        </p:txBody>
      </p:sp>
      <p:sp>
        <p:nvSpPr>
          <p:cNvPr id="40" name="Right Brace 39"/>
          <p:cNvSpPr/>
          <p:nvPr/>
        </p:nvSpPr>
        <p:spPr>
          <a:xfrm>
            <a:off x="3715881" y="4520835"/>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1" name="TextBox 40"/>
          <p:cNvSpPr txBox="1"/>
          <p:nvPr/>
        </p:nvSpPr>
        <p:spPr>
          <a:xfrm>
            <a:off x="3751506" y="4569243"/>
            <a:ext cx="453970" cy="276999"/>
          </a:xfrm>
          <a:prstGeom prst="rect">
            <a:avLst/>
          </a:prstGeom>
          <a:noFill/>
        </p:spPr>
        <p:txBody>
          <a:bodyPr wrap="none" rtlCol="0">
            <a:spAutoFit/>
          </a:bodyPr>
          <a:lstStyle/>
          <a:p>
            <a:r>
              <a:rPr lang="en-IE" sz="1200" b="1" dirty="0" smtClean="0">
                <a:solidFill>
                  <a:schemeClr val="bg1"/>
                </a:solidFill>
              </a:rPr>
              <a:t>23%</a:t>
            </a:r>
            <a:endParaRPr lang="en-IE" sz="1200" b="1" dirty="0">
              <a:solidFill>
                <a:schemeClr val="bg1"/>
              </a:solidFill>
            </a:endParaRPr>
          </a:p>
        </p:txBody>
      </p:sp>
      <p:sp>
        <p:nvSpPr>
          <p:cNvPr id="42" name="Right Brace 41"/>
          <p:cNvSpPr/>
          <p:nvPr/>
        </p:nvSpPr>
        <p:spPr>
          <a:xfrm>
            <a:off x="4875953" y="4452738"/>
            <a:ext cx="114434" cy="224227"/>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3" name="TextBox 42"/>
          <p:cNvSpPr txBox="1"/>
          <p:nvPr/>
        </p:nvSpPr>
        <p:spPr>
          <a:xfrm>
            <a:off x="4911578" y="4441771"/>
            <a:ext cx="453970" cy="276999"/>
          </a:xfrm>
          <a:prstGeom prst="rect">
            <a:avLst/>
          </a:prstGeom>
          <a:noFill/>
        </p:spPr>
        <p:txBody>
          <a:bodyPr wrap="none" rtlCol="0">
            <a:spAutoFit/>
          </a:bodyPr>
          <a:lstStyle/>
          <a:p>
            <a:r>
              <a:rPr lang="en-IE" sz="1200" b="1" dirty="0" smtClean="0">
                <a:solidFill>
                  <a:schemeClr val="bg1"/>
                </a:solidFill>
              </a:rPr>
              <a:t>10%</a:t>
            </a:r>
            <a:endParaRPr lang="en-IE" sz="1200" b="1" dirty="0">
              <a:solidFill>
                <a:schemeClr val="bg1"/>
              </a:solidFill>
            </a:endParaRPr>
          </a:p>
        </p:txBody>
      </p:sp>
      <p:sp>
        <p:nvSpPr>
          <p:cNvPr id="45" name="Right Brace 44"/>
          <p:cNvSpPr/>
          <p:nvPr/>
        </p:nvSpPr>
        <p:spPr>
          <a:xfrm>
            <a:off x="6007140" y="4413113"/>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6" name="TextBox 45"/>
          <p:cNvSpPr txBox="1"/>
          <p:nvPr/>
        </p:nvSpPr>
        <p:spPr>
          <a:xfrm>
            <a:off x="6042765" y="4461521"/>
            <a:ext cx="453970" cy="276999"/>
          </a:xfrm>
          <a:prstGeom prst="rect">
            <a:avLst/>
          </a:prstGeom>
          <a:noFill/>
        </p:spPr>
        <p:txBody>
          <a:bodyPr wrap="none" rtlCol="0">
            <a:spAutoFit/>
          </a:bodyPr>
          <a:lstStyle/>
          <a:p>
            <a:r>
              <a:rPr lang="en-IE" sz="1200" b="1" dirty="0" smtClean="0">
                <a:solidFill>
                  <a:schemeClr val="bg1"/>
                </a:solidFill>
              </a:rPr>
              <a:t>18%</a:t>
            </a:r>
            <a:endParaRPr lang="en-IE" sz="1200" b="1" dirty="0">
              <a:solidFill>
                <a:schemeClr val="bg1"/>
              </a:solidFill>
            </a:endParaRPr>
          </a:p>
        </p:txBody>
      </p:sp>
      <p:sp>
        <p:nvSpPr>
          <p:cNvPr id="47" name="Right Brace 46"/>
          <p:cNvSpPr/>
          <p:nvPr/>
        </p:nvSpPr>
        <p:spPr>
          <a:xfrm>
            <a:off x="7174269" y="4467950"/>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8" name="TextBox 47"/>
          <p:cNvSpPr txBox="1"/>
          <p:nvPr/>
        </p:nvSpPr>
        <p:spPr>
          <a:xfrm>
            <a:off x="7209894" y="4516358"/>
            <a:ext cx="453970" cy="276999"/>
          </a:xfrm>
          <a:prstGeom prst="rect">
            <a:avLst/>
          </a:prstGeom>
          <a:noFill/>
        </p:spPr>
        <p:txBody>
          <a:bodyPr wrap="none" rtlCol="0">
            <a:spAutoFit/>
          </a:bodyPr>
          <a:lstStyle/>
          <a:p>
            <a:r>
              <a:rPr lang="en-IE" sz="1200" b="1" dirty="0" smtClean="0">
                <a:solidFill>
                  <a:schemeClr val="bg1"/>
                </a:solidFill>
              </a:rPr>
              <a:t>24%</a:t>
            </a:r>
            <a:endParaRPr lang="en-IE" sz="1200" b="1" dirty="0">
              <a:solidFill>
                <a:schemeClr val="bg1"/>
              </a:solidFill>
            </a:endParaRPr>
          </a:p>
        </p:txBody>
      </p:sp>
      <p:sp>
        <p:nvSpPr>
          <p:cNvPr id="49" name="Right Brace 48"/>
          <p:cNvSpPr/>
          <p:nvPr/>
        </p:nvSpPr>
        <p:spPr>
          <a:xfrm>
            <a:off x="8354764" y="4551612"/>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0" name="TextBox 49"/>
          <p:cNvSpPr txBox="1"/>
          <p:nvPr/>
        </p:nvSpPr>
        <p:spPr>
          <a:xfrm>
            <a:off x="8390389" y="4600020"/>
            <a:ext cx="453970" cy="276999"/>
          </a:xfrm>
          <a:prstGeom prst="rect">
            <a:avLst/>
          </a:prstGeom>
          <a:noFill/>
        </p:spPr>
        <p:txBody>
          <a:bodyPr wrap="none" rtlCol="0">
            <a:spAutoFit/>
          </a:bodyPr>
          <a:lstStyle/>
          <a:p>
            <a:r>
              <a:rPr lang="en-IE" sz="1200" b="1" dirty="0" smtClean="0">
                <a:solidFill>
                  <a:schemeClr val="bg1"/>
                </a:solidFill>
              </a:rPr>
              <a:t>32%</a:t>
            </a:r>
            <a:endParaRPr lang="en-IE" sz="1200" b="1" dirty="0">
              <a:solidFill>
                <a:schemeClr val="bg1"/>
              </a:solidFill>
            </a:endParaRPr>
          </a:p>
        </p:txBody>
      </p:sp>
    </p:spTree>
    <p:extLst>
      <p:ext uri="{BB962C8B-B14F-4D97-AF65-F5344CB8AC3E}">
        <p14:creationId xmlns:p14="http://schemas.microsoft.com/office/powerpoint/2010/main" val="2839255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8482"/>
            <a:ext cx="7508659" cy="738664"/>
          </a:xfrm>
        </p:spPr>
        <p:txBody>
          <a:bodyPr/>
          <a:lstStyle/>
          <a:p>
            <a:pPr>
              <a:spcAft>
                <a:spcPts val="0"/>
              </a:spcAft>
            </a:pPr>
            <a:r>
              <a:rPr lang="en-GB" dirty="0"/>
              <a:t>Expanding access to abortion should be one of the priority </a:t>
            </a:r>
            <a:r>
              <a:rPr lang="en-GB" dirty="0" smtClean="0"/>
              <a:t/>
            </a:r>
            <a:br>
              <a:rPr lang="en-GB" dirty="0" smtClean="0"/>
            </a:br>
            <a:r>
              <a:rPr lang="en-GB" dirty="0" smtClean="0"/>
              <a:t>issues </a:t>
            </a:r>
            <a:r>
              <a:rPr lang="en-GB" dirty="0"/>
              <a:t>for the next government.</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816570"/>
            <a:ext cx="3072059" cy="215444"/>
          </a:xfrm>
        </p:spPr>
        <p:txBody>
          <a:bodyPr/>
          <a:lstStyle/>
          <a:p>
            <a:r>
              <a:rPr lang="en-IE" dirty="0"/>
              <a:t>(Base: All Adults 18+ who gave an answer)</a:t>
            </a:r>
          </a:p>
        </p:txBody>
      </p:sp>
      <p:sp>
        <p:nvSpPr>
          <p:cNvPr id="5" name="Text Placeholder 4"/>
          <p:cNvSpPr>
            <a:spLocks noGrp="1"/>
          </p:cNvSpPr>
          <p:nvPr>
            <p:ph type="body" sz="quarter" idx="14"/>
          </p:nvPr>
        </p:nvSpPr>
        <p:spPr>
          <a:xfrm>
            <a:off x="138229" y="5969201"/>
            <a:ext cx="6921795" cy="512961"/>
          </a:xfrm>
        </p:spPr>
        <p:txBody>
          <a:bodyPr/>
          <a:lstStyle/>
          <a:p>
            <a:r>
              <a:rPr lang="en-IE" sz="1400" dirty="0" smtClean="0"/>
              <a:t>Those aged 65+ are more likely to disagree </a:t>
            </a:r>
            <a:r>
              <a:rPr lang="en-IE" sz="1400" dirty="0"/>
              <a:t>that </a:t>
            </a:r>
            <a:r>
              <a:rPr lang="en-IE" sz="1400" dirty="0" smtClean="0"/>
              <a:t>expanding </a:t>
            </a:r>
            <a:r>
              <a:rPr lang="en-IE" sz="1400" dirty="0"/>
              <a:t>access to abortion should be one of the priority </a:t>
            </a:r>
            <a:r>
              <a:rPr lang="en-IE" sz="1400" dirty="0" smtClean="0"/>
              <a:t>issues </a:t>
            </a:r>
            <a:r>
              <a:rPr lang="en-IE" sz="1400" dirty="0"/>
              <a:t>for the next </a:t>
            </a:r>
            <a:r>
              <a:rPr lang="en-IE" sz="1400" dirty="0" smtClean="0"/>
              <a:t>government.</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03683056"/>
              </p:ext>
            </p:extLst>
          </p:nvPr>
        </p:nvGraphicFramePr>
        <p:xfrm>
          <a:off x="144000" y="1483266"/>
          <a:ext cx="8784176" cy="1285875"/>
        </p:xfrm>
        <a:graphic>
          <a:graphicData uri="http://schemas.openxmlformats.org/drawingml/2006/table">
            <a:tbl>
              <a:tblPr firstRow="1" bandRow="1">
                <a:tableStyleId>{00A15C55-8517-42AA-B614-E9B94910E393}</a:tableStyleId>
              </a:tblPr>
              <a:tblGrid>
                <a:gridCol w="1587155"/>
                <a:gridCol w="799669"/>
                <a:gridCol w="799669"/>
                <a:gridCol w="799669"/>
                <a:gridCol w="799669"/>
                <a:gridCol w="799669"/>
                <a:gridCol w="799669"/>
                <a:gridCol w="799669"/>
                <a:gridCol w="799669"/>
                <a:gridCol w="799669"/>
              </a:tblGrid>
              <a:tr h="11661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r>
              <a:tr h="11661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r>
              <a:tr h="116610">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en-IE" sz="1200" i="1" u="none" strike="noStrike" dirty="0" smtClean="0">
                          <a:effectLst/>
                        </a:rPr>
                        <a:t>Base</a:t>
                      </a:r>
                      <a:endParaRPr lang="en-IE" sz="1200" b="1" i="1" u="none" strike="noStrike" dirty="0" smtClean="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807</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388</a:t>
                      </a:r>
                    </a:p>
                  </a:txBody>
                  <a:tcPr marL="9525" marR="9525" marT="9525" marB="0" anchor="b"/>
                </a:tc>
                <a:tc>
                  <a:txBody>
                    <a:bodyPr/>
                    <a:lstStyle/>
                    <a:p>
                      <a:pPr algn="ctr" fontAlgn="b"/>
                      <a:r>
                        <a:rPr lang="en-IE" sz="1100" b="0" i="1" u="none" strike="noStrike" dirty="0">
                          <a:solidFill>
                            <a:schemeClr val="bg1"/>
                          </a:solidFill>
                          <a:effectLst/>
                          <a:latin typeface="Calibri"/>
                        </a:rPr>
                        <a:t>419</a:t>
                      </a:r>
                    </a:p>
                  </a:txBody>
                  <a:tcPr marL="9525" marR="9525" marT="9525" marB="0" anchor="b"/>
                </a:tc>
                <a:tc>
                  <a:txBody>
                    <a:bodyPr/>
                    <a:lstStyle/>
                    <a:p>
                      <a:pPr algn="ctr" fontAlgn="b"/>
                      <a:r>
                        <a:rPr lang="en-IE" sz="1100" b="0" i="1" u="none" strike="noStrike">
                          <a:solidFill>
                            <a:schemeClr val="bg1"/>
                          </a:solidFill>
                          <a:effectLst/>
                          <a:latin typeface="Calibri"/>
                        </a:rPr>
                        <a:t>75</a:t>
                      </a:r>
                    </a:p>
                  </a:txBody>
                  <a:tcPr marL="9525" marR="9525" marT="9525" marB="0" anchor="b"/>
                </a:tc>
                <a:tc>
                  <a:txBody>
                    <a:bodyPr/>
                    <a:lstStyle/>
                    <a:p>
                      <a:pPr algn="ctr" fontAlgn="b"/>
                      <a:r>
                        <a:rPr lang="en-IE" sz="1100" b="0" i="1" u="none" strike="noStrike">
                          <a:solidFill>
                            <a:schemeClr val="bg1"/>
                          </a:solidFill>
                          <a:effectLst/>
                          <a:latin typeface="Calibri"/>
                        </a:rPr>
                        <a:t>160</a:t>
                      </a:r>
                    </a:p>
                  </a:txBody>
                  <a:tcPr marL="9525" marR="9525" marT="9525" marB="0" anchor="b"/>
                </a:tc>
                <a:tc>
                  <a:txBody>
                    <a:bodyPr/>
                    <a:lstStyle/>
                    <a:p>
                      <a:pPr algn="ctr" fontAlgn="b"/>
                      <a:r>
                        <a:rPr lang="en-IE" sz="1100" b="0" i="1" u="none" strike="noStrike">
                          <a:solidFill>
                            <a:schemeClr val="bg1"/>
                          </a:solidFill>
                          <a:effectLst/>
                          <a:latin typeface="Calibri"/>
                        </a:rPr>
                        <a:t>161</a:t>
                      </a:r>
                    </a:p>
                  </a:txBody>
                  <a:tcPr marL="9525" marR="9525" marT="9525" marB="0" anchor="b"/>
                </a:tc>
                <a:tc>
                  <a:txBody>
                    <a:bodyPr/>
                    <a:lstStyle/>
                    <a:p>
                      <a:pPr algn="ctr" fontAlgn="b"/>
                      <a:r>
                        <a:rPr lang="en-IE" sz="1100" b="0" i="1" u="none" strike="noStrike">
                          <a:solidFill>
                            <a:schemeClr val="bg1"/>
                          </a:solidFill>
                          <a:effectLst/>
                          <a:latin typeface="Calibri"/>
                        </a:rPr>
                        <a:t>147</a:t>
                      </a:r>
                    </a:p>
                  </a:txBody>
                  <a:tcPr marL="9525" marR="9525" marT="9525" marB="0" anchor="b"/>
                </a:tc>
                <a:tc>
                  <a:txBody>
                    <a:bodyPr/>
                    <a:lstStyle/>
                    <a:p>
                      <a:pPr algn="ctr" fontAlgn="b"/>
                      <a:r>
                        <a:rPr lang="en-IE" sz="1100" b="0" i="1" u="none" strike="noStrike">
                          <a:solidFill>
                            <a:schemeClr val="bg1"/>
                          </a:solidFill>
                          <a:effectLst/>
                          <a:latin typeface="Calibri"/>
                        </a:rPr>
                        <a:t>115</a:t>
                      </a:r>
                    </a:p>
                  </a:txBody>
                  <a:tcPr marL="9525" marR="9525" marT="9525" marB="0" anchor="b"/>
                </a:tc>
                <a:tc>
                  <a:txBody>
                    <a:bodyPr/>
                    <a:lstStyle/>
                    <a:p>
                      <a:pPr algn="ctr" fontAlgn="b"/>
                      <a:r>
                        <a:rPr lang="en-IE" sz="1100" b="0" i="1" u="none" strike="noStrike" dirty="0">
                          <a:solidFill>
                            <a:schemeClr val="bg1"/>
                          </a:solidFill>
                          <a:effectLst/>
                          <a:latin typeface="Calibri"/>
                        </a:rPr>
                        <a:t>148</a:t>
                      </a:r>
                    </a:p>
                  </a:txBody>
                  <a:tcPr marL="9525" marR="9525" marT="9525" marB="0" anchor="b"/>
                </a:tc>
              </a:tr>
              <a:tr h="107373">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50%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52%</a:t>
                      </a:r>
                    </a:p>
                  </a:txBody>
                  <a:tcPr marL="9525" marR="9525" marT="9525" marB="0" anchor="b"/>
                </a:tc>
                <a:tc>
                  <a:txBody>
                    <a:bodyPr/>
                    <a:lstStyle/>
                    <a:p>
                      <a:pPr algn="ctr" fontAlgn="b"/>
                      <a:r>
                        <a:rPr lang="en-IE" sz="1100" b="0" i="0" u="none" strike="noStrike" dirty="0">
                          <a:solidFill>
                            <a:schemeClr val="bg1"/>
                          </a:solidFill>
                          <a:effectLst/>
                          <a:latin typeface="Calibri"/>
                        </a:rPr>
                        <a:t>47%</a:t>
                      </a:r>
                    </a:p>
                  </a:txBody>
                  <a:tcPr marL="9525" marR="9525" marT="9525" marB="0" anchor="b"/>
                </a:tc>
                <a:tc>
                  <a:txBody>
                    <a:bodyPr/>
                    <a:lstStyle/>
                    <a:p>
                      <a:pPr algn="ctr" fontAlgn="b"/>
                      <a:r>
                        <a:rPr lang="en-IE" sz="1100" b="0" i="0" u="none" strike="noStrike" dirty="0">
                          <a:solidFill>
                            <a:schemeClr val="bg1"/>
                          </a:solidFill>
                          <a:effectLst/>
                          <a:latin typeface="Calibri"/>
                        </a:rPr>
                        <a:t>48%</a:t>
                      </a:r>
                    </a:p>
                  </a:txBody>
                  <a:tcPr marL="9525" marR="9525" marT="9525" marB="0" anchor="b"/>
                </a:tc>
                <a:tc>
                  <a:txBody>
                    <a:bodyPr/>
                    <a:lstStyle/>
                    <a:p>
                      <a:pPr algn="ctr" fontAlgn="b"/>
                      <a:r>
                        <a:rPr lang="en-IE" sz="1100" b="0" i="0" u="none" strike="noStrike" dirty="0">
                          <a:solidFill>
                            <a:schemeClr val="bg1"/>
                          </a:solidFill>
                          <a:effectLst/>
                          <a:latin typeface="Calibri"/>
                        </a:rPr>
                        <a:t>50%</a:t>
                      </a:r>
                    </a:p>
                  </a:txBody>
                  <a:tcPr marL="9525" marR="9525" marT="9525" marB="0" anchor="b"/>
                </a:tc>
                <a:tc>
                  <a:txBody>
                    <a:bodyPr/>
                    <a:lstStyle/>
                    <a:p>
                      <a:pPr algn="ctr" fontAlgn="b"/>
                      <a:r>
                        <a:rPr lang="en-IE" sz="1100" b="0" i="0" u="none" strike="noStrike">
                          <a:solidFill>
                            <a:schemeClr val="bg1"/>
                          </a:solidFill>
                          <a:effectLst/>
                          <a:latin typeface="Calibri"/>
                        </a:rPr>
                        <a:t>54%</a:t>
                      </a:r>
                    </a:p>
                  </a:txBody>
                  <a:tcPr marL="9525" marR="9525" marT="9525" marB="0" anchor="b"/>
                </a:tc>
                <a:tc>
                  <a:txBody>
                    <a:bodyPr/>
                    <a:lstStyle/>
                    <a:p>
                      <a:pPr algn="ctr" fontAlgn="b"/>
                      <a:r>
                        <a:rPr lang="en-IE" sz="1100" b="0" i="0" u="none" strike="noStrike">
                          <a:solidFill>
                            <a:schemeClr val="bg1"/>
                          </a:solidFill>
                          <a:effectLst/>
                          <a:latin typeface="Calibri"/>
                        </a:rPr>
                        <a:t>50%</a:t>
                      </a:r>
                    </a:p>
                  </a:txBody>
                  <a:tcPr marL="9525" marR="9525" marT="9525" marB="0" anchor="b"/>
                </a:tc>
                <a:tc>
                  <a:txBody>
                    <a:bodyPr/>
                    <a:lstStyle/>
                    <a:p>
                      <a:pPr algn="ctr" fontAlgn="b"/>
                      <a:r>
                        <a:rPr lang="en-IE" sz="1100" b="0" i="0" u="none" strike="noStrike">
                          <a:solidFill>
                            <a:schemeClr val="bg1"/>
                          </a:solidFill>
                          <a:effectLst/>
                          <a:latin typeface="Calibri"/>
                        </a:rPr>
                        <a:t>53%</a:t>
                      </a:r>
                    </a:p>
                  </a:txBody>
                  <a:tcPr marL="9525" marR="9525" marT="9525" marB="0" anchor="b"/>
                </a:tc>
                <a:tc>
                  <a:txBody>
                    <a:bodyPr/>
                    <a:lstStyle/>
                    <a:p>
                      <a:pPr algn="ctr" fontAlgn="b"/>
                      <a:r>
                        <a:rPr lang="en-IE" sz="1100" b="0" i="0" u="none" strike="noStrike" dirty="0">
                          <a:solidFill>
                            <a:schemeClr val="bg1"/>
                          </a:solidFill>
                          <a:effectLst/>
                          <a:latin typeface="Calibri"/>
                        </a:rPr>
                        <a:t>42%</a:t>
                      </a:r>
                    </a:p>
                  </a:txBody>
                  <a:tcPr marL="9525" marR="9525" marT="9525" marB="0" anchor="b"/>
                </a:tc>
              </a:tr>
              <a:tr h="111447">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19%</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30%</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r>
              <a:tr h="107373">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12%</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r>
              <a:tr h="107373">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19%</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22%</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39%</a:t>
                      </a:r>
                    </a:p>
                  </a:txBody>
                  <a:tcPr marL="9525" marR="9525" marT="9525" marB="0" anchor="b">
                    <a:solidFill>
                      <a:schemeClr val="accent1"/>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440262111"/>
              </p:ext>
            </p:extLst>
          </p:nvPr>
        </p:nvGraphicFramePr>
        <p:xfrm>
          <a:off x="158977" y="3412081"/>
          <a:ext cx="7383385" cy="143827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en-IE" sz="1200" i="1" u="none" strike="noStrike" dirty="0" smtClean="0">
                          <a:effectLst/>
                        </a:rPr>
                        <a:t>Base</a:t>
                      </a:r>
                      <a:endParaRPr lang="en-IE" sz="1200" b="1" i="1" u="none" strike="noStrike" dirty="0" smtClean="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807</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324</a:t>
                      </a:r>
                    </a:p>
                  </a:txBody>
                  <a:tcPr marL="9525" marR="9525" marT="9525" marB="0" anchor="b"/>
                </a:tc>
                <a:tc>
                  <a:txBody>
                    <a:bodyPr/>
                    <a:lstStyle/>
                    <a:p>
                      <a:pPr algn="ctr" fontAlgn="b"/>
                      <a:r>
                        <a:rPr lang="en-IE" sz="1100" b="0" i="1" u="none" strike="noStrike" dirty="0">
                          <a:solidFill>
                            <a:schemeClr val="bg1"/>
                          </a:solidFill>
                          <a:effectLst/>
                          <a:latin typeface="Calibri"/>
                        </a:rPr>
                        <a:t>422</a:t>
                      </a:r>
                    </a:p>
                  </a:txBody>
                  <a:tcPr marL="9525" marR="9525" marT="9525" marB="0" anchor="b"/>
                </a:tc>
                <a:tc>
                  <a:txBody>
                    <a:bodyPr/>
                    <a:lstStyle/>
                    <a:p>
                      <a:pPr algn="ctr" fontAlgn="b"/>
                      <a:r>
                        <a:rPr lang="en-IE" sz="1100" b="0" i="1" u="none" strike="noStrike" dirty="0">
                          <a:solidFill>
                            <a:schemeClr val="bg1"/>
                          </a:solidFill>
                          <a:effectLst/>
                          <a:latin typeface="Calibri"/>
                        </a:rPr>
                        <a:t>41</a:t>
                      </a:r>
                    </a:p>
                  </a:txBody>
                  <a:tcPr marL="9525" marR="9525" marT="9525" marB="0" anchor="b"/>
                </a:tc>
                <a:tc>
                  <a:txBody>
                    <a:bodyPr/>
                    <a:lstStyle/>
                    <a:p>
                      <a:pPr algn="ctr" fontAlgn="b"/>
                      <a:r>
                        <a:rPr lang="en-IE" sz="1100" b="0" i="1" u="none" strike="noStrike" dirty="0">
                          <a:solidFill>
                            <a:schemeClr val="bg1"/>
                          </a:solidFill>
                          <a:effectLst/>
                          <a:latin typeface="Calibri"/>
                        </a:rPr>
                        <a:t>234</a:t>
                      </a:r>
                    </a:p>
                  </a:txBody>
                  <a:tcPr marL="9525" marR="9525" marT="9525" marB="0" anchor="b"/>
                </a:tc>
                <a:tc>
                  <a:txBody>
                    <a:bodyPr/>
                    <a:lstStyle/>
                    <a:p>
                      <a:pPr algn="ctr" fontAlgn="b"/>
                      <a:r>
                        <a:rPr lang="en-IE" sz="1100" b="0" i="1" u="none" strike="noStrike" dirty="0">
                          <a:solidFill>
                            <a:schemeClr val="bg1"/>
                          </a:solidFill>
                          <a:effectLst/>
                          <a:latin typeface="Calibri"/>
                        </a:rPr>
                        <a:t>209</a:t>
                      </a:r>
                    </a:p>
                  </a:txBody>
                  <a:tcPr marL="9525" marR="9525" marT="9525" marB="0" anchor="b"/>
                </a:tc>
                <a:tc>
                  <a:txBody>
                    <a:bodyPr/>
                    <a:lstStyle/>
                    <a:p>
                      <a:pPr algn="ctr" fontAlgn="b"/>
                      <a:r>
                        <a:rPr lang="en-IE" sz="1100" b="0" i="1" u="none" strike="noStrike" dirty="0">
                          <a:solidFill>
                            <a:schemeClr val="bg1"/>
                          </a:solidFill>
                          <a:effectLst/>
                          <a:latin typeface="Calibri"/>
                        </a:rPr>
                        <a:t>222</a:t>
                      </a:r>
                    </a:p>
                  </a:txBody>
                  <a:tcPr marL="9525" marR="9525" marT="9525" marB="0" anchor="b"/>
                </a:tc>
                <a:tc>
                  <a:txBody>
                    <a:bodyPr/>
                    <a:lstStyle/>
                    <a:p>
                      <a:pPr algn="ctr" fontAlgn="b"/>
                      <a:r>
                        <a:rPr lang="en-IE" sz="1100" b="0" i="1" u="none" strike="noStrike" dirty="0">
                          <a:solidFill>
                            <a:schemeClr val="bg1"/>
                          </a:solidFill>
                          <a:effectLst/>
                          <a:latin typeface="Calibri"/>
                        </a:rPr>
                        <a:t>141</a:t>
                      </a:r>
                    </a:p>
                  </a:txBody>
                  <a:tcPr marL="9525" marR="9525" marT="9525" marB="0" anchor="b"/>
                </a:tc>
              </a:tr>
              <a:tr h="41506">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50%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50%</a:t>
                      </a:r>
                    </a:p>
                  </a:txBody>
                  <a:tcPr marL="9525" marR="9525" marT="9525" marB="0" anchor="b"/>
                </a:tc>
                <a:tc>
                  <a:txBody>
                    <a:bodyPr/>
                    <a:lstStyle/>
                    <a:p>
                      <a:pPr algn="ctr" fontAlgn="b"/>
                      <a:r>
                        <a:rPr lang="en-IE" sz="1100" b="0" i="0" u="none" strike="noStrike" dirty="0">
                          <a:solidFill>
                            <a:schemeClr val="bg1"/>
                          </a:solidFill>
                          <a:effectLst/>
                          <a:latin typeface="Calibri"/>
                        </a:rPr>
                        <a:t>50%</a:t>
                      </a:r>
                    </a:p>
                  </a:txBody>
                  <a:tcPr marL="9525" marR="9525" marT="9525" marB="0" anchor="b"/>
                </a:tc>
                <a:tc>
                  <a:txBody>
                    <a:bodyPr/>
                    <a:lstStyle/>
                    <a:p>
                      <a:pPr algn="ctr" fontAlgn="b"/>
                      <a:r>
                        <a:rPr lang="en-IE" sz="1100" b="0" i="0" u="none" strike="noStrike" dirty="0">
                          <a:solidFill>
                            <a:schemeClr val="bg1"/>
                          </a:solidFill>
                          <a:effectLst/>
                          <a:latin typeface="Calibri"/>
                        </a:rPr>
                        <a:t>31%</a:t>
                      </a:r>
                    </a:p>
                  </a:txBody>
                  <a:tcPr marL="9525" marR="9525" marT="9525" marB="0" anchor="b">
                    <a:solidFill>
                      <a:schemeClr val="bg2">
                        <a:lumMod val="40000"/>
                        <a:lumOff val="60000"/>
                      </a:schemeClr>
                    </a:solidFill>
                  </a:tcPr>
                </a:tc>
                <a:tc>
                  <a:txBody>
                    <a:bodyPr/>
                    <a:lstStyle/>
                    <a:p>
                      <a:pPr algn="ctr" fontAlgn="b"/>
                      <a:r>
                        <a:rPr lang="en-IE" sz="1100" b="0" i="0" u="none" strike="noStrike" dirty="0">
                          <a:solidFill>
                            <a:schemeClr val="bg1"/>
                          </a:solidFill>
                          <a:effectLst/>
                          <a:latin typeface="Calibri"/>
                        </a:rPr>
                        <a:t>53%</a:t>
                      </a:r>
                    </a:p>
                  </a:txBody>
                  <a:tcPr marL="9525" marR="9525" marT="9525" marB="0" anchor="b"/>
                </a:tc>
                <a:tc>
                  <a:txBody>
                    <a:bodyPr/>
                    <a:lstStyle/>
                    <a:p>
                      <a:pPr algn="ctr" fontAlgn="b"/>
                      <a:r>
                        <a:rPr lang="en-IE" sz="1100" b="0" i="0" u="none" strike="noStrike" dirty="0">
                          <a:solidFill>
                            <a:schemeClr val="bg1"/>
                          </a:solidFill>
                          <a:effectLst/>
                          <a:latin typeface="Calibri"/>
                        </a:rPr>
                        <a:t>46%</a:t>
                      </a:r>
                    </a:p>
                  </a:txBody>
                  <a:tcPr marL="9525" marR="9525" marT="9525" marB="0" anchor="b"/>
                </a:tc>
                <a:tc>
                  <a:txBody>
                    <a:bodyPr/>
                    <a:lstStyle/>
                    <a:p>
                      <a:pPr algn="ctr" fontAlgn="b"/>
                      <a:r>
                        <a:rPr lang="en-IE" sz="1100" b="0" i="0" u="none" strike="noStrike">
                          <a:solidFill>
                            <a:schemeClr val="bg1"/>
                          </a:solidFill>
                          <a:effectLst/>
                          <a:latin typeface="Calibri"/>
                        </a:rPr>
                        <a:t>47%</a:t>
                      </a:r>
                    </a:p>
                  </a:txBody>
                  <a:tcPr marL="9525" marR="9525" marT="9525" marB="0" anchor="b"/>
                </a:tc>
                <a:tc>
                  <a:txBody>
                    <a:bodyPr/>
                    <a:lstStyle/>
                    <a:p>
                      <a:pPr algn="ctr" fontAlgn="b"/>
                      <a:r>
                        <a:rPr lang="en-IE" sz="1100" b="0" i="0" u="none" strike="noStrike">
                          <a:solidFill>
                            <a:schemeClr val="bg1"/>
                          </a:solidFill>
                          <a:effectLst/>
                          <a:latin typeface="Calibri"/>
                        </a:rPr>
                        <a:t>53%</a:t>
                      </a:r>
                    </a:p>
                  </a:txBody>
                  <a:tcPr marL="9525" marR="9525" marT="9525" marB="0" anchor="b"/>
                </a:tc>
              </a:tr>
              <a:tr h="81866">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19%</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36%</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r>
              <a:tr h="41506">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12%</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r>
              <a:tr h="0">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19%</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21%</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24%</a:t>
                      </a:r>
                    </a:p>
                  </a:txBody>
                  <a:tcPr marL="9525" marR="9525" marT="9525" marB="0" anchor="b"/>
                </a:tc>
                <a:tc>
                  <a:txBody>
                    <a:bodyPr/>
                    <a:lstStyle/>
                    <a:p>
                      <a:pPr algn="ctr" fontAlgn="b"/>
                      <a:r>
                        <a:rPr lang="en-IE" sz="1100" b="0" i="0" u="none" strike="noStrike" dirty="0">
                          <a:solidFill>
                            <a:schemeClr val="bg1"/>
                          </a:solidFill>
                          <a:effectLst/>
                          <a:latin typeface="Calibri"/>
                        </a:rPr>
                        <a:t>22%</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r>
            </a:tbl>
          </a:graphicData>
        </a:graphic>
      </p:graphicFrame>
    </p:spTree>
    <p:extLst>
      <p:ext uri="{BB962C8B-B14F-4D97-AF65-F5344CB8AC3E}">
        <p14:creationId xmlns:p14="http://schemas.microsoft.com/office/powerpoint/2010/main" val="3498291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09" y="269136"/>
            <a:ext cx="2994666" cy="369332"/>
          </a:xfrm>
        </p:spPr>
        <p:txBody>
          <a:bodyPr/>
          <a:lstStyle/>
          <a:p>
            <a:r>
              <a:rPr lang="en-IE" dirty="0" smtClean="0"/>
              <a:t>Research Methodology</a:t>
            </a:r>
            <a:endParaRPr lang="en-IE" dirty="0"/>
          </a:p>
        </p:txBody>
      </p:sp>
      <p:sp>
        <p:nvSpPr>
          <p:cNvPr id="3" name="Text Placeholder 2"/>
          <p:cNvSpPr>
            <a:spLocks noGrp="1"/>
          </p:cNvSpPr>
          <p:nvPr>
            <p:ph type="body" sz="quarter" idx="13"/>
          </p:nvPr>
        </p:nvSpPr>
        <p:spPr>
          <a:xfrm>
            <a:off x="400049" y="721571"/>
            <a:ext cx="7449541" cy="5555367"/>
          </a:xfrm>
        </p:spPr>
        <p:txBody>
          <a:bodyPr/>
          <a:lstStyle/>
          <a:p>
            <a:pPr>
              <a:spcBef>
                <a:spcPts val="600"/>
              </a:spcBef>
              <a:spcAft>
                <a:spcPts val="1200"/>
              </a:spcAft>
              <a:buClr>
                <a:schemeClr val="bg2"/>
              </a:buClr>
            </a:pPr>
            <a:r>
              <a:rPr lang="en-IE" dirty="0">
                <a:solidFill>
                  <a:schemeClr val="bg1"/>
                </a:solidFill>
              </a:rPr>
              <a:t>The research was conducted </a:t>
            </a:r>
            <a:r>
              <a:rPr lang="en-IE" dirty="0" smtClean="0">
                <a:solidFill>
                  <a:schemeClr val="bg1"/>
                </a:solidFill>
              </a:rPr>
              <a:t>in February 2016, </a:t>
            </a:r>
            <a:r>
              <a:rPr lang="en-IE" dirty="0">
                <a:solidFill>
                  <a:schemeClr val="bg1"/>
                </a:solidFill>
              </a:rPr>
              <a:t>using RED C’s telephone omnibus survey, RED Express. </a:t>
            </a:r>
            <a:r>
              <a:rPr lang="en-IE" dirty="0" smtClean="0">
                <a:solidFill>
                  <a:schemeClr val="bg1"/>
                </a:solidFill>
              </a:rPr>
              <a:t>This is the same methodology used for both the May 2015 and the February 2016 research. </a:t>
            </a:r>
          </a:p>
          <a:p>
            <a:pPr>
              <a:spcBef>
                <a:spcPts val="600"/>
              </a:spcBef>
              <a:spcAft>
                <a:spcPts val="1200"/>
              </a:spcAft>
              <a:buClr>
                <a:schemeClr val="bg2"/>
              </a:buClr>
            </a:pPr>
            <a:r>
              <a:rPr lang="en-IE" b="1" dirty="0" smtClean="0">
                <a:solidFill>
                  <a:schemeClr val="bg1"/>
                </a:solidFill>
              </a:rPr>
              <a:t>1,002 adults </a:t>
            </a:r>
            <a:r>
              <a:rPr lang="en-IE" b="1" dirty="0">
                <a:solidFill>
                  <a:schemeClr val="bg1"/>
                </a:solidFill>
              </a:rPr>
              <a:t>aged 18+ </a:t>
            </a:r>
            <a:r>
              <a:rPr lang="en-IE" dirty="0">
                <a:solidFill>
                  <a:schemeClr val="bg1"/>
                </a:solidFill>
              </a:rPr>
              <a:t>were interviewed over the telephone between </a:t>
            </a:r>
            <a:r>
              <a:rPr lang="en-IE" b="1" dirty="0" smtClean="0">
                <a:solidFill>
                  <a:schemeClr val="bg1"/>
                </a:solidFill>
              </a:rPr>
              <a:t>18</a:t>
            </a:r>
            <a:r>
              <a:rPr lang="en-IE" b="1" baseline="30000" dirty="0" smtClean="0">
                <a:solidFill>
                  <a:schemeClr val="bg1"/>
                </a:solidFill>
              </a:rPr>
              <a:t>th</a:t>
            </a:r>
            <a:r>
              <a:rPr lang="en-IE" b="1" dirty="0" smtClean="0">
                <a:solidFill>
                  <a:schemeClr val="bg1"/>
                </a:solidFill>
              </a:rPr>
              <a:t> – 22</a:t>
            </a:r>
            <a:r>
              <a:rPr lang="en-IE" b="1" baseline="30000" dirty="0" smtClean="0">
                <a:solidFill>
                  <a:schemeClr val="bg1"/>
                </a:solidFill>
              </a:rPr>
              <a:t>nd</a:t>
            </a:r>
            <a:r>
              <a:rPr lang="en-IE" b="1" dirty="0" smtClean="0">
                <a:solidFill>
                  <a:schemeClr val="bg1"/>
                </a:solidFill>
              </a:rPr>
              <a:t> February 2016. </a:t>
            </a:r>
            <a:endParaRPr lang="en-IE" b="1" dirty="0">
              <a:solidFill>
                <a:schemeClr val="bg1"/>
              </a:solidFill>
            </a:endParaRPr>
          </a:p>
          <a:p>
            <a:pPr>
              <a:spcBef>
                <a:spcPts val="600"/>
              </a:spcBef>
              <a:spcAft>
                <a:spcPts val="1200"/>
              </a:spcAft>
              <a:buClr>
                <a:schemeClr val="bg2"/>
              </a:buClr>
            </a:pPr>
            <a:r>
              <a:rPr lang="en-IE" dirty="0">
                <a:solidFill>
                  <a:schemeClr val="bg1"/>
                </a:solidFill>
              </a:rPr>
              <a:t>Quotas were set and data weighted to know profiles on age, gender, class and region to ensure that the sample is representative of the total Irish adult population.</a:t>
            </a:r>
          </a:p>
          <a:p>
            <a:pPr>
              <a:spcBef>
                <a:spcPts val="600"/>
              </a:spcBef>
              <a:spcAft>
                <a:spcPts val="1200"/>
              </a:spcAft>
              <a:buClr>
                <a:schemeClr val="bg2"/>
              </a:buClr>
            </a:pPr>
            <a:r>
              <a:rPr lang="en-IE" dirty="0" smtClean="0">
                <a:solidFill>
                  <a:schemeClr val="bg1"/>
                </a:solidFill>
              </a:rPr>
              <a:t>In </a:t>
            </a:r>
            <a:r>
              <a:rPr lang="en-IE" dirty="0">
                <a:solidFill>
                  <a:schemeClr val="bg1"/>
                </a:solidFill>
              </a:rPr>
              <a:t>addition to this, RED Express uses a Random Digit Dial (RDD) method across landline and mobile to ensure that ex-directory households or those with no landline are included in the </a:t>
            </a:r>
            <a:r>
              <a:rPr lang="en-IE" dirty="0" smtClean="0">
                <a:solidFill>
                  <a:schemeClr val="bg1"/>
                </a:solidFill>
              </a:rPr>
              <a:t>sample – </a:t>
            </a:r>
            <a:r>
              <a:rPr lang="en-IE" b="1" dirty="0" smtClean="0">
                <a:solidFill>
                  <a:schemeClr val="bg1"/>
                </a:solidFill>
              </a:rPr>
              <a:t>ensuring maximum representation</a:t>
            </a:r>
            <a:r>
              <a:rPr lang="en-IE" dirty="0" smtClean="0">
                <a:solidFill>
                  <a:schemeClr val="bg1"/>
                </a:solidFill>
              </a:rPr>
              <a:t>.</a:t>
            </a:r>
            <a:endParaRPr lang="en-IE" dirty="0">
              <a:solidFill>
                <a:schemeClr val="bg1"/>
              </a:solidFill>
            </a:endParaRPr>
          </a:p>
          <a:p>
            <a:pPr>
              <a:spcBef>
                <a:spcPts val="600"/>
              </a:spcBef>
              <a:spcAft>
                <a:spcPts val="1200"/>
              </a:spcAft>
              <a:buClr>
                <a:schemeClr val="bg2"/>
              </a:buClr>
            </a:pPr>
            <a:r>
              <a:rPr lang="en-IE" dirty="0">
                <a:solidFill>
                  <a:schemeClr val="bg1"/>
                </a:solidFill>
              </a:rPr>
              <a:t>The margin of error on a sample size of </a:t>
            </a:r>
            <a:r>
              <a:rPr lang="en-IE" dirty="0" smtClean="0">
                <a:solidFill>
                  <a:schemeClr val="bg1"/>
                </a:solidFill>
              </a:rPr>
              <a:t>1,002 </a:t>
            </a:r>
            <a:r>
              <a:rPr lang="en-IE" dirty="0">
                <a:solidFill>
                  <a:schemeClr val="bg1"/>
                </a:solidFill>
              </a:rPr>
              <a:t>is +/- </a:t>
            </a:r>
            <a:r>
              <a:rPr lang="en-IE" dirty="0" smtClean="0">
                <a:solidFill>
                  <a:schemeClr val="bg1"/>
                </a:solidFill>
              </a:rPr>
              <a:t>3.1%.</a:t>
            </a:r>
            <a:endParaRPr lang="en-IE" dirty="0">
              <a:solidFill>
                <a:schemeClr val="bg1"/>
              </a:solidFill>
            </a:endParaRPr>
          </a:p>
          <a:p>
            <a:pPr>
              <a:spcBef>
                <a:spcPts val="600"/>
              </a:spcBef>
              <a:spcAft>
                <a:spcPts val="1200"/>
              </a:spcAft>
              <a:buClr>
                <a:schemeClr val="bg2"/>
              </a:buClr>
            </a:pPr>
            <a:r>
              <a:rPr lang="en-IE" dirty="0">
                <a:solidFill>
                  <a:schemeClr val="bg1"/>
                </a:solidFill>
              </a:rPr>
              <a:t>Throughout, we have highlighted demographic information of interest, with the aim of helping to inform </a:t>
            </a:r>
            <a:r>
              <a:rPr lang="en-IE" dirty="0" smtClean="0">
                <a:solidFill>
                  <a:schemeClr val="bg1"/>
                </a:solidFill>
              </a:rPr>
              <a:t>Amnesty International Ireland’s </a:t>
            </a:r>
            <a:r>
              <a:rPr lang="en-IE" dirty="0">
                <a:solidFill>
                  <a:schemeClr val="bg1"/>
                </a:solidFill>
              </a:rPr>
              <a:t>future plans and communications strategy</a:t>
            </a:r>
            <a:r>
              <a:rPr lang="en-IE" dirty="0" smtClean="0">
                <a:solidFill>
                  <a:schemeClr val="bg1"/>
                </a:solidFill>
              </a:rPr>
              <a:t>.</a:t>
            </a:r>
          </a:p>
          <a:p>
            <a:pPr>
              <a:spcBef>
                <a:spcPts val="600"/>
              </a:spcBef>
              <a:spcAft>
                <a:spcPts val="1200"/>
              </a:spcAft>
              <a:buClr>
                <a:schemeClr val="bg2"/>
              </a:buClr>
            </a:pPr>
            <a:r>
              <a:rPr lang="en-IE" dirty="0">
                <a:solidFill>
                  <a:schemeClr val="bg1"/>
                </a:solidFill>
              </a:rPr>
              <a:t>Throughout the deck the following notations apply:</a:t>
            </a:r>
          </a:p>
          <a:p>
            <a:pPr marL="0" indent="0">
              <a:spcBef>
                <a:spcPts val="600"/>
              </a:spcBef>
              <a:spcAft>
                <a:spcPts val="1200"/>
              </a:spcAft>
              <a:buClr>
                <a:schemeClr val="bg2"/>
              </a:buClr>
              <a:buNone/>
            </a:pPr>
            <a:endParaRPr lang="en-IE" dirty="0">
              <a:solidFill>
                <a:schemeClr val="bg1"/>
              </a:solidFill>
            </a:endParaRPr>
          </a:p>
        </p:txBody>
      </p:sp>
      <p:pic>
        <p:nvPicPr>
          <p:cNvPr id="6" name="Picture Placeholder 5"/>
          <p:cNvPicPr>
            <a:picLocks noGrp="1" noChangeAspect="1"/>
          </p:cNvPicPr>
          <p:nvPr>
            <p:ph type="pic" sz="quarter" idx="11"/>
          </p:nvPr>
        </p:nvPicPr>
        <p:blipFill>
          <a:blip r:embed="rId2" cstate="email">
            <a:extLst>
              <a:ext uri="{28A0092B-C50C-407E-A947-70E740481C1C}">
                <a14:useLocalDpi xmlns:a14="http://schemas.microsoft.com/office/drawing/2010/main"/>
              </a:ext>
            </a:extLst>
          </a:blip>
          <a:srcRect/>
          <a:stretch>
            <a:fillRect/>
          </a:stretch>
        </p:blipFill>
        <p:spPr/>
      </p:pic>
      <p:grpSp>
        <p:nvGrpSpPr>
          <p:cNvPr id="12" name="Group 11"/>
          <p:cNvGrpSpPr/>
          <p:nvPr/>
        </p:nvGrpSpPr>
        <p:grpSpPr>
          <a:xfrm>
            <a:off x="1913064" y="5864397"/>
            <a:ext cx="1246667" cy="330071"/>
            <a:chOff x="1381202" y="5899103"/>
            <a:chExt cx="1246667" cy="330071"/>
          </a:xfrm>
        </p:grpSpPr>
        <p:sp>
          <p:nvSpPr>
            <p:cNvPr id="13" name="Textfeld 93"/>
            <p:cNvSpPr txBox="1"/>
            <p:nvPr/>
          </p:nvSpPr>
          <p:spPr bwMode="gray">
            <a:xfrm>
              <a:off x="1926030" y="5905388"/>
              <a:ext cx="701839" cy="317500"/>
            </a:xfrm>
            <a:prstGeom prst="rect">
              <a:avLst/>
            </a:prstGeom>
            <a:noFill/>
          </p:spPr>
          <p:txBody>
            <a:bodyPr lIns="0" tIns="0" rIns="0" bIns="0" anchor="ct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de-DE" sz="1800" b="1" i="0" u="none" strike="noStrike" kern="0" cap="none" spc="0" normalizeH="0" baseline="0" noProof="0" dirty="0" smtClean="0">
                  <a:ln>
                    <a:noFill/>
                  </a:ln>
                  <a:solidFill>
                    <a:srgbClr val="50C9B5">
                      <a:lumMod val="75000"/>
                    </a:srgbClr>
                  </a:solidFill>
                  <a:effectLst/>
                  <a:uLnTx/>
                  <a:uFillTx/>
                  <a:cs typeface="Arial" pitchFamily="34" charset="0"/>
                </a:rPr>
                <a:t>Higher</a:t>
              </a:r>
              <a:endParaRPr kumimoji="0" lang="de-DE" sz="1800" b="1" i="0" u="none" strike="noStrike" kern="0" cap="none" spc="0" normalizeH="0" baseline="0" noProof="0" dirty="0">
                <a:ln>
                  <a:noFill/>
                </a:ln>
                <a:solidFill>
                  <a:srgbClr val="50C9B5">
                    <a:lumMod val="75000"/>
                  </a:srgbClr>
                </a:solidFill>
                <a:effectLst/>
                <a:uLnTx/>
                <a:uFillTx/>
                <a:cs typeface="Arial" pitchFamily="34" charset="0"/>
              </a:endParaRPr>
            </a:p>
          </p:txBody>
        </p:sp>
        <p:sp>
          <p:nvSpPr>
            <p:cNvPr id="14" name="Rectangle 13"/>
            <p:cNvSpPr/>
            <p:nvPr/>
          </p:nvSpPr>
          <p:spPr>
            <a:xfrm>
              <a:off x="1381202" y="5899103"/>
              <a:ext cx="464581" cy="330071"/>
            </a:xfrm>
            <a:prstGeom prst="rect">
              <a:avLst/>
            </a:prstGeom>
            <a:noFill/>
            <a:ln w="12700" cap="flat" cmpd="sng" algn="ctr">
              <a:solidFill>
                <a:srgbClr val="50C9B5"/>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smtClean="0">
                <a:ln>
                  <a:noFill/>
                </a:ln>
                <a:solidFill>
                  <a:srgbClr val="FFFFFF"/>
                </a:solidFill>
                <a:effectLst/>
                <a:uLnTx/>
                <a:uFillTx/>
                <a:latin typeface="Calibri"/>
                <a:ea typeface="+mn-ea"/>
                <a:cs typeface="+mn-cs"/>
              </a:endParaRPr>
            </a:p>
          </p:txBody>
        </p:sp>
      </p:grpSp>
      <p:grpSp>
        <p:nvGrpSpPr>
          <p:cNvPr id="15" name="Group 14"/>
          <p:cNvGrpSpPr/>
          <p:nvPr/>
        </p:nvGrpSpPr>
        <p:grpSpPr>
          <a:xfrm>
            <a:off x="3519442" y="5864397"/>
            <a:ext cx="1246667" cy="330071"/>
            <a:chOff x="1381202" y="5899103"/>
            <a:chExt cx="1246667" cy="330071"/>
          </a:xfrm>
        </p:grpSpPr>
        <p:sp>
          <p:nvSpPr>
            <p:cNvPr id="16" name="Textfeld 93"/>
            <p:cNvSpPr txBox="1"/>
            <p:nvPr/>
          </p:nvSpPr>
          <p:spPr bwMode="gray">
            <a:xfrm>
              <a:off x="1926030" y="5905388"/>
              <a:ext cx="701839" cy="317500"/>
            </a:xfrm>
            <a:prstGeom prst="rect">
              <a:avLst/>
            </a:prstGeom>
            <a:noFill/>
          </p:spPr>
          <p:txBody>
            <a:bodyPr lIns="0" tIns="0" rIns="0" bIns="0" anchor="ct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de-DE" sz="1800" b="1" i="0" u="none" strike="noStrike" kern="0" cap="none" spc="0" normalizeH="0" baseline="0" noProof="0" dirty="0" smtClean="0">
                  <a:ln>
                    <a:noFill/>
                  </a:ln>
                  <a:solidFill>
                    <a:srgbClr val="D0103A"/>
                  </a:solidFill>
                  <a:effectLst/>
                  <a:uLnTx/>
                  <a:uFillTx/>
                  <a:cs typeface="Arial" pitchFamily="34" charset="0"/>
                </a:rPr>
                <a:t>Lower</a:t>
              </a:r>
              <a:endParaRPr kumimoji="0" lang="de-DE" sz="1800" b="1" i="0" u="none" strike="noStrike" kern="0" cap="none" spc="0" normalizeH="0" baseline="0" noProof="0" dirty="0">
                <a:ln>
                  <a:noFill/>
                </a:ln>
                <a:solidFill>
                  <a:srgbClr val="D0103A"/>
                </a:solidFill>
                <a:effectLst/>
                <a:uLnTx/>
                <a:uFillTx/>
                <a:cs typeface="Arial" pitchFamily="34" charset="0"/>
              </a:endParaRPr>
            </a:p>
          </p:txBody>
        </p:sp>
        <p:sp>
          <p:nvSpPr>
            <p:cNvPr id="17" name="Rectangle 16"/>
            <p:cNvSpPr/>
            <p:nvPr/>
          </p:nvSpPr>
          <p:spPr>
            <a:xfrm>
              <a:off x="1381202" y="5899103"/>
              <a:ext cx="464581" cy="330071"/>
            </a:xfrm>
            <a:prstGeom prst="rect">
              <a:avLst/>
            </a:prstGeom>
            <a:noFill/>
            <a:ln w="12700" cap="flat" cmpd="sng" algn="ctr">
              <a:solidFill>
                <a:srgbClr val="D0103A"/>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smtClean="0">
                <a:ln>
                  <a:noFill/>
                </a:ln>
                <a:solidFill>
                  <a:srgbClr val="FFFFFF"/>
                </a:solidFill>
                <a:effectLst/>
                <a:uLnTx/>
                <a:uFillTx/>
                <a:latin typeface="Calibri"/>
                <a:ea typeface="+mn-ea"/>
                <a:cs typeface="+mn-cs"/>
              </a:endParaRPr>
            </a:p>
          </p:txBody>
        </p:sp>
      </p:grpSp>
    </p:spTree>
    <p:extLst>
      <p:ext uri="{BB962C8B-B14F-4D97-AF65-F5344CB8AC3E}">
        <p14:creationId xmlns:p14="http://schemas.microsoft.com/office/powerpoint/2010/main" val="1689279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8482"/>
            <a:ext cx="7742697" cy="738664"/>
          </a:xfrm>
        </p:spPr>
        <p:txBody>
          <a:bodyPr/>
          <a:lstStyle/>
          <a:p>
            <a:pPr>
              <a:spcAft>
                <a:spcPts val="0"/>
              </a:spcAft>
            </a:pPr>
            <a:r>
              <a:rPr lang="en-GB" dirty="0"/>
              <a:t>Irish politicians should show leadership and deal proactively </a:t>
            </a:r>
            <a:r>
              <a:rPr lang="en-GB" dirty="0" smtClean="0"/>
              <a:t/>
            </a:r>
            <a:br>
              <a:rPr lang="en-GB" dirty="0" smtClean="0"/>
            </a:br>
            <a:r>
              <a:rPr lang="en-GB" dirty="0" smtClean="0"/>
              <a:t>with </a:t>
            </a:r>
            <a:r>
              <a:rPr lang="en-GB" dirty="0"/>
              <a:t>the issue of widening access to abortion in Ireland.</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816570"/>
            <a:ext cx="3072059" cy="215444"/>
          </a:xfrm>
        </p:spPr>
        <p:txBody>
          <a:bodyPr/>
          <a:lstStyle/>
          <a:p>
            <a:r>
              <a:rPr lang="en-IE" dirty="0"/>
              <a:t>(Base: All Adults 18+ who gave an answer)</a:t>
            </a:r>
          </a:p>
        </p:txBody>
      </p:sp>
      <p:sp>
        <p:nvSpPr>
          <p:cNvPr id="5" name="Text Placeholder 4"/>
          <p:cNvSpPr>
            <a:spLocks noGrp="1"/>
          </p:cNvSpPr>
          <p:nvPr>
            <p:ph type="body" sz="quarter" idx="14"/>
          </p:nvPr>
        </p:nvSpPr>
        <p:spPr>
          <a:xfrm>
            <a:off x="138229" y="5969201"/>
            <a:ext cx="6921795" cy="512961"/>
          </a:xfrm>
        </p:spPr>
        <p:txBody>
          <a:bodyPr/>
          <a:lstStyle/>
          <a:p>
            <a:r>
              <a:rPr lang="en-IE" sz="1400" dirty="0" smtClean="0"/>
              <a:t>Those aged 65+ are also less likely to agree that </a:t>
            </a:r>
            <a:r>
              <a:rPr lang="en-GB" sz="1400" dirty="0"/>
              <a:t>Irish politicians should show leadership and deal proactively </a:t>
            </a:r>
            <a:r>
              <a:rPr lang="en-GB" sz="1400" dirty="0" smtClean="0"/>
              <a:t>with </a:t>
            </a:r>
            <a:r>
              <a:rPr lang="en-GB" sz="1400" dirty="0"/>
              <a:t>the issue of widening access to abortion in Ireland</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48180572"/>
              </p:ext>
            </p:extLst>
          </p:nvPr>
        </p:nvGraphicFramePr>
        <p:xfrm>
          <a:off x="144000" y="1483266"/>
          <a:ext cx="8855996" cy="1286128"/>
        </p:xfrm>
        <a:graphic>
          <a:graphicData uri="http://schemas.openxmlformats.org/drawingml/2006/table">
            <a:tbl>
              <a:tblPr firstRow="1" bandRow="1">
                <a:tableStyleId>{00A15C55-8517-42AA-B614-E9B94910E393}</a:tableStyleId>
              </a:tblPr>
              <a:tblGrid>
                <a:gridCol w="1600133"/>
                <a:gridCol w="806207"/>
                <a:gridCol w="806207"/>
                <a:gridCol w="806207"/>
                <a:gridCol w="806207"/>
                <a:gridCol w="806207"/>
                <a:gridCol w="806207"/>
                <a:gridCol w="806207"/>
                <a:gridCol w="806207"/>
                <a:gridCol w="806207"/>
              </a:tblGrid>
              <a:tr h="102236">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r>
              <a:tr h="102236">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r>
              <a:tr h="102236">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831</a:t>
                      </a:r>
                    </a:p>
                  </a:txBody>
                  <a:tcPr marL="9525" marR="9525" marT="9525" marB="0" anchor="b">
                    <a:solidFill>
                      <a:schemeClr val="accent4"/>
                    </a:solidFill>
                  </a:tcPr>
                </a:tc>
                <a:tc>
                  <a:txBody>
                    <a:bodyPr/>
                    <a:lstStyle/>
                    <a:p>
                      <a:pPr algn="ctr" fontAlgn="b"/>
                      <a:r>
                        <a:rPr lang="en-IE" sz="1100" b="0" i="1" u="none" strike="noStrike">
                          <a:solidFill>
                            <a:schemeClr val="bg1"/>
                          </a:solidFill>
                          <a:effectLst/>
                          <a:latin typeface="Calibri"/>
                        </a:rPr>
                        <a:t>404</a:t>
                      </a:r>
                    </a:p>
                  </a:txBody>
                  <a:tcPr marL="9525" marR="9525" marT="9525" marB="0" anchor="b"/>
                </a:tc>
                <a:tc>
                  <a:txBody>
                    <a:bodyPr/>
                    <a:lstStyle/>
                    <a:p>
                      <a:pPr algn="ctr" fontAlgn="b"/>
                      <a:r>
                        <a:rPr lang="en-IE" sz="1100" b="0" i="1" u="none" strike="noStrike" dirty="0">
                          <a:solidFill>
                            <a:schemeClr val="bg1"/>
                          </a:solidFill>
                          <a:effectLst/>
                          <a:latin typeface="Calibri"/>
                        </a:rPr>
                        <a:t>427</a:t>
                      </a:r>
                    </a:p>
                  </a:txBody>
                  <a:tcPr marL="9525" marR="9525" marT="9525" marB="0" anchor="b"/>
                </a:tc>
                <a:tc>
                  <a:txBody>
                    <a:bodyPr/>
                    <a:lstStyle/>
                    <a:p>
                      <a:pPr algn="ctr" fontAlgn="b"/>
                      <a:r>
                        <a:rPr lang="en-IE" sz="1100" b="0" i="1" u="none" strike="noStrike" dirty="0">
                          <a:solidFill>
                            <a:schemeClr val="bg1"/>
                          </a:solidFill>
                          <a:effectLst/>
                          <a:latin typeface="Calibri"/>
                        </a:rPr>
                        <a:t>74</a:t>
                      </a:r>
                    </a:p>
                  </a:txBody>
                  <a:tcPr marL="9525" marR="9525" marT="9525" marB="0" anchor="b"/>
                </a:tc>
                <a:tc>
                  <a:txBody>
                    <a:bodyPr/>
                    <a:lstStyle/>
                    <a:p>
                      <a:pPr algn="ctr" fontAlgn="b"/>
                      <a:r>
                        <a:rPr lang="en-IE" sz="1100" b="0" i="1" u="none" strike="noStrike" dirty="0">
                          <a:solidFill>
                            <a:schemeClr val="bg1"/>
                          </a:solidFill>
                          <a:effectLst/>
                          <a:latin typeface="Calibri"/>
                        </a:rPr>
                        <a:t>159</a:t>
                      </a:r>
                    </a:p>
                  </a:txBody>
                  <a:tcPr marL="9525" marR="9525" marT="9525" marB="0" anchor="b"/>
                </a:tc>
                <a:tc>
                  <a:txBody>
                    <a:bodyPr/>
                    <a:lstStyle/>
                    <a:p>
                      <a:pPr algn="ctr" fontAlgn="b"/>
                      <a:r>
                        <a:rPr lang="en-IE" sz="1100" b="0" i="1" u="none" strike="noStrike" dirty="0">
                          <a:solidFill>
                            <a:schemeClr val="bg1"/>
                          </a:solidFill>
                          <a:effectLst/>
                          <a:latin typeface="Calibri"/>
                        </a:rPr>
                        <a:t>173</a:t>
                      </a:r>
                    </a:p>
                  </a:txBody>
                  <a:tcPr marL="9525" marR="9525" marT="9525" marB="0" anchor="b"/>
                </a:tc>
                <a:tc>
                  <a:txBody>
                    <a:bodyPr/>
                    <a:lstStyle/>
                    <a:p>
                      <a:pPr algn="ctr" fontAlgn="b"/>
                      <a:r>
                        <a:rPr lang="en-IE" sz="1100" b="0" i="1" u="none" strike="noStrike" dirty="0">
                          <a:solidFill>
                            <a:schemeClr val="bg1"/>
                          </a:solidFill>
                          <a:effectLst/>
                          <a:latin typeface="Calibri"/>
                        </a:rPr>
                        <a:t>147</a:t>
                      </a:r>
                    </a:p>
                  </a:txBody>
                  <a:tcPr marL="9525" marR="9525" marT="9525" marB="0" anchor="b"/>
                </a:tc>
                <a:tc>
                  <a:txBody>
                    <a:bodyPr/>
                    <a:lstStyle/>
                    <a:p>
                      <a:pPr algn="ctr" fontAlgn="b"/>
                      <a:r>
                        <a:rPr lang="en-IE" sz="1100" b="0" i="1" u="none" strike="noStrike" dirty="0">
                          <a:solidFill>
                            <a:schemeClr val="bg1"/>
                          </a:solidFill>
                          <a:effectLst/>
                          <a:latin typeface="Calibri"/>
                        </a:rPr>
                        <a:t>121</a:t>
                      </a:r>
                    </a:p>
                  </a:txBody>
                  <a:tcPr marL="9525" marR="9525" marT="9525" marB="0" anchor="b"/>
                </a:tc>
                <a:tc>
                  <a:txBody>
                    <a:bodyPr/>
                    <a:lstStyle/>
                    <a:p>
                      <a:pPr algn="ctr" fontAlgn="b"/>
                      <a:r>
                        <a:rPr lang="en-IE" sz="1100" b="0" i="1" u="none" strike="noStrike" dirty="0">
                          <a:solidFill>
                            <a:schemeClr val="bg1"/>
                          </a:solidFill>
                          <a:effectLst/>
                          <a:latin typeface="Calibri"/>
                        </a:rPr>
                        <a:t>156</a:t>
                      </a:r>
                    </a:p>
                  </a:txBody>
                  <a:tcPr marL="9525" marR="9525" marT="9525" marB="0" anchor="b"/>
                </a:tc>
              </a:tr>
              <a:tr h="94139">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57%</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57%</a:t>
                      </a:r>
                    </a:p>
                  </a:txBody>
                  <a:tcPr marL="9525" marR="9525" marT="9525" marB="0" anchor="b"/>
                </a:tc>
                <a:tc>
                  <a:txBody>
                    <a:bodyPr/>
                    <a:lstStyle/>
                    <a:p>
                      <a:pPr algn="ctr" fontAlgn="b"/>
                      <a:r>
                        <a:rPr lang="en-IE" sz="1100" b="0" i="0" u="none" strike="noStrike">
                          <a:solidFill>
                            <a:schemeClr val="bg1"/>
                          </a:solidFill>
                          <a:effectLst/>
                          <a:latin typeface="Calibri"/>
                        </a:rPr>
                        <a:t>56%</a:t>
                      </a:r>
                    </a:p>
                  </a:txBody>
                  <a:tcPr marL="9525" marR="9525" marT="9525" marB="0" anchor="b"/>
                </a:tc>
                <a:tc>
                  <a:txBody>
                    <a:bodyPr/>
                    <a:lstStyle/>
                    <a:p>
                      <a:pPr algn="ctr" fontAlgn="b"/>
                      <a:r>
                        <a:rPr lang="en-IE" sz="1100" b="0" i="0" u="none" strike="noStrike">
                          <a:solidFill>
                            <a:schemeClr val="bg1"/>
                          </a:solidFill>
                          <a:effectLst/>
                          <a:latin typeface="Calibri"/>
                        </a:rPr>
                        <a:t>63%</a:t>
                      </a:r>
                    </a:p>
                  </a:txBody>
                  <a:tcPr marL="9525" marR="9525" marT="9525" marB="0" anchor="b"/>
                </a:tc>
                <a:tc>
                  <a:txBody>
                    <a:bodyPr/>
                    <a:lstStyle/>
                    <a:p>
                      <a:pPr algn="ctr" fontAlgn="b"/>
                      <a:r>
                        <a:rPr lang="en-IE" sz="1100" b="0" i="0" u="none" strike="noStrike">
                          <a:solidFill>
                            <a:schemeClr val="bg1"/>
                          </a:solidFill>
                          <a:effectLst/>
                          <a:latin typeface="Calibri"/>
                        </a:rPr>
                        <a:t>62%</a:t>
                      </a:r>
                    </a:p>
                  </a:txBody>
                  <a:tcPr marL="9525" marR="9525" marT="9525" marB="0" anchor="b"/>
                </a:tc>
                <a:tc>
                  <a:txBody>
                    <a:bodyPr/>
                    <a:lstStyle/>
                    <a:p>
                      <a:pPr algn="ctr" fontAlgn="b"/>
                      <a:r>
                        <a:rPr lang="en-IE" sz="1100" b="0" i="0" u="none" strike="noStrike">
                          <a:solidFill>
                            <a:schemeClr val="bg1"/>
                          </a:solidFill>
                          <a:effectLst/>
                          <a:latin typeface="Calibri"/>
                        </a:rPr>
                        <a:t>56%</a:t>
                      </a:r>
                    </a:p>
                  </a:txBody>
                  <a:tcPr marL="9525" marR="9525" marT="9525" marB="0" anchor="b"/>
                </a:tc>
                <a:tc>
                  <a:txBody>
                    <a:bodyPr/>
                    <a:lstStyle/>
                    <a:p>
                      <a:pPr algn="ctr" fontAlgn="b"/>
                      <a:r>
                        <a:rPr lang="en-IE" sz="1100" b="0" i="0" u="none" strike="noStrike">
                          <a:solidFill>
                            <a:schemeClr val="bg1"/>
                          </a:solidFill>
                          <a:effectLst/>
                          <a:latin typeface="Calibri"/>
                        </a:rPr>
                        <a:t>57%</a:t>
                      </a:r>
                    </a:p>
                  </a:txBody>
                  <a:tcPr marL="9525" marR="9525" marT="9525" marB="0" anchor="b"/>
                </a:tc>
                <a:tc>
                  <a:txBody>
                    <a:bodyPr/>
                    <a:lstStyle/>
                    <a:p>
                      <a:pPr algn="ctr" fontAlgn="b"/>
                      <a:r>
                        <a:rPr lang="en-IE" sz="1100" b="0" i="0" u="none" strike="noStrike" dirty="0">
                          <a:solidFill>
                            <a:schemeClr val="bg1"/>
                          </a:solidFill>
                          <a:effectLst/>
                          <a:latin typeface="Calibri"/>
                        </a:rPr>
                        <a:t>61%</a:t>
                      </a:r>
                    </a:p>
                  </a:txBody>
                  <a:tcPr marL="9525" marR="9525" marT="9525" marB="0" anchor="b">
                    <a:solidFill>
                      <a:schemeClr val="accent4">
                        <a:lumMod val="40000"/>
                        <a:lumOff val="60000"/>
                      </a:schemeClr>
                    </a:solidFill>
                  </a:tcPr>
                </a:tc>
                <a:tc>
                  <a:txBody>
                    <a:bodyPr/>
                    <a:lstStyle/>
                    <a:p>
                      <a:pPr algn="ctr" fontAlgn="b"/>
                      <a:r>
                        <a:rPr lang="en-IE" sz="1100" b="0" i="0" u="none" strike="noStrike" dirty="0">
                          <a:solidFill>
                            <a:schemeClr val="bg1"/>
                          </a:solidFill>
                          <a:effectLst/>
                          <a:latin typeface="Calibri"/>
                        </a:rPr>
                        <a:t>45%</a:t>
                      </a:r>
                    </a:p>
                  </a:txBody>
                  <a:tcPr marL="9525" marR="9525" marT="9525" marB="0" anchor="b">
                    <a:solidFill>
                      <a:schemeClr val="bg2">
                        <a:lumMod val="40000"/>
                        <a:lumOff val="60000"/>
                      </a:schemeClr>
                    </a:solidFill>
                  </a:tcPr>
                </a:tc>
              </a:tr>
              <a:tr h="177418">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20%</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22%</a:t>
                      </a:r>
                    </a:p>
                  </a:txBody>
                  <a:tcPr marL="9525" marR="9525" marT="9525" marB="0" anchor="b"/>
                </a:tc>
                <a:tc>
                  <a:txBody>
                    <a:bodyPr/>
                    <a:lstStyle/>
                    <a:p>
                      <a:pPr algn="ctr" fontAlgn="b"/>
                      <a:r>
                        <a:rPr lang="en-IE" sz="1100" b="0" i="0" u="none" strike="noStrike" dirty="0">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24%</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tc>
                <a:tc>
                  <a:txBody>
                    <a:bodyPr/>
                    <a:lstStyle/>
                    <a:p>
                      <a:pPr algn="ctr" fontAlgn="b"/>
                      <a:r>
                        <a:rPr lang="en-IE" sz="1100" b="0" i="0" u="none" strike="noStrike">
                          <a:solidFill>
                            <a:schemeClr val="bg1"/>
                          </a:solidFill>
                          <a:effectLst/>
                          <a:latin typeface="Calibri"/>
                        </a:rPr>
                        <a:t>23%</a:t>
                      </a:r>
                    </a:p>
                  </a:txBody>
                  <a:tcPr marL="9525" marR="9525" marT="9525" marB="0" anchor="b"/>
                </a:tc>
                <a:tc>
                  <a:txBody>
                    <a:bodyPr/>
                    <a:lstStyle/>
                    <a:p>
                      <a:pPr algn="ctr" fontAlgn="b"/>
                      <a:r>
                        <a:rPr lang="en-IE" sz="1100" b="0" i="0" u="none" strike="noStrike">
                          <a:solidFill>
                            <a:schemeClr val="bg1"/>
                          </a:solidFill>
                          <a:effectLst/>
                          <a:latin typeface="Calibri"/>
                        </a:rPr>
                        <a:t>23%</a:t>
                      </a:r>
                    </a:p>
                  </a:txBody>
                  <a:tcPr marL="9525" marR="9525" marT="9525" marB="0" anchor="b"/>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solidFill>
                      <a:schemeClr val="bg2">
                        <a:lumMod val="40000"/>
                        <a:lumOff val="60000"/>
                      </a:schemeClr>
                    </a:solidFill>
                  </a:tcPr>
                </a:tc>
              </a:tr>
              <a:tr h="94139">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9%</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r>
              <a:tr h="94139">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30%</a:t>
                      </a:r>
                    </a:p>
                  </a:txBody>
                  <a:tcPr marL="9525" marR="9525" marT="9525" marB="0" anchor="b">
                    <a:solidFill>
                      <a:schemeClr val="accent1"/>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080419367"/>
              </p:ext>
            </p:extLst>
          </p:nvPr>
        </p:nvGraphicFramePr>
        <p:xfrm>
          <a:off x="158977" y="3569561"/>
          <a:ext cx="7383385" cy="143827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102873">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68606">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831</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349</a:t>
                      </a:r>
                    </a:p>
                  </a:txBody>
                  <a:tcPr marL="9525" marR="9525" marT="9525" marB="0" anchor="b"/>
                </a:tc>
                <a:tc>
                  <a:txBody>
                    <a:bodyPr/>
                    <a:lstStyle/>
                    <a:p>
                      <a:pPr algn="ctr" fontAlgn="b"/>
                      <a:r>
                        <a:rPr lang="en-IE" sz="1100" b="0" i="1" u="none" strike="noStrike" dirty="0">
                          <a:solidFill>
                            <a:schemeClr val="bg1"/>
                          </a:solidFill>
                          <a:effectLst/>
                          <a:latin typeface="Calibri"/>
                        </a:rPr>
                        <a:t>420</a:t>
                      </a:r>
                    </a:p>
                  </a:txBody>
                  <a:tcPr marL="9525" marR="9525" marT="9525" marB="0" anchor="b"/>
                </a:tc>
                <a:tc>
                  <a:txBody>
                    <a:bodyPr/>
                    <a:lstStyle/>
                    <a:p>
                      <a:pPr algn="ctr" fontAlgn="b"/>
                      <a:r>
                        <a:rPr lang="en-IE" sz="1100" b="0" i="1" u="none" strike="noStrike" dirty="0">
                          <a:solidFill>
                            <a:schemeClr val="bg1"/>
                          </a:solidFill>
                          <a:effectLst/>
                          <a:latin typeface="Calibri"/>
                        </a:rPr>
                        <a:t>42</a:t>
                      </a:r>
                    </a:p>
                  </a:txBody>
                  <a:tcPr marL="9525" marR="9525" marT="9525" marB="0" anchor="b"/>
                </a:tc>
                <a:tc>
                  <a:txBody>
                    <a:bodyPr/>
                    <a:lstStyle/>
                    <a:p>
                      <a:pPr algn="ctr" fontAlgn="b"/>
                      <a:r>
                        <a:rPr lang="en-IE" sz="1100" b="0" i="1" u="none" strike="noStrike" dirty="0">
                          <a:solidFill>
                            <a:schemeClr val="bg1"/>
                          </a:solidFill>
                          <a:effectLst/>
                          <a:latin typeface="Calibri"/>
                        </a:rPr>
                        <a:t>233</a:t>
                      </a:r>
                    </a:p>
                  </a:txBody>
                  <a:tcPr marL="9525" marR="9525" marT="9525" marB="0" anchor="b"/>
                </a:tc>
                <a:tc>
                  <a:txBody>
                    <a:bodyPr/>
                    <a:lstStyle/>
                    <a:p>
                      <a:pPr algn="ctr" fontAlgn="b"/>
                      <a:r>
                        <a:rPr lang="en-IE" sz="1100" b="0" i="1" u="none" strike="noStrike">
                          <a:solidFill>
                            <a:schemeClr val="bg1"/>
                          </a:solidFill>
                          <a:effectLst/>
                          <a:latin typeface="Calibri"/>
                        </a:rPr>
                        <a:t>214</a:t>
                      </a:r>
                    </a:p>
                  </a:txBody>
                  <a:tcPr marL="9525" marR="9525" marT="9525" marB="0" anchor="b"/>
                </a:tc>
                <a:tc>
                  <a:txBody>
                    <a:bodyPr/>
                    <a:lstStyle/>
                    <a:p>
                      <a:pPr algn="ctr" fontAlgn="b"/>
                      <a:r>
                        <a:rPr lang="en-IE" sz="1100" b="0" i="1" u="none" strike="noStrike">
                          <a:solidFill>
                            <a:schemeClr val="bg1"/>
                          </a:solidFill>
                          <a:effectLst/>
                          <a:latin typeface="Calibri"/>
                        </a:rPr>
                        <a:t>238</a:t>
                      </a:r>
                    </a:p>
                  </a:txBody>
                  <a:tcPr marL="9525" marR="9525" marT="9525" marB="0" anchor="b"/>
                </a:tc>
                <a:tc>
                  <a:txBody>
                    <a:bodyPr/>
                    <a:lstStyle/>
                    <a:p>
                      <a:pPr algn="ctr" fontAlgn="b"/>
                      <a:r>
                        <a:rPr lang="en-IE" sz="1100" b="0" i="1" u="none" strike="noStrike">
                          <a:solidFill>
                            <a:schemeClr val="bg1"/>
                          </a:solidFill>
                          <a:effectLst/>
                          <a:latin typeface="Calibri"/>
                        </a:rPr>
                        <a:t>146</a:t>
                      </a:r>
                    </a:p>
                  </a:txBody>
                  <a:tcPr marL="9525" marR="9525" marT="9525" marB="0" anchor="b"/>
                </a:tc>
              </a:tr>
              <a:tr h="52857">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57%</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59%</a:t>
                      </a:r>
                    </a:p>
                  </a:txBody>
                  <a:tcPr marL="9525" marR="9525" marT="9525" marB="0" anchor="b"/>
                </a:tc>
                <a:tc>
                  <a:txBody>
                    <a:bodyPr/>
                    <a:lstStyle/>
                    <a:p>
                      <a:pPr algn="ctr" fontAlgn="b"/>
                      <a:r>
                        <a:rPr lang="en-IE" sz="1100" b="0" i="0" u="none" strike="noStrike" dirty="0">
                          <a:solidFill>
                            <a:schemeClr val="bg1"/>
                          </a:solidFill>
                          <a:effectLst/>
                          <a:latin typeface="Calibri"/>
                        </a:rPr>
                        <a:t>56%</a:t>
                      </a:r>
                    </a:p>
                  </a:txBody>
                  <a:tcPr marL="9525" marR="9525" marT="9525" marB="0" anchor="b"/>
                </a:tc>
                <a:tc>
                  <a:txBody>
                    <a:bodyPr/>
                    <a:lstStyle/>
                    <a:p>
                      <a:pPr algn="ctr" fontAlgn="b"/>
                      <a:r>
                        <a:rPr lang="en-IE" sz="1100" b="0" i="0" u="none" strike="noStrike" dirty="0">
                          <a:solidFill>
                            <a:schemeClr val="bg1"/>
                          </a:solidFill>
                          <a:effectLst/>
                          <a:latin typeface="Calibri"/>
                        </a:rPr>
                        <a:t>35%</a:t>
                      </a:r>
                    </a:p>
                  </a:txBody>
                  <a:tcPr marL="9525" marR="9525" marT="9525" marB="0" anchor="b">
                    <a:solidFill>
                      <a:schemeClr val="bg2">
                        <a:lumMod val="40000"/>
                        <a:lumOff val="60000"/>
                      </a:schemeClr>
                    </a:solidFill>
                  </a:tcPr>
                </a:tc>
                <a:tc>
                  <a:txBody>
                    <a:bodyPr/>
                    <a:lstStyle/>
                    <a:p>
                      <a:pPr algn="ctr" fontAlgn="b"/>
                      <a:r>
                        <a:rPr lang="en-IE" sz="1100" b="0" i="0" u="none" strike="noStrike" dirty="0">
                          <a:solidFill>
                            <a:schemeClr val="bg1"/>
                          </a:solidFill>
                          <a:effectLst/>
                          <a:latin typeface="Calibri"/>
                        </a:rPr>
                        <a:t>63%</a:t>
                      </a:r>
                    </a:p>
                  </a:txBody>
                  <a:tcPr marL="9525" marR="9525" marT="9525" marB="0" anchor="b"/>
                </a:tc>
                <a:tc>
                  <a:txBody>
                    <a:bodyPr/>
                    <a:lstStyle/>
                    <a:p>
                      <a:pPr algn="ctr" fontAlgn="b"/>
                      <a:r>
                        <a:rPr lang="en-IE" sz="1100" b="0" i="0" u="none" strike="noStrike" dirty="0">
                          <a:solidFill>
                            <a:schemeClr val="bg1"/>
                          </a:solidFill>
                          <a:effectLst/>
                          <a:latin typeface="Calibri"/>
                        </a:rPr>
                        <a:t>53%</a:t>
                      </a:r>
                    </a:p>
                  </a:txBody>
                  <a:tcPr marL="9525" marR="9525" marT="9525" marB="0" anchor="b"/>
                </a:tc>
                <a:tc>
                  <a:txBody>
                    <a:bodyPr/>
                    <a:lstStyle/>
                    <a:p>
                      <a:pPr algn="ctr" fontAlgn="b"/>
                      <a:r>
                        <a:rPr lang="en-IE" sz="1100" b="0" i="0" u="none" strike="noStrike" dirty="0">
                          <a:solidFill>
                            <a:schemeClr val="bg1"/>
                          </a:solidFill>
                          <a:effectLst/>
                          <a:latin typeface="Calibri"/>
                        </a:rPr>
                        <a:t>54%</a:t>
                      </a:r>
                    </a:p>
                  </a:txBody>
                  <a:tcPr marL="9525" marR="9525" marT="9525" marB="0" anchor="b"/>
                </a:tc>
                <a:tc>
                  <a:txBody>
                    <a:bodyPr/>
                    <a:lstStyle/>
                    <a:p>
                      <a:pPr algn="ctr" fontAlgn="b"/>
                      <a:r>
                        <a:rPr lang="en-IE" sz="1100" b="0" i="0" u="none" strike="noStrike" dirty="0">
                          <a:solidFill>
                            <a:schemeClr val="bg1"/>
                          </a:solidFill>
                          <a:effectLst/>
                          <a:latin typeface="Calibri"/>
                        </a:rPr>
                        <a:t>57%</a:t>
                      </a:r>
                    </a:p>
                  </a:txBody>
                  <a:tcPr marL="9525" marR="9525" marT="9525" marB="0" anchor="b"/>
                </a:tc>
              </a:tr>
              <a:tr h="52857">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20%</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36%</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22%</a:t>
                      </a:r>
                    </a:p>
                  </a:txBody>
                  <a:tcPr marL="9525" marR="9525" marT="9525" marB="0" anchor="b"/>
                </a:tc>
              </a:tr>
              <a:tr h="52857">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9%</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r>
              <a:tr h="52857">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r>
            </a:tbl>
          </a:graphicData>
        </a:graphic>
      </p:graphicFrame>
    </p:spTree>
    <p:extLst>
      <p:ext uri="{BB962C8B-B14F-4D97-AF65-F5344CB8AC3E}">
        <p14:creationId xmlns:p14="http://schemas.microsoft.com/office/powerpoint/2010/main" val="2966165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8482"/>
            <a:ext cx="7096045" cy="738664"/>
          </a:xfrm>
        </p:spPr>
        <p:txBody>
          <a:bodyPr/>
          <a:lstStyle/>
          <a:p>
            <a:pPr>
              <a:spcAft>
                <a:spcPts val="0"/>
              </a:spcAft>
            </a:pPr>
            <a:r>
              <a:rPr lang="en-GB" dirty="0"/>
              <a:t>Women’s health should be the priority in any reform of </a:t>
            </a:r>
            <a:r>
              <a:rPr lang="en-GB" dirty="0" smtClean="0"/>
              <a:t/>
            </a:r>
            <a:br>
              <a:rPr lang="en-GB" dirty="0" smtClean="0"/>
            </a:br>
            <a:r>
              <a:rPr lang="en-GB" dirty="0" smtClean="0"/>
              <a:t>Ireland’s </a:t>
            </a:r>
            <a:r>
              <a:rPr lang="en-GB" dirty="0"/>
              <a:t>abortion law.</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816570"/>
            <a:ext cx="3072059" cy="215444"/>
          </a:xfrm>
        </p:spPr>
        <p:txBody>
          <a:bodyPr/>
          <a:lstStyle/>
          <a:p>
            <a:r>
              <a:rPr lang="en-IE" dirty="0"/>
              <a:t>(Base: All Adults 18+ who gave an answer)</a:t>
            </a:r>
          </a:p>
        </p:txBody>
      </p:sp>
      <p:sp>
        <p:nvSpPr>
          <p:cNvPr id="5" name="Text Placeholder 4"/>
          <p:cNvSpPr>
            <a:spLocks noGrp="1"/>
          </p:cNvSpPr>
          <p:nvPr>
            <p:ph type="body" sz="quarter" idx="14"/>
          </p:nvPr>
        </p:nvSpPr>
        <p:spPr>
          <a:xfrm>
            <a:off x="138229" y="5969201"/>
            <a:ext cx="6921795" cy="512961"/>
          </a:xfrm>
        </p:spPr>
        <p:txBody>
          <a:bodyPr/>
          <a:lstStyle/>
          <a:p>
            <a:r>
              <a:rPr lang="en-IE" sz="1400" dirty="0" smtClean="0"/>
              <a:t>Little difference in agreement across demographics that w</a:t>
            </a:r>
            <a:r>
              <a:rPr lang="en-GB" sz="1400" dirty="0" smtClean="0"/>
              <a:t>omen’s </a:t>
            </a:r>
            <a:r>
              <a:rPr lang="en-GB" sz="1400" dirty="0"/>
              <a:t>health should be the priority in any reform </a:t>
            </a:r>
            <a:r>
              <a:rPr lang="en-GB" sz="1400" dirty="0" smtClean="0"/>
              <a:t>of Ireland’s </a:t>
            </a:r>
            <a:r>
              <a:rPr lang="en-GB" sz="1400" dirty="0"/>
              <a:t>abortion law.</a:t>
            </a:r>
            <a:r>
              <a:rPr lang="en-IE" sz="1400" dirty="0" smtClean="0"/>
              <a:t> </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889137212"/>
              </p:ext>
            </p:extLst>
          </p:nvPr>
        </p:nvGraphicFramePr>
        <p:xfrm>
          <a:off x="144000" y="1483266"/>
          <a:ext cx="8855996" cy="1296909"/>
        </p:xfrm>
        <a:graphic>
          <a:graphicData uri="http://schemas.openxmlformats.org/drawingml/2006/table">
            <a:tbl>
              <a:tblPr firstRow="1" bandRow="1">
                <a:tableStyleId>{00A15C55-8517-42AA-B614-E9B94910E393}</a:tableStyleId>
              </a:tblPr>
              <a:tblGrid>
                <a:gridCol w="1600133"/>
                <a:gridCol w="806207"/>
                <a:gridCol w="806207"/>
                <a:gridCol w="806207"/>
                <a:gridCol w="806207"/>
                <a:gridCol w="806207"/>
                <a:gridCol w="806207"/>
                <a:gridCol w="806207"/>
                <a:gridCol w="806207"/>
                <a:gridCol w="806207"/>
              </a:tblGrid>
              <a:tr h="108449">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r>
              <a:tr h="181704">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r>
              <a:tr h="108449">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886</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435</a:t>
                      </a:r>
                    </a:p>
                  </a:txBody>
                  <a:tcPr marL="9525" marR="9525" marT="9525" marB="0" anchor="b"/>
                </a:tc>
                <a:tc>
                  <a:txBody>
                    <a:bodyPr/>
                    <a:lstStyle/>
                    <a:p>
                      <a:pPr algn="ctr" fontAlgn="b"/>
                      <a:r>
                        <a:rPr lang="en-IE" sz="1100" b="0" i="1" u="none" strike="noStrike" dirty="0">
                          <a:solidFill>
                            <a:schemeClr val="bg1"/>
                          </a:solidFill>
                          <a:effectLst/>
                          <a:latin typeface="Calibri"/>
                        </a:rPr>
                        <a:t>451</a:t>
                      </a:r>
                    </a:p>
                  </a:txBody>
                  <a:tcPr marL="9525" marR="9525" marT="9525" marB="0" anchor="b"/>
                </a:tc>
                <a:tc>
                  <a:txBody>
                    <a:bodyPr/>
                    <a:lstStyle/>
                    <a:p>
                      <a:pPr algn="ctr" fontAlgn="b"/>
                      <a:r>
                        <a:rPr lang="en-IE" sz="1100" b="0" i="1" u="none" strike="noStrike" dirty="0">
                          <a:solidFill>
                            <a:schemeClr val="bg1"/>
                          </a:solidFill>
                          <a:effectLst/>
                          <a:latin typeface="Calibri"/>
                        </a:rPr>
                        <a:t>86</a:t>
                      </a:r>
                    </a:p>
                  </a:txBody>
                  <a:tcPr marL="9525" marR="9525" marT="9525" marB="0" anchor="b"/>
                </a:tc>
                <a:tc>
                  <a:txBody>
                    <a:bodyPr/>
                    <a:lstStyle/>
                    <a:p>
                      <a:pPr algn="ctr" fontAlgn="b"/>
                      <a:r>
                        <a:rPr lang="en-IE" sz="1100" b="0" i="1" u="none" strike="noStrike" dirty="0">
                          <a:solidFill>
                            <a:schemeClr val="bg1"/>
                          </a:solidFill>
                          <a:effectLst/>
                          <a:latin typeface="Calibri"/>
                        </a:rPr>
                        <a:t>165</a:t>
                      </a:r>
                    </a:p>
                  </a:txBody>
                  <a:tcPr marL="9525" marR="9525" marT="9525" marB="0" anchor="b"/>
                </a:tc>
                <a:tc>
                  <a:txBody>
                    <a:bodyPr/>
                    <a:lstStyle/>
                    <a:p>
                      <a:pPr algn="ctr" fontAlgn="b"/>
                      <a:r>
                        <a:rPr lang="en-IE" sz="1100" b="0" i="1" u="none" strike="noStrike" dirty="0">
                          <a:solidFill>
                            <a:schemeClr val="bg1"/>
                          </a:solidFill>
                          <a:effectLst/>
                          <a:latin typeface="Calibri"/>
                        </a:rPr>
                        <a:t>185</a:t>
                      </a:r>
                    </a:p>
                  </a:txBody>
                  <a:tcPr marL="9525" marR="9525" marT="9525" marB="0" anchor="b"/>
                </a:tc>
                <a:tc>
                  <a:txBody>
                    <a:bodyPr/>
                    <a:lstStyle/>
                    <a:p>
                      <a:pPr algn="ctr" fontAlgn="b"/>
                      <a:r>
                        <a:rPr lang="en-IE" sz="1100" b="0" i="1" u="none" strike="noStrike" dirty="0">
                          <a:solidFill>
                            <a:schemeClr val="bg1"/>
                          </a:solidFill>
                          <a:effectLst/>
                          <a:latin typeface="Calibri"/>
                        </a:rPr>
                        <a:t>166</a:t>
                      </a:r>
                    </a:p>
                  </a:txBody>
                  <a:tcPr marL="9525" marR="9525" marT="9525" marB="0" anchor="b"/>
                </a:tc>
                <a:tc>
                  <a:txBody>
                    <a:bodyPr/>
                    <a:lstStyle/>
                    <a:p>
                      <a:pPr algn="ctr" fontAlgn="b"/>
                      <a:r>
                        <a:rPr lang="en-IE" sz="1100" b="0" i="1" u="none" strike="noStrike" dirty="0">
                          <a:solidFill>
                            <a:schemeClr val="bg1"/>
                          </a:solidFill>
                          <a:effectLst/>
                          <a:latin typeface="Calibri"/>
                        </a:rPr>
                        <a:t>123</a:t>
                      </a:r>
                    </a:p>
                  </a:txBody>
                  <a:tcPr marL="9525" marR="9525" marT="9525" marB="0" anchor="b"/>
                </a:tc>
                <a:tc>
                  <a:txBody>
                    <a:bodyPr/>
                    <a:lstStyle/>
                    <a:p>
                      <a:pPr algn="ctr" fontAlgn="b"/>
                      <a:r>
                        <a:rPr lang="en-IE" sz="1100" b="0" i="1" u="none" strike="noStrike" dirty="0">
                          <a:solidFill>
                            <a:schemeClr val="bg1"/>
                          </a:solidFill>
                          <a:effectLst/>
                          <a:latin typeface="Calibri"/>
                        </a:rPr>
                        <a:t>161</a:t>
                      </a:r>
                    </a:p>
                  </a:txBody>
                  <a:tcPr marL="9525" marR="9525" marT="9525" marB="0" anchor="b"/>
                </a:tc>
              </a:tr>
              <a:tr h="99859">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76%</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75%</a:t>
                      </a:r>
                    </a:p>
                  </a:txBody>
                  <a:tcPr marL="9525" marR="9525" marT="9525" marB="0" anchor="b"/>
                </a:tc>
                <a:tc>
                  <a:txBody>
                    <a:bodyPr/>
                    <a:lstStyle/>
                    <a:p>
                      <a:pPr algn="ctr" fontAlgn="b"/>
                      <a:r>
                        <a:rPr lang="en-IE" sz="1100" b="0" i="0" u="none" strike="noStrike" dirty="0">
                          <a:solidFill>
                            <a:schemeClr val="bg1"/>
                          </a:solidFill>
                          <a:effectLst/>
                          <a:latin typeface="Calibri"/>
                        </a:rPr>
                        <a:t>77%</a:t>
                      </a:r>
                    </a:p>
                  </a:txBody>
                  <a:tcPr marL="9525" marR="9525" marT="9525" marB="0" anchor="b"/>
                </a:tc>
                <a:tc>
                  <a:txBody>
                    <a:bodyPr/>
                    <a:lstStyle/>
                    <a:p>
                      <a:pPr algn="ctr" fontAlgn="b"/>
                      <a:r>
                        <a:rPr lang="en-IE" sz="1100" b="0" i="0" u="none" strike="noStrike">
                          <a:solidFill>
                            <a:schemeClr val="bg1"/>
                          </a:solidFill>
                          <a:effectLst/>
                          <a:latin typeface="Calibri"/>
                        </a:rPr>
                        <a:t>74%</a:t>
                      </a:r>
                    </a:p>
                  </a:txBody>
                  <a:tcPr marL="9525" marR="9525" marT="9525" marB="0" anchor="b"/>
                </a:tc>
                <a:tc>
                  <a:txBody>
                    <a:bodyPr/>
                    <a:lstStyle/>
                    <a:p>
                      <a:pPr algn="ctr" fontAlgn="b"/>
                      <a:r>
                        <a:rPr lang="en-IE" sz="1100" b="0" i="0" u="none" strike="noStrike">
                          <a:solidFill>
                            <a:schemeClr val="bg1"/>
                          </a:solidFill>
                          <a:effectLst/>
                          <a:latin typeface="Calibri"/>
                        </a:rPr>
                        <a:t>81%</a:t>
                      </a:r>
                    </a:p>
                  </a:txBody>
                  <a:tcPr marL="9525" marR="9525" marT="9525" marB="0" anchor="b"/>
                </a:tc>
                <a:tc>
                  <a:txBody>
                    <a:bodyPr/>
                    <a:lstStyle/>
                    <a:p>
                      <a:pPr algn="ctr" fontAlgn="b"/>
                      <a:r>
                        <a:rPr lang="en-IE" sz="1100" b="0" i="0" u="none" strike="noStrike">
                          <a:solidFill>
                            <a:schemeClr val="bg1"/>
                          </a:solidFill>
                          <a:effectLst/>
                          <a:latin typeface="Calibri"/>
                        </a:rPr>
                        <a:t>73%</a:t>
                      </a:r>
                    </a:p>
                  </a:txBody>
                  <a:tcPr marL="9525" marR="9525" marT="9525" marB="0" anchor="b"/>
                </a:tc>
                <a:tc>
                  <a:txBody>
                    <a:bodyPr/>
                    <a:lstStyle/>
                    <a:p>
                      <a:pPr algn="ctr" fontAlgn="b"/>
                      <a:r>
                        <a:rPr lang="en-IE" sz="1100" b="0" i="0" u="none" strike="noStrike">
                          <a:solidFill>
                            <a:schemeClr val="bg1"/>
                          </a:solidFill>
                          <a:effectLst/>
                          <a:latin typeface="Calibri"/>
                        </a:rPr>
                        <a:t>78%</a:t>
                      </a:r>
                    </a:p>
                  </a:txBody>
                  <a:tcPr marL="9525" marR="9525" marT="9525" marB="0" anchor="b"/>
                </a:tc>
                <a:tc>
                  <a:txBody>
                    <a:bodyPr/>
                    <a:lstStyle/>
                    <a:p>
                      <a:pPr algn="ctr" fontAlgn="b"/>
                      <a:r>
                        <a:rPr lang="en-IE" sz="1100" b="0" i="0" u="none" strike="noStrike">
                          <a:solidFill>
                            <a:schemeClr val="bg1"/>
                          </a:solidFill>
                          <a:effectLst/>
                          <a:latin typeface="Calibri"/>
                        </a:rPr>
                        <a:t>86%</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68%</a:t>
                      </a:r>
                    </a:p>
                  </a:txBody>
                  <a:tcPr marL="9525" marR="9525" marT="9525" marB="0" anchor="b"/>
                </a:tc>
              </a:tr>
              <a:tr h="188199">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r>
              <a:tr h="99859">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r>
              <a:tr h="99859">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933156088"/>
              </p:ext>
            </p:extLst>
          </p:nvPr>
        </p:nvGraphicFramePr>
        <p:xfrm>
          <a:off x="158977" y="3412081"/>
          <a:ext cx="7383385" cy="1460909"/>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367439">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886</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346</a:t>
                      </a:r>
                    </a:p>
                  </a:txBody>
                  <a:tcPr marL="9525" marR="9525" marT="9525" marB="0" anchor="b"/>
                </a:tc>
                <a:tc>
                  <a:txBody>
                    <a:bodyPr/>
                    <a:lstStyle/>
                    <a:p>
                      <a:pPr algn="ctr" fontAlgn="b"/>
                      <a:r>
                        <a:rPr lang="en-IE" sz="1100" b="0" i="1" u="none" strike="noStrike" dirty="0">
                          <a:solidFill>
                            <a:schemeClr val="bg1"/>
                          </a:solidFill>
                          <a:effectLst/>
                          <a:latin typeface="Calibri"/>
                        </a:rPr>
                        <a:t>462</a:t>
                      </a:r>
                    </a:p>
                  </a:txBody>
                  <a:tcPr marL="9525" marR="9525" marT="9525" marB="0" anchor="b"/>
                </a:tc>
                <a:tc>
                  <a:txBody>
                    <a:bodyPr/>
                    <a:lstStyle/>
                    <a:p>
                      <a:pPr algn="ctr" fontAlgn="b"/>
                      <a:r>
                        <a:rPr lang="en-IE" sz="1100" b="0" i="1" u="none" strike="noStrike" dirty="0">
                          <a:solidFill>
                            <a:schemeClr val="bg1"/>
                          </a:solidFill>
                          <a:effectLst/>
                          <a:latin typeface="Calibri"/>
                        </a:rPr>
                        <a:t>54</a:t>
                      </a:r>
                    </a:p>
                  </a:txBody>
                  <a:tcPr marL="9525" marR="9525" marT="9525" marB="0" anchor="b"/>
                </a:tc>
                <a:tc>
                  <a:txBody>
                    <a:bodyPr/>
                    <a:lstStyle/>
                    <a:p>
                      <a:pPr algn="ctr" fontAlgn="b"/>
                      <a:r>
                        <a:rPr lang="en-IE" sz="1100" b="0" i="1" u="none" strike="noStrike" dirty="0">
                          <a:solidFill>
                            <a:schemeClr val="bg1"/>
                          </a:solidFill>
                          <a:effectLst/>
                          <a:latin typeface="Calibri"/>
                        </a:rPr>
                        <a:t>250</a:t>
                      </a:r>
                    </a:p>
                  </a:txBody>
                  <a:tcPr marL="9525" marR="9525" marT="9525" marB="0" anchor="b"/>
                </a:tc>
                <a:tc>
                  <a:txBody>
                    <a:bodyPr/>
                    <a:lstStyle/>
                    <a:p>
                      <a:pPr algn="ctr" fontAlgn="b"/>
                      <a:r>
                        <a:rPr lang="en-IE" sz="1100" b="0" i="1" u="none" strike="noStrike" dirty="0">
                          <a:solidFill>
                            <a:schemeClr val="bg1"/>
                          </a:solidFill>
                          <a:effectLst/>
                          <a:latin typeface="Calibri"/>
                        </a:rPr>
                        <a:t>231</a:t>
                      </a:r>
                    </a:p>
                  </a:txBody>
                  <a:tcPr marL="9525" marR="9525" marT="9525" marB="0" anchor="b"/>
                </a:tc>
                <a:tc>
                  <a:txBody>
                    <a:bodyPr/>
                    <a:lstStyle/>
                    <a:p>
                      <a:pPr algn="ctr" fontAlgn="b"/>
                      <a:r>
                        <a:rPr lang="en-IE" sz="1100" b="0" i="1" u="none" strike="noStrike" dirty="0">
                          <a:solidFill>
                            <a:schemeClr val="bg1"/>
                          </a:solidFill>
                          <a:effectLst/>
                          <a:latin typeface="Calibri"/>
                        </a:rPr>
                        <a:t>239</a:t>
                      </a:r>
                    </a:p>
                  </a:txBody>
                  <a:tcPr marL="9525" marR="9525" marT="9525" marB="0" anchor="b"/>
                </a:tc>
                <a:tc>
                  <a:txBody>
                    <a:bodyPr/>
                    <a:lstStyle/>
                    <a:p>
                      <a:pPr algn="ctr" fontAlgn="b"/>
                      <a:r>
                        <a:rPr lang="en-IE" sz="1100" b="0" i="1" u="none" strike="noStrike" dirty="0">
                          <a:solidFill>
                            <a:schemeClr val="bg1"/>
                          </a:solidFill>
                          <a:effectLst/>
                          <a:latin typeface="Calibri"/>
                        </a:rPr>
                        <a:t>166</a:t>
                      </a:r>
                    </a:p>
                  </a:txBody>
                  <a:tcPr marL="9525" marR="9525" marT="9525" marB="0" anchor="b"/>
                </a:tc>
              </a:tr>
              <a:tr h="41506">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76%</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78%</a:t>
                      </a:r>
                    </a:p>
                  </a:txBody>
                  <a:tcPr marL="9525" marR="9525" marT="9525" marB="0" anchor="b"/>
                </a:tc>
                <a:tc>
                  <a:txBody>
                    <a:bodyPr/>
                    <a:lstStyle/>
                    <a:p>
                      <a:pPr algn="ctr" fontAlgn="b"/>
                      <a:r>
                        <a:rPr lang="en-IE" sz="1100" b="0" i="0" u="none" strike="noStrike" dirty="0">
                          <a:solidFill>
                            <a:schemeClr val="bg1"/>
                          </a:solidFill>
                          <a:effectLst/>
                          <a:latin typeface="Calibri"/>
                        </a:rPr>
                        <a:t>75%</a:t>
                      </a:r>
                    </a:p>
                  </a:txBody>
                  <a:tcPr marL="9525" marR="9525" marT="9525" marB="0" anchor="b"/>
                </a:tc>
                <a:tc>
                  <a:txBody>
                    <a:bodyPr/>
                    <a:lstStyle/>
                    <a:p>
                      <a:pPr algn="ctr" fontAlgn="b"/>
                      <a:r>
                        <a:rPr lang="en-IE" sz="1100" b="0" i="0" u="none" strike="noStrike">
                          <a:solidFill>
                            <a:schemeClr val="bg1"/>
                          </a:solidFill>
                          <a:effectLst/>
                          <a:latin typeface="Calibri"/>
                        </a:rPr>
                        <a:t>75%</a:t>
                      </a:r>
                    </a:p>
                  </a:txBody>
                  <a:tcPr marL="9525" marR="9525" marT="9525" marB="0" anchor="b"/>
                </a:tc>
                <a:tc>
                  <a:txBody>
                    <a:bodyPr/>
                    <a:lstStyle/>
                    <a:p>
                      <a:pPr algn="ctr" fontAlgn="b"/>
                      <a:r>
                        <a:rPr lang="en-IE" sz="1100" b="0" i="0" u="none" strike="noStrike">
                          <a:solidFill>
                            <a:schemeClr val="bg1"/>
                          </a:solidFill>
                          <a:effectLst/>
                          <a:latin typeface="Calibri"/>
                        </a:rPr>
                        <a:t>76%</a:t>
                      </a:r>
                    </a:p>
                  </a:txBody>
                  <a:tcPr marL="9525" marR="9525" marT="9525" marB="0" anchor="b"/>
                </a:tc>
                <a:tc>
                  <a:txBody>
                    <a:bodyPr/>
                    <a:lstStyle/>
                    <a:p>
                      <a:pPr algn="ctr" fontAlgn="b"/>
                      <a:r>
                        <a:rPr lang="en-IE" sz="1100" b="0" i="0" u="none" strike="noStrike">
                          <a:solidFill>
                            <a:schemeClr val="bg1"/>
                          </a:solidFill>
                          <a:effectLst/>
                          <a:latin typeface="Calibri"/>
                        </a:rPr>
                        <a:t>78%</a:t>
                      </a:r>
                    </a:p>
                  </a:txBody>
                  <a:tcPr marL="9525" marR="9525" marT="9525" marB="0" anchor="b"/>
                </a:tc>
                <a:tc>
                  <a:txBody>
                    <a:bodyPr/>
                    <a:lstStyle/>
                    <a:p>
                      <a:pPr algn="ctr" fontAlgn="b"/>
                      <a:r>
                        <a:rPr lang="en-IE" sz="1100" b="0" i="0" u="none" strike="noStrike">
                          <a:solidFill>
                            <a:schemeClr val="bg1"/>
                          </a:solidFill>
                          <a:effectLst/>
                          <a:latin typeface="Calibri"/>
                        </a:rPr>
                        <a:t>76%</a:t>
                      </a:r>
                    </a:p>
                  </a:txBody>
                  <a:tcPr marL="9525" marR="9525" marT="9525" marB="0" anchor="b"/>
                </a:tc>
                <a:tc>
                  <a:txBody>
                    <a:bodyPr/>
                    <a:lstStyle/>
                    <a:p>
                      <a:pPr algn="ctr" fontAlgn="b"/>
                      <a:r>
                        <a:rPr lang="en-IE" sz="1100" b="0" i="0" u="none" strike="noStrike">
                          <a:solidFill>
                            <a:schemeClr val="bg1"/>
                          </a:solidFill>
                          <a:effectLst/>
                          <a:latin typeface="Calibri"/>
                        </a:rPr>
                        <a:t>75%</a:t>
                      </a:r>
                    </a:p>
                  </a:txBody>
                  <a:tcPr marL="9525" marR="9525" marT="9525" marB="0" anchor="b"/>
                </a:tc>
              </a:tr>
              <a:tr h="81866">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23%</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r>
              <a:tr h="41506">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 -</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r>
              <a:tr h="0">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r>
            </a:tbl>
          </a:graphicData>
        </a:graphic>
      </p:graphicFrame>
    </p:spTree>
    <p:extLst>
      <p:ext uri="{BB962C8B-B14F-4D97-AF65-F5344CB8AC3E}">
        <p14:creationId xmlns:p14="http://schemas.microsoft.com/office/powerpoint/2010/main" val="2752467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33156"/>
            <a:ext cx="7598875" cy="1107996"/>
          </a:xfrm>
        </p:spPr>
        <p:txBody>
          <a:bodyPr/>
          <a:lstStyle/>
          <a:p>
            <a:pPr>
              <a:spcAft>
                <a:spcPts val="0"/>
              </a:spcAft>
              <a:tabLst>
                <a:tab pos="895350" algn="l"/>
              </a:tabLst>
            </a:pPr>
            <a:r>
              <a:rPr lang="en-GB" dirty="0"/>
              <a:t>The fact that women must travel abroad to access abortion </a:t>
            </a:r>
            <a:r>
              <a:rPr lang="en-GB" dirty="0" smtClean="0"/>
              <a:t/>
            </a:r>
            <a:br>
              <a:rPr lang="en-GB" dirty="0" smtClean="0"/>
            </a:br>
            <a:r>
              <a:rPr lang="en-GB" dirty="0" smtClean="0"/>
              <a:t>unfairly discriminates </a:t>
            </a:r>
            <a:r>
              <a:rPr lang="en-GB" dirty="0"/>
              <a:t>against women who cannot afford or </a:t>
            </a:r>
            <a:r>
              <a:rPr lang="en-GB" dirty="0" smtClean="0"/>
              <a:t/>
            </a:r>
            <a:br>
              <a:rPr lang="en-GB" dirty="0" smtClean="0"/>
            </a:br>
            <a:r>
              <a:rPr lang="en-GB" dirty="0" smtClean="0"/>
              <a:t>are </a:t>
            </a:r>
            <a:r>
              <a:rPr lang="en-GB" dirty="0"/>
              <a:t>unable to travel abroad.</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1112915"/>
            <a:ext cx="3072059" cy="215444"/>
          </a:xfrm>
        </p:spPr>
        <p:txBody>
          <a:bodyPr/>
          <a:lstStyle/>
          <a:p>
            <a:r>
              <a:rPr lang="en-IE" dirty="0"/>
              <a:t>(Base: All Adults 18+ who gave an answer)</a:t>
            </a:r>
          </a:p>
        </p:txBody>
      </p:sp>
      <p:sp>
        <p:nvSpPr>
          <p:cNvPr id="5" name="Text Placeholder 4"/>
          <p:cNvSpPr>
            <a:spLocks noGrp="1"/>
          </p:cNvSpPr>
          <p:nvPr>
            <p:ph type="body" sz="quarter" idx="14"/>
          </p:nvPr>
        </p:nvSpPr>
        <p:spPr>
          <a:xfrm>
            <a:off x="138229" y="5788440"/>
            <a:ext cx="6921795" cy="769441"/>
          </a:xfrm>
        </p:spPr>
        <p:txBody>
          <a:bodyPr/>
          <a:lstStyle/>
          <a:p>
            <a:r>
              <a:rPr lang="en-IE" sz="1400" dirty="0" smtClean="0"/>
              <a:t>55-64 year olds are most likely to agree that </a:t>
            </a:r>
            <a:r>
              <a:rPr lang="en-GB" sz="1400" dirty="0" smtClean="0"/>
              <a:t>the </a:t>
            </a:r>
            <a:r>
              <a:rPr lang="en-GB" sz="1400" dirty="0"/>
              <a:t>fact that women must travel abroad to access abortion </a:t>
            </a:r>
            <a:r>
              <a:rPr lang="en-GB" sz="1400" dirty="0" smtClean="0"/>
              <a:t>unfairly </a:t>
            </a:r>
            <a:r>
              <a:rPr lang="en-GB" sz="1400" dirty="0"/>
              <a:t>discriminates against women who cannot afford or </a:t>
            </a:r>
            <a:r>
              <a:rPr lang="en-GB" sz="1400" dirty="0" smtClean="0"/>
              <a:t>are </a:t>
            </a:r>
            <a:r>
              <a:rPr lang="en-GB" sz="1400" dirty="0"/>
              <a:t>unable to travel </a:t>
            </a:r>
            <a:r>
              <a:rPr lang="en-GB" sz="1400" dirty="0" smtClean="0"/>
              <a:t>abroad</a:t>
            </a:r>
            <a:r>
              <a:rPr lang="en-IE" sz="1400" dirty="0" smtClean="0"/>
              <a:t>.</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41625285"/>
              </p:ext>
            </p:extLst>
          </p:nvPr>
        </p:nvGraphicFramePr>
        <p:xfrm>
          <a:off x="144000" y="1483267"/>
          <a:ext cx="8855996" cy="1285875"/>
        </p:xfrm>
        <a:graphic>
          <a:graphicData uri="http://schemas.openxmlformats.org/drawingml/2006/table">
            <a:tbl>
              <a:tblPr firstRow="1" bandRow="1">
                <a:tableStyleId>{00A15C55-8517-42AA-B614-E9B94910E393}</a:tableStyleId>
              </a:tblPr>
              <a:tblGrid>
                <a:gridCol w="1600133"/>
                <a:gridCol w="806207"/>
                <a:gridCol w="806207"/>
                <a:gridCol w="806207"/>
                <a:gridCol w="806207"/>
                <a:gridCol w="806207"/>
                <a:gridCol w="806207"/>
                <a:gridCol w="806207"/>
                <a:gridCol w="806207"/>
                <a:gridCol w="806207"/>
              </a:tblGrid>
              <a:tr h="15663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r>
              <a:tr h="15663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r>
              <a:tr h="156630">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873</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432</a:t>
                      </a:r>
                    </a:p>
                  </a:txBody>
                  <a:tcPr marL="9525" marR="9525" marT="9525" marB="0" anchor="b"/>
                </a:tc>
                <a:tc>
                  <a:txBody>
                    <a:bodyPr/>
                    <a:lstStyle/>
                    <a:p>
                      <a:pPr algn="ctr" fontAlgn="b"/>
                      <a:r>
                        <a:rPr lang="en-IE" sz="1100" b="0" i="1" u="none" strike="noStrike" dirty="0">
                          <a:solidFill>
                            <a:schemeClr val="bg1"/>
                          </a:solidFill>
                          <a:effectLst/>
                          <a:latin typeface="Calibri"/>
                        </a:rPr>
                        <a:t>441</a:t>
                      </a:r>
                    </a:p>
                  </a:txBody>
                  <a:tcPr marL="9525" marR="9525" marT="9525" marB="0" anchor="b"/>
                </a:tc>
                <a:tc>
                  <a:txBody>
                    <a:bodyPr/>
                    <a:lstStyle/>
                    <a:p>
                      <a:pPr algn="ctr" fontAlgn="b"/>
                      <a:r>
                        <a:rPr lang="en-IE" sz="1100" b="0" i="1" u="none" strike="noStrike" dirty="0">
                          <a:solidFill>
                            <a:schemeClr val="bg1"/>
                          </a:solidFill>
                          <a:effectLst/>
                          <a:latin typeface="Calibri"/>
                        </a:rPr>
                        <a:t>82</a:t>
                      </a:r>
                    </a:p>
                  </a:txBody>
                  <a:tcPr marL="9525" marR="9525" marT="9525" marB="0" anchor="b"/>
                </a:tc>
                <a:tc>
                  <a:txBody>
                    <a:bodyPr/>
                    <a:lstStyle/>
                    <a:p>
                      <a:pPr algn="ctr" fontAlgn="b"/>
                      <a:r>
                        <a:rPr lang="en-IE" sz="1100" b="0" i="1" u="none" strike="noStrike" dirty="0">
                          <a:solidFill>
                            <a:schemeClr val="bg1"/>
                          </a:solidFill>
                          <a:effectLst/>
                          <a:latin typeface="Calibri"/>
                        </a:rPr>
                        <a:t>167</a:t>
                      </a:r>
                    </a:p>
                  </a:txBody>
                  <a:tcPr marL="9525" marR="9525" marT="9525" marB="0" anchor="b"/>
                </a:tc>
                <a:tc>
                  <a:txBody>
                    <a:bodyPr/>
                    <a:lstStyle/>
                    <a:p>
                      <a:pPr algn="ctr" fontAlgn="b"/>
                      <a:r>
                        <a:rPr lang="en-IE" sz="1100" b="0" i="1" u="none" strike="noStrike" dirty="0">
                          <a:solidFill>
                            <a:schemeClr val="bg1"/>
                          </a:solidFill>
                          <a:effectLst/>
                          <a:latin typeface="Calibri"/>
                        </a:rPr>
                        <a:t>192</a:t>
                      </a:r>
                    </a:p>
                  </a:txBody>
                  <a:tcPr marL="9525" marR="9525" marT="9525" marB="0" anchor="b"/>
                </a:tc>
                <a:tc>
                  <a:txBody>
                    <a:bodyPr/>
                    <a:lstStyle/>
                    <a:p>
                      <a:pPr algn="ctr" fontAlgn="b"/>
                      <a:r>
                        <a:rPr lang="en-IE" sz="1100" b="0" i="1" u="none" strike="noStrike" dirty="0">
                          <a:solidFill>
                            <a:schemeClr val="bg1"/>
                          </a:solidFill>
                          <a:effectLst/>
                          <a:latin typeface="Calibri"/>
                        </a:rPr>
                        <a:t>160</a:t>
                      </a:r>
                    </a:p>
                  </a:txBody>
                  <a:tcPr marL="9525" marR="9525" marT="9525" marB="0" anchor="b"/>
                </a:tc>
                <a:tc>
                  <a:txBody>
                    <a:bodyPr/>
                    <a:lstStyle/>
                    <a:p>
                      <a:pPr algn="ctr" fontAlgn="b"/>
                      <a:r>
                        <a:rPr lang="en-IE" sz="1100" b="0" i="1" u="none" strike="noStrike" dirty="0">
                          <a:solidFill>
                            <a:schemeClr val="bg1"/>
                          </a:solidFill>
                          <a:effectLst/>
                          <a:latin typeface="Calibri"/>
                        </a:rPr>
                        <a:t>129</a:t>
                      </a:r>
                    </a:p>
                  </a:txBody>
                  <a:tcPr marL="9525" marR="9525" marT="9525" marB="0" anchor="b"/>
                </a:tc>
                <a:tc>
                  <a:txBody>
                    <a:bodyPr/>
                    <a:lstStyle/>
                    <a:p>
                      <a:pPr algn="ctr" fontAlgn="b"/>
                      <a:r>
                        <a:rPr lang="en-IE" sz="1100" b="0" i="1" u="none" strike="noStrike" dirty="0">
                          <a:solidFill>
                            <a:schemeClr val="bg1"/>
                          </a:solidFill>
                          <a:effectLst/>
                          <a:latin typeface="Calibri"/>
                        </a:rPr>
                        <a:t>141</a:t>
                      </a:r>
                    </a:p>
                  </a:txBody>
                  <a:tcPr marL="9525" marR="9525" marT="9525" marB="0" anchor="b"/>
                </a:tc>
              </a:tr>
              <a:tr h="144224">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68%</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67%</a:t>
                      </a:r>
                    </a:p>
                  </a:txBody>
                  <a:tcPr marL="9525" marR="9525" marT="9525" marB="0" anchor="b"/>
                </a:tc>
                <a:tc>
                  <a:txBody>
                    <a:bodyPr/>
                    <a:lstStyle/>
                    <a:p>
                      <a:pPr algn="ctr" fontAlgn="b"/>
                      <a:r>
                        <a:rPr lang="en-IE" sz="1100" b="0" i="0" u="none" strike="noStrike" dirty="0">
                          <a:solidFill>
                            <a:schemeClr val="bg1"/>
                          </a:solidFill>
                          <a:effectLst/>
                          <a:latin typeface="Calibri"/>
                        </a:rPr>
                        <a:t>70%</a:t>
                      </a:r>
                    </a:p>
                  </a:txBody>
                  <a:tcPr marL="9525" marR="9525" marT="9525" marB="0" anchor="b"/>
                </a:tc>
                <a:tc>
                  <a:txBody>
                    <a:bodyPr/>
                    <a:lstStyle/>
                    <a:p>
                      <a:pPr algn="ctr" fontAlgn="b"/>
                      <a:r>
                        <a:rPr lang="en-IE" sz="1100" b="0" i="0" u="none" strike="noStrike" dirty="0">
                          <a:solidFill>
                            <a:schemeClr val="bg1"/>
                          </a:solidFill>
                          <a:effectLst/>
                          <a:latin typeface="Calibri"/>
                        </a:rPr>
                        <a:t>63%</a:t>
                      </a:r>
                    </a:p>
                  </a:txBody>
                  <a:tcPr marL="9525" marR="9525" marT="9525" marB="0" anchor="b">
                    <a:solidFill>
                      <a:schemeClr val="accent4">
                        <a:lumMod val="40000"/>
                        <a:lumOff val="60000"/>
                      </a:schemeClr>
                    </a:solidFill>
                  </a:tcPr>
                </a:tc>
                <a:tc>
                  <a:txBody>
                    <a:bodyPr/>
                    <a:lstStyle/>
                    <a:p>
                      <a:pPr algn="ctr" fontAlgn="b"/>
                      <a:r>
                        <a:rPr lang="en-IE" sz="1100" b="0" i="0" u="none" strike="noStrike" dirty="0">
                          <a:solidFill>
                            <a:schemeClr val="bg1"/>
                          </a:solidFill>
                          <a:effectLst/>
                          <a:latin typeface="Calibri"/>
                        </a:rPr>
                        <a:t>70%</a:t>
                      </a:r>
                    </a:p>
                  </a:txBody>
                  <a:tcPr marL="9525" marR="9525" marT="9525" marB="0" anchor="b"/>
                </a:tc>
                <a:tc>
                  <a:txBody>
                    <a:bodyPr/>
                    <a:lstStyle/>
                    <a:p>
                      <a:pPr algn="ctr" fontAlgn="b"/>
                      <a:r>
                        <a:rPr lang="en-IE" sz="1100" b="0" i="0" u="none" strike="noStrike">
                          <a:solidFill>
                            <a:schemeClr val="bg1"/>
                          </a:solidFill>
                          <a:effectLst/>
                          <a:latin typeface="Calibri"/>
                        </a:rPr>
                        <a:t>72%</a:t>
                      </a:r>
                    </a:p>
                  </a:txBody>
                  <a:tcPr marL="9525" marR="9525" marT="9525" marB="0" anchor="b"/>
                </a:tc>
                <a:tc>
                  <a:txBody>
                    <a:bodyPr/>
                    <a:lstStyle/>
                    <a:p>
                      <a:pPr algn="ctr" fontAlgn="b"/>
                      <a:r>
                        <a:rPr lang="en-IE" sz="1100" b="0" i="0" u="none" strike="noStrike">
                          <a:solidFill>
                            <a:schemeClr val="bg1"/>
                          </a:solidFill>
                          <a:effectLst/>
                          <a:latin typeface="Calibri"/>
                        </a:rPr>
                        <a:t>64%</a:t>
                      </a:r>
                    </a:p>
                  </a:txBody>
                  <a:tcPr marL="9525" marR="9525" marT="9525" marB="0" anchor="b"/>
                </a:tc>
                <a:tc>
                  <a:txBody>
                    <a:bodyPr/>
                    <a:lstStyle/>
                    <a:p>
                      <a:pPr algn="ctr" fontAlgn="b"/>
                      <a:r>
                        <a:rPr lang="en-IE" sz="1100" b="0" i="0" u="none" strike="noStrike">
                          <a:solidFill>
                            <a:schemeClr val="bg1"/>
                          </a:solidFill>
                          <a:effectLst/>
                          <a:latin typeface="Calibri"/>
                        </a:rPr>
                        <a:t>79%</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61%</a:t>
                      </a:r>
                    </a:p>
                  </a:txBody>
                  <a:tcPr marL="9525" marR="9525" marT="9525" marB="0" anchor="b">
                    <a:solidFill>
                      <a:schemeClr val="accent4">
                        <a:lumMod val="40000"/>
                        <a:lumOff val="60000"/>
                      </a:schemeClr>
                    </a:solidFill>
                  </a:tcPr>
                </a:tc>
              </a:tr>
              <a:tr h="160228">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14%</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r>
              <a:tr h="144224">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5%</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r>
              <a:tr h="144224">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13%</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921667141"/>
              </p:ext>
            </p:extLst>
          </p:nvPr>
        </p:nvGraphicFramePr>
        <p:xfrm>
          <a:off x="158977" y="3412081"/>
          <a:ext cx="7383385" cy="143827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873</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364</a:t>
                      </a:r>
                    </a:p>
                  </a:txBody>
                  <a:tcPr marL="9525" marR="9525" marT="9525" marB="0" anchor="b"/>
                </a:tc>
                <a:tc>
                  <a:txBody>
                    <a:bodyPr/>
                    <a:lstStyle/>
                    <a:p>
                      <a:pPr algn="ctr" fontAlgn="b"/>
                      <a:r>
                        <a:rPr lang="en-IE" sz="1100" b="0" i="1" u="none" strike="noStrike" dirty="0">
                          <a:solidFill>
                            <a:schemeClr val="bg1"/>
                          </a:solidFill>
                          <a:effectLst/>
                          <a:latin typeface="Calibri"/>
                        </a:rPr>
                        <a:t>434</a:t>
                      </a:r>
                    </a:p>
                  </a:txBody>
                  <a:tcPr marL="9525" marR="9525" marT="9525" marB="0" anchor="b"/>
                </a:tc>
                <a:tc>
                  <a:txBody>
                    <a:bodyPr/>
                    <a:lstStyle/>
                    <a:p>
                      <a:pPr algn="ctr" fontAlgn="b"/>
                      <a:r>
                        <a:rPr lang="en-IE" sz="1100" b="0" i="1" u="none" strike="noStrike" dirty="0">
                          <a:solidFill>
                            <a:schemeClr val="bg1"/>
                          </a:solidFill>
                          <a:effectLst/>
                          <a:latin typeface="Calibri"/>
                        </a:rPr>
                        <a:t>52</a:t>
                      </a:r>
                    </a:p>
                  </a:txBody>
                  <a:tcPr marL="9525" marR="9525" marT="9525" marB="0" anchor="b"/>
                </a:tc>
                <a:tc>
                  <a:txBody>
                    <a:bodyPr/>
                    <a:lstStyle/>
                    <a:p>
                      <a:pPr algn="ctr" fontAlgn="b"/>
                      <a:r>
                        <a:rPr lang="en-IE" sz="1100" b="0" i="1" u="none" strike="noStrike" dirty="0">
                          <a:solidFill>
                            <a:schemeClr val="bg1"/>
                          </a:solidFill>
                          <a:effectLst/>
                          <a:latin typeface="Calibri"/>
                        </a:rPr>
                        <a:t>247</a:t>
                      </a:r>
                    </a:p>
                  </a:txBody>
                  <a:tcPr marL="9525" marR="9525" marT="9525" marB="0" anchor="b"/>
                </a:tc>
                <a:tc>
                  <a:txBody>
                    <a:bodyPr/>
                    <a:lstStyle/>
                    <a:p>
                      <a:pPr algn="ctr" fontAlgn="b"/>
                      <a:r>
                        <a:rPr lang="en-IE" sz="1100" b="0" i="1" u="none" strike="noStrike">
                          <a:solidFill>
                            <a:schemeClr val="bg1"/>
                          </a:solidFill>
                          <a:effectLst/>
                          <a:latin typeface="Calibri"/>
                        </a:rPr>
                        <a:t>223</a:t>
                      </a:r>
                    </a:p>
                  </a:txBody>
                  <a:tcPr marL="9525" marR="9525" marT="9525" marB="0" anchor="b"/>
                </a:tc>
                <a:tc>
                  <a:txBody>
                    <a:bodyPr/>
                    <a:lstStyle/>
                    <a:p>
                      <a:pPr algn="ctr" fontAlgn="b"/>
                      <a:r>
                        <a:rPr lang="en-IE" sz="1100" b="0" i="1" u="none" strike="noStrike">
                          <a:solidFill>
                            <a:schemeClr val="bg1"/>
                          </a:solidFill>
                          <a:effectLst/>
                          <a:latin typeface="Calibri"/>
                        </a:rPr>
                        <a:t>250</a:t>
                      </a:r>
                    </a:p>
                  </a:txBody>
                  <a:tcPr marL="9525" marR="9525" marT="9525" marB="0" anchor="b"/>
                </a:tc>
                <a:tc>
                  <a:txBody>
                    <a:bodyPr/>
                    <a:lstStyle/>
                    <a:p>
                      <a:pPr algn="ctr" fontAlgn="b"/>
                      <a:r>
                        <a:rPr lang="en-IE" sz="1100" b="0" i="1" u="none" strike="noStrike">
                          <a:solidFill>
                            <a:schemeClr val="bg1"/>
                          </a:solidFill>
                          <a:effectLst/>
                          <a:latin typeface="Calibri"/>
                        </a:rPr>
                        <a:t>153</a:t>
                      </a:r>
                    </a:p>
                  </a:txBody>
                  <a:tcPr marL="9525" marR="9525" marT="9525" marB="0" anchor="b"/>
                </a:tc>
              </a:tr>
              <a:tr h="41506">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68%</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68%</a:t>
                      </a:r>
                    </a:p>
                  </a:txBody>
                  <a:tcPr marL="9525" marR="9525" marT="9525" marB="0" anchor="b"/>
                </a:tc>
                <a:tc>
                  <a:txBody>
                    <a:bodyPr/>
                    <a:lstStyle/>
                    <a:p>
                      <a:pPr algn="ctr" fontAlgn="b"/>
                      <a:r>
                        <a:rPr lang="en-IE" sz="1100" b="0" i="0" u="none" strike="noStrike" dirty="0">
                          <a:solidFill>
                            <a:schemeClr val="bg1"/>
                          </a:solidFill>
                          <a:effectLst/>
                          <a:latin typeface="Calibri"/>
                        </a:rPr>
                        <a:t>69%</a:t>
                      </a:r>
                    </a:p>
                  </a:txBody>
                  <a:tcPr marL="9525" marR="9525" marT="9525" marB="0" anchor="b"/>
                </a:tc>
                <a:tc>
                  <a:txBody>
                    <a:bodyPr/>
                    <a:lstStyle/>
                    <a:p>
                      <a:pPr algn="ctr" fontAlgn="b"/>
                      <a:r>
                        <a:rPr lang="en-IE" sz="1100" b="0" i="0" u="none" strike="noStrike" dirty="0">
                          <a:solidFill>
                            <a:schemeClr val="bg1"/>
                          </a:solidFill>
                          <a:effectLst/>
                          <a:latin typeface="Calibri"/>
                        </a:rPr>
                        <a:t>64%</a:t>
                      </a:r>
                    </a:p>
                  </a:txBody>
                  <a:tcPr marL="9525" marR="9525" marT="9525" marB="0" anchor="b"/>
                </a:tc>
                <a:tc>
                  <a:txBody>
                    <a:bodyPr/>
                    <a:lstStyle/>
                    <a:p>
                      <a:pPr algn="ctr" fontAlgn="b"/>
                      <a:r>
                        <a:rPr lang="en-IE" sz="1100" b="0" i="0" u="none" strike="noStrike" dirty="0">
                          <a:solidFill>
                            <a:schemeClr val="bg1"/>
                          </a:solidFill>
                          <a:effectLst/>
                          <a:latin typeface="Calibri"/>
                        </a:rPr>
                        <a:t>71%</a:t>
                      </a:r>
                    </a:p>
                  </a:txBody>
                  <a:tcPr marL="9525" marR="9525" marT="9525" marB="0" anchor="b"/>
                </a:tc>
                <a:tc>
                  <a:txBody>
                    <a:bodyPr/>
                    <a:lstStyle/>
                    <a:p>
                      <a:pPr algn="ctr" fontAlgn="b"/>
                      <a:r>
                        <a:rPr lang="en-IE" sz="1100" b="0" i="0" u="none" strike="noStrike" dirty="0">
                          <a:solidFill>
                            <a:schemeClr val="bg1"/>
                          </a:solidFill>
                          <a:effectLst/>
                          <a:latin typeface="Calibri"/>
                        </a:rPr>
                        <a:t>64%</a:t>
                      </a:r>
                    </a:p>
                  </a:txBody>
                  <a:tcPr marL="9525" marR="9525" marT="9525" marB="0" anchor="b"/>
                </a:tc>
                <a:tc>
                  <a:txBody>
                    <a:bodyPr/>
                    <a:lstStyle/>
                    <a:p>
                      <a:pPr algn="ctr" fontAlgn="b"/>
                      <a:r>
                        <a:rPr lang="en-IE" sz="1100" b="0" i="0" u="none" strike="noStrike" dirty="0">
                          <a:solidFill>
                            <a:schemeClr val="bg1"/>
                          </a:solidFill>
                          <a:effectLst/>
                          <a:latin typeface="Calibri"/>
                        </a:rPr>
                        <a:t>69%</a:t>
                      </a:r>
                    </a:p>
                  </a:txBody>
                  <a:tcPr marL="9525" marR="9525" marT="9525" marB="0" anchor="b"/>
                </a:tc>
                <a:tc>
                  <a:txBody>
                    <a:bodyPr/>
                    <a:lstStyle/>
                    <a:p>
                      <a:pPr algn="ctr" fontAlgn="b"/>
                      <a:r>
                        <a:rPr lang="en-IE" sz="1100" b="0" i="0" u="none" strike="noStrike" dirty="0">
                          <a:solidFill>
                            <a:schemeClr val="bg1"/>
                          </a:solidFill>
                          <a:effectLst/>
                          <a:latin typeface="Calibri"/>
                        </a:rPr>
                        <a:t>69%</a:t>
                      </a:r>
                    </a:p>
                  </a:txBody>
                  <a:tcPr marL="9525" marR="9525" marT="9525" marB="0" anchor="b"/>
                </a:tc>
              </a:tr>
              <a:tr h="81866">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14%</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30%</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r>
              <a:tr h="41506">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5%</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 -</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r>
              <a:tr h="0">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13%</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r>
            </a:tbl>
          </a:graphicData>
        </a:graphic>
      </p:graphicFrame>
    </p:spTree>
    <p:extLst>
      <p:ext uri="{BB962C8B-B14F-4D97-AF65-F5344CB8AC3E}">
        <p14:creationId xmlns:p14="http://schemas.microsoft.com/office/powerpoint/2010/main" val="444541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217822"/>
            <a:ext cx="8575104" cy="738664"/>
          </a:xfrm>
        </p:spPr>
        <p:txBody>
          <a:bodyPr/>
          <a:lstStyle/>
          <a:p>
            <a:pPr>
              <a:spcAft>
                <a:spcPts val="0"/>
              </a:spcAft>
            </a:pPr>
            <a:r>
              <a:rPr lang="en-GB" dirty="0"/>
              <a:t>It is hypocritical that Ireland’s constitution bans abortion in Ireland </a:t>
            </a:r>
            <a:r>
              <a:rPr lang="en-GB" dirty="0" smtClean="0"/>
              <a:t/>
            </a:r>
            <a:br>
              <a:rPr lang="en-GB" dirty="0" smtClean="0"/>
            </a:br>
            <a:r>
              <a:rPr lang="en-GB" dirty="0" smtClean="0"/>
              <a:t>but </a:t>
            </a:r>
            <a:r>
              <a:rPr lang="en-GB" dirty="0"/>
              <a:t>allows women to travel abroad for abortions.</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1112915"/>
            <a:ext cx="3072059" cy="215444"/>
          </a:xfrm>
        </p:spPr>
        <p:txBody>
          <a:bodyPr/>
          <a:lstStyle/>
          <a:p>
            <a:r>
              <a:rPr lang="en-IE" dirty="0"/>
              <a:t>(Base: All Adults 18+ who gave an answer)</a:t>
            </a:r>
          </a:p>
        </p:txBody>
      </p:sp>
      <p:sp>
        <p:nvSpPr>
          <p:cNvPr id="5" name="Text Placeholder 4"/>
          <p:cNvSpPr>
            <a:spLocks noGrp="1"/>
          </p:cNvSpPr>
          <p:nvPr>
            <p:ph type="body" sz="quarter" idx="14"/>
          </p:nvPr>
        </p:nvSpPr>
        <p:spPr>
          <a:xfrm>
            <a:off x="138229" y="5969201"/>
            <a:ext cx="6921795" cy="512961"/>
          </a:xfrm>
        </p:spPr>
        <p:txBody>
          <a:bodyPr/>
          <a:lstStyle/>
          <a:p>
            <a:r>
              <a:rPr lang="en-IE" sz="1400" dirty="0" smtClean="0"/>
              <a:t>Those either end of the age spectrum are less likely to agree </a:t>
            </a:r>
            <a:r>
              <a:rPr lang="en-GB" sz="1400" dirty="0" smtClean="0"/>
              <a:t>it </a:t>
            </a:r>
            <a:r>
              <a:rPr lang="en-GB" sz="1400" dirty="0"/>
              <a:t>is hypocritical that Ireland’s constitution bans abortion in Ireland </a:t>
            </a:r>
            <a:r>
              <a:rPr lang="en-GB" sz="1400" dirty="0" smtClean="0"/>
              <a:t>but </a:t>
            </a:r>
            <a:r>
              <a:rPr lang="en-GB" sz="1400" dirty="0"/>
              <a:t>allows women to travel abroad for abortions.</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97517673"/>
              </p:ext>
            </p:extLst>
          </p:nvPr>
        </p:nvGraphicFramePr>
        <p:xfrm>
          <a:off x="144000" y="1483266"/>
          <a:ext cx="8855996" cy="1307691"/>
        </p:xfrm>
        <a:graphic>
          <a:graphicData uri="http://schemas.openxmlformats.org/drawingml/2006/table">
            <a:tbl>
              <a:tblPr firstRow="1" bandRow="1">
                <a:tableStyleId>{00A15C55-8517-42AA-B614-E9B94910E393}</a:tableStyleId>
              </a:tblPr>
              <a:tblGrid>
                <a:gridCol w="1600133"/>
                <a:gridCol w="806207"/>
                <a:gridCol w="806207"/>
                <a:gridCol w="806207"/>
                <a:gridCol w="806207"/>
                <a:gridCol w="806207"/>
                <a:gridCol w="806207"/>
                <a:gridCol w="806207"/>
                <a:gridCol w="806207"/>
                <a:gridCol w="806207"/>
              </a:tblGrid>
              <a:tr h="114662">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r>
              <a:tr h="114662">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r>
              <a:tr h="114662">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868</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427</a:t>
                      </a:r>
                    </a:p>
                  </a:txBody>
                  <a:tcPr marL="9525" marR="9525" marT="9525" marB="0" anchor="b"/>
                </a:tc>
                <a:tc>
                  <a:txBody>
                    <a:bodyPr/>
                    <a:lstStyle/>
                    <a:p>
                      <a:pPr algn="ctr" fontAlgn="b"/>
                      <a:r>
                        <a:rPr lang="en-IE" sz="1100" b="0" i="1" u="none" strike="noStrike" dirty="0">
                          <a:solidFill>
                            <a:schemeClr val="bg1"/>
                          </a:solidFill>
                          <a:effectLst/>
                          <a:latin typeface="Calibri"/>
                        </a:rPr>
                        <a:t>440</a:t>
                      </a:r>
                    </a:p>
                  </a:txBody>
                  <a:tcPr marL="9525" marR="9525" marT="9525" marB="0" anchor="b"/>
                </a:tc>
                <a:tc>
                  <a:txBody>
                    <a:bodyPr/>
                    <a:lstStyle/>
                    <a:p>
                      <a:pPr algn="ctr" fontAlgn="b"/>
                      <a:r>
                        <a:rPr lang="en-IE" sz="1100" b="0" i="1" u="none" strike="noStrike">
                          <a:solidFill>
                            <a:schemeClr val="bg1"/>
                          </a:solidFill>
                          <a:effectLst/>
                          <a:latin typeface="Calibri"/>
                        </a:rPr>
                        <a:t>80</a:t>
                      </a:r>
                    </a:p>
                  </a:txBody>
                  <a:tcPr marL="9525" marR="9525" marT="9525" marB="0" anchor="b"/>
                </a:tc>
                <a:tc>
                  <a:txBody>
                    <a:bodyPr/>
                    <a:lstStyle/>
                    <a:p>
                      <a:pPr algn="ctr" fontAlgn="b"/>
                      <a:r>
                        <a:rPr lang="en-IE" sz="1100" b="0" i="1" u="none" strike="noStrike">
                          <a:solidFill>
                            <a:schemeClr val="bg1"/>
                          </a:solidFill>
                          <a:effectLst/>
                          <a:latin typeface="Calibri"/>
                        </a:rPr>
                        <a:t>172</a:t>
                      </a:r>
                    </a:p>
                  </a:txBody>
                  <a:tcPr marL="9525" marR="9525" marT="9525" marB="0" anchor="b"/>
                </a:tc>
                <a:tc>
                  <a:txBody>
                    <a:bodyPr/>
                    <a:lstStyle/>
                    <a:p>
                      <a:pPr algn="ctr" fontAlgn="b"/>
                      <a:r>
                        <a:rPr lang="en-IE" sz="1100" b="0" i="1" u="none" strike="noStrike">
                          <a:solidFill>
                            <a:schemeClr val="bg1"/>
                          </a:solidFill>
                          <a:effectLst/>
                          <a:latin typeface="Calibri"/>
                        </a:rPr>
                        <a:t>190</a:t>
                      </a:r>
                    </a:p>
                  </a:txBody>
                  <a:tcPr marL="9525" marR="9525" marT="9525" marB="0" anchor="b"/>
                </a:tc>
                <a:tc>
                  <a:txBody>
                    <a:bodyPr/>
                    <a:lstStyle/>
                    <a:p>
                      <a:pPr algn="ctr" fontAlgn="b"/>
                      <a:r>
                        <a:rPr lang="en-IE" sz="1100" b="0" i="1" u="none" strike="noStrike">
                          <a:solidFill>
                            <a:schemeClr val="bg1"/>
                          </a:solidFill>
                          <a:effectLst/>
                          <a:latin typeface="Calibri"/>
                        </a:rPr>
                        <a:t>155</a:t>
                      </a:r>
                    </a:p>
                  </a:txBody>
                  <a:tcPr marL="9525" marR="9525" marT="9525" marB="0" anchor="b"/>
                </a:tc>
                <a:tc>
                  <a:txBody>
                    <a:bodyPr/>
                    <a:lstStyle/>
                    <a:p>
                      <a:pPr algn="ctr" fontAlgn="b"/>
                      <a:r>
                        <a:rPr lang="en-IE" sz="1100" b="0" i="1" u="none" strike="noStrike">
                          <a:solidFill>
                            <a:schemeClr val="bg1"/>
                          </a:solidFill>
                          <a:effectLst/>
                          <a:latin typeface="Calibri"/>
                        </a:rPr>
                        <a:t>120</a:t>
                      </a:r>
                    </a:p>
                  </a:txBody>
                  <a:tcPr marL="9525" marR="9525" marT="9525" marB="0" anchor="b"/>
                </a:tc>
                <a:tc>
                  <a:txBody>
                    <a:bodyPr/>
                    <a:lstStyle/>
                    <a:p>
                      <a:pPr algn="ctr" fontAlgn="b"/>
                      <a:r>
                        <a:rPr lang="en-IE" sz="1100" b="0" i="1" u="none" strike="noStrike" dirty="0">
                          <a:solidFill>
                            <a:schemeClr val="bg1"/>
                          </a:solidFill>
                          <a:effectLst/>
                          <a:latin typeface="Calibri"/>
                        </a:rPr>
                        <a:t>151</a:t>
                      </a:r>
                    </a:p>
                  </a:txBody>
                  <a:tcPr marL="9525" marR="9525" marT="9525" marB="0" anchor="b"/>
                </a:tc>
              </a:tr>
              <a:tr h="105580">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63%</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61%</a:t>
                      </a:r>
                    </a:p>
                  </a:txBody>
                  <a:tcPr marL="9525" marR="9525" marT="9525" marB="0" anchor="b"/>
                </a:tc>
                <a:tc>
                  <a:txBody>
                    <a:bodyPr/>
                    <a:lstStyle/>
                    <a:p>
                      <a:pPr algn="ctr" fontAlgn="b"/>
                      <a:r>
                        <a:rPr lang="en-IE" sz="1100" b="0" i="0" u="none" strike="noStrike">
                          <a:solidFill>
                            <a:schemeClr val="bg1"/>
                          </a:solidFill>
                          <a:effectLst/>
                          <a:latin typeface="Calibri"/>
                        </a:rPr>
                        <a:t>66%</a:t>
                      </a:r>
                    </a:p>
                  </a:txBody>
                  <a:tcPr marL="9525" marR="9525" marT="9525" marB="0" anchor="b"/>
                </a:tc>
                <a:tc>
                  <a:txBody>
                    <a:bodyPr/>
                    <a:lstStyle/>
                    <a:p>
                      <a:pPr algn="ctr" fontAlgn="b"/>
                      <a:r>
                        <a:rPr lang="en-IE" sz="1100" b="0" i="0" u="none" strike="noStrike" dirty="0">
                          <a:solidFill>
                            <a:schemeClr val="bg1"/>
                          </a:solidFill>
                          <a:effectLst/>
                          <a:latin typeface="Calibri"/>
                        </a:rPr>
                        <a:t>52%</a:t>
                      </a:r>
                    </a:p>
                  </a:txBody>
                  <a:tcPr marL="9525" marR="9525" marT="9525" marB="0" anchor="b">
                    <a:solidFill>
                      <a:schemeClr val="bg2">
                        <a:lumMod val="40000"/>
                        <a:lumOff val="60000"/>
                      </a:schemeClr>
                    </a:solidFill>
                  </a:tcPr>
                </a:tc>
                <a:tc>
                  <a:txBody>
                    <a:bodyPr/>
                    <a:lstStyle/>
                    <a:p>
                      <a:pPr algn="ctr" fontAlgn="b"/>
                      <a:r>
                        <a:rPr lang="en-IE" sz="1100" b="0" i="0" u="none" strike="noStrike" dirty="0">
                          <a:solidFill>
                            <a:schemeClr val="bg1"/>
                          </a:solidFill>
                          <a:effectLst/>
                          <a:latin typeface="Calibri"/>
                        </a:rPr>
                        <a:t>57%</a:t>
                      </a:r>
                    </a:p>
                  </a:txBody>
                  <a:tcPr marL="9525" marR="9525" marT="9525" marB="0" anchor="b"/>
                </a:tc>
                <a:tc>
                  <a:txBody>
                    <a:bodyPr/>
                    <a:lstStyle/>
                    <a:p>
                      <a:pPr algn="ctr" fontAlgn="b"/>
                      <a:r>
                        <a:rPr lang="en-IE" sz="1100" b="0" i="0" u="none" strike="noStrike" dirty="0">
                          <a:solidFill>
                            <a:schemeClr val="bg1"/>
                          </a:solidFill>
                          <a:effectLst/>
                          <a:latin typeface="Calibri"/>
                        </a:rPr>
                        <a:t>71%</a:t>
                      </a:r>
                    </a:p>
                  </a:txBody>
                  <a:tcPr marL="9525" marR="9525" marT="9525" marB="0" anchor="b">
                    <a:solidFill>
                      <a:schemeClr val="accent4">
                        <a:lumMod val="40000"/>
                        <a:lumOff val="60000"/>
                      </a:schemeClr>
                    </a:solidFill>
                  </a:tcPr>
                </a:tc>
                <a:tc>
                  <a:txBody>
                    <a:bodyPr/>
                    <a:lstStyle/>
                    <a:p>
                      <a:pPr algn="ctr" fontAlgn="b"/>
                      <a:r>
                        <a:rPr lang="en-IE" sz="1100" b="0" i="0" u="none" strike="noStrike" dirty="0">
                          <a:solidFill>
                            <a:schemeClr val="bg1"/>
                          </a:solidFill>
                          <a:effectLst/>
                          <a:latin typeface="Calibri"/>
                        </a:rPr>
                        <a:t>64%</a:t>
                      </a:r>
                    </a:p>
                  </a:txBody>
                  <a:tcPr marL="9525" marR="9525" marT="9525" marB="0" anchor="b"/>
                </a:tc>
                <a:tc>
                  <a:txBody>
                    <a:bodyPr/>
                    <a:lstStyle/>
                    <a:p>
                      <a:pPr algn="ctr" fontAlgn="b"/>
                      <a:r>
                        <a:rPr lang="en-IE" sz="1100" b="0" i="0" u="none" strike="noStrike" dirty="0">
                          <a:solidFill>
                            <a:schemeClr val="bg1"/>
                          </a:solidFill>
                          <a:effectLst/>
                          <a:latin typeface="Calibri"/>
                        </a:rPr>
                        <a:t>80%</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54%</a:t>
                      </a:r>
                    </a:p>
                  </a:txBody>
                  <a:tcPr marL="9525" marR="9525" marT="9525" marB="0" anchor="b">
                    <a:solidFill>
                      <a:schemeClr val="bg2">
                        <a:lumMod val="40000"/>
                        <a:lumOff val="60000"/>
                      </a:schemeClr>
                    </a:solidFill>
                  </a:tcPr>
                </a:tc>
              </a:tr>
              <a:tr h="198981">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13%</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22%</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r>
              <a:tr h="105580">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r>
              <a:tr h="105580">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18%</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24%</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26%</a:t>
                      </a:r>
                    </a:p>
                  </a:txBody>
                  <a:tcPr marL="9525" marR="9525" marT="9525" marB="0" anchor="b">
                    <a:solidFill>
                      <a:schemeClr val="accent1"/>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175517326"/>
              </p:ext>
            </p:extLst>
          </p:nvPr>
        </p:nvGraphicFramePr>
        <p:xfrm>
          <a:off x="158977" y="3412081"/>
          <a:ext cx="7383385" cy="143827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868</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353</a:t>
                      </a:r>
                    </a:p>
                  </a:txBody>
                  <a:tcPr marL="9525" marR="9525" marT="9525" marB="0" anchor="b"/>
                </a:tc>
                <a:tc>
                  <a:txBody>
                    <a:bodyPr/>
                    <a:lstStyle/>
                    <a:p>
                      <a:pPr algn="ctr" fontAlgn="b"/>
                      <a:r>
                        <a:rPr lang="en-IE" sz="1100" b="0" i="1" u="none" strike="noStrike" dirty="0">
                          <a:solidFill>
                            <a:schemeClr val="bg1"/>
                          </a:solidFill>
                          <a:effectLst/>
                          <a:latin typeface="Calibri"/>
                        </a:rPr>
                        <a:t>444</a:t>
                      </a:r>
                    </a:p>
                  </a:txBody>
                  <a:tcPr marL="9525" marR="9525" marT="9525" marB="0" anchor="b"/>
                </a:tc>
                <a:tc>
                  <a:txBody>
                    <a:bodyPr/>
                    <a:lstStyle/>
                    <a:p>
                      <a:pPr algn="ctr" fontAlgn="b"/>
                      <a:r>
                        <a:rPr lang="en-IE" sz="1100" b="0" i="1" u="none" strike="noStrike" dirty="0">
                          <a:solidFill>
                            <a:schemeClr val="bg1"/>
                          </a:solidFill>
                          <a:effectLst/>
                          <a:latin typeface="Calibri"/>
                        </a:rPr>
                        <a:t>48</a:t>
                      </a:r>
                    </a:p>
                  </a:txBody>
                  <a:tcPr marL="9525" marR="9525" marT="9525" marB="0" anchor="b"/>
                </a:tc>
                <a:tc>
                  <a:txBody>
                    <a:bodyPr/>
                    <a:lstStyle/>
                    <a:p>
                      <a:pPr algn="ctr" fontAlgn="b"/>
                      <a:r>
                        <a:rPr lang="en-IE" sz="1100" b="0" i="1" u="none" strike="noStrike" dirty="0">
                          <a:solidFill>
                            <a:schemeClr val="bg1"/>
                          </a:solidFill>
                          <a:effectLst/>
                          <a:latin typeface="Calibri"/>
                        </a:rPr>
                        <a:t>246</a:t>
                      </a:r>
                    </a:p>
                  </a:txBody>
                  <a:tcPr marL="9525" marR="9525" marT="9525" marB="0" anchor="b"/>
                </a:tc>
                <a:tc>
                  <a:txBody>
                    <a:bodyPr/>
                    <a:lstStyle/>
                    <a:p>
                      <a:pPr algn="ctr" fontAlgn="b"/>
                      <a:r>
                        <a:rPr lang="en-IE" sz="1100" b="0" i="1" u="none" strike="noStrike" dirty="0">
                          <a:solidFill>
                            <a:schemeClr val="bg1"/>
                          </a:solidFill>
                          <a:effectLst/>
                          <a:latin typeface="Calibri"/>
                        </a:rPr>
                        <a:t>217</a:t>
                      </a:r>
                    </a:p>
                  </a:txBody>
                  <a:tcPr marL="9525" marR="9525" marT="9525" marB="0" anchor="b"/>
                </a:tc>
                <a:tc>
                  <a:txBody>
                    <a:bodyPr/>
                    <a:lstStyle/>
                    <a:p>
                      <a:pPr algn="ctr" fontAlgn="b"/>
                      <a:r>
                        <a:rPr lang="en-IE" sz="1100" b="0" i="1" u="none" strike="noStrike" dirty="0">
                          <a:solidFill>
                            <a:schemeClr val="bg1"/>
                          </a:solidFill>
                          <a:effectLst/>
                          <a:latin typeface="Calibri"/>
                        </a:rPr>
                        <a:t>245</a:t>
                      </a:r>
                    </a:p>
                  </a:txBody>
                  <a:tcPr marL="9525" marR="9525" marT="9525" marB="0" anchor="b"/>
                </a:tc>
                <a:tc>
                  <a:txBody>
                    <a:bodyPr/>
                    <a:lstStyle/>
                    <a:p>
                      <a:pPr algn="ctr" fontAlgn="b"/>
                      <a:r>
                        <a:rPr lang="en-IE" sz="1100" b="0" i="1" u="none" strike="noStrike" dirty="0">
                          <a:solidFill>
                            <a:schemeClr val="bg1"/>
                          </a:solidFill>
                          <a:effectLst/>
                          <a:latin typeface="Calibri"/>
                        </a:rPr>
                        <a:t>160</a:t>
                      </a:r>
                    </a:p>
                  </a:txBody>
                  <a:tcPr marL="9525" marR="9525" marT="9525" marB="0" anchor="b"/>
                </a:tc>
              </a:tr>
              <a:tr h="41506">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63%</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63%</a:t>
                      </a:r>
                    </a:p>
                  </a:txBody>
                  <a:tcPr marL="9525" marR="9525" marT="9525" marB="0" anchor="b"/>
                </a:tc>
                <a:tc>
                  <a:txBody>
                    <a:bodyPr/>
                    <a:lstStyle/>
                    <a:p>
                      <a:pPr algn="ctr" fontAlgn="b"/>
                      <a:r>
                        <a:rPr lang="en-IE" sz="1100" b="0" i="0" u="none" strike="noStrike">
                          <a:solidFill>
                            <a:schemeClr val="bg1"/>
                          </a:solidFill>
                          <a:effectLst/>
                          <a:latin typeface="Calibri"/>
                        </a:rPr>
                        <a:t>65%</a:t>
                      </a:r>
                    </a:p>
                  </a:txBody>
                  <a:tcPr marL="9525" marR="9525" marT="9525" marB="0" anchor="b"/>
                </a:tc>
                <a:tc>
                  <a:txBody>
                    <a:bodyPr/>
                    <a:lstStyle/>
                    <a:p>
                      <a:pPr algn="ctr" fontAlgn="b"/>
                      <a:r>
                        <a:rPr lang="en-IE" sz="1100" b="0" i="0" u="none" strike="noStrike">
                          <a:solidFill>
                            <a:schemeClr val="bg1"/>
                          </a:solidFill>
                          <a:effectLst/>
                          <a:latin typeface="Calibri"/>
                        </a:rPr>
                        <a:t>50%</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66%</a:t>
                      </a:r>
                    </a:p>
                  </a:txBody>
                  <a:tcPr marL="9525" marR="9525" marT="9525" marB="0" anchor="b"/>
                </a:tc>
                <a:tc>
                  <a:txBody>
                    <a:bodyPr/>
                    <a:lstStyle/>
                    <a:p>
                      <a:pPr algn="ctr" fontAlgn="b"/>
                      <a:r>
                        <a:rPr lang="en-IE" sz="1100" b="0" i="0" u="none" strike="noStrike">
                          <a:solidFill>
                            <a:schemeClr val="bg1"/>
                          </a:solidFill>
                          <a:effectLst/>
                          <a:latin typeface="Calibri"/>
                        </a:rPr>
                        <a:t>64%</a:t>
                      </a:r>
                    </a:p>
                  </a:txBody>
                  <a:tcPr marL="9525" marR="9525" marT="9525" marB="0" anchor="b"/>
                </a:tc>
                <a:tc>
                  <a:txBody>
                    <a:bodyPr/>
                    <a:lstStyle/>
                    <a:p>
                      <a:pPr algn="ctr" fontAlgn="b"/>
                      <a:r>
                        <a:rPr lang="en-IE" sz="1100" b="0" i="0" u="none" strike="noStrike">
                          <a:solidFill>
                            <a:schemeClr val="bg1"/>
                          </a:solidFill>
                          <a:effectLst/>
                          <a:latin typeface="Calibri"/>
                        </a:rPr>
                        <a:t>60%</a:t>
                      </a:r>
                    </a:p>
                  </a:txBody>
                  <a:tcPr marL="9525" marR="9525" marT="9525" marB="0" anchor="b"/>
                </a:tc>
                <a:tc>
                  <a:txBody>
                    <a:bodyPr/>
                    <a:lstStyle/>
                    <a:p>
                      <a:pPr algn="ctr" fontAlgn="b"/>
                      <a:r>
                        <a:rPr lang="en-IE" sz="1100" b="0" i="0" u="none" strike="noStrike">
                          <a:solidFill>
                            <a:schemeClr val="bg1"/>
                          </a:solidFill>
                          <a:effectLst/>
                          <a:latin typeface="Calibri"/>
                        </a:rPr>
                        <a:t>63%</a:t>
                      </a:r>
                    </a:p>
                  </a:txBody>
                  <a:tcPr marL="9525" marR="9525" marT="9525" marB="0" anchor="b"/>
                </a:tc>
              </a:tr>
              <a:tr h="81866">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13%</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28%</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r>
              <a:tr h="41506">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6%</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r>
              <a:tr h="0">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18%</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r>
            </a:tbl>
          </a:graphicData>
        </a:graphic>
      </p:graphicFrame>
    </p:spTree>
    <p:extLst>
      <p:ext uri="{BB962C8B-B14F-4D97-AF65-F5344CB8AC3E}">
        <p14:creationId xmlns:p14="http://schemas.microsoft.com/office/powerpoint/2010/main" val="2610276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02488"/>
            <a:ext cx="5777287" cy="369332"/>
          </a:xfrm>
        </p:spPr>
        <p:txBody>
          <a:bodyPr/>
          <a:lstStyle/>
          <a:p>
            <a:pPr>
              <a:spcAft>
                <a:spcPts val="0"/>
              </a:spcAft>
            </a:pPr>
            <a:r>
              <a:rPr lang="en-GB" dirty="0"/>
              <a:t>Ireland’s abortion ban is cruel and inhumane.</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1112915"/>
            <a:ext cx="3072059" cy="215444"/>
          </a:xfrm>
        </p:spPr>
        <p:txBody>
          <a:bodyPr/>
          <a:lstStyle/>
          <a:p>
            <a:r>
              <a:rPr lang="en-IE" dirty="0"/>
              <a:t>(Base: All Adults 18+ who gave an answer)</a:t>
            </a:r>
          </a:p>
        </p:txBody>
      </p:sp>
      <p:sp>
        <p:nvSpPr>
          <p:cNvPr id="5" name="Text Placeholder 4"/>
          <p:cNvSpPr>
            <a:spLocks noGrp="1"/>
          </p:cNvSpPr>
          <p:nvPr>
            <p:ph type="body" sz="quarter" idx="14"/>
          </p:nvPr>
        </p:nvSpPr>
        <p:spPr>
          <a:xfrm>
            <a:off x="138229" y="5969201"/>
            <a:ext cx="6921795" cy="512961"/>
          </a:xfrm>
        </p:spPr>
        <p:txBody>
          <a:bodyPr/>
          <a:lstStyle/>
          <a:p>
            <a:r>
              <a:rPr lang="en-IE" sz="1400" dirty="0" smtClean="0"/>
              <a:t>Those slightly older, aged 55-64 are more likely to agree that Irelands abortion ban is cruel and inhumane, while 18-24 year olds are less likely to agree.</a:t>
            </a:r>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91754616"/>
              </p:ext>
            </p:extLst>
          </p:nvPr>
        </p:nvGraphicFramePr>
        <p:xfrm>
          <a:off x="144000" y="1483266"/>
          <a:ext cx="8855996" cy="1294753"/>
        </p:xfrm>
        <a:graphic>
          <a:graphicData uri="http://schemas.openxmlformats.org/drawingml/2006/table">
            <a:tbl>
              <a:tblPr firstRow="1" bandRow="1">
                <a:tableStyleId>{00A15C55-8517-42AA-B614-E9B94910E393}</a:tableStyleId>
              </a:tblPr>
              <a:tblGrid>
                <a:gridCol w="1600133"/>
                <a:gridCol w="806207"/>
                <a:gridCol w="806207"/>
                <a:gridCol w="806207"/>
                <a:gridCol w="806207"/>
                <a:gridCol w="806207"/>
                <a:gridCol w="806207"/>
                <a:gridCol w="806207"/>
                <a:gridCol w="806207"/>
                <a:gridCol w="806207"/>
              </a:tblGrid>
              <a:tr h="107207">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r>
              <a:tr h="107207">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r>
              <a:tr h="107207">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811</a:t>
                      </a:r>
                    </a:p>
                  </a:txBody>
                  <a:tcPr marL="9525" marR="9525" marT="9525" marB="0" anchor="b">
                    <a:solidFill>
                      <a:schemeClr val="accent4"/>
                    </a:solidFill>
                  </a:tcPr>
                </a:tc>
                <a:tc>
                  <a:txBody>
                    <a:bodyPr/>
                    <a:lstStyle/>
                    <a:p>
                      <a:pPr algn="ctr" fontAlgn="b"/>
                      <a:r>
                        <a:rPr lang="en-IE" sz="1100" b="0" i="1" u="none" strike="noStrike" dirty="0">
                          <a:solidFill>
                            <a:schemeClr val="bg1"/>
                          </a:solidFill>
                          <a:effectLst/>
                          <a:latin typeface="Calibri"/>
                        </a:rPr>
                        <a:t>401</a:t>
                      </a:r>
                    </a:p>
                  </a:txBody>
                  <a:tcPr marL="9525" marR="9525" marT="9525" marB="0" anchor="b"/>
                </a:tc>
                <a:tc>
                  <a:txBody>
                    <a:bodyPr/>
                    <a:lstStyle/>
                    <a:p>
                      <a:pPr algn="ctr" fontAlgn="b"/>
                      <a:r>
                        <a:rPr lang="en-IE" sz="1100" b="0" i="1" u="none" strike="noStrike" dirty="0">
                          <a:solidFill>
                            <a:schemeClr val="bg1"/>
                          </a:solidFill>
                          <a:effectLst/>
                          <a:latin typeface="Calibri"/>
                        </a:rPr>
                        <a:t>409</a:t>
                      </a:r>
                    </a:p>
                  </a:txBody>
                  <a:tcPr marL="9525" marR="9525" marT="9525" marB="0" anchor="b"/>
                </a:tc>
                <a:tc>
                  <a:txBody>
                    <a:bodyPr/>
                    <a:lstStyle/>
                    <a:p>
                      <a:pPr algn="ctr" fontAlgn="b"/>
                      <a:r>
                        <a:rPr lang="en-IE" sz="1100" b="0" i="1" u="none" strike="noStrike">
                          <a:solidFill>
                            <a:schemeClr val="bg1"/>
                          </a:solidFill>
                          <a:effectLst/>
                          <a:latin typeface="Calibri"/>
                        </a:rPr>
                        <a:t>77</a:t>
                      </a:r>
                    </a:p>
                  </a:txBody>
                  <a:tcPr marL="9525" marR="9525" marT="9525" marB="0" anchor="b"/>
                </a:tc>
                <a:tc>
                  <a:txBody>
                    <a:bodyPr/>
                    <a:lstStyle/>
                    <a:p>
                      <a:pPr algn="ctr" fontAlgn="b"/>
                      <a:r>
                        <a:rPr lang="en-IE" sz="1100" b="0" i="1" u="none" strike="noStrike" dirty="0">
                          <a:solidFill>
                            <a:schemeClr val="bg1"/>
                          </a:solidFill>
                          <a:effectLst/>
                          <a:latin typeface="Calibri"/>
                        </a:rPr>
                        <a:t>157</a:t>
                      </a:r>
                    </a:p>
                  </a:txBody>
                  <a:tcPr marL="9525" marR="9525" marT="9525" marB="0" anchor="b"/>
                </a:tc>
                <a:tc>
                  <a:txBody>
                    <a:bodyPr/>
                    <a:lstStyle/>
                    <a:p>
                      <a:pPr algn="ctr" fontAlgn="b"/>
                      <a:r>
                        <a:rPr lang="en-IE" sz="1100" b="0" i="1" u="none" strike="noStrike" dirty="0">
                          <a:solidFill>
                            <a:schemeClr val="bg1"/>
                          </a:solidFill>
                          <a:effectLst/>
                          <a:latin typeface="Calibri"/>
                        </a:rPr>
                        <a:t>175</a:t>
                      </a:r>
                    </a:p>
                  </a:txBody>
                  <a:tcPr marL="9525" marR="9525" marT="9525" marB="0" anchor="b"/>
                </a:tc>
                <a:tc>
                  <a:txBody>
                    <a:bodyPr/>
                    <a:lstStyle/>
                    <a:p>
                      <a:pPr algn="ctr" fontAlgn="b"/>
                      <a:r>
                        <a:rPr lang="en-IE" sz="1100" b="0" i="1" u="none" strike="noStrike" dirty="0">
                          <a:solidFill>
                            <a:schemeClr val="bg1"/>
                          </a:solidFill>
                          <a:effectLst/>
                          <a:latin typeface="Calibri"/>
                        </a:rPr>
                        <a:t>147</a:t>
                      </a:r>
                    </a:p>
                  </a:txBody>
                  <a:tcPr marL="9525" marR="9525" marT="9525" marB="0" anchor="b"/>
                </a:tc>
                <a:tc>
                  <a:txBody>
                    <a:bodyPr/>
                    <a:lstStyle/>
                    <a:p>
                      <a:pPr algn="ctr" fontAlgn="b"/>
                      <a:r>
                        <a:rPr lang="en-IE" sz="1100" b="0" i="1" u="none" strike="noStrike" dirty="0">
                          <a:solidFill>
                            <a:schemeClr val="bg1"/>
                          </a:solidFill>
                          <a:effectLst/>
                          <a:latin typeface="Calibri"/>
                        </a:rPr>
                        <a:t>110</a:t>
                      </a:r>
                    </a:p>
                  </a:txBody>
                  <a:tcPr marL="9525" marR="9525" marT="9525" marB="0" anchor="b"/>
                </a:tc>
                <a:tc>
                  <a:txBody>
                    <a:bodyPr/>
                    <a:lstStyle/>
                    <a:p>
                      <a:pPr algn="ctr" fontAlgn="b"/>
                      <a:r>
                        <a:rPr lang="en-IE" sz="1100" b="0" i="1" u="none" strike="noStrike" dirty="0">
                          <a:solidFill>
                            <a:schemeClr val="bg1"/>
                          </a:solidFill>
                          <a:effectLst/>
                          <a:latin typeface="Calibri"/>
                        </a:rPr>
                        <a:t>144</a:t>
                      </a:r>
                    </a:p>
                  </a:txBody>
                  <a:tcPr marL="9525" marR="9525" marT="9525" marB="0" anchor="b"/>
                </a:tc>
              </a:tr>
              <a:tr h="98715">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52%</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52%</a:t>
                      </a:r>
                    </a:p>
                  </a:txBody>
                  <a:tcPr marL="9525" marR="9525" marT="9525" marB="0" anchor="b"/>
                </a:tc>
                <a:tc>
                  <a:txBody>
                    <a:bodyPr/>
                    <a:lstStyle/>
                    <a:p>
                      <a:pPr algn="ctr" fontAlgn="b"/>
                      <a:r>
                        <a:rPr lang="en-IE" sz="1100" b="0" i="0" u="none" strike="noStrike" dirty="0">
                          <a:solidFill>
                            <a:schemeClr val="bg1"/>
                          </a:solidFill>
                          <a:effectLst/>
                          <a:latin typeface="Calibri"/>
                        </a:rPr>
                        <a:t>53%</a:t>
                      </a:r>
                    </a:p>
                  </a:txBody>
                  <a:tcPr marL="9525" marR="9525" marT="9525" marB="0" anchor="b"/>
                </a:tc>
                <a:tc>
                  <a:txBody>
                    <a:bodyPr/>
                    <a:lstStyle/>
                    <a:p>
                      <a:pPr algn="ctr" fontAlgn="b"/>
                      <a:r>
                        <a:rPr lang="en-IE" sz="1100" b="0" i="0" u="none" strike="noStrike">
                          <a:solidFill>
                            <a:schemeClr val="bg1"/>
                          </a:solidFill>
                          <a:effectLst/>
                          <a:latin typeface="Calibri"/>
                        </a:rPr>
                        <a:t>37%</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52%</a:t>
                      </a:r>
                    </a:p>
                  </a:txBody>
                  <a:tcPr marL="9525" marR="9525" marT="9525" marB="0" anchor="b"/>
                </a:tc>
                <a:tc>
                  <a:txBody>
                    <a:bodyPr/>
                    <a:lstStyle/>
                    <a:p>
                      <a:pPr algn="ctr" fontAlgn="b"/>
                      <a:r>
                        <a:rPr lang="en-IE" sz="1100" b="0" i="0" u="none" strike="noStrike">
                          <a:solidFill>
                            <a:schemeClr val="bg1"/>
                          </a:solidFill>
                          <a:effectLst/>
                          <a:latin typeface="Calibri"/>
                        </a:rPr>
                        <a:t>48%</a:t>
                      </a:r>
                    </a:p>
                  </a:txBody>
                  <a:tcPr marL="9525" marR="9525" marT="9525" marB="0" anchor="b"/>
                </a:tc>
                <a:tc>
                  <a:txBody>
                    <a:bodyPr/>
                    <a:lstStyle/>
                    <a:p>
                      <a:pPr algn="ctr" fontAlgn="b"/>
                      <a:r>
                        <a:rPr lang="en-IE" sz="1100" b="0" i="0" u="none" strike="noStrike">
                          <a:solidFill>
                            <a:schemeClr val="bg1"/>
                          </a:solidFill>
                          <a:effectLst/>
                          <a:latin typeface="Calibri"/>
                        </a:rPr>
                        <a:t>59%</a:t>
                      </a:r>
                    </a:p>
                  </a:txBody>
                  <a:tcPr marL="9525" marR="9525" marT="9525" marB="0" anchor="b"/>
                </a:tc>
                <a:tc>
                  <a:txBody>
                    <a:bodyPr/>
                    <a:lstStyle/>
                    <a:p>
                      <a:pPr algn="ctr" fontAlgn="b"/>
                      <a:r>
                        <a:rPr lang="en-IE" sz="1100" b="0" i="0" u="none" strike="noStrike">
                          <a:solidFill>
                            <a:schemeClr val="bg1"/>
                          </a:solidFill>
                          <a:effectLst/>
                          <a:latin typeface="Calibri"/>
                        </a:rPr>
                        <a:t>70%</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47%</a:t>
                      </a:r>
                    </a:p>
                  </a:txBody>
                  <a:tcPr marL="9525" marR="9525" marT="9525" marB="0" anchor="b"/>
                </a:tc>
              </a:tr>
              <a:tr h="186043">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16%</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r>
              <a:tr h="98715">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11%</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25%</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r>
              <a:tr h="98715">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21%</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23%</a:t>
                      </a:r>
                    </a:p>
                  </a:txBody>
                  <a:tcPr marL="9525" marR="9525" marT="9525" marB="0" anchor="b"/>
                </a:tc>
                <a:tc>
                  <a:txBody>
                    <a:bodyPr/>
                    <a:lstStyle/>
                    <a:p>
                      <a:pPr algn="ctr" fontAlgn="b"/>
                      <a:r>
                        <a:rPr lang="en-IE" sz="1100" b="0" i="0" u="none" strike="noStrike">
                          <a:solidFill>
                            <a:schemeClr val="bg1"/>
                          </a:solidFill>
                          <a:effectLst/>
                          <a:latin typeface="Calibri"/>
                        </a:rPr>
                        <a:t>24%</a:t>
                      </a:r>
                    </a:p>
                  </a:txBody>
                  <a:tcPr marL="9525" marR="9525" marT="9525" marB="0" anchor="b"/>
                </a:tc>
                <a:tc>
                  <a:txBody>
                    <a:bodyPr/>
                    <a:lstStyle/>
                    <a:p>
                      <a:pPr algn="ctr" fontAlgn="b"/>
                      <a:r>
                        <a:rPr lang="en-IE" sz="1100" b="0" i="0" u="none" strike="noStrike" dirty="0">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30%</a:t>
                      </a: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769909930"/>
              </p:ext>
            </p:extLst>
          </p:nvPr>
        </p:nvGraphicFramePr>
        <p:xfrm>
          <a:off x="158977" y="3412081"/>
          <a:ext cx="7383385" cy="143827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b="1" i="1" u="none" strike="noStrike" dirty="0">
                          <a:solidFill>
                            <a:schemeClr val="tx1"/>
                          </a:solidFill>
                          <a:effectLst/>
                          <a:latin typeface="Calibri"/>
                        </a:rPr>
                        <a:t>811</a:t>
                      </a:r>
                    </a:p>
                  </a:txBody>
                  <a:tcPr marL="9525" marR="9525" marT="9525" marB="0" anchor="b">
                    <a:solidFill>
                      <a:schemeClr val="accent4"/>
                    </a:solidFill>
                  </a:tcPr>
                </a:tc>
                <a:tc>
                  <a:txBody>
                    <a:bodyPr/>
                    <a:lstStyle/>
                    <a:p>
                      <a:pPr algn="ctr" fontAlgn="b"/>
                      <a:r>
                        <a:rPr lang="en-IE" sz="1100" b="0" i="1" u="none" strike="noStrike">
                          <a:solidFill>
                            <a:schemeClr val="bg1"/>
                          </a:solidFill>
                          <a:effectLst/>
                          <a:latin typeface="Calibri"/>
                        </a:rPr>
                        <a:t>338</a:t>
                      </a:r>
                    </a:p>
                  </a:txBody>
                  <a:tcPr marL="9525" marR="9525" marT="9525" marB="0" anchor="b"/>
                </a:tc>
                <a:tc>
                  <a:txBody>
                    <a:bodyPr/>
                    <a:lstStyle/>
                    <a:p>
                      <a:pPr algn="ctr" fontAlgn="b"/>
                      <a:r>
                        <a:rPr lang="en-IE" sz="1100" b="0" i="1" u="none" strike="noStrike">
                          <a:solidFill>
                            <a:schemeClr val="bg1"/>
                          </a:solidFill>
                          <a:effectLst/>
                          <a:latin typeface="Calibri"/>
                        </a:rPr>
                        <a:t>413</a:t>
                      </a:r>
                    </a:p>
                  </a:txBody>
                  <a:tcPr marL="9525" marR="9525" marT="9525" marB="0" anchor="b"/>
                </a:tc>
                <a:tc>
                  <a:txBody>
                    <a:bodyPr/>
                    <a:lstStyle/>
                    <a:p>
                      <a:pPr algn="ctr" fontAlgn="b"/>
                      <a:r>
                        <a:rPr lang="en-IE" sz="1100" b="0" i="1" u="none" strike="noStrike">
                          <a:solidFill>
                            <a:schemeClr val="bg1"/>
                          </a:solidFill>
                          <a:effectLst/>
                          <a:latin typeface="Calibri"/>
                        </a:rPr>
                        <a:t>39</a:t>
                      </a:r>
                    </a:p>
                  </a:txBody>
                  <a:tcPr marL="9525" marR="9525" marT="9525" marB="0" anchor="b"/>
                </a:tc>
                <a:tc>
                  <a:txBody>
                    <a:bodyPr/>
                    <a:lstStyle/>
                    <a:p>
                      <a:pPr algn="ctr" fontAlgn="b"/>
                      <a:r>
                        <a:rPr lang="en-IE" sz="1100" b="0" i="1" u="none" strike="noStrike">
                          <a:solidFill>
                            <a:schemeClr val="bg1"/>
                          </a:solidFill>
                          <a:effectLst/>
                          <a:latin typeface="Calibri"/>
                        </a:rPr>
                        <a:t>241</a:t>
                      </a:r>
                    </a:p>
                  </a:txBody>
                  <a:tcPr marL="9525" marR="9525" marT="9525" marB="0" anchor="b"/>
                </a:tc>
                <a:tc>
                  <a:txBody>
                    <a:bodyPr/>
                    <a:lstStyle/>
                    <a:p>
                      <a:pPr algn="ctr" fontAlgn="b"/>
                      <a:r>
                        <a:rPr lang="en-IE" sz="1100" b="0" i="1" u="none" strike="noStrike">
                          <a:solidFill>
                            <a:schemeClr val="bg1"/>
                          </a:solidFill>
                          <a:effectLst/>
                          <a:latin typeface="Calibri"/>
                        </a:rPr>
                        <a:t>204</a:t>
                      </a:r>
                    </a:p>
                  </a:txBody>
                  <a:tcPr marL="9525" marR="9525" marT="9525" marB="0" anchor="b"/>
                </a:tc>
                <a:tc>
                  <a:txBody>
                    <a:bodyPr/>
                    <a:lstStyle/>
                    <a:p>
                      <a:pPr algn="ctr" fontAlgn="b"/>
                      <a:r>
                        <a:rPr lang="en-IE" sz="1100" b="0" i="1" u="none" strike="noStrike">
                          <a:solidFill>
                            <a:schemeClr val="bg1"/>
                          </a:solidFill>
                          <a:effectLst/>
                          <a:latin typeface="Calibri"/>
                        </a:rPr>
                        <a:t>225</a:t>
                      </a:r>
                    </a:p>
                  </a:txBody>
                  <a:tcPr marL="9525" marR="9525" marT="9525" marB="0" anchor="b"/>
                </a:tc>
                <a:tc>
                  <a:txBody>
                    <a:bodyPr/>
                    <a:lstStyle/>
                    <a:p>
                      <a:pPr algn="ctr" fontAlgn="b"/>
                      <a:r>
                        <a:rPr lang="en-IE" sz="1100" b="0" i="1" u="none" strike="noStrike">
                          <a:solidFill>
                            <a:schemeClr val="bg1"/>
                          </a:solidFill>
                          <a:effectLst/>
                          <a:latin typeface="Calibri"/>
                        </a:rPr>
                        <a:t>142</a:t>
                      </a:r>
                    </a:p>
                  </a:txBody>
                  <a:tcPr marL="9525" marR="9525" marT="9525" marB="0" anchor="b"/>
                </a:tc>
              </a:tr>
              <a:tr h="41506">
                <a:tc>
                  <a:txBody>
                    <a:bodyPr/>
                    <a:lstStyle/>
                    <a:p>
                      <a:pPr algn="r" fontAlgn="b"/>
                      <a:r>
                        <a:rPr lang="en-GB" sz="1100" u="none" strike="noStrike" dirty="0">
                          <a:effectLst/>
                        </a:rPr>
                        <a:t>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52%</a:t>
                      </a: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47%</a:t>
                      </a:r>
                    </a:p>
                  </a:txBody>
                  <a:tcPr marL="9525" marR="9525" marT="9525" marB="0" anchor="b"/>
                </a:tc>
                <a:tc>
                  <a:txBody>
                    <a:bodyPr/>
                    <a:lstStyle/>
                    <a:p>
                      <a:pPr algn="ctr" fontAlgn="b"/>
                      <a:r>
                        <a:rPr lang="en-IE" sz="1100" b="0" i="0" u="none" strike="noStrike" dirty="0">
                          <a:solidFill>
                            <a:schemeClr val="bg1"/>
                          </a:solidFill>
                          <a:effectLst/>
                          <a:latin typeface="Calibri"/>
                        </a:rPr>
                        <a:t>57%</a:t>
                      </a:r>
                    </a:p>
                  </a:txBody>
                  <a:tcPr marL="9525" marR="9525" marT="9525" marB="0" anchor="b"/>
                </a:tc>
                <a:tc>
                  <a:txBody>
                    <a:bodyPr/>
                    <a:lstStyle/>
                    <a:p>
                      <a:pPr algn="ctr" fontAlgn="b"/>
                      <a:r>
                        <a:rPr lang="en-IE" sz="1100" b="0" i="0" u="none" strike="noStrike">
                          <a:solidFill>
                            <a:schemeClr val="bg1"/>
                          </a:solidFill>
                          <a:effectLst/>
                          <a:latin typeface="Calibri"/>
                        </a:rPr>
                        <a:t>51%</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57%</a:t>
                      </a:r>
                    </a:p>
                  </a:txBody>
                  <a:tcPr marL="9525" marR="9525" marT="9525" marB="0" anchor="b"/>
                </a:tc>
                <a:tc>
                  <a:txBody>
                    <a:bodyPr/>
                    <a:lstStyle/>
                    <a:p>
                      <a:pPr algn="ctr" fontAlgn="b"/>
                      <a:r>
                        <a:rPr lang="en-IE" sz="1100" b="0" i="0" u="none" strike="noStrike">
                          <a:solidFill>
                            <a:schemeClr val="bg1"/>
                          </a:solidFill>
                          <a:effectLst/>
                          <a:latin typeface="Calibri"/>
                        </a:rPr>
                        <a:t>56%</a:t>
                      </a:r>
                    </a:p>
                  </a:txBody>
                  <a:tcPr marL="9525" marR="9525" marT="9525" marB="0" anchor="b"/>
                </a:tc>
                <a:tc>
                  <a:txBody>
                    <a:bodyPr/>
                    <a:lstStyle/>
                    <a:p>
                      <a:pPr algn="ctr" fontAlgn="b"/>
                      <a:r>
                        <a:rPr lang="en-IE" sz="1100" b="0" i="0" u="none" strike="noStrike">
                          <a:solidFill>
                            <a:schemeClr val="bg1"/>
                          </a:solidFill>
                          <a:effectLst/>
                          <a:latin typeface="Calibri"/>
                        </a:rPr>
                        <a:t>48%</a:t>
                      </a:r>
                    </a:p>
                  </a:txBody>
                  <a:tcPr marL="9525" marR="9525" marT="9525" marB="0" anchor="b"/>
                </a:tc>
                <a:tc>
                  <a:txBody>
                    <a:bodyPr/>
                    <a:lstStyle/>
                    <a:p>
                      <a:pPr algn="ctr" fontAlgn="b"/>
                      <a:r>
                        <a:rPr lang="en-IE" sz="1100" b="0" i="0" u="none" strike="noStrike">
                          <a:solidFill>
                            <a:schemeClr val="bg1"/>
                          </a:solidFill>
                          <a:effectLst/>
                          <a:latin typeface="Calibri"/>
                        </a:rPr>
                        <a:t>46%</a:t>
                      </a:r>
                    </a:p>
                  </a:txBody>
                  <a:tcPr marL="9525" marR="9525" marT="9525" marB="0" anchor="b"/>
                </a:tc>
              </a:tr>
              <a:tr h="81866">
                <a:tc>
                  <a:txBody>
                    <a:bodyPr/>
                    <a:lstStyle/>
                    <a:p>
                      <a:pPr algn="r" fontAlgn="b"/>
                      <a:r>
                        <a:rPr lang="en-GB" sz="1100" u="none" strike="noStrike" dirty="0">
                          <a:effectLst/>
                        </a:rPr>
                        <a:t>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16%</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25%</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tc>
              </a:tr>
              <a:tr h="41506">
                <a:tc>
                  <a:txBody>
                    <a:bodyPr/>
                    <a:lstStyle/>
                    <a:p>
                      <a:pPr algn="r" fontAlgn="b"/>
                      <a:r>
                        <a:rPr lang="en-GB" sz="1100" u="none" strike="noStrike" dirty="0">
                          <a:effectLst/>
                        </a:rPr>
                        <a:t>Disagree slightly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11%</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r>
              <a:tr h="0">
                <a:tc>
                  <a:txBody>
                    <a:bodyPr/>
                    <a:lstStyle/>
                    <a:p>
                      <a:pPr algn="r" fontAlgn="b"/>
                      <a:r>
                        <a:rPr lang="en-GB" sz="1100" u="none" strike="noStrike" dirty="0">
                          <a:effectLst/>
                        </a:rPr>
                        <a:t>Disagree strongly</a:t>
                      </a:r>
                      <a:endParaRPr lang="en-GB"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a:solidFill>
                            <a:schemeClr val="tx1"/>
                          </a:solidFill>
                          <a:effectLst/>
                          <a:latin typeface="Calibri"/>
                        </a:rPr>
                        <a:t>21%</a:t>
                      </a: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25%</a:t>
                      </a:r>
                    </a:p>
                  </a:txBody>
                  <a:tcPr marL="9525" marR="9525" marT="9525" marB="0" anchor="b"/>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23%</a:t>
                      </a:r>
                    </a:p>
                  </a:txBody>
                  <a:tcPr marL="9525" marR="9525" marT="9525" marB="0" anchor="b"/>
                </a:tc>
                <a:tc>
                  <a:txBody>
                    <a:bodyPr/>
                    <a:lstStyle/>
                    <a:p>
                      <a:pPr algn="ctr" fontAlgn="b"/>
                      <a:r>
                        <a:rPr lang="en-IE" sz="1100" b="0" i="0" u="none" strike="noStrike">
                          <a:solidFill>
                            <a:schemeClr val="bg1"/>
                          </a:solidFill>
                          <a:effectLst/>
                          <a:latin typeface="Calibri"/>
                        </a:rPr>
                        <a:t>25%</a:t>
                      </a:r>
                    </a:p>
                  </a:txBody>
                  <a:tcPr marL="9525" marR="9525" marT="9525" marB="0" anchor="b"/>
                </a:tc>
                <a:tc>
                  <a:txBody>
                    <a:bodyPr/>
                    <a:lstStyle/>
                    <a:p>
                      <a:pPr algn="ctr" fontAlgn="b"/>
                      <a:r>
                        <a:rPr lang="en-IE" sz="1100" b="0" i="0" u="none" strike="noStrike" dirty="0">
                          <a:solidFill>
                            <a:schemeClr val="bg1"/>
                          </a:solidFill>
                          <a:effectLst/>
                          <a:latin typeface="Calibri"/>
                        </a:rPr>
                        <a:t>21%</a:t>
                      </a:r>
                    </a:p>
                  </a:txBody>
                  <a:tcPr marL="9525" marR="9525" marT="9525" marB="0" anchor="b"/>
                </a:tc>
              </a:tr>
            </a:tbl>
          </a:graphicData>
        </a:graphic>
      </p:graphicFrame>
    </p:spTree>
    <p:extLst>
      <p:ext uri="{BB962C8B-B14F-4D97-AF65-F5344CB8AC3E}">
        <p14:creationId xmlns:p14="http://schemas.microsoft.com/office/powerpoint/2010/main" val="4069945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ct val="100000"/>
              </a:lnSpc>
            </a:pPr>
            <a:r>
              <a:rPr lang="en-IE" dirty="0" smtClean="0"/>
              <a:t>Appendix</a:t>
            </a:r>
            <a:endParaRPr lang="en-IE" sz="2800" dirty="0"/>
          </a:p>
        </p:txBody>
      </p:sp>
      <p:pic>
        <p:nvPicPr>
          <p:cNvPr id="5" name="Picture Placeholder 4"/>
          <p:cNvPicPr>
            <a:picLocks noGrp="1" noChangeAspect="1"/>
          </p:cNvPicPr>
          <p:nvPr>
            <p:ph type="pic" sz="quarter" idx="1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96769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8482"/>
            <a:ext cx="7508659" cy="738664"/>
          </a:xfrm>
        </p:spPr>
        <p:txBody>
          <a:bodyPr/>
          <a:lstStyle/>
          <a:p>
            <a:pPr>
              <a:spcAft>
                <a:spcPts val="0"/>
              </a:spcAft>
            </a:pPr>
            <a:r>
              <a:rPr lang="en-GB" dirty="0"/>
              <a:t>Expanding access to abortion should be one of the priority </a:t>
            </a:r>
            <a:r>
              <a:rPr lang="en-GB" dirty="0" smtClean="0"/>
              <a:t/>
            </a:r>
            <a:br>
              <a:rPr lang="en-GB" dirty="0" smtClean="0"/>
            </a:br>
            <a:r>
              <a:rPr lang="en-GB" dirty="0" smtClean="0"/>
              <a:t>issues </a:t>
            </a:r>
            <a:r>
              <a:rPr lang="en-GB" dirty="0"/>
              <a:t>for the next government.</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816570"/>
            <a:ext cx="2231380" cy="215444"/>
          </a:xfrm>
        </p:spPr>
        <p:txBody>
          <a:bodyPr/>
          <a:lstStyle/>
          <a:p>
            <a:r>
              <a:rPr lang="en-IE" dirty="0"/>
              <a:t>(Base: All Adults 18+; </a:t>
            </a:r>
            <a:r>
              <a:rPr lang="en-IE" dirty="0" smtClean="0"/>
              <a:t>n=1,002)</a:t>
            </a:r>
            <a:endParaRPr lang="en-IE" dirty="0"/>
          </a:p>
        </p:txBody>
      </p:sp>
      <p:sp>
        <p:nvSpPr>
          <p:cNvPr id="5" name="Text Placeholder 4"/>
          <p:cNvSpPr>
            <a:spLocks noGrp="1"/>
          </p:cNvSpPr>
          <p:nvPr>
            <p:ph type="body" sz="quarter" idx="14"/>
          </p:nvPr>
        </p:nvSpPr>
        <p:spPr>
          <a:xfrm>
            <a:off x="138229" y="5957326"/>
            <a:ext cx="6921795" cy="769441"/>
          </a:xfrm>
        </p:spPr>
        <p:txBody>
          <a:bodyPr/>
          <a:lstStyle/>
          <a:p>
            <a:r>
              <a:rPr lang="en-US" sz="1400" dirty="0"/>
              <a:t>A majority across all demographics agree that expanding access to abortion should be one of the priority issues for the next government, with the exception of those over 65 (of whom </a:t>
            </a:r>
            <a:r>
              <a:rPr lang="en-US" sz="1400" dirty="0" smtClean="0"/>
              <a:t>42% </a:t>
            </a:r>
            <a:r>
              <a:rPr lang="en-US" sz="1400" dirty="0"/>
              <a:t>agree). </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81022374"/>
              </p:ext>
            </p:extLst>
          </p:nvPr>
        </p:nvGraphicFramePr>
        <p:xfrm>
          <a:off x="144000" y="1483266"/>
          <a:ext cx="8348067" cy="1830705"/>
        </p:xfrm>
        <a:graphic>
          <a:graphicData uri="http://schemas.openxmlformats.org/drawingml/2006/table">
            <a:tbl>
              <a:tblPr firstRow="1" bandRow="1">
                <a:tableStyleId>{00A15C55-8517-42AA-B614-E9B94910E393}</a:tableStyleId>
              </a:tblPr>
              <a:tblGrid>
                <a:gridCol w="1342691"/>
                <a:gridCol w="676498"/>
                <a:gridCol w="676498"/>
                <a:gridCol w="676498"/>
                <a:gridCol w="676498"/>
                <a:gridCol w="676498"/>
                <a:gridCol w="676498"/>
                <a:gridCol w="676498"/>
                <a:gridCol w="676498"/>
                <a:gridCol w="676498"/>
                <a:gridCol w="273427"/>
                <a:gridCol w="643467"/>
              </a:tblGrid>
              <a:tr h="11661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a:txBody>
                    <a:bodyPr/>
                    <a:lstStyle/>
                    <a:p>
                      <a:endParaRPr lang="en-IE" dirty="0"/>
                    </a:p>
                  </a:txBody>
                  <a:tcPr marL="9525" marR="9525" marT="9525" marB="0" anchor="ctr"/>
                </a:tc>
                <a:tc>
                  <a:txBody>
                    <a:bodyPr/>
                    <a:lstStyle/>
                    <a:p>
                      <a:endParaRPr lang="en-IE" dirty="0"/>
                    </a:p>
                  </a:txBody>
                  <a:tcPr marL="9525" marR="9525" marT="9525" marB="0" anchor="ctr"/>
                </a:tc>
              </a:tr>
              <a:tr h="11661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bg1"/>
                        </a:solidFill>
                        <a:effectLst/>
                        <a:latin typeface="+mn-lt"/>
                      </a:endParaRPr>
                    </a:p>
                  </a:txBody>
                  <a:tcPr marL="9525" marR="9525" marT="9525" marB="0" anchor="ctr">
                    <a:solidFill>
                      <a:schemeClr val="accent4"/>
                    </a:solidFill>
                  </a:tcPr>
                </a:tc>
                <a:tc>
                  <a:txBody>
                    <a:bodyPr/>
                    <a:lstStyle/>
                    <a:p>
                      <a:pPr algn="ctr" fontAlgn="b"/>
                      <a:r>
                        <a:rPr lang="en-IE" sz="1200" b="0" i="0" u="none" strike="noStrike" dirty="0" smtClean="0">
                          <a:solidFill>
                            <a:schemeClr val="bg1"/>
                          </a:solidFill>
                          <a:effectLst/>
                          <a:latin typeface="+mn-lt"/>
                        </a:rPr>
                        <a:t>55+</a:t>
                      </a:r>
                      <a:endParaRPr lang="en-IE" sz="1200" b="0" i="0" u="none" strike="noStrike" dirty="0">
                        <a:solidFill>
                          <a:schemeClr val="bg1"/>
                        </a:solidFill>
                        <a:effectLst/>
                        <a:latin typeface="+mn-lt"/>
                      </a:endParaRPr>
                    </a:p>
                  </a:txBody>
                  <a:tcPr marL="9525" marR="9525" marT="9525" marB="0" anchor="ctr"/>
                </a:tc>
              </a:tr>
              <a:tr h="116610">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en-IE" sz="1200" i="1" u="none" strike="noStrike" dirty="0" smtClean="0">
                          <a:effectLst/>
                        </a:rPr>
                        <a:t>Base</a:t>
                      </a:r>
                      <a:endParaRPr lang="en-IE" sz="1200" b="1" i="1" u="none" strike="noStrike" dirty="0" smtClean="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491</a:t>
                      </a:r>
                    </a:p>
                  </a:txBody>
                  <a:tcPr marL="9525" marR="9525" marT="9525" marB="0" anchor="b"/>
                </a:tc>
                <a:tc>
                  <a:txBody>
                    <a:bodyPr/>
                    <a:lstStyle/>
                    <a:p>
                      <a:pPr algn="ctr" fontAlgn="b"/>
                      <a:r>
                        <a:rPr lang="en-IE" sz="1100" b="0" i="0" u="none" strike="noStrike">
                          <a:solidFill>
                            <a:schemeClr val="bg1"/>
                          </a:solidFill>
                          <a:effectLst/>
                          <a:latin typeface="Calibri"/>
                        </a:rPr>
                        <a:t>511</a:t>
                      </a:r>
                    </a:p>
                  </a:txBody>
                  <a:tcPr marL="9525" marR="9525" marT="9525" marB="0" anchor="b"/>
                </a:tc>
                <a:tc>
                  <a:txBody>
                    <a:bodyPr/>
                    <a:lstStyle/>
                    <a:p>
                      <a:pPr algn="ctr" fontAlgn="b"/>
                      <a:r>
                        <a:rPr lang="en-IE" sz="1100" b="0" i="0" u="none" strike="noStrike">
                          <a:solidFill>
                            <a:schemeClr val="bg1"/>
                          </a:solidFill>
                          <a:effectLst/>
                          <a:latin typeface="Calibri"/>
                        </a:rPr>
                        <a:t>100</a:t>
                      </a:r>
                    </a:p>
                  </a:txBody>
                  <a:tcPr marL="9525" marR="9525" marT="9525" marB="0" anchor="b"/>
                </a:tc>
                <a:tc>
                  <a:txBody>
                    <a:bodyPr/>
                    <a:lstStyle/>
                    <a:p>
                      <a:pPr algn="ctr" fontAlgn="b"/>
                      <a:r>
                        <a:rPr lang="en-IE" sz="1100" b="0" i="0" u="none" strike="noStrike">
                          <a:solidFill>
                            <a:schemeClr val="bg1"/>
                          </a:solidFill>
                          <a:effectLst/>
                          <a:latin typeface="Calibri"/>
                        </a:rPr>
                        <a:t>190</a:t>
                      </a:r>
                    </a:p>
                  </a:txBody>
                  <a:tcPr marL="9525" marR="9525" marT="9525" marB="0" anchor="b"/>
                </a:tc>
                <a:tc>
                  <a:txBody>
                    <a:bodyPr/>
                    <a:lstStyle/>
                    <a:p>
                      <a:pPr algn="ctr" fontAlgn="b"/>
                      <a:r>
                        <a:rPr lang="en-IE" sz="1100" b="0" i="0" u="none" strike="noStrike">
                          <a:solidFill>
                            <a:schemeClr val="bg1"/>
                          </a:solidFill>
                          <a:effectLst/>
                          <a:latin typeface="Calibri"/>
                        </a:rPr>
                        <a:t>210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r>
                        <a:rPr lang="en-IE" sz="1100" b="0" i="0" u="none" strike="noStrike">
                          <a:solidFill>
                            <a:schemeClr val="bg1"/>
                          </a:solidFill>
                          <a:effectLst/>
                          <a:latin typeface="Calibri"/>
                        </a:rPr>
                        <a:t>140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321</a:t>
                      </a:r>
                    </a:p>
                  </a:txBody>
                  <a:tcPr marL="9525" marR="9525" marT="9525" marB="0" anchor="b"/>
                </a:tc>
              </a:tr>
              <a:tr h="107373">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40%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41%</a:t>
                      </a:r>
                    </a:p>
                  </a:txBody>
                  <a:tcPr marL="9525" marR="9525" marT="9525" marB="0" anchor="b"/>
                </a:tc>
                <a:tc>
                  <a:txBody>
                    <a:bodyPr/>
                    <a:lstStyle/>
                    <a:p>
                      <a:pPr algn="ctr" fontAlgn="b"/>
                      <a:r>
                        <a:rPr lang="en-IE" sz="1100" b="0" i="0" u="none" strike="noStrike">
                          <a:solidFill>
                            <a:schemeClr val="bg1"/>
                          </a:solidFill>
                          <a:effectLst/>
                          <a:latin typeface="Calibri"/>
                        </a:rPr>
                        <a:t>39%</a:t>
                      </a:r>
                    </a:p>
                  </a:txBody>
                  <a:tcPr marL="9525" marR="9525" marT="9525" marB="0" anchor="b"/>
                </a:tc>
                <a:tc>
                  <a:txBody>
                    <a:bodyPr/>
                    <a:lstStyle/>
                    <a:p>
                      <a:pPr algn="ctr" fontAlgn="b"/>
                      <a:r>
                        <a:rPr lang="en-IE" sz="1100" b="0" i="0" u="none" strike="noStrike">
                          <a:solidFill>
                            <a:schemeClr val="bg1"/>
                          </a:solidFill>
                          <a:effectLst/>
                          <a:latin typeface="Calibri"/>
                        </a:rPr>
                        <a:t>36%</a:t>
                      </a:r>
                    </a:p>
                  </a:txBody>
                  <a:tcPr marL="9525" marR="9525" marT="9525" marB="0" anchor="b"/>
                </a:tc>
                <a:tc>
                  <a:txBody>
                    <a:bodyPr/>
                    <a:lstStyle/>
                    <a:p>
                      <a:pPr algn="ctr" fontAlgn="b"/>
                      <a:r>
                        <a:rPr lang="en-IE" sz="1100" b="0" i="0" u="none" strike="noStrike">
                          <a:solidFill>
                            <a:schemeClr val="bg1"/>
                          </a:solidFill>
                          <a:effectLst/>
                          <a:latin typeface="Calibri"/>
                        </a:rPr>
                        <a:t>42%</a:t>
                      </a:r>
                    </a:p>
                  </a:txBody>
                  <a:tcPr marL="9525" marR="9525" marT="9525" marB="0" anchor="b"/>
                </a:tc>
                <a:tc>
                  <a:txBody>
                    <a:bodyPr/>
                    <a:lstStyle/>
                    <a:p>
                      <a:pPr algn="ctr" fontAlgn="b"/>
                      <a:r>
                        <a:rPr lang="en-IE" sz="1100" b="0" i="0" u="none" strike="noStrike">
                          <a:solidFill>
                            <a:schemeClr val="bg1"/>
                          </a:solidFill>
                          <a:effectLst/>
                          <a:latin typeface="Calibri"/>
                        </a:rPr>
                        <a:t>41%</a:t>
                      </a:r>
                    </a:p>
                  </a:txBody>
                  <a:tcPr marL="9525" marR="9525" marT="9525" marB="0" anchor="b"/>
                </a:tc>
                <a:tc>
                  <a:txBody>
                    <a:bodyPr/>
                    <a:lstStyle/>
                    <a:p>
                      <a:pPr algn="ctr" fontAlgn="b"/>
                      <a:r>
                        <a:rPr lang="en-IE" sz="1100" b="0" i="0" u="none" strike="noStrike">
                          <a:solidFill>
                            <a:schemeClr val="bg1"/>
                          </a:solidFill>
                          <a:effectLst/>
                          <a:latin typeface="Calibri"/>
                        </a:rPr>
                        <a:t>41%</a:t>
                      </a:r>
                    </a:p>
                  </a:txBody>
                  <a:tcPr marL="9525" marR="9525" marT="9525" marB="0" anchor="b"/>
                </a:tc>
                <a:tc>
                  <a:txBody>
                    <a:bodyPr/>
                    <a:lstStyle/>
                    <a:p>
                      <a:pPr algn="ctr" fontAlgn="b"/>
                      <a:r>
                        <a:rPr lang="en-IE" sz="1100" b="0" i="0" u="none" strike="noStrike">
                          <a:solidFill>
                            <a:schemeClr val="bg1"/>
                          </a:solidFill>
                          <a:effectLst/>
                          <a:latin typeface="Calibri"/>
                        </a:rPr>
                        <a:t>43%</a:t>
                      </a:r>
                    </a:p>
                  </a:txBody>
                  <a:tcPr marL="9525" marR="9525" marT="9525" marB="0" anchor="b"/>
                </a:tc>
                <a:tc>
                  <a:txBody>
                    <a:bodyPr/>
                    <a:lstStyle/>
                    <a:p>
                      <a:pPr algn="ctr" fontAlgn="b"/>
                      <a:r>
                        <a:rPr lang="en-IE" sz="1100" b="0" i="0" u="none" strike="noStrike">
                          <a:solidFill>
                            <a:schemeClr val="bg1"/>
                          </a:solidFill>
                          <a:effectLst/>
                          <a:latin typeface="Calibri"/>
                        </a:rPr>
                        <a:t>34%</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38%</a:t>
                      </a:r>
                    </a:p>
                  </a:txBody>
                  <a:tcPr marL="9525" marR="9525" marT="9525" marB="0" anchor="b"/>
                </a:tc>
              </a:tr>
              <a:tr h="111447">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22%</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r>
              <a:tr h="107373">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19%</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23%</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22%</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tc>
              </a:tr>
              <a:tr h="107373">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8%</a:t>
                      </a:r>
                    </a:p>
                  </a:txBody>
                  <a:tcPr marL="9525" marR="9525" marT="9525" marB="0" anchor="b"/>
                </a:tc>
              </a:tr>
              <a:tr h="107373">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32%</a:t>
                      </a:r>
                    </a:p>
                  </a:txBody>
                  <a:tcPr marL="9525" marR="9525" marT="9525" marB="0" anchor="b">
                    <a:solidFill>
                      <a:schemeClr val="accent1"/>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24%</a:t>
                      </a:r>
                    </a:p>
                  </a:txBody>
                  <a:tcPr marL="9525" marR="9525" marT="9525" marB="0" anchor="b">
                    <a:solidFill>
                      <a:schemeClr val="accent1"/>
                    </a:solidFill>
                  </a:tcPr>
                </a:tc>
              </a:tr>
              <a:tr h="107373">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0</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solidFill>
                      <a:schemeClr val="accent4">
                        <a:lumMod val="20000"/>
                        <a:lumOff val="8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a:t>
                      </a:r>
                    </a:p>
                  </a:txBody>
                  <a:tcPr marL="9525" marR="9525" marT="9525" marB="0" anchor="b">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283372191"/>
              </p:ext>
            </p:extLst>
          </p:nvPr>
        </p:nvGraphicFramePr>
        <p:xfrm>
          <a:off x="158977" y="3412081"/>
          <a:ext cx="7383385" cy="179260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marL="0" marR="0" indent="0" algn="l" defTabSz="685800" rtl="0" eaLnBrk="1" fontAlgn="b" latinLnBrk="0" hangingPunct="1">
                        <a:lnSpc>
                          <a:spcPct val="100000"/>
                        </a:lnSpc>
                        <a:spcBef>
                          <a:spcPts val="0"/>
                        </a:spcBef>
                        <a:spcAft>
                          <a:spcPts val="0"/>
                        </a:spcAft>
                        <a:buClrTx/>
                        <a:buSzTx/>
                        <a:buFontTx/>
                        <a:buNone/>
                        <a:tabLst/>
                        <a:defRPr/>
                      </a:pPr>
                      <a:r>
                        <a:rPr lang="en-IE" sz="1200" i="1" u="none" strike="noStrike" dirty="0" smtClean="0">
                          <a:effectLst/>
                        </a:rPr>
                        <a:t>Base</a:t>
                      </a:r>
                      <a:endParaRPr lang="en-IE" sz="1200" b="1" i="1" u="none" strike="noStrike" dirty="0" smtClean="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b="0" i="0" u="none" strike="noStrike" dirty="0">
                          <a:solidFill>
                            <a:schemeClr val="bg1"/>
                          </a:solidFill>
                          <a:effectLst/>
                          <a:latin typeface="Calibri"/>
                        </a:rPr>
                        <a:t>409</a:t>
                      </a:r>
                    </a:p>
                  </a:txBody>
                  <a:tcPr marL="9525" marR="9525" marT="9525" marB="0" anchor="b"/>
                </a:tc>
                <a:tc>
                  <a:txBody>
                    <a:bodyPr/>
                    <a:lstStyle/>
                    <a:p>
                      <a:pPr algn="ctr" fontAlgn="b"/>
                      <a:r>
                        <a:rPr lang="en-IE" sz="1100" b="0" i="0" u="none" strike="noStrike">
                          <a:solidFill>
                            <a:schemeClr val="bg1"/>
                          </a:solidFill>
                          <a:effectLst/>
                          <a:latin typeface="Calibri"/>
                        </a:rPr>
                        <a:t>506</a:t>
                      </a:r>
                    </a:p>
                  </a:txBody>
                  <a:tcPr marL="9525" marR="9525" marT="9525" marB="0" anchor="b"/>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261</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r>
              <a:tr h="41506">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40%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40%</a:t>
                      </a:r>
                    </a:p>
                  </a:txBody>
                  <a:tcPr marL="9525" marR="9525" marT="9525" marB="0" anchor="b"/>
                </a:tc>
                <a:tc>
                  <a:txBody>
                    <a:bodyPr/>
                    <a:lstStyle/>
                    <a:p>
                      <a:pPr algn="ctr" fontAlgn="b"/>
                      <a:r>
                        <a:rPr lang="en-IE" sz="1100" b="0" i="0" u="none" strike="noStrike" dirty="0">
                          <a:solidFill>
                            <a:schemeClr val="bg1"/>
                          </a:solidFill>
                          <a:effectLst/>
                          <a:latin typeface="Calibri"/>
                        </a:rPr>
                        <a:t>42%</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44%</a:t>
                      </a:r>
                    </a:p>
                  </a:txBody>
                  <a:tcPr marL="9525" marR="9525" marT="9525" marB="0" anchor="b"/>
                </a:tc>
                <a:tc>
                  <a:txBody>
                    <a:bodyPr/>
                    <a:lstStyle/>
                    <a:p>
                      <a:pPr algn="ctr" fontAlgn="b"/>
                      <a:r>
                        <a:rPr lang="en-IE" sz="1100" b="0" i="0" u="none" strike="noStrike">
                          <a:solidFill>
                            <a:schemeClr val="bg1"/>
                          </a:solidFill>
                          <a:effectLst/>
                          <a:latin typeface="Calibri"/>
                        </a:rPr>
                        <a:t>37%</a:t>
                      </a:r>
                    </a:p>
                  </a:txBody>
                  <a:tcPr marL="9525" marR="9525" marT="9525" marB="0" anchor="b"/>
                </a:tc>
                <a:tc>
                  <a:txBody>
                    <a:bodyPr/>
                    <a:lstStyle/>
                    <a:p>
                      <a:pPr algn="ctr" fontAlgn="b"/>
                      <a:r>
                        <a:rPr lang="en-IE" sz="1100" b="0" i="0" u="none" strike="noStrike">
                          <a:solidFill>
                            <a:schemeClr val="bg1"/>
                          </a:solidFill>
                          <a:effectLst/>
                          <a:latin typeface="Calibri"/>
                        </a:rPr>
                        <a:t>37%</a:t>
                      </a:r>
                    </a:p>
                  </a:txBody>
                  <a:tcPr marL="9525" marR="9525" marT="9525" marB="0" anchor="b"/>
                </a:tc>
                <a:tc>
                  <a:txBody>
                    <a:bodyPr/>
                    <a:lstStyle/>
                    <a:p>
                      <a:pPr algn="ctr" fontAlgn="b"/>
                      <a:r>
                        <a:rPr lang="en-IE" sz="1100" b="0" i="0" u="none" strike="noStrike">
                          <a:solidFill>
                            <a:schemeClr val="bg1"/>
                          </a:solidFill>
                          <a:effectLst/>
                          <a:latin typeface="Calibri"/>
                        </a:rPr>
                        <a:t>42%</a:t>
                      </a:r>
                    </a:p>
                  </a:txBody>
                  <a:tcPr marL="9525" marR="9525" marT="9525" marB="0" anchor="b"/>
                </a:tc>
              </a:tr>
              <a:tr h="81866">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25%</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r>
              <a:tr h="41506">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19%</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30%</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20%</a:t>
                      </a:r>
                    </a:p>
                  </a:txBody>
                  <a:tcPr marL="9525" marR="9525" marT="9525" marB="0" anchor="b"/>
                </a:tc>
              </a:tr>
              <a:tr h="41506">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r>
              <a:tr h="0">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r>
              <a:tr h="0">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0</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r>
            </a:tbl>
          </a:graphicData>
        </a:graphic>
      </p:graphicFrame>
    </p:spTree>
    <p:extLst>
      <p:ext uri="{BB962C8B-B14F-4D97-AF65-F5344CB8AC3E}">
        <p14:creationId xmlns:p14="http://schemas.microsoft.com/office/powerpoint/2010/main" val="3776749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8482"/>
            <a:ext cx="7742697" cy="738664"/>
          </a:xfrm>
        </p:spPr>
        <p:txBody>
          <a:bodyPr/>
          <a:lstStyle/>
          <a:p>
            <a:pPr>
              <a:spcAft>
                <a:spcPts val="0"/>
              </a:spcAft>
            </a:pPr>
            <a:r>
              <a:rPr lang="en-GB" dirty="0"/>
              <a:t>Irish politicians should show leadership and deal proactively </a:t>
            </a:r>
            <a:r>
              <a:rPr lang="en-GB" dirty="0" smtClean="0"/>
              <a:t/>
            </a:r>
            <a:br>
              <a:rPr lang="en-GB" dirty="0" smtClean="0"/>
            </a:br>
            <a:r>
              <a:rPr lang="en-GB" dirty="0" smtClean="0"/>
              <a:t>with </a:t>
            </a:r>
            <a:r>
              <a:rPr lang="en-GB" dirty="0"/>
              <a:t>the issue of widening access to abortion in Ireland.</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816570"/>
            <a:ext cx="2231380" cy="215444"/>
          </a:xfrm>
        </p:spPr>
        <p:txBody>
          <a:bodyPr/>
          <a:lstStyle/>
          <a:p>
            <a:r>
              <a:rPr lang="en-IE" dirty="0"/>
              <a:t>(Base: All Adults 18+; </a:t>
            </a:r>
            <a:r>
              <a:rPr lang="en-IE" dirty="0" smtClean="0"/>
              <a:t>n=1,002)</a:t>
            </a:r>
            <a:endParaRPr lang="en-IE" dirty="0"/>
          </a:p>
        </p:txBody>
      </p:sp>
      <p:sp>
        <p:nvSpPr>
          <p:cNvPr id="5" name="Text Placeholder 4"/>
          <p:cNvSpPr>
            <a:spLocks noGrp="1"/>
          </p:cNvSpPr>
          <p:nvPr>
            <p:ph type="body" sz="quarter" idx="14"/>
          </p:nvPr>
        </p:nvSpPr>
        <p:spPr>
          <a:xfrm>
            <a:off x="138229" y="5843941"/>
            <a:ext cx="6921795" cy="759439"/>
          </a:xfrm>
        </p:spPr>
        <p:txBody>
          <a:bodyPr/>
          <a:lstStyle/>
          <a:p>
            <a:r>
              <a:rPr lang="en-US" sz="1400" dirty="0"/>
              <a:t>Almost </a:t>
            </a:r>
            <a:r>
              <a:rPr lang="en-US" sz="1400" dirty="0" smtClean="0"/>
              <a:t>two-thirds of </a:t>
            </a:r>
            <a:r>
              <a:rPr lang="en-US" sz="1400" dirty="0"/>
              <a:t>people across all demographics agree that Irish politicians should show leadership and deal proactively with the issue of widening access to abortion, except for those over 65 of whom the </a:t>
            </a:r>
            <a:r>
              <a:rPr lang="en-US" sz="1400" dirty="0" smtClean="0"/>
              <a:t>48% </a:t>
            </a:r>
            <a:r>
              <a:rPr lang="en-US" sz="1400" dirty="0"/>
              <a:t>agree.</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96779248"/>
              </p:ext>
            </p:extLst>
          </p:nvPr>
        </p:nvGraphicFramePr>
        <p:xfrm>
          <a:off x="144000" y="1483266"/>
          <a:ext cx="8398867" cy="1808098"/>
        </p:xfrm>
        <a:graphic>
          <a:graphicData uri="http://schemas.openxmlformats.org/drawingml/2006/table">
            <a:tbl>
              <a:tblPr firstRow="1" bandRow="1">
                <a:tableStyleId>{00A15C55-8517-42AA-B614-E9B94910E393}</a:tableStyleId>
              </a:tblPr>
              <a:tblGrid>
                <a:gridCol w="1353670"/>
                <a:gridCol w="682030"/>
                <a:gridCol w="682030"/>
                <a:gridCol w="682030"/>
                <a:gridCol w="682030"/>
                <a:gridCol w="682030"/>
                <a:gridCol w="682030"/>
                <a:gridCol w="682030"/>
                <a:gridCol w="682030"/>
                <a:gridCol w="682030"/>
                <a:gridCol w="254993"/>
                <a:gridCol w="651934"/>
              </a:tblGrid>
              <a:tr h="102236">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r>
              <a:tr h="102236">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bg1"/>
                        </a:solidFill>
                        <a:effectLst/>
                        <a:latin typeface="+mn-lt"/>
                      </a:endParaRPr>
                    </a:p>
                  </a:txBody>
                  <a:tcPr marL="9525" marR="9525" marT="9525" marB="0" anchor="ctr">
                    <a:solidFill>
                      <a:schemeClr val="accent4"/>
                    </a:solidFill>
                  </a:tcPr>
                </a:tc>
                <a:tc>
                  <a:txBody>
                    <a:bodyPr/>
                    <a:lstStyle/>
                    <a:p>
                      <a:pPr algn="ctr" fontAlgn="b"/>
                      <a:r>
                        <a:rPr lang="en-IE" sz="1200" b="0" i="0" u="none" strike="noStrike" dirty="0" smtClean="0">
                          <a:solidFill>
                            <a:schemeClr val="bg1"/>
                          </a:solidFill>
                          <a:effectLst/>
                          <a:latin typeface="+mn-lt"/>
                        </a:rPr>
                        <a:t>55+</a:t>
                      </a:r>
                      <a:endParaRPr lang="en-IE" sz="1200" b="0" i="0" u="none" strike="noStrike" dirty="0">
                        <a:solidFill>
                          <a:schemeClr val="bg1"/>
                        </a:solidFill>
                        <a:effectLst/>
                        <a:latin typeface="+mn-lt"/>
                      </a:endParaRPr>
                    </a:p>
                  </a:txBody>
                  <a:tcPr marL="9525" marR="9525" marT="9525" marB="0" anchor="ctr"/>
                </a:tc>
              </a:tr>
              <a:tr h="102236">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491</a:t>
                      </a:r>
                    </a:p>
                  </a:txBody>
                  <a:tcPr marL="9525" marR="9525" marT="9525" marB="0" anchor="b"/>
                </a:tc>
                <a:tc>
                  <a:txBody>
                    <a:bodyPr/>
                    <a:lstStyle/>
                    <a:p>
                      <a:pPr algn="ctr" fontAlgn="b"/>
                      <a:r>
                        <a:rPr lang="en-IE" sz="1100" b="0" i="0" u="none" strike="noStrike">
                          <a:solidFill>
                            <a:schemeClr val="bg1"/>
                          </a:solidFill>
                          <a:effectLst/>
                          <a:latin typeface="Calibri"/>
                        </a:rPr>
                        <a:t>511</a:t>
                      </a:r>
                    </a:p>
                  </a:txBody>
                  <a:tcPr marL="9525" marR="9525" marT="9525" marB="0" anchor="b"/>
                </a:tc>
                <a:tc>
                  <a:txBody>
                    <a:bodyPr/>
                    <a:lstStyle/>
                    <a:p>
                      <a:pPr algn="ctr" fontAlgn="b"/>
                      <a:r>
                        <a:rPr lang="en-IE" sz="1100" b="0" i="0" u="none" strike="noStrike">
                          <a:solidFill>
                            <a:schemeClr val="bg1"/>
                          </a:solidFill>
                          <a:effectLst/>
                          <a:latin typeface="Calibri"/>
                        </a:rPr>
                        <a:t>100</a:t>
                      </a:r>
                    </a:p>
                  </a:txBody>
                  <a:tcPr marL="9525" marR="9525" marT="9525" marB="0" anchor="b"/>
                </a:tc>
                <a:tc>
                  <a:txBody>
                    <a:bodyPr/>
                    <a:lstStyle/>
                    <a:p>
                      <a:pPr algn="ctr" fontAlgn="b"/>
                      <a:r>
                        <a:rPr lang="en-IE" sz="1100" b="0" i="0" u="none" strike="noStrike">
                          <a:solidFill>
                            <a:schemeClr val="bg1"/>
                          </a:solidFill>
                          <a:effectLst/>
                          <a:latin typeface="Calibri"/>
                        </a:rPr>
                        <a:t>190</a:t>
                      </a:r>
                    </a:p>
                  </a:txBody>
                  <a:tcPr marL="9525" marR="9525" marT="9525" marB="0" anchor="b"/>
                </a:tc>
                <a:tc>
                  <a:txBody>
                    <a:bodyPr/>
                    <a:lstStyle/>
                    <a:p>
                      <a:pPr algn="ctr" fontAlgn="b"/>
                      <a:r>
                        <a:rPr lang="en-IE" sz="1100" b="0" i="0" u="none" strike="noStrike">
                          <a:solidFill>
                            <a:schemeClr val="bg1"/>
                          </a:solidFill>
                          <a:effectLst/>
                          <a:latin typeface="Calibri"/>
                        </a:rPr>
                        <a:t>210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r>
                        <a:rPr lang="en-IE" sz="1100" b="0" i="0" u="none" strike="noStrike">
                          <a:solidFill>
                            <a:schemeClr val="bg1"/>
                          </a:solidFill>
                          <a:effectLst/>
                          <a:latin typeface="Calibri"/>
                        </a:rPr>
                        <a:t>140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321</a:t>
                      </a:r>
                    </a:p>
                  </a:txBody>
                  <a:tcPr marL="9525" marR="9525" marT="9525" marB="0" anchor="b"/>
                </a:tc>
              </a:tr>
              <a:tr h="94139">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47%</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47%</a:t>
                      </a:r>
                    </a:p>
                  </a:txBody>
                  <a:tcPr marL="9525" marR="9525" marT="9525" marB="0" anchor="b"/>
                </a:tc>
                <a:tc>
                  <a:txBody>
                    <a:bodyPr/>
                    <a:lstStyle/>
                    <a:p>
                      <a:pPr algn="ctr" fontAlgn="b"/>
                      <a:r>
                        <a:rPr lang="en-IE" sz="1100" b="0" i="0" u="none" strike="noStrike" dirty="0">
                          <a:solidFill>
                            <a:schemeClr val="bg1"/>
                          </a:solidFill>
                          <a:effectLst/>
                          <a:latin typeface="Calibri"/>
                        </a:rPr>
                        <a:t>47%</a:t>
                      </a:r>
                    </a:p>
                  </a:txBody>
                  <a:tcPr marL="9525" marR="9525" marT="9525" marB="0" anchor="b"/>
                </a:tc>
                <a:tc>
                  <a:txBody>
                    <a:bodyPr/>
                    <a:lstStyle/>
                    <a:p>
                      <a:pPr algn="ctr" fontAlgn="b"/>
                      <a:r>
                        <a:rPr lang="en-IE" sz="1100" b="0" i="0" u="none" strike="noStrike">
                          <a:solidFill>
                            <a:schemeClr val="bg1"/>
                          </a:solidFill>
                          <a:effectLst/>
                          <a:latin typeface="Calibri"/>
                        </a:rPr>
                        <a:t>47%</a:t>
                      </a:r>
                    </a:p>
                  </a:txBody>
                  <a:tcPr marL="9525" marR="9525" marT="9525" marB="0" anchor="b"/>
                </a:tc>
                <a:tc>
                  <a:txBody>
                    <a:bodyPr/>
                    <a:lstStyle/>
                    <a:p>
                      <a:pPr algn="ctr" fontAlgn="b"/>
                      <a:r>
                        <a:rPr lang="en-IE" sz="1100" b="0" i="0" u="none" strike="noStrike">
                          <a:solidFill>
                            <a:schemeClr val="bg1"/>
                          </a:solidFill>
                          <a:effectLst/>
                          <a:latin typeface="Calibri"/>
                        </a:rPr>
                        <a:t>52%</a:t>
                      </a:r>
                    </a:p>
                  </a:txBody>
                  <a:tcPr marL="9525" marR="9525" marT="9525" marB="0" anchor="b"/>
                </a:tc>
                <a:tc>
                  <a:txBody>
                    <a:bodyPr/>
                    <a:lstStyle/>
                    <a:p>
                      <a:pPr algn="ctr" fontAlgn="b"/>
                      <a:r>
                        <a:rPr lang="en-IE" sz="1100" b="0" i="0" u="none" strike="noStrike">
                          <a:solidFill>
                            <a:schemeClr val="bg1"/>
                          </a:solidFill>
                          <a:effectLst/>
                          <a:latin typeface="Calibri"/>
                        </a:rPr>
                        <a:t>46%</a:t>
                      </a:r>
                    </a:p>
                  </a:txBody>
                  <a:tcPr marL="9525" marR="9525" marT="9525" marB="0" anchor="b"/>
                </a:tc>
                <a:tc>
                  <a:txBody>
                    <a:bodyPr/>
                    <a:lstStyle/>
                    <a:p>
                      <a:pPr algn="ctr" fontAlgn="b"/>
                      <a:r>
                        <a:rPr lang="en-IE" sz="1100" b="0" i="0" u="none" strike="noStrike">
                          <a:solidFill>
                            <a:schemeClr val="bg1"/>
                          </a:solidFill>
                          <a:effectLst/>
                          <a:latin typeface="Calibri"/>
                        </a:rPr>
                        <a:t>46%</a:t>
                      </a:r>
                    </a:p>
                  </a:txBody>
                  <a:tcPr marL="9525" marR="9525" marT="9525" marB="0" anchor="b"/>
                </a:tc>
                <a:tc>
                  <a:txBody>
                    <a:bodyPr/>
                    <a:lstStyle/>
                    <a:p>
                      <a:pPr algn="ctr" fontAlgn="b"/>
                      <a:r>
                        <a:rPr lang="en-IE" sz="1100" b="0" i="0" u="none" strike="noStrike">
                          <a:solidFill>
                            <a:schemeClr val="bg1"/>
                          </a:solidFill>
                          <a:effectLst/>
                          <a:latin typeface="Calibri"/>
                        </a:rPr>
                        <a:t>53%</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39%</a:t>
                      </a:r>
                    </a:p>
                  </a:txBody>
                  <a:tcPr marL="9525" marR="9525" marT="9525" marB="0" anchor="b">
                    <a:solidFill>
                      <a:schemeClr val="bg2">
                        <a:lumMod val="40000"/>
                        <a:lumOff val="6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45%</a:t>
                      </a:r>
                    </a:p>
                  </a:txBody>
                  <a:tcPr marL="9525" marR="9525" marT="9525" marB="0" anchor="b">
                    <a:solidFill>
                      <a:schemeClr val="accent4">
                        <a:lumMod val="40000"/>
                        <a:lumOff val="60000"/>
                      </a:schemeClr>
                    </a:solidFill>
                  </a:tcPr>
                </a:tc>
              </a:tr>
              <a:tr h="177418">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16%</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solidFill>
                      <a:schemeClr val="bg2">
                        <a:lumMod val="40000"/>
                        <a:lumOff val="6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solidFill>
                      <a:schemeClr val="accent4">
                        <a:lumMod val="20000"/>
                        <a:lumOff val="80000"/>
                      </a:schemeClr>
                    </a:solidFill>
                  </a:tcPr>
                </a:tc>
              </a:tr>
              <a:tr h="119378">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16%</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24%</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r>
              <a:tr h="94139">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8%</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r>
              <a:tr h="94139">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26%</a:t>
                      </a:r>
                    </a:p>
                  </a:txBody>
                  <a:tcPr marL="9525" marR="9525" marT="9525" marB="0" anchor="b">
                    <a:solidFill>
                      <a:schemeClr val="accent1"/>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19%</a:t>
                      </a:r>
                    </a:p>
                  </a:txBody>
                  <a:tcPr marL="9525" marR="9525" marT="9525" marB="0" anchor="b">
                    <a:solidFill>
                      <a:schemeClr val="accent4">
                        <a:lumMod val="40000"/>
                        <a:lumOff val="60000"/>
                      </a:schemeClr>
                    </a:solidFill>
                  </a:tcPr>
                </a:tc>
              </a:tr>
              <a:tr h="94139">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0</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solidFill>
                      <a:schemeClr val="accent4">
                        <a:lumMod val="20000"/>
                        <a:lumOff val="8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a:t>
                      </a:r>
                    </a:p>
                  </a:txBody>
                  <a:tcPr marL="9525" marR="9525" marT="9525" marB="0" anchor="b">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665769591"/>
              </p:ext>
            </p:extLst>
          </p:nvPr>
        </p:nvGraphicFramePr>
        <p:xfrm>
          <a:off x="158977" y="3569561"/>
          <a:ext cx="7383385" cy="179260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102873">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68606">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b="0" i="0" u="none" strike="noStrike" dirty="0">
                          <a:solidFill>
                            <a:schemeClr val="bg1"/>
                          </a:solidFill>
                          <a:effectLst/>
                          <a:latin typeface="Calibri"/>
                        </a:rPr>
                        <a:t>409</a:t>
                      </a:r>
                    </a:p>
                  </a:txBody>
                  <a:tcPr marL="9525" marR="9525" marT="9525" marB="0" anchor="b"/>
                </a:tc>
                <a:tc>
                  <a:txBody>
                    <a:bodyPr/>
                    <a:lstStyle/>
                    <a:p>
                      <a:pPr algn="ctr" fontAlgn="b"/>
                      <a:r>
                        <a:rPr lang="en-IE" sz="1100" b="0" i="0" u="none" strike="noStrike" dirty="0">
                          <a:solidFill>
                            <a:schemeClr val="bg1"/>
                          </a:solidFill>
                          <a:effectLst/>
                          <a:latin typeface="Calibri"/>
                        </a:rPr>
                        <a:t>506</a:t>
                      </a:r>
                    </a:p>
                  </a:txBody>
                  <a:tcPr marL="9525" marR="9525" marT="9525" marB="0" anchor="b"/>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261</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r>
              <a:tr h="52857">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47%</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50%</a:t>
                      </a:r>
                    </a:p>
                  </a:txBody>
                  <a:tcPr marL="9525" marR="9525" marT="9525" marB="0" anchor="b"/>
                </a:tc>
                <a:tc>
                  <a:txBody>
                    <a:bodyPr/>
                    <a:lstStyle/>
                    <a:p>
                      <a:pPr algn="ctr" fontAlgn="b"/>
                      <a:r>
                        <a:rPr lang="en-IE" sz="1100" b="0" i="0" u="none" strike="noStrike" dirty="0">
                          <a:solidFill>
                            <a:schemeClr val="bg1"/>
                          </a:solidFill>
                          <a:effectLst/>
                          <a:latin typeface="Calibri"/>
                        </a:rPr>
                        <a:t>47%</a:t>
                      </a:r>
                    </a:p>
                  </a:txBody>
                  <a:tcPr marL="9525" marR="9525" marT="9525" marB="0" anchor="b"/>
                </a:tc>
                <a:tc>
                  <a:txBody>
                    <a:bodyPr/>
                    <a:lstStyle/>
                    <a:p>
                      <a:pPr algn="ctr" fontAlgn="b"/>
                      <a:r>
                        <a:rPr lang="en-IE" sz="1100" b="0" i="0" u="none" strike="noStrike" dirty="0">
                          <a:solidFill>
                            <a:schemeClr val="bg1"/>
                          </a:solidFill>
                          <a:effectLst/>
                          <a:latin typeface="Calibri"/>
                        </a:rPr>
                        <a:t>25%</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52%</a:t>
                      </a:r>
                    </a:p>
                  </a:txBody>
                  <a:tcPr marL="9525" marR="9525" marT="9525" marB="0" anchor="b"/>
                </a:tc>
                <a:tc>
                  <a:txBody>
                    <a:bodyPr/>
                    <a:lstStyle/>
                    <a:p>
                      <a:pPr algn="ctr" fontAlgn="b"/>
                      <a:r>
                        <a:rPr lang="en-IE" sz="1100" b="0" i="0" u="none" strike="noStrike">
                          <a:solidFill>
                            <a:schemeClr val="bg1"/>
                          </a:solidFill>
                          <a:effectLst/>
                          <a:latin typeface="Calibri"/>
                        </a:rPr>
                        <a:t>43%</a:t>
                      </a:r>
                    </a:p>
                  </a:txBody>
                  <a:tcPr marL="9525" marR="9525" marT="9525" marB="0" anchor="b"/>
                </a:tc>
                <a:tc>
                  <a:txBody>
                    <a:bodyPr/>
                    <a:lstStyle/>
                    <a:p>
                      <a:pPr algn="ctr" fontAlgn="b"/>
                      <a:r>
                        <a:rPr lang="en-IE" sz="1100" b="0" i="0" u="none" strike="noStrike">
                          <a:solidFill>
                            <a:schemeClr val="bg1"/>
                          </a:solidFill>
                          <a:effectLst/>
                          <a:latin typeface="Calibri"/>
                        </a:rPr>
                        <a:t>46%</a:t>
                      </a:r>
                    </a:p>
                  </a:txBody>
                  <a:tcPr marL="9525" marR="9525" marT="9525" marB="0" anchor="b"/>
                </a:tc>
                <a:tc>
                  <a:txBody>
                    <a:bodyPr/>
                    <a:lstStyle/>
                    <a:p>
                      <a:pPr algn="ctr" fontAlgn="b"/>
                      <a:r>
                        <a:rPr lang="en-IE" sz="1100" b="0" i="0" u="none" strike="noStrike">
                          <a:solidFill>
                            <a:schemeClr val="bg1"/>
                          </a:solidFill>
                          <a:effectLst/>
                          <a:latin typeface="Calibri"/>
                        </a:rPr>
                        <a:t>46%</a:t>
                      </a:r>
                    </a:p>
                  </a:txBody>
                  <a:tcPr marL="9525" marR="9525" marT="9525" marB="0" anchor="b"/>
                </a:tc>
              </a:tr>
              <a:tr h="52857">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16%</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25%</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r>
              <a:tr h="52857">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16%</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29%</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r>
              <a:tr h="52857">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8%</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r>
              <a:tr h="52857">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r>
              <a:tr h="52857">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r>
            </a:tbl>
          </a:graphicData>
        </a:graphic>
      </p:graphicFrame>
    </p:spTree>
    <p:extLst>
      <p:ext uri="{BB962C8B-B14F-4D97-AF65-F5344CB8AC3E}">
        <p14:creationId xmlns:p14="http://schemas.microsoft.com/office/powerpoint/2010/main" val="3374276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8482"/>
            <a:ext cx="7096045" cy="738664"/>
          </a:xfrm>
        </p:spPr>
        <p:txBody>
          <a:bodyPr/>
          <a:lstStyle/>
          <a:p>
            <a:pPr>
              <a:spcAft>
                <a:spcPts val="0"/>
              </a:spcAft>
            </a:pPr>
            <a:r>
              <a:rPr lang="en-GB" dirty="0"/>
              <a:t>Women’s health should be the priority in any reform of </a:t>
            </a:r>
            <a:r>
              <a:rPr lang="en-GB" dirty="0" smtClean="0"/>
              <a:t/>
            </a:r>
            <a:br>
              <a:rPr lang="en-GB" dirty="0" smtClean="0"/>
            </a:br>
            <a:r>
              <a:rPr lang="en-GB" dirty="0" smtClean="0"/>
              <a:t>Ireland’s </a:t>
            </a:r>
            <a:r>
              <a:rPr lang="en-GB" dirty="0"/>
              <a:t>abortion law.</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816570"/>
            <a:ext cx="2231380" cy="215444"/>
          </a:xfrm>
        </p:spPr>
        <p:txBody>
          <a:bodyPr/>
          <a:lstStyle/>
          <a:p>
            <a:r>
              <a:rPr lang="en-IE" dirty="0"/>
              <a:t>(Base: All Adults 18+; </a:t>
            </a:r>
            <a:r>
              <a:rPr lang="en-IE" dirty="0" smtClean="0"/>
              <a:t>n=1,002)</a:t>
            </a:r>
            <a:endParaRPr lang="en-IE" dirty="0"/>
          </a:p>
        </p:txBody>
      </p:sp>
      <p:sp>
        <p:nvSpPr>
          <p:cNvPr id="5" name="Text Placeholder 4"/>
          <p:cNvSpPr>
            <a:spLocks noGrp="1"/>
          </p:cNvSpPr>
          <p:nvPr>
            <p:ph type="body" sz="quarter" idx="14"/>
          </p:nvPr>
        </p:nvSpPr>
        <p:spPr>
          <a:xfrm>
            <a:off x="138229" y="5969201"/>
            <a:ext cx="6921795" cy="502958"/>
          </a:xfrm>
        </p:spPr>
        <p:txBody>
          <a:bodyPr/>
          <a:lstStyle/>
          <a:p>
            <a:r>
              <a:rPr lang="en-US" sz="1400" dirty="0"/>
              <a:t>There is strong agreement across all demographics that women’s health should be the priority in any reform of Ireland’s abortion law. </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274255305"/>
              </p:ext>
            </p:extLst>
          </p:nvPr>
        </p:nvGraphicFramePr>
        <p:xfrm>
          <a:off x="144000" y="1483266"/>
          <a:ext cx="8195667" cy="1841739"/>
        </p:xfrm>
        <a:graphic>
          <a:graphicData uri="http://schemas.openxmlformats.org/drawingml/2006/table">
            <a:tbl>
              <a:tblPr firstRow="1" bandRow="1">
                <a:tableStyleId>{00A15C55-8517-42AA-B614-E9B94910E393}</a:tableStyleId>
              </a:tblPr>
              <a:tblGrid>
                <a:gridCol w="1353670"/>
                <a:gridCol w="682030"/>
                <a:gridCol w="682030"/>
                <a:gridCol w="682030"/>
                <a:gridCol w="682030"/>
                <a:gridCol w="682030"/>
                <a:gridCol w="682030"/>
                <a:gridCol w="682030"/>
                <a:gridCol w="682030"/>
                <a:gridCol w="682030"/>
                <a:gridCol w="246527"/>
                <a:gridCol w="457200"/>
              </a:tblGrid>
              <a:tr h="108449">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a:txBody>
                    <a:bodyPr/>
                    <a:lstStyle/>
                    <a:p>
                      <a:endParaRPr lang="en-IE"/>
                    </a:p>
                  </a:txBody>
                  <a:tcPr marL="9525" marR="9525" marT="9525" marB="0" anchor="ctr"/>
                </a:tc>
                <a:tc>
                  <a:txBody>
                    <a:bodyPr/>
                    <a:lstStyle/>
                    <a:p>
                      <a:endParaRPr lang="en-IE" dirty="0"/>
                    </a:p>
                  </a:txBody>
                  <a:tcPr marL="9525" marR="9525" marT="9525" marB="0" anchor="ctr"/>
                </a:tc>
              </a:tr>
              <a:tr h="181704">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bg1"/>
                        </a:solidFill>
                        <a:effectLst/>
                        <a:latin typeface="+mn-lt"/>
                      </a:endParaRPr>
                    </a:p>
                  </a:txBody>
                  <a:tcPr marL="9525" marR="9525" marT="9525" marB="0" anchor="ctr">
                    <a:solidFill>
                      <a:schemeClr val="accent4"/>
                    </a:solidFill>
                  </a:tcPr>
                </a:tc>
                <a:tc>
                  <a:txBody>
                    <a:bodyPr/>
                    <a:lstStyle/>
                    <a:p>
                      <a:pPr algn="ctr" fontAlgn="b"/>
                      <a:r>
                        <a:rPr lang="en-IE" sz="1200" b="0" i="0" u="none" strike="noStrike" dirty="0" smtClean="0">
                          <a:solidFill>
                            <a:schemeClr val="bg1"/>
                          </a:solidFill>
                          <a:effectLst/>
                          <a:latin typeface="+mn-lt"/>
                        </a:rPr>
                        <a:t>55+</a:t>
                      </a:r>
                      <a:endParaRPr lang="en-IE" sz="1200" b="0" i="0" u="none" strike="noStrike" dirty="0">
                        <a:solidFill>
                          <a:schemeClr val="bg1"/>
                        </a:solidFill>
                        <a:effectLst/>
                        <a:latin typeface="+mn-lt"/>
                      </a:endParaRPr>
                    </a:p>
                  </a:txBody>
                  <a:tcPr marL="9525" marR="9525" marT="9525" marB="0" anchor="ctr"/>
                </a:tc>
              </a:tr>
              <a:tr h="108449">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491</a:t>
                      </a:r>
                    </a:p>
                  </a:txBody>
                  <a:tcPr marL="9525" marR="9525" marT="9525" marB="0" anchor="b"/>
                </a:tc>
                <a:tc>
                  <a:txBody>
                    <a:bodyPr/>
                    <a:lstStyle/>
                    <a:p>
                      <a:pPr algn="ctr" fontAlgn="b"/>
                      <a:r>
                        <a:rPr lang="en-IE" sz="1100" b="0" i="0" u="none" strike="noStrike">
                          <a:solidFill>
                            <a:schemeClr val="bg1"/>
                          </a:solidFill>
                          <a:effectLst/>
                          <a:latin typeface="Calibri"/>
                        </a:rPr>
                        <a:t>511</a:t>
                      </a:r>
                    </a:p>
                  </a:txBody>
                  <a:tcPr marL="9525" marR="9525" marT="9525" marB="0" anchor="b"/>
                </a:tc>
                <a:tc>
                  <a:txBody>
                    <a:bodyPr/>
                    <a:lstStyle/>
                    <a:p>
                      <a:pPr algn="ctr" fontAlgn="b"/>
                      <a:r>
                        <a:rPr lang="en-IE" sz="1100" b="0" i="0" u="none" strike="noStrike">
                          <a:solidFill>
                            <a:schemeClr val="bg1"/>
                          </a:solidFill>
                          <a:effectLst/>
                          <a:latin typeface="Calibri"/>
                        </a:rPr>
                        <a:t>100</a:t>
                      </a:r>
                    </a:p>
                  </a:txBody>
                  <a:tcPr marL="9525" marR="9525" marT="9525" marB="0" anchor="b"/>
                </a:tc>
                <a:tc>
                  <a:txBody>
                    <a:bodyPr/>
                    <a:lstStyle/>
                    <a:p>
                      <a:pPr algn="ctr" fontAlgn="b"/>
                      <a:r>
                        <a:rPr lang="en-IE" sz="1100" b="0" i="0" u="none" strike="noStrike">
                          <a:solidFill>
                            <a:schemeClr val="bg1"/>
                          </a:solidFill>
                          <a:effectLst/>
                          <a:latin typeface="Calibri"/>
                        </a:rPr>
                        <a:t>190</a:t>
                      </a:r>
                    </a:p>
                  </a:txBody>
                  <a:tcPr marL="9525" marR="9525" marT="9525" marB="0" anchor="b"/>
                </a:tc>
                <a:tc>
                  <a:txBody>
                    <a:bodyPr/>
                    <a:lstStyle/>
                    <a:p>
                      <a:pPr algn="ctr" fontAlgn="b"/>
                      <a:r>
                        <a:rPr lang="en-IE" sz="1100" b="0" i="0" u="none" strike="noStrike">
                          <a:solidFill>
                            <a:schemeClr val="bg1"/>
                          </a:solidFill>
                          <a:effectLst/>
                          <a:latin typeface="Calibri"/>
                        </a:rPr>
                        <a:t>210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r>
                        <a:rPr lang="en-IE" sz="1100" b="0" i="0" u="none" strike="noStrike">
                          <a:solidFill>
                            <a:schemeClr val="bg1"/>
                          </a:solidFill>
                          <a:effectLst/>
                          <a:latin typeface="Calibri"/>
                        </a:rPr>
                        <a:t>140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321</a:t>
                      </a:r>
                    </a:p>
                  </a:txBody>
                  <a:tcPr marL="9525" marR="9525" marT="9525" marB="0" anchor="b"/>
                </a:tc>
              </a:tr>
              <a:tr h="99859">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67%</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66%</a:t>
                      </a:r>
                    </a:p>
                  </a:txBody>
                  <a:tcPr marL="9525" marR="9525" marT="9525" marB="0" anchor="b"/>
                </a:tc>
                <a:tc>
                  <a:txBody>
                    <a:bodyPr/>
                    <a:lstStyle/>
                    <a:p>
                      <a:pPr algn="ctr" fontAlgn="b"/>
                      <a:r>
                        <a:rPr lang="en-IE" sz="1100" b="0" i="0" u="none" strike="noStrike" dirty="0">
                          <a:solidFill>
                            <a:schemeClr val="bg1"/>
                          </a:solidFill>
                          <a:effectLst/>
                          <a:latin typeface="Calibri"/>
                        </a:rPr>
                        <a:t>68%</a:t>
                      </a:r>
                    </a:p>
                  </a:txBody>
                  <a:tcPr marL="9525" marR="9525" marT="9525" marB="0" anchor="b"/>
                </a:tc>
                <a:tc>
                  <a:txBody>
                    <a:bodyPr/>
                    <a:lstStyle/>
                    <a:p>
                      <a:pPr algn="ctr" fontAlgn="b"/>
                      <a:r>
                        <a:rPr lang="en-IE" sz="1100" b="0" i="0" u="none" strike="noStrike">
                          <a:solidFill>
                            <a:schemeClr val="bg1"/>
                          </a:solidFill>
                          <a:effectLst/>
                          <a:latin typeface="Calibri"/>
                        </a:rPr>
                        <a:t>63%</a:t>
                      </a:r>
                    </a:p>
                  </a:txBody>
                  <a:tcPr marL="9525" marR="9525" marT="9525" marB="0" anchor="b"/>
                </a:tc>
                <a:tc>
                  <a:txBody>
                    <a:bodyPr/>
                    <a:lstStyle/>
                    <a:p>
                      <a:pPr algn="ctr" fontAlgn="b"/>
                      <a:r>
                        <a:rPr lang="en-IE" sz="1100" b="0" i="0" u="none" strike="noStrike">
                          <a:solidFill>
                            <a:schemeClr val="bg1"/>
                          </a:solidFill>
                          <a:effectLst/>
                          <a:latin typeface="Calibri"/>
                        </a:rPr>
                        <a:t>70%</a:t>
                      </a:r>
                    </a:p>
                  </a:txBody>
                  <a:tcPr marL="9525" marR="9525" marT="9525" marB="0" anchor="b"/>
                </a:tc>
                <a:tc>
                  <a:txBody>
                    <a:bodyPr/>
                    <a:lstStyle/>
                    <a:p>
                      <a:pPr algn="ctr" fontAlgn="b"/>
                      <a:r>
                        <a:rPr lang="en-IE" sz="1100" b="0" i="0" u="none" strike="noStrike">
                          <a:solidFill>
                            <a:schemeClr val="bg1"/>
                          </a:solidFill>
                          <a:effectLst/>
                          <a:latin typeface="Calibri"/>
                        </a:rPr>
                        <a:t>64%</a:t>
                      </a:r>
                    </a:p>
                  </a:txBody>
                  <a:tcPr marL="9525" marR="9525" marT="9525" marB="0" anchor="b"/>
                </a:tc>
                <a:tc>
                  <a:txBody>
                    <a:bodyPr/>
                    <a:lstStyle/>
                    <a:p>
                      <a:pPr algn="ctr" fontAlgn="b"/>
                      <a:r>
                        <a:rPr lang="en-IE" sz="1100" b="0" i="0" u="none" strike="noStrike">
                          <a:solidFill>
                            <a:schemeClr val="bg1"/>
                          </a:solidFill>
                          <a:effectLst/>
                          <a:latin typeface="Calibri"/>
                        </a:rPr>
                        <a:t>71%</a:t>
                      </a:r>
                    </a:p>
                  </a:txBody>
                  <a:tcPr marL="9525" marR="9525" marT="9525" marB="0" anchor="b"/>
                </a:tc>
                <a:tc>
                  <a:txBody>
                    <a:bodyPr/>
                    <a:lstStyle/>
                    <a:p>
                      <a:pPr algn="ctr" fontAlgn="b"/>
                      <a:r>
                        <a:rPr lang="en-IE" sz="1100" b="0" i="0" u="none" strike="noStrike">
                          <a:solidFill>
                            <a:schemeClr val="bg1"/>
                          </a:solidFill>
                          <a:effectLst/>
                          <a:latin typeface="Calibri"/>
                        </a:rPr>
                        <a:t>75%</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61%</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67%</a:t>
                      </a:r>
                    </a:p>
                  </a:txBody>
                  <a:tcPr marL="9525" marR="9525" marT="9525" marB="0" anchor="b"/>
                </a:tc>
              </a:tr>
              <a:tr h="188199">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13%</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r>
              <a:tr h="126632">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8%</a:t>
                      </a:r>
                    </a:p>
                  </a:txBody>
                  <a:tcPr marL="9525" marR="9525" marT="9525" marB="0" anchor="b"/>
                </a:tc>
              </a:tr>
              <a:tr h="99859">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4%</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a:t>
                      </a:r>
                    </a:p>
                  </a:txBody>
                  <a:tcPr marL="9525" marR="9525" marT="9525" marB="0" anchor="b"/>
                </a:tc>
              </a:tr>
              <a:tr h="99859">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9%</a:t>
                      </a:r>
                    </a:p>
                  </a:txBody>
                  <a:tcPr marL="9525" marR="9525" marT="9525" marB="0" anchor="b"/>
                </a:tc>
              </a:tr>
              <a:tr h="99859">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3%</a:t>
                      </a: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2191145512"/>
              </p:ext>
            </p:extLst>
          </p:nvPr>
        </p:nvGraphicFramePr>
        <p:xfrm>
          <a:off x="158977" y="3412081"/>
          <a:ext cx="7383385" cy="1815239"/>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367439">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409</a:t>
                      </a:r>
                    </a:p>
                  </a:txBody>
                  <a:tcPr marL="9525" marR="9525" marT="9525" marB="0" anchor="b"/>
                </a:tc>
                <a:tc>
                  <a:txBody>
                    <a:bodyPr/>
                    <a:lstStyle/>
                    <a:p>
                      <a:pPr algn="ctr" fontAlgn="b"/>
                      <a:r>
                        <a:rPr lang="en-IE" sz="1100" b="0" i="0" u="none" strike="noStrike">
                          <a:solidFill>
                            <a:schemeClr val="bg1"/>
                          </a:solidFill>
                          <a:effectLst/>
                          <a:latin typeface="Calibri"/>
                        </a:rPr>
                        <a:t>506</a:t>
                      </a:r>
                    </a:p>
                  </a:txBody>
                  <a:tcPr marL="9525" marR="9525" marT="9525" marB="0" anchor="b"/>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261</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r>
              <a:tr h="41506">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67%</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66%</a:t>
                      </a:r>
                    </a:p>
                  </a:txBody>
                  <a:tcPr marL="9525" marR="9525" marT="9525" marB="0" anchor="b"/>
                </a:tc>
                <a:tc>
                  <a:txBody>
                    <a:bodyPr/>
                    <a:lstStyle/>
                    <a:p>
                      <a:pPr algn="ctr" fontAlgn="b"/>
                      <a:r>
                        <a:rPr lang="en-IE" sz="1100" b="0" i="0" u="none" strike="noStrike" dirty="0">
                          <a:solidFill>
                            <a:schemeClr val="bg1"/>
                          </a:solidFill>
                          <a:effectLst/>
                          <a:latin typeface="Calibri"/>
                        </a:rPr>
                        <a:t>68%</a:t>
                      </a:r>
                    </a:p>
                  </a:txBody>
                  <a:tcPr marL="9525" marR="9525" marT="9525" marB="0" anchor="b"/>
                </a:tc>
                <a:tc>
                  <a:txBody>
                    <a:bodyPr/>
                    <a:lstStyle/>
                    <a:p>
                      <a:pPr algn="ctr" fontAlgn="b"/>
                      <a:r>
                        <a:rPr lang="en-IE" sz="1100" b="0" i="0" u="none" strike="noStrike">
                          <a:solidFill>
                            <a:schemeClr val="bg1"/>
                          </a:solidFill>
                          <a:effectLst/>
                          <a:latin typeface="Calibri"/>
                        </a:rPr>
                        <a:t>69%</a:t>
                      </a:r>
                    </a:p>
                  </a:txBody>
                  <a:tcPr marL="9525" marR="9525" marT="9525" marB="0" anchor="b"/>
                </a:tc>
                <a:tc>
                  <a:txBody>
                    <a:bodyPr/>
                    <a:lstStyle/>
                    <a:p>
                      <a:pPr algn="ctr" fontAlgn="b"/>
                      <a:r>
                        <a:rPr lang="en-IE" sz="1100" b="0" i="0" u="none" strike="noStrike">
                          <a:solidFill>
                            <a:schemeClr val="bg1"/>
                          </a:solidFill>
                          <a:effectLst/>
                          <a:latin typeface="Calibri"/>
                        </a:rPr>
                        <a:t>68%</a:t>
                      </a:r>
                    </a:p>
                  </a:txBody>
                  <a:tcPr marL="9525" marR="9525" marT="9525" marB="0" anchor="b"/>
                </a:tc>
                <a:tc>
                  <a:txBody>
                    <a:bodyPr/>
                    <a:lstStyle/>
                    <a:p>
                      <a:pPr algn="ctr" fontAlgn="b"/>
                      <a:r>
                        <a:rPr lang="en-IE" sz="1100" b="0" i="0" u="none" strike="noStrike">
                          <a:solidFill>
                            <a:schemeClr val="bg1"/>
                          </a:solidFill>
                          <a:effectLst/>
                          <a:latin typeface="Calibri"/>
                        </a:rPr>
                        <a:t>69%</a:t>
                      </a:r>
                    </a:p>
                  </a:txBody>
                  <a:tcPr marL="9525" marR="9525" marT="9525" marB="0" anchor="b"/>
                </a:tc>
                <a:tc>
                  <a:txBody>
                    <a:bodyPr/>
                    <a:lstStyle/>
                    <a:p>
                      <a:pPr algn="ctr" fontAlgn="b"/>
                      <a:r>
                        <a:rPr lang="en-IE" sz="1100" b="0" i="0" u="none" strike="noStrike">
                          <a:solidFill>
                            <a:schemeClr val="bg1"/>
                          </a:solidFill>
                          <a:effectLst/>
                          <a:latin typeface="Calibri"/>
                        </a:rPr>
                        <a:t>65%</a:t>
                      </a:r>
                    </a:p>
                  </a:txBody>
                  <a:tcPr marL="9525" marR="9525" marT="9525" marB="0" anchor="b"/>
                </a:tc>
                <a:tc>
                  <a:txBody>
                    <a:bodyPr/>
                    <a:lstStyle/>
                    <a:p>
                      <a:pPr algn="ctr" fontAlgn="b"/>
                      <a:r>
                        <a:rPr lang="en-IE" sz="1100" b="0" i="0" u="none" strike="noStrike">
                          <a:solidFill>
                            <a:schemeClr val="bg1"/>
                          </a:solidFill>
                          <a:effectLst/>
                          <a:latin typeface="Calibri"/>
                        </a:rPr>
                        <a:t>69%</a:t>
                      </a:r>
                    </a:p>
                  </a:txBody>
                  <a:tcPr marL="9525" marR="9525" marT="9525" marB="0" anchor="b"/>
                </a:tc>
              </a:tr>
              <a:tr h="81866">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13%</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r>
              <a:tr h="41506">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r>
              <a:tr h="41506">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4%</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r>
              <a:tr h="0">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r>
              <a:tr h="0">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r>
            </a:tbl>
          </a:graphicData>
        </a:graphic>
      </p:graphicFrame>
    </p:spTree>
    <p:extLst>
      <p:ext uri="{BB962C8B-B14F-4D97-AF65-F5344CB8AC3E}">
        <p14:creationId xmlns:p14="http://schemas.microsoft.com/office/powerpoint/2010/main" val="4019530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33156"/>
            <a:ext cx="7598875" cy="1107996"/>
          </a:xfrm>
        </p:spPr>
        <p:txBody>
          <a:bodyPr/>
          <a:lstStyle/>
          <a:p>
            <a:pPr>
              <a:spcAft>
                <a:spcPts val="0"/>
              </a:spcAft>
              <a:tabLst>
                <a:tab pos="895350" algn="l"/>
              </a:tabLst>
            </a:pPr>
            <a:r>
              <a:rPr lang="en-GB" dirty="0"/>
              <a:t>The fact that women must travel abroad to access abortion </a:t>
            </a:r>
            <a:r>
              <a:rPr lang="en-GB" dirty="0" smtClean="0"/>
              <a:t/>
            </a:r>
            <a:br>
              <a:rPr lang="en-GB" dirty="0" smtClean="0"/>
            </a:br>
            <a:r>
              <a:rPr lang="en-GB" dirty="0" smtClean="0"/>
              <a:t>unfairly discriminates </a:t>
            </a:r>
            <a:r>
              <a:rPr lang="en-GB" dirty="0"/>
              <a:t>against women who cannot afford or </a:t>
            </a:r>
            <a:r>
              <a:rPr lang="en-GB" dirty="0" smtClean="0"/>
              <a:t/>
            </a:r>
            <a:br>
              <a:rPr lang="en-GB" dirty="0" smtClean="0"/>
            </a:br>
            <a:r>
              <a:rPr lang="en-GB" dirty="0" smtClean="0"/>
              <a:t>are </a:t>
            </a:r>
            <a:r>
              <a:rPr lang="en-GB" dirty="0"/>
              <a:t>unable to travel abroad.</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1112915"/>
            <a:ext cx="2231380" cy="215444"/>
          </a:xfrm>
        </p:spPr>
        <p:txBody>
          <a:bodyPr/>
          <a:lstStyle/>
          <a:p>
            <a:r>
              <a:rPr lang="en-IE" dirty="0"/>
              <a:t>(Base: All Adults 18+; </a:t>
            </a:r>
            <a:r>
              <a:rPr lang="en-IE" dirty="0" smtClean="0"/>
              <a:t>n=1,002)</a:t>
            </a:r>
            <a:endParaRPr lang="en-IE" dirty="0"/>
          </a:p>
        </p:txBody>
      </p:sp>
      <p:sp>
        <p:nvSpPr>
          <p:cNvPr id="5" name="Text Placeholder 4"/>
          <p:cNvSpPr>
            <a:spLocks noGrp="1"/>
          </p:cNvSpPr>
          <p:nvPr>
            <p:ph type="body" sz="quarter" idx="14"/>
          </p:nvPr>
        </p:nvSpPr>
        <p:spPr>
          <a:xfrm>
            <a:off x="138229" y="5788440"/>
            <a:ext cx="6921795" cy="759439"/>
          </a:xfrm>
        </p:spPr>
        <p:txBody>
          <a:bodyPr/>
          <a:lstStyle/>
          <a:p>
            <a:r>
              <a:rPr lang="en-US" sz="1400" dirty="0"/>
              <a:t>Across all demographics, there is broad agreement that the fact that women must travel abroad to access abortion unfairly discriminates against women who cannot afford or are unable to travel abroad. </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07353817"/>
              </p:ext>
            </p:extLst>
          </p:nvPr>
        </p:nvGraphicFramePr>
        <p:xfrm>
          <a:off x="144000" y="1483267"/>
          <a:ext cx="8238000" cy="1807845"/>
        </p:xfrm>
        <a:graphic>
          <a:graphicData uri="http://schemas.openxmlformats.org/drawingml/2006/table">
            <a:tbl>
              <a:tblPr firstRow="1" bandRow="1">
                <a:tableStyleId>{00A15C55-8517-42AA-B614-E9B94910E393}</a:tableStyleId>
              </a:tblPr>
              <a:tblGrid>
                <a:gridCol w="1353670"/>
                <a:gridCol w="682030"/>
                <a:gridCol w="682030"/>
                <a:gridCol w="682030"/>
                <a:gridCol w="682030"/>
                <a:gridCol w="682030"/>
                <a:gridCol w="682030"/>
                <a:gridCol w="682030"/>
                <a:gridCol w="682030"/>
                <a:gridCol w="682030"/>
                <a:gridCol w="280393"/>
                <a:gridCol w="465667"/>
              </a:tblGrid>
              <a:tr h="15663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r>
              <a:tr h="156630">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c>
                  <a:txBody>
                    <a:bodyPr/>
                    <a:lstStyle/>
                    <a:p>
                      <a:pPr algn="ctr" fontAlgn="b"/>
                      <a:endParaRPr lang="en-IE" sz="1100" b="1" i="0" u="none" strike="noStrike" dirty="0">
                        <a:solidFill>
                          <a:schemeClr val="bg1"/>
                        </a:solidFill>
                        <a:effectLst/>
                        <a:latin typeface="+mn-lt"/>
                      </a:endParaRPr>
                    </a:p>
                  </a:txBody>
                  <a:tcPr marL="9525" marR="9525" marT="9525" marB="0" anchor="ctr">
                    <a:solidFill>
                      <a:schemeClr val="accent4"/>
                    </a:solidFill>
                  </a:tcPr>
                </a:tc>
                <a:tc>
                  <a:txBody>
                    <a:bodyPr/>
                    <a:lstStyle/>
                    <a:p>
                      <a:pPr marL="0" marR="0" indent="0" algn="ctr" defTabSz="6858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chemeClr val="bg1"/>
                          </a:solidFill>
                          <a:effectLst/>
                          <a:latin typeface="+mn-lt"/>
                        </a:rPr>
                        <a:t>55+</a:t>
                      </a:r>
                    </a:p>
                  </a:txBody>
                  <a:tcPr marL="9525" marR="9525" marT="9525" marB="0" anchor="ctr"/>
                </a:tc>
              </a:tr>
              <a:tr h="156630">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491</a:t>
                      </a:r>
                    </a:p>
                  </a:txBody>
                  <a:tcPr marL="9525" marR="9525" marT="9525" marB="0" anchor="b"/>
                </a:tc>
                <a:tc>
                  <a:txBody>
                    <a:bodyPr/>
                    <a:lstStyle/>
                    <a:p>
                      <a:pPr algn="ctr" fontAlgn="b"/>
                      <a:r>
                        <a:rPr lang="en-IE" sz="1100" b="0" i="0" u="none" strike="noStrike">
                          <a:solidFill>
                            <a:schemeClr val="bg1"/>
                          </a:solidFill>
                          <a:effectLst/>
                          <a:latin typeface="Calibri"/>
                        </a:rPr>
                        <a:t>511</a:t>
                      </a:r>
                    </a:p>
                  </a:txBody>
                  <a:tcPr marL="9525" marR="9525" marT="9525" marB="0" anchor="b"/>
                </a:tc>
                <a:tc>
                  <a:txBody>
                    <a:bodyPr/>
                    <a:lstStyle/>
                    <a:p>
                      <a:pPr algn="ctr" fontAlgn="b"/>
                      <a:r>
                        <a:rPr lang="en-IE" sz="1100" b="0" i="0" u="none" strike="noStrike">
                          <a:solidFill>
                            <a:schemeClr val="bg1"/>
                          </a:solidFill>
                          <a:effectLst/>
                          <a:latin typeface="Calibri"/>
                        </a:rPr>
                        <a:t>100</a:t>
                      </a:r>
                    </a:p>
                  </a:txBody>
                  <a:tcPr marL="9525" marR="9525" marT="9525" marB="0" anchor="b"/>
                </a:tc>
                <a:tc>
                  <a:txBody>
                    <a:bodyPr/>
                    <a:lstStyle/>
                    <a:p>
                      <a:pPr algn="ctr" fontAlgn="b"/>
                      <a:r>
                        <a:rPr lang="en-IE" sz="1100" b="0" i="0" u="none" strike="noStrike">
                          <a:solidFill>
                            <a:schemeClr val="bg1"/>
                          </a:solidFill>
                          <a:effectLst/>
                          <a:latin typeface="Calibri"/>
                        </a:rPr>
                        <a:t>190</a:t>
                      </a:r>
                    </a:p>
                  </a:txBody>
                  <a:tcPr marL="9525" marR="9525" marT="9525" marB="0" anchor="b"/>
                </a:tc>
                <a:tc>
                  <a:txBody>
                    <a:bodyPr/>
                    <a:lstStyle/>
                    <a:p>
                      <a:pPr algn="ctr" fontAlgn="b"/>
                      <a:r>
                        <a:rPr lang="en-IE" sz="1100" b="0" i="0" u="none" strike="noStrike">
                          <a:solidFill>
                            <a:schemeClr val="bg1"/>
                          </a:solidFill>
                          <a:effectLst/>
                          <a:latin typeface="Calibri"/>
                        </a:rPr>
                        <a:t>210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r>
                        <a:rPr lang="en-IE" sz="1100" b="0" i="0" u="none" strike="noStrike">
                          <a:solidFill>
                            <a:schemeClr val="bg1"/>
                          </a:solidFill>
                          <a:effectLst/>
                          <a:latin typeface="Calibri"/>
                        </a:rPr>
                        <a:t>140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321</a:t>
                      </a:r>
                    </a:p>
                  </a:txBody>
                  <a:tcPr marL="9525" marR="9525" marT="9525" marB="0" anchor="b"/>
                </a:tc>
              </a:tr>
              <a:tr h="144224">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60%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59%</a:t>
                      </a:r>
                    </a:p>
                  </a:txBody>
                  <a:tcPr marL="9525" marR="9525" marT="9525" marB="0" anchor="b"/>
                </a:tc>
                <a:tc>
                  <a:txBody>
                    <a:bodyPr/>
                    <a:lstStyle/>
                    <a:p>
                      <a:pPr algn="ctr" fontAlgn="b"/>
                      <a:r>
                        <a:rPr lang="en-IE" sz="1100" b="0" i="0" u="none" strike="noStrike" dirty="0">
                          <a:solidFill>
                            <a:schemeClr val="bg1"/>
                          </a:solidFill>
                          <a:effectLst/>
                          <a:latin typeface="Calibri"/>
                        </a:rPr>
                        <a:t>60%</a:t>
                      </a:r>
                    </a:p>
                  </a:txBody>
                  <a:tcPr marL="9525" marR="9525" marT="9525" marB="0" anchor="b"/>
                </a:tc>
                <a:tc>
                  <a:txBody>
                    <a:bodyPr/>
                    <a:lstStyle/>
                    <a:p>
                      <a:pPr algn="ctr" fontAlgn="b"/>
                      <a:r>
                        <a:rPr lang="en-IE" sz="1100" b="0" i="0" u="none" strike="noStrike">
                          <a:solidFill>
                            <a:schemeClr val="bg1"/>
                          </a:solidFill>
                          <a:effectLst/>
                          <a:latin typeface="Calibri"/>
                        </a:rPr>
                        <a:t>52%</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61%</a:t>
                      </a:r>
                    </a:p>
                  </a:txBody>
                  <a:tcPr marL="9525" marR="9525" marT="9525" marB="0" anchor="b"/>
                </a:tc>
                <a:tc>
                  <a:txBody>
                    <a:bodyPr/>
                    <a:lstStyle/>
                    <a:p>
                      <a:pPr algn="ctr" fontAlgn="b"/>
                      <a:r>
                        <a:rPr lang="en-IE" sz="1100" b="0" i="0" u="none" strike="noStrike">
                          <a:solidFill>
                            <a:schemeClr val="bg1"/>
                          </a:solidFill>
                          <a:effectLst/>
                          <a:latin typeface="Calibri"/>
                        </a:rPr>
                        <a:t>65%</a:t>
                      </a:r>
                    </a:p>
                  </a:txBody>
                  <a:tcPr marL="9525" marR="9525" marT="9525" marB="0" anchor="b"/>
                </a:tc>
                <a:tc>
                  <a:txBody>
                    <a:bodyPr/>
                    <a:lstStyle/>
                    <a:p>
                      <a:pPr algn="ctr" fontAlgn="b"/>
                      <a:r>
                        <a:rPr lang="en-IE" sz="1100" b="0" i="0" u="none" strike="noStrike">
                          <a:solidFill>
                            <a:schemeClr val="bg1"/>
                          </a:solidFill>
                          <a:effectLst/>
                          <a:latin typeface="Calibri"/>
                        </a:rPr>
                        <a:t>57%</a:t>
                      </a:r>
                    </a:p>
                  </a:txBody>
                  <a:tcPr marL="9525" marR="9525" marT="9525" marB="0" anchor="b"/>
                </a:tc>
                <a:tc>
                  <a:txBody>
                    <a:bodyPr/>
                    <a:lstStyle/>
                    <a:p>
                      <a:pPr algn="ctr" fontAlgn="b"/>
                      <a:r>
                        <a:rPr lang="en-IE" sz="1100" b="0" i="0" u="none" strike="noStrike">
                          <a:solidFill>
                            <a:schemeClr val="bg1"/>
                          </a:solidFill>
                          <a:effectLst/>
                          <a:latin typeface="Calibri"/>
                        </a:rPr>
                        <a:t>73%</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48%</a:t>
                      </a:r>
                    </a:p>
                  </a:txBody>
                  <a:tcPr marL="9525" marR="9525" marT="9525" marB="0" anchor="b">
                    <a:solidFill>
                      <a:schemeClr val="bg2">
                        <a:lumMod val="40000"/>
                        <a:lumOff val="6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59%</a:t>
                      </a:r>
                    </a:p>
                  </a:txBody>
                  <a:tcPr marL="9525" marR="9525" marT="9525" marB="0" anchor="b">
                    <a:solidFill>
                      <a:schemeClr val="accent4">
                        <a:lumMod val="40000"/>
                        <a:lumOff val="60000"/>
                      </a:schemeClr>
                    </a:solidFill>
                  </a:tcPr>
                </a:tc>
              </a:tr>
              <a:tr h="160228">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8%</a:t>
                      </a:r>
                    </a:p>
                  </a:txBody>
                  <a:tcPr marL="9525" marR="9525" marT="9525" marB="0" anchor="b"/>
                </a:tc>
              </a:tr>
              <a:tr h="144224">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r>
              <a:tr h="144224">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4%</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r>
              <a:tr h="144224">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r>
              <a:tr h="144224">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a:t>
                      </a: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728035453"/>
              </p:ext>
            </p:extLst>
          </p:nvPr>
        </p:nvGraphicFramePr>
        <p:xfrm>
          <a:off x="158977" y="3412081"/>
          <a:ext cx="7383385" cy="179260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409</a:t>
                      </a:r>
                    </a:p>
                  </a:txBody>
                  <a:tcPr marL="9525" marR="9525" marT="9525" marB="0" anchor="b"/>
                </a:tc>
                <a:tc>
                  <a:txBody>
                    <a:bodyPr/>
                    <a:lstStyle/>
                    <a:p>
                      <a:pPr algn="ctr" fontAlgn="b"/>
                      <a:r>
                        <a:rPr lang="en-IE" sz="1100" b="0" i="0" u="none" strike="noStrike">
                          <a:solidFill>
                            <a:schemeClr val="bg1"/>
                          </a:solidFill>
                          <a:effectLst/>
                          <a:latin typeface="Calibri"/>
                        </a:rPr>
                        <a:t>506</a:t>
                      </a:r>
                    </a:p>
                  </a:txBody>
                  <a:tcPr marL="9525" marR="9525" marT="9525" marB="0" anchor="b"/>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261</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r>
              <a:tr h="41506">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60%</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61%</a:t>
                      </a:r>
                    </a:p>
                  </a:txBody>
                  <a:tcPr marL="9525" marR="9525" marT="9525" marB="0" anchor="b"/>
                </a:tc>
                <a:tc>
                  <a:txBody>
                    <a:bodyPr/>
                    <a:lstStyle/>
                    <a:p>
                      <a:pPr algn="ctr" fontAlgn="b"/>
                      <a:r>
                        <a:rPr lang="en-IE" sz="1100" b="0" i="0" u="none" strike="noStrike" dirty="0">
                          <a:solidFill>
                            <a:schemeClr val="bg1"/>
                          </a:solidFill>
                          <a:effectLst/>
                          <a:latin typeface="Calibri"/>
                        </a:rPr>
                        <a:t>59%</a:t>
                      </a:r>
                    </a:p>
                  </a:txBody>
                  <a:tcPr marL="9525" marR="9525" marT="9525" marB="0" anchor="b"/>
                </a:tc>
                <a:tc>
                  <a:txBody>
                    <a:bodyPr/>
                    <a:lstStyle/>
                    <a:p>
                      <a:pPr algn="ctr" fontAlgn="b"/>
                      <a:r>
                        <a:rPr lang="en-IE" sz="1100" b="0" i="0" u="none" strike="noStrike">
                          <a:solidFill>
                            <a:schemeClr val="bg1"/>
                          </a:solidFill>
                          <a:effectLst/>
                          <a:latin typeface="Calibri"/>
                        </a:rPr>
                        <a:t>57%</a:t>
                      </a:r>
                    </a:p>
                  </a:txBody>
                  <a:tcPr marL="9525" marR="9525" marT="9525" marB="0" anchor="b"/>
                </a:tc>
                <a:tc>
                  <a:txBody>
                    <a:bodyPr/>
                    <a:lstStyle/>
                    <a:p>
                      <a:pPr algn="ctr" fontAlgn="b"/>
                      <a:r>
                        <a:rPr lang="en-IE" sz="1100" b="0" i="0" u="none" strike="noStrike">
                          <a:solidFill>
                            <a:schemeClr val="bg1"/>
                          </a:solidFill>
                          <a:effectLst/>
                          <a:latin typeface="Calibri"/>
                        </a:rPr>
                        <a:t>63%</a:t>
                      </a:r>
                    </a:p>
                  </a:txBody>
                  <a:tcPr marL="9525" marR="9525" marT="9525" marB="0" anchor="b"/>
                </a:tc>
                <a:tc>
                  <a:txBody>
                    <a:bodyPr/>
                    <a:lstStyle/>
                    <a:p>
                      <a:pPr algn="ctr" fontAlgn="b"/>
                      <a:r>
                        <a:rPr lang="en-IE" sz="1100" b="0" i="0" u="none" strike="noStrike">
                          <a:solidFill>
                            <a:schemeClr val="bg1"/>
                          </a:solidFill>
                          <a:effectLst/>
                          <a:latin typeface="Calibri"/>
                        </a:rPr>
                        <a:t>55%</a:t>
                      </a:r>
                    </a:p>
                  </a:txBody>
                  <a:tcPr marL="9525" marR="9525" marT="9525" marB="0" anchor="b"/>
                </a:tc>
                <a:tc>
                  <a:txBody>
                    <a:bodyPr/>
                    <a:lstStyle/>
                    <a:p>
                      <a:pPr algn="ctr" fontAlgn="b"/>
                      <a:r>
                        <a:rPr lang="en-IE" sz="1100" b="0" i="0" u="none" strike="noStrike">
                          <a:solidFill>
                            <a:schemeClr val="bg1"/>
                          </a:solidFill>
                          <a:effectLst/>
                          <a:latin typeface="Calibri"/>
                        </a:rPr>
                        <a:t>61%</a:t>
                      </a:r>
                    </a:p>
                  </a:txBody>
                  <a:tcPr marL="9525" marR="9525" marT="9525" marB="0" anchor="b"/>
                </a:tc>
                <a:tc>
                  <a:txBody>
                    <a:bodyPr/>
                    <a:lstStyle/>
                    <a:p>
                      <a:pPr algn="ctr" fontAlgn="b"/>
                      <a:r>
                        <a:rPr lang="en-IE" sz="1100" b="0" i="0" u="none" strike="noStrike">
                          <a:solidFill>
                            <a:schemeClr val="bg1"/>
                          </a:solidFill>
                          <a:effectLst/>
                          <a:latin typeface="Calibri"/>
                        </a:rPr>
                        <a:t>59%</a:t>
                      </a:r>
                    </a:p>
                  </a:txBody>
                  <a:tcPr marL="9525" marR="9525" marT="9525" marB="0" anchor="b"/>
                </a:tc>
              </a:tr>
              <a:tr h="81866">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26%</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r>
              <a:tr h="41506">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r>
              <a:tr h="41506">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4%</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dirty="0" smtClean="0">
                          <a:solidFill>
                            <a:schemeClr val="bg1"/>
                          </a:solidFill>
                          <a:effectLst/>
                          <a:latin typeface="Calibri"/>
                        </a:rPr>
                        <a:t>0</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r>
              <a:tr h="0">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r>
              <a:tr h="0">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r>
            </a:tbl>
          </a:graphicData>
        </a:graphic>
      </p:graphicFrame>
    </p:spTree>
    <p:extLst>
      <p:ext uri="{BB962C8B-B14F-4D97-AF65-F5344CB8AC3E}">
        <p14:creationId xmlns:p14="http://schemas.microsoft.com/office/powerpoint/2010/main" val="1310482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454" y="536092"/>
            <a:ext cx="3963329" cy="369332"/>
          </a:xfrm>
        </p:spPr>
        <p:txBody>
          <a:bodyPr/>
          <a:lstStyle/>
          <a:p>
            <a:r>
              <a:rPr lang="en-IE" dirty="0" smtClean="0"/>
              <a:t>To Be Included in Press Release</a:t>
            </a:r>
            <a:endParaRPr lang="en-GB" dirty="0"/>
          </a:p>
        </p:txBody>
      </p:sp>
      <p:sp>
        <p:nvSpPr>
          <p:cNvPr id="3" name="Text Placeholder 2"/>
          <p:cNvSpPr>
            <a:spLocks noGrp="1"/>
          </p:cNvSpPr>
          <p:nvPr>
            <p:ph type="body" sz="quarter" idx="13"/>
          </p:nvPr>
        </p:nvSpPr>
        <p:spPr>
          <a:xfrm>
            <a:off x="566475" y="1693945"/>
            <a:ext cx="7451377" cy="2923877"/>
          </a:xfrm>
        </p:spPr>
        <p:txBody>
          <a:bodyPr wrap="square"/>
          <a:lstStyle/>
          <a:p>
            <a:pPr>
              <a:spcBef>
                <a:spcPts val="600"/>
              </a:spcBef>
              <a:buClr>
                <a:schemeClr val="accent1"/>
              </a:buClr>
              <a:defRPr/>
            </a:pPr>
            <a:r>
              <a:rPr lang="en-IE" sz="1800" b="1" dirty="0" smtClean="0">
                <a:solidFill>
                  <a:schemeClr val="bg1"/>
                </a:solidFill>
              </a:rPr>
              <a:t>Method</a:t>
            </a:r>
            <a:br>
              <a:rPr lang="en-IE" sz="1800" b="1" dirty="0" smtClean="0">
                <a:solidFill>
                  <a:schemeClr val="bg1"/>
                </a:solidFill>
              </a:rPr>
            </a:br>
            <a:r>
              <a:rPr lang="en-IE" sz="1800" dirty="0" smtClean="0">
                <a:solidFill>
                  <a:schemeClr val="bg1"/>
                </a:solidFill>
              </a:rPr>
              <a:t/>
            </a:r>
            <a:br>
              <a:rPr lang="en-IE" sz="1800" dirty="0" smtClean="0">
                <a:solidFill>
                  <a:schemeClr val="bg1"/>
                </a:solidFill>
              </a:rPr>
            </a:br>
            <a:r>
              <a:rPr lang="en-IE" sz="1800" dirty="0" smtClean="0">
                <a:solidFill>
                  <a:schemeClr val="bg1"/>
                </a:solidFill>
              </a:rPr>
              <a:t>RED C interviewed a random representative sample of 1,002 adults aged 18+ by phone between the 18</a:t>
            </a:r>
            <a:r>
              <a:rPr lang="en-IE" sz="1800" baseline="30000" dirty="0" smtClean="0">
                <a:solidFill>
                  <a:schemeClr val="bg1"/>
                </a:solidFill>
              </a:rPr>
              <a:t>th</a:t>
            </a:r>
            <a:r>
              <a:rPr lang="en-IE" sz="1800" dirty="0" smtClean="0">
                <a:solidFill>
                  <a:schemeClr val="bg1"/>
                </a:solidFill>
              </a:rPr>
              <a:t> – 22</a:t>
            </a:r>
            <a:r>
              <a:rPr lang="en-IE" sz="1800" baseline="30000" dirty="0" smtClean="0">
                <a:solidFill>
                  <a:schemeClr val="bg1"/>
                </a:solidFill>
              </a:rPr>
              <a:t>nd</a:t>
            </a:r>
            <a:r>
              <a:rPr lang="en-IE" sz="1800" dirty="0" smtClean="0">
                <a:solidFill>
                  <a:schemeClr val="bg1"/>
                </a:solidFill>
              </a:rPr>
              <a:t> February 2016. </a:t>
            </a:r>
          </a:p>
          <a:p>
            <a:pPr>
              <a:spcBef>
                <a:spcPts val="600"/>
              </a:spcBef>
              <a:buClr>
                <a:schemeClr val="accent1"/>
              </a:buClr>
              <a:defRPr/>
            </a:pPr>
            <a:r>
              <a:rPr lang="en-US" sz="1800" kern="0" dirty="0" smtClean="0">
                <a:solidFill>
                  <a:schemeClr val="bg1"/>
                </a:solidFill>
                <a:cs typeface="Arial" pitchFamily="34" charset="0"/>
              </a:rPr>
              <a:t>A </a:t>
            </a:r>
            <a:r>
              <a:rPr lang="en-US" sz="1800" kern="0" dirty="0">
                <a:solidFill>
                  <a:schemeClr val="bg1"/>
                </a:solidFill>
                <a:cs typeface="Arial" pitchFamily="34" charset="0"/>
              </a:rPr>
              <a:t>random digit dial (RDD) method </a:t>
            </a:r>
            <a:r>
              <a:rPr lang="en-US" sz="1800" kern="0" dirty="0" smtClean="0">
                <a:solidFill>
                  <a:schemeClr val="bg1"/>
                </a:solidFill>
                <a:cs typeface="Arial" pitchFamily="34" charset="0"/>
              </a:rPr>
              <a:t>of mobile and landline numbers was utilized in order </a:t>
            </a:r>
            <a:r>
              <a:rPr lang="en-US" sz="1800" kern="0" dirty="0">
                <a:solidFill>
                  <a:schemeClr val="bg1"/>
                </a:solidFill>
                <a:cs typeface="Arial" pitchFamily="34" charset="0"/>
              </a:rPr>
              <a:t>to ensure a random selection </a:t>
            </a:r>
            <a:r>
              <a:rPr lang="en-US" sz="1800" kern="0" dirty="0" smtClean="0">
                <a:solidFill>
                  <a:schemeClr val="bg1"/>
                </a:solidFill>
                <a:cs typeface="Arial" pitchFamily="34" charset="0"/>
              </a:rPr>
              <a:t>of households </a:t>
            </a:r>
            <a:r>
              <a:rPr lang="en-US" sz="1800" kern="0" dirty="0">
                <a:solidFill>
                  <a:schemeClr val="bg1"/>
                </a:solidFill>
                <a:cs typeface="Arial" pitchFamily="34" charset="0"/>
              </a:rPr>
              <a:t>to be included – </a:t>
            </a:r>
            <a:r>
              <a:rPr lang="en-US" sz="1800" kern="0" dirty="0" smtClean="0">
                <a:solidFill>
                  <a:schemeClr val="bg1"/>
                </a:solidFill>
                <a:cs typeface="Arial" pitchFamily="34" charset="0"/>
              </a:rPr>
              <a:t>this ensures all adults were eligible for selection including mobile only households and ex-directory households. </a:t>
            </a:r>
          </a:p>
          <a:p>
            <a:pPr>
              <a:spcBef>
                <a:spcPts val="600"/>
              </a:spcBef>
              <a:buClr>
                <a:schemeClr val="accent1"/>
              </a:buClr>
              <a:defRPr/>
            </a:pPr>
            <a:r>
              <a:rPr lang="en-IE" sz="1800" kern="0" dirty="0" smtClean="0">
                <a:solidFill>
                  <a:schemeClr val="bg1"/>
                </a:solidFill>
                <a:cs typeface="Arial" pitchFamily="34" charset="0"/>
              </a:rPr>
              <a:t>Interviews </a:t>
            </a:r>
            <a:r>
              <a:rPr lang="en-IE" sz="1800" kern="0" dirty="0">
                <a:solidFill>
                  <a:schemeClr val="bg1"/>
                </a:solidFill>
                <a:cs typeface="Arial" pitchFamily="34" charset="0"/>
              </a:rPr>
              <a:t>were conducted across the country and the results weighted to the profile of all adults. </a:t>
            </a:r>
            <a:endParaRPr lang="en-IE" sz="1800" kern="0" dirty="0" smtClean="0">
              <a:solidFill>
                <a:schemeClr val="bg1"/>
              </a:solidFill>
              <a:cs typeface="Arial" pitchFamily="34" charset="0"/>
            </a:endParaRPr>
          </a:p>
        </p:txBody>
      </p:sp>
    </p:spTree>
    <p:extLst>
      <p:ext uri="{BB962C8B-B14F-4D97-AF65-F5344CB8AC3E}">
        <p14:creationId xmlns:p14="http://schemas.microsoft.com/office/powerpoint/2010/main" val="1526620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217822"/>
            <a:ext cx="8575104" cy="738664"/>
          </a:xfrm>
        </p:spPr>
        <p:txBody>
          <a:bodyPr/>
          <a:lstStyle/>
          <a:p>
            <a:pPr>
              <a:spcAft>
                <a:spcPts val="0"/>
              </a:spcAft>
            </a:pPr>
            <a:r>
              <a:rPr lang="en-GB" dirty="0"/>
              <a:t>It is hypocritical that Ireland’s constitution bans abortion in Ireland </a:t>
            </a:r>
            <a:r>
              <a:rPr lang="en-GB" dirty="0" smtClean="0"/>
              <a:t/>
            </a:r>
            <a:br>
              <a:rPr lang="en-GB" dirty="0" smtClean="0"/>
            </a:br>
            <a:r>
              <a:rPr lang="en-GB" dirty="0" smtClean="0"/>
              <a:t>but </a:t>
            </a:r>
            <a:r>
              <a:rPr lang="en-GB" dirty="0"/>
              <a:t>allows women to travel abroad for abortions.</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1112915"/>
            <a:ext cx="2231380" cy="215444"/>
          </a:xfrm>
        </p:spPr>
        <p:txBody>
          <a:bodyPr/>
          <a:lstStyle/>
          <a:p>
            <a:r>
              <a:rPr lang="en-IE" dirty="0"/>
              <a:t>(Base: All Adults 18+; </a:t>
            </a:r>
            <a:r>
              <a:rPr lang="en-IE" dirty="0" smtClean="0"/>
              <a:t>n=1,002)</a:t>
            </a:r>
            <a:endParaRPr lang="en-IE" dirty="0"/>
          </a:p>
        </p:txBody>
      </p:sp>
      <p:sp>
        <p:nvSpPr>
          <p:cNvPr id="5" name="Text Placeholder 4"/>
          <p:cNvSpPr>
            <a:spLocks noGrp="1"/>
          </p:cNvSpPr>
          <p:nvPr>
            <p:ph type="body" sz="quarter" idx="14"/>
          </p:nvPr>
        </p:nvSpPr>
        <p:spPr>
          <a:xfrm>
            <a:off x="138229" y="5969201"/>
            <a:ext cx="6921795" cy="502958"/>
          </a:xfrm>
        </p:spPr>
        <p:txBody>
          <a:bodyPr/>
          <a:lstStyle/>
          <a:p>
            <a:r>
              <a:rPr lang="en-US" sz="1400" dirty="0" smtClean="0"/>
              <a:t>Two-thirds </a:t>
            </a:r>
            <a:r>
              <a:rPr lang="en-US" sz="1400" dirty="0"/>
              <a:t>of respondents agree with this statement, with a consistent level of support across all regions and socio economic </a:t>
            </a:r>
            <a:r>
              <a:rPr lang="en-US" sz="1400" dirty="0" smtClean="0"/>
              <a:t>groups, with age noting some differences.</a:t>
            </a:r>
            <a:endParaRPr lang="en-IE" sz="1400" dirty="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10117586"/>
              </p:ext>
            </p:extLst>
          </p:nvPr>
        </p:nvGraphicFramePr>
        <p:xfrm>
          <a:off x="144000" y="1483266"/>
          <a:ext cx="8441200" cy="1829661"/>
        </p:xfrm>
        <a:graphic>
          <a:graphicData uri="http://schemas.openxmlformats.org/drawingml/2006/table">
            <a:tbl>
              <a:tblPr firstRow="1" bandRow="1">
                <a:tableStyleId>{00A15C55-8517-42AA-B614-E9B94910E393}</a:tableStyleId>
              </a:tblPr>
              <a:tblGrid>
                <a:gridCol w="1353670"/>
                <a:gridCol w="682030"/>
                <a:gridCol w="682030"/>
                <a:gridCol w="682030"/>
                <a:gridCol w="682030"/>
                <a:gridCol w="682030"/>
                <a:gridCol w="682030"/>
                <a:gridCol w="682030"/>
                <a:gridCol w="682030"/>
                <a:gridCol w="682030"/>
                <a:gridCol w="331193"/>
                <a:gridCol w="618067"/>
              </a:tblGrid>
              <a:tr h="114662">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r>
              <a:tr h="114662">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bg1"/>
                        </a:solidFill>
                        <a:effectLst/>
                        <a:latin typeface="+mn-lt"/>
                      </a:endParaRPr>
                    </a:p>
                  </a:txBody>
                  <a:tcPr marL="9525" marR="9525" marT="9525" marB="0" anchor="ctr">
                    <a:solidFill>
                      <a:schemeClr val="accent4"/>
                    </a:solidFill>
                  </a:tcPr>
                </a:tc>
                <a:tc>
                  <a:txBody>
                    <a:bodyPr/>
                    <a:lstStyle/>
                    <a:p>
                      <a:pPr algn="ctr" fontAlgn="b"/>
                      <a:r>
                        <a:rPr lang="en-IE" sz="1200" b="0" i="0" u="none" strike="noStrike" dirty="0" smtClean="0">
                          <a:solidFill>
                            <a:schemeClr val="bg1"/>
                          </a:solidFill>
                          <a:effectLst/>
                          <a:latin typeface="+mn-lt"/>
                        </a:rPr>
                        <a:t>55+</a:t>
                      </a:r>
                      <a:endParaRPr lang="en-IE" sz="1200" b="0" i="0" u="none" strike="noStrike" dirty="0">
                        <a:solidFill>
                          <a:schemeClr val="bg1"/>
                        </a:solidFill>
                        <a:effectLst/>
                        <a:latin typeface="+mn-lt"/>
                      </a:endParaRPr>
                    </a:p>
                  </a:txBody>
                  <a:tcPr marL="9525" marR="9525" marT="9525" marB="0" anchor="ctr"/>
                </a:tc>
              </a:tr>
              <a:tr h="114662">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491</a:t>
                      </a:r>
                    </a:p>
                  </a:txBody>
                  <a:tcPr marL="9525" marR="9525" marT="9525" marB="0" anchor="b"/>
                </a:tc>
                <a:tc>
                  <a:txBody>
                    <a:bodyPr/>
                    <a:lstStyle/>
                    <a:p>
                      <a:pPr algn="ctr" fontAlgn="b"/>
                      <a:r>
                        <a:rPr lang="en-IE" sz="1100" b="0" i="0" u="none" strike="noStrike" dirty="0">
                          <a:solidFill>
                            <a:schemeClr val="bg1"/>
                          </a:solidFill>
                          <a:effectLst/>
                          <a:latin typeface="Calibri"/>
                        </a:rPr>
                        <a:t>511</a:t>
                      </a:r>
                    </a:p>
                  </a:txBody>
                  <a:tcPr marL="9525" marR="9525" marT="9525" marB="0" anchor="b"/>
                </a:tc>
                <a:tc>
                  <a:txBody>
                    <a:bodyPr/>
                    <a:lstStyle/>
                    <a:p>
                      <a:pPr algn="ctr" fontAlgn="b"/>
                      <a:r>
                        <a:rPr lang="en-IE" sz="1100" b="0" i="0" u="none" strike="noStrike">
                          <a:solidFill>
                            <a:schemeClr val="bg1"/>
                          </a:solidFill>
                          <a:effectLst/>
                          <a:latin typeface="Calibri"/>
                        </a:rPr>
                        <a:t>100</a:t>
                      </a:r>
                    </a:p>
                  </a:txBody>
                  <a:tcPr marL="9525" marR="9525" marT="9525" marB="0" anchor="b"/>
                </a:tc>
                <a:tc>
                  <a:txBody>
                    <a:bodyPr/>
                    <a:lstStyle/>
                    <a:p>
                      <a:pPr algn="ctr" fontAlgn="b"/>
                      <a:r>
                        <a:rPr lang="en-IE" sz="1100" b="0" i="0" u="none" strike="noStrike">
                          <a:solidFill>
                            <a:schemeClr val="bg1"/>
                          </a:solidFill>
                          <a:effectLst/>
                          <a:latin typeface="Calibri"/>
                        </a:rPr>
                        <a:t>190</a:t>
                      </a:r>
                    </a:p>
                  </a:txBody>
                  <a:tcPr marL="9525" marR="9525" marT="9525" marB="0" anchor="b"/>
                </a:tc>
                <a:tc>
                  <a:txBody>
                    <a:bodyPr/>
                    <a:lstStyle/>
                    <a:p>
                      <a:pPr algn="ctr" fontAlgn="b"/>
                      <a:r>
                        <a:rPr lang="en-IE" sz="1100" b="0" i="0" u="none" strike="noStrike">
                          <a:solidFill>
                            <a:schemeClr val="bg1"/>
                          </a:solidFill>
                          <a:effectLst/>
                          <a:latin typeface="Calibri"/>
                        </a:rPr>
                        <a:t>210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r>
                        <a:rPr lang="en-IE" sz="1100" b="0" i="0" u="none" strike="noStrike">
                          <a:solidFill>
                            <a:schemeClr val="bg1"/>
                          </a:solidFill>
                          <a:effectLst/>
                          <a:latin typeface="Calibri"/>
                        </a:rPr>
                        <a:t>140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321</a:t>
                      </a:r>
                    </a:p>
                  </a:txBody>
                  <a:tcPr marL="9525" marR="9525" marT="9525" marB="0" anchor="b"/>
                </a:tc>
              </a:tr>
              <a:tr h="105580">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55%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53%</a:t>
                      </a:r>
                    </a:p>
                  </a:txBody>
                  <a:tcPr marL="9525" marR="9525" marT="9525" marB="0" anchor="b"/>
                </a:tc>
                <a:tc>
                  <a:txBody>
                    <a:bodyPr/>
                    <a:lstStyle/>
                    <a:p>
                      <a:pPr algn="ctr" fontAlgn="b"/>
                      <a:r>
                        <a:rPr lang="en-IE" sz="1100" b="0" i="0" u="none" strike="noStrike" dirty="0">
                          <a:solidFill>
                            <a:schemeClr val="bg1"/>
                          </a:solidFill>
                          <a:effectLst/>
                          <a:latin typeface="Calibri"/>
                        </a:rPr>
                        <a:t>57%</a:t>
                      </a:r>
                    </a:p>
                  </a:txBody>
                  <a:tcPr marL="9525" marR="9525" marT="9525" marB="0" anchor="b"/>
                </a:tc>
                <a:tc>
                  <a:txBody>
                    <a:bodyPr/>
                    <a:lstStyle/>
                    <a:p>
                      <a:pPr algn="ctr" fontAlgn="b"/>
                      <a:r>
                        <a:rPr lang="en-IE" sz="1100" b="0" i="0" u="none" strike="noStrike" dirty="0">
                          <a:solidFill>
                            <a:schemeClr val="bg1"/>
                          </a:solidFill>
                          <a:effectLst/>
                          <a:latin typeface="Calibri"/>
                        </a:rPr>
                        <a:t>41%</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51%</a:t>
                      </a:r>
                    </a:p>
                  </a:txBody>
                  <a:tcPr marL="9525" marR="9525" marT="9525" marB="0" anchor="b"/>
                </a:tc>
                <a:tc>
                  <a:txBody>
                    <a:bodyPr/>
                    <a:lstStyle/>
                    <a:p>
                      <a:pPr algn="ctr" fontAlgn="b"/>
                      <a:r>
                        <a:rPr lang="en-IE" sz="1100" b="0" i="0" u="none" strike="noStrike">
                          <a:solidFill>
                            <a:schemeClr val="bg1"/>
                          </a:solidFill>
                          <a:effectLst/>
                          <a:latin typeface="Calibri"/>
                        </a:rPr>
                        <a:t>64%</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55%</a:t>
                      </a:r>
                    </a:p>
                  </a:txBody>
                  <a:tcPr marL="9525" marR="9525" marT="9525" marB="0" anchor="b"/>
                </a:tc>
                <a:tc>
                  <a:txBody>
                    <a:bodyPr/>
                    <a:lstStyle/>
                    <a:p>
                      <a:pPr algn="ctr" fontAlgn="b"/>
                      <a:r>
                        <a:rPr lang="en-IE" sz="1100" b="0" i="0" u="none" strike="noStrike">
                          <a:solidFill>
                            <a:schemeClr val="bg1"/>
                          </a:solidFill>
                          <a:effectLst/>
                          <a:latin typeface="Calibri"/>
                        </a:rPr>
                        <a:t>69%</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45%</a:t>
                      </a:r>
                    </a:p>
                  </a:txBody>
                  <a:tcPr marL="9525" marR="9525" marT="9525" marB="0" anchor="b">
                    <a:solidFill>
                      <a:schemeClr val="bg2">
                        <a:lumMod val="40000"/>
                        <a:lumOff val="6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55%</a:t>
                      </a:r>
                    </a:p>
                  </a:txBody>
                  <a:tcPr marL="9525" marR="9525" marT="9525" marB="0" anchor="b">
                    <a:solidFill>
                      <a:schemeClr val="accent4">
                        <a:lumMod val="40000"/>
                        <a:lumOff val="60000"/>
                      </a:schemeClr>
                    </a:solidFill>
                  </a:tcPr>
                </a:tc>
              </a:tr>
              <a:tr h="198981">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7%</a:t>
                      </a:r>
                    </a:p>
                  </a:txBody>
                  <a:tcPr marL="9525" marR="9525" marT="9525" marB="0" anchor="b"/>
                </a:tc>
              </a:tr>
              <a:tr h="133887">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r>
              <a:tr h="105580">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3%</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r>
              <a:tr h="105580">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22%</a:t>
                      </a:r>
                    </a:p>
                  </a:txBody>
                  <a:tcPr marL="9525" marR="9525" marT="9525" marB="0" anchor="b">
                    <a:solidFill>
                      <a:schemeClr val="accent1"/>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solidFill>
                      <a:schemeClr val="accent4">
                        <a:lumMod val="40000"/>
                        <a:lumOff val="60000"/>
                      </a:schemeClr>
                    </a:solidFill>
                  </a:tcPr>
                </a:tc>
              </a:tr>
              <a:tr h="105580">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solidFill>
                      <a:schemeClr val="accent4">
                        <a:lumMod val="20000"/>
                        <a:lumOff val="8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2%</a:t>
                      </a:r>
                    </a:p>
                  </a:txBody>
                  <a:tcPr marL="9525" marR="9525" marT="9525" marB="0" anchor="b">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490881957"/>
              </p:ext>
            </p:extLst>
          </p:nvPr>
        </p:nvGraphicFramePr>
        <p:xfrm>
          <a:off x="158977" y="3412081"/>
          <a:ext cx="7383385" cy="179260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992</a:t>
                      </a:r>
                      <a:endParaRPr lang="en-IE" sz="1100" b="1" i="1"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b="0" i="0" u="none" strike="noStrike" dirty="0">
                          <a:solidFill>
                            <a:schemeClr val="bg1"/>
                          </a:solidFill>
                          <a:effectLst/>
                          <a:latin typeface="Calibri"/>
                        </a:rPr>
                        <a:t>409</a:t>
                      </a:r>
                    </a:p>
                  </a:txBody>
                  <a:tcPr marL="9525" marR="9525" marT="9525" marB="0" anchor="b"/>
                </a:tc>
                <a:tc>
                  <a:txBody>
                    <a:bodyPr/>
                    <a:lstStyle/>
                    <a:p>
                      <a:pPr algn="ctr" fontAlgn="b"/>
                      <a:r>
                        <a:rPr lang="en-IE" sz="1100" b="0" i="0" u="none" strike="noStrike">
                          <a:solidFill>
                            <a:schemeClr val="bg1"/>
                          </a:solidFill>
                          <a:effectLst/>
                          <a:latin typeface="Calibri"/>
                        </a:rPr>
                        <a:t>506</a:t>
                      </a:r>
                    </a:p>
                  </a:txBody>
                  <a:tcPr marL="9525" marR="9525" marT="9525" marB="0" anchor="b"/>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261</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r>
              <a:tr h="41506">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54%</a:t>
                      </a:r>
                    </a:p>
                  </a:txBody>
                  <a:tcPr marL="9525" marR="9525" marT="9525" marB="0" anchor="b"/>
                </a:tc>
                <a:tc>
                  <a:txBody>
                    <a:bodyPr/>
                    <a:lstStyle/>
                    <a:p>
                      <a:pPr algn="ctr" fontAlgn="b"/>
                      <a:r>
                        <a:rPr lang="en-IE" sz="1100" b="0" i="0" u="none" strike="noStrike" dirty="0">
                          <a:solidFill>
                            <a:schemeClr val="bg1"/>
                          </a:solidFill>
                          <a:effectLst/>
                          <a:latin typeface="Calibri"/>
                        </a:rPr>
                        <a:t>57%</a:t>
                      </a:r>
                    </a:p>
                  </a:txBody>
                  <a:tcPr marL="9525" marR="9525" marT="9525" marB="0" anchor="b"/>
                </a:tc>
                <a:tc>
                  <a:txBody>
                    <a:bodyPr/>
                    <a:lstStyle/>
                    <a:p>
                      <a:pPr algn="ctr" fontAlgn="b"/>
                      <a:r>
                        <a:rPr lang="en-IE" sz="1100" b="0" i="0" u="none" strike="noStrike" dirty="0">
                          <a:solidFill>
                            <a:schemeClr val="bg1"/>
                          </a:solidFill>
                          <a:effectLst/>
                          <a:latin typeface="Calibri"/>
                        </a:rPr>
                        <a:t>42%</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53%</a:t>
                      </a:r>
                    </a:p>
                  </a:txBody>
                  <a:tcPr marL="9525" marR="9525" marT="9525" marB="0" anchor="b"/>
                </a:tc>
                <a:tc>
                  <a:txBody>
                    <a:bodyPr/>
                    <a:lstStyle/>
                    <a:p>
                      <a:pPr algn="ctr" fontAlgn="b"/>
                      <a:r>
                        <a:rPr lang="en-IE" sz="1100" b="0" i="0" u="none" strike="noStrike">
                          <a:solidFill>
                            <a:schemeClr val="bg1"/>
                          </a:solidFill>
                          <a:effectLst/>
                          <a:latin typeface="Calibri"/>
                        </a:rPr>
                        <a:t>53%</a:t>
                      </a:r>
                    </a:p>
                  </a:txBody>
                  <a:tcPr marL="9525" marR="9525" marT="9525" marB="0" anchor="b"/>
                </a:tc>
                <a:tc>
                  <a:txBody>
                    <a:bodyPr/>
                    <a:lstStyle/>
                    <a:p>
                      <a:pPr algn="ctr" fontAlgn="b"/>
                      <a:r>
                        <a:rPr lang="en-IE" sz="1100" b="0" i="0" u="none" strike="noStrike">
                          <a:solidFill>
                            <a:schemeClr val="bg1"/>
                          </a:solidFill>
                          <a:effectLst/>
                          <a:latin typeface="Calibri"/>
                        </a:rPr>
                        <a:t>56%</a:t>
                      </a:r>
                    </a:p>
                  </a:txBody>
                  <a:tcPr marL="9525" marR="9525" marT="9525" marB="0" anchor="b"/>
                </a:tc>
              </a:tr>
              <a:tr h="81866">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55%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dirty="0">
                          <a:solidFill>
                            <a:schemeClr val="bg1"/>
                          </a:solidFill>
                          <a:effectLst/>
                          <a:latin typeface="Calibri"/>
                        </a:rPr>
                        <a:t>23%</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9%</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r>
              <a:tr h="41506">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13%</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11%</a:t>
                      </a:r>
                    </a:p>
                  </a:txBody>
                  <a:tcPr marL="9525" marR="9525" marT="9525" marB="0" anchor="b"/>
                </a:tc>
              </a:tr>
              <a:tr h="41506">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5%</a:t>
                      </a:r>
                    </a:p>
                  </a:txBody>
                  <a:tcPr marL="9525" marR="9525" marT="9525" marB="0" anchor="b"/>
                </a:tc>
                <a:tc>
                  <a:txBody>
                    <a:bodyPr/>
                    <a:lstStyle/>
                    <a:p>
                      <a:pPr algn="ctr" fontAlgn="b"/>
                      <a:r>
                        <a:rPr lang="en-IE" sz="1100" b="0" i="0" u="none" strike="noStrike">
                          <a:solidFill>
                            <a:schemeClr val="bg1"/>
                          </a:solidFill>
                          <a:effectLst/>
                          <a:latin typeface="Calibri"/>
                        </a:rPr>
                        <a:t>6%</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5%</a:t>
                      </a:r>
                    </a:p>
                  </a:txBody>
                  <a:tcPr marL="9525" marR="9525" marT="9525" marB="0" anchor="b"/>
                </a:tc>
                <a:tc>
                  <a:txBody>
                    <a:bodyPr/>
                    <a:lstStyle/>
                    <a:p>
                      <a:pPr algn="ctr" fontAlgn="b"/>
                      <a:r>
                        <a:rPr lang="en-IE" sz="1100" b="0" i="0" u="none" strike="noStrike" dirty="0">
                          <a:solidFill>
                            <a:schemeClr val="bg1"/>
                          </a:solidFill>
                          <a:effectLst/>
                          <a:latin typeface="Calibri"/>
                        </a:rPr>
                        <a:t>6%</a:t>
                      </a:r>
                    </a:p>
                  </a:txBody>
                  <a:tcPr marL="9525" marR="9525" marT="9525" marB="0" anchor="b"/>
                </a:tc>
              </a:tr>
              <a:tr h="0">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13%</a:t>
                      </a:r>
                    </a:p>
                  </a:txBody>
                  <a:tcPr marL="9525" marR="9525" marT="9525" marB="0" anchor="b"/>
                </a:tc>
              </a:tr>
              <a:tr h="0">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15%</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3%</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907598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0241" y="402488"/>
            <a:ext cx="5777287" cy="369332"/>
          </a:xfrm>
        </p:spPr>
        <p:txBody>
          <a:bodyPr/>
          <a:lstStyle/>
          <a:p>
            <a:pPr>
              <a:spcAft>
                <a:spcPts val="0"/>
              </a:spcAft>
            </a:pPr>
            <a:r>
              <a:rPr lang="en-GB" dirty="0"/>
              <a:t>Ireland’s abortion ban is cruel and inhumane.</a:t>
            </a:r>
            <a:endParaRPr lang="en-IE" dirty="0">
              <a:latin typeface="Palatino"/>
              <a:ea typeface="Times New Roman"/>
              <a:cs typeface="Times New Roman"/>
            </a:endParaRPr>
          </a:p>
        </p:txBody>
      </p:sp>
      <p:sp>
        <p:nvSpPr>
          <p:cNvPr id="4" name="Text Placeholder 3"/>
          <p:cNvSpPr>
            <a:spLocks noGrp="1"/>
          </p:cNvSpPr>
          <p:nvPr>
            <p:ph type="body" sz="quarter" idx="13"/>
          </p:nvPr>
        </p:nvSpPr>
        <p:spPr>
          <a:xfrm>
            <a:off x="150419" y="1112915"/>
            <a:ext cx="2231380" cy="215444"/>
          </a:xfrm>
        </p:spPr>
        <p:txBody>
          <a:bodyPr/>
          <a:lstStyle/>
          <a:p>
            <a:r>
              <a:rPr lang="en-IE" dirty="0"/>
              <a:t>(Base: All Adults 18+; </a:t>
            </a:r>
            <a:r>
              <a:rPr lang="en-IE" dirty="0" smtClean="0"/>
              <a:t>n=1,002)</a:t>
            </a:r>
            <a:endParaRPr lang="en-IE" dirty="0"/>
          </a:p>
        </p:txBody>
      </p:sp>
      <p:sp>
        <p:nvSpPr>
          <p:cNvPr id="5" name="Text Placeholder 4"/>
          <p:cNvSpPr>
            <a:spLocks noGrp="1"/>
          </p:cNvSpPr>
          <p:nvPr>
            <p:ph type="body" sz="quarter" idx="14"/>
          </p:nvPr>
        </p:nvSpPr>
        <p:spPr>
          <a:xfrm>
            <a:off x="138229" y="5969201"/>
            <a:ext cx="6921795" cy="239746"/>
          </a:xfrm>
        </p:spPr>
        <p:txBody>
          <a:bodyPr/>
          <a:lstStyle/>
          <a:p>
            <a:r>
              <a:rPr lang="en-US" sz="1400" dirty="0" smtClean="0"/>
              <a:t>55% </a:t>
            </a:r>
            <a:r>
              <a:rPr lang="en-US" sz="1400" dirty="0"/>
              <a:t>of those who have an opinion believe that Ireland’s abortion ban is cruel and inhumane. </a:t>
            </a:r>
            <a:endParaRPr lang="en-IE" sz="1400" dirty="0" smtClean="0"/>
          </a:p>
        </p:txBody>
      </p:sp>
      <p:sp>
        <p:nvSpPr>
          <p:cNvPr id="7" name="Text Box 3"/>
          <p:cNvSpPr txBox="1">
            <a:spLocks noChangeArrowheads="1"/>
          </p:cNvSpPr>
          <p:nvPr/>
        </p:nvSpPr>
        <p:spPr bwMode="auto">
          <a:xfrm>
            <a:off x="8705997" y="6278473"/>
            <a:ext cx="444353"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(Q.4)</a:t>
            </a:r>
            <a:endParaRPr lang="en-GB" sz="1000" i="1" dirty="0">
              <a:solidFill>
                <a:srgbClr val="22505F"/>
              </a:solidFill>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29324788"/>
              </p:ext>
            </p:extLst>
          </p:nvPr>
        </p:nvGraphicFramePr>
        <p:xfrm>
          <a:off x="144000" y="1483266"/>
          <a:ext cx="8381933" cy="1816723"/>
        </p:xfrm>
        <a:graphic>
          <a:graphicData uri="http://schemas.openxmlformats.org/drawingml/2006/table">
            <a:tbl>
              <a:tblPr firstRow="1" bandRow="1">
                <a:tableStyleId>{00A15C55-8517-42AA-B614-E9B94910E393}</a:tableStyleId>
              </a:tblPr>
              <a:tblGrid>
                <a:gridCol w="1353670"/>
                <a:gridCol w="682030"/>
                <a:gridCol w="682030"/>
                <a:gridCol w="682030"/>
                <a:gridCol w="682030"/>
                <a:gridCol w="682030"/>
                <a:gridCol w="682030"/>
                <a:gridCol w="682030"/>
                <a:gridCol w="682030"/>
                <a:gridCol w="682030"/>
                <a:gridCol w="305793"/>
                <a:gridCol w="584200"/>
              </a:tblGrid>
              <a:tr h="107207">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2">
                  <a:txBody>
                    <a:bodyPr/>
                    <a:lstStyle/>
                    <a:p>
                      <a:pPr algn="ctr" fontAlgn="b"/>
                      <a:r>
                        <a:rPr lang="en-IE" sz="1200" u="none" strike="noStrike" dirty="0" smtClean="0">
                          <a:effectLst/>
                        </a:rPr>
                        <a:t>Sex</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gridSpan="6">
                  <a:txBody>
                    <a:bodyPr/>
                    <a:lstStyle/>
                    <a:p>
                      <a:pPr algn="ctr" fontAlgn="b"/>
                      <a:r>
                        <a:rPr lang="en-IE" sz="1200" u="none" strike="noStrike" dirty="0" smtClean="0">
                          <a:effectLst/>
                        </a:rPr>
                        <a:t>Age</a:t>
                      </a:r>
                      <a:endParaRPr lang="en-IE" sz="1200" b="0" i="0" u="none" strike="noStrike" dirty="0">
                        <a:solidFill>
                          <a:schemeClr val="tx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hMerge="1">
                  <a:txBody>
                    <a:bodyPr/>
                    <a:lstStyle/>
                    <a:p>
                      <a:pPr algn="ctr" fontAlgn="b"/>
                      <a:endParaRPr lang="en-IE" sz="1200" b="0"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c>
                  <a:txBody>
                    <a:bodyPr/>
                    <a:lstStyle/>
                    <a:p>
                      <a:pPr algn="ctr" fontAlgn="b"/>
                      <a:endParaRPr lang="en-IE" sz="1200" b="0" i="0" u="none" strike="noStrike" dirty="0">
                        <a:solidFill>
                          <a:schemeClr val="tx1"/>
                        </a:solidFill>
                        <a:effectLst/>
                        <a:latin typeface="+mn-lt"/>
                      </a:endParaRPr>
                    </a:p>
                  </a:txBody>
                  <a:tcPr marL="9525" marR="9525" marT="9525" marB="0" anchor="ctr"/>
                </a:tc>
              </a:tr>
              <a:tr h="107207">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Female</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18-24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25-34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35-44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45-54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55-64</a:t>
                      </a:r>
                      <a:endParaRPr lang="en-IE" sz="1100" b="1" i="0" u="none" strike="noStrike" dirty="0">
                        <a:solidFill>
                          <a:schemeClr val="bg1"/>
                        </a:solidFill>
                        <a:effectLst/>
                        <a:latin typeface="+mn-lt"/>
                      </a:endParaRPr>
                    </a:p>
                  </a:txBody>
                  <a:tcPr marL="9525" marR="9525" marT="9525" marB="0" anchor="ctr"/>
                </a:tc>
                <a:tc>
                  <a:txBody>
                    <a:bodyPr/>
                    <a:lstStyle/>
                    <a:p>
                      <a:pPr algn="ctr" fontAlgn="b"/>
                      <a:r>
                        <a:rPr lang="en-IE" sz="1100" u="none" strike="noStrike" dirty="0">
                          <a:effectLst/>
                        </a:rPr>
                        <a:t> 65+</a:t>
                      </a:r>
                      <a:endParaRPr lang="en-IE" sz="1100" b="1" i="0" u="none" strike="noStrike" dirty="0">
                        <a:solidFill>
                          <a:schemeClr val="bg1"/>
                        </a:solidFill>
                        <a:effectLst/>
                        <a:latin typeface="+mn-lt"/>
                      </a:endParaRPr>
                    </a:p>
                  </a:txBody>
                  <a:tcPr marL="9525" marR="9525" marT="9525" marB="0" anchor="ctr"/>
                </a:tc>
                <a:tc>
                  <a:txBody>
                    <a:bodyPr/>
                    <a:lstStyle/>
                    <a:p>
                      <a:pPr algn="ctr" fontAlgn="b"/>
                      <a:endParaRPr lang="en-IE" sz="1200" b="0" i="0" u="none" strike="noStrike" dirty="0">
                        <a:solidFill>
                          <a:schemeClr val="bg1"/>
                        </a:solidFill>
                        <a:effectLst/>
                        <a:latin typeface="+mn-lt"/>
                      </a:endParaRPr>
                    </a:p>
                  </a:txBody>
                  <a:tcPr marL="9525" marR="9525" marT="9525" marB="0" anchor="ctr">
                    <a:solidFill>
                      <a:schemeClr val="accent4"/>
                    </a:solidFill>
                  </a:tcPr>
                </a:tc>
                <a:tc>
                  <a:txBody>
                    <a:bodyPr/>
                    <a:lstStyle/>
                    <a:p>
                      <a:pPr algn="ctr" fontAlgn="b"/>
                      <a:r>
                        <a:rPr lang="en-IE" sz="1200" b="0" i="0" u="none" strike="noStrike" dirty="0" smtClean="0">
                          <a:solidFill>
                            <a:schemeClr val="bg1"/>
                          </a:solidFill>
                          <a:effectLst/>
                          <a:latin typeface="+mn-lt"/>
                        </a:rPr>
                        <a:t>55+</a:t>
                      </a:r>
                      <a:endParaRPr lang="en-IE" sz="1200" b="0" i="0" u="none" strike="noStrike" dirty="0">
                        <a:solidFill>
                          <a:schemeClr val="bg1"/>
                        </a:solidFill>
                        <a:effectLst/>
                        <a:latin typeface="+mn-lt"/>
                      </a:endParaRPr>
                    </a:p>
                  </a:txBody>
                  <a:tcPr marL="9525" marR="9525" marT="9525" marB="0" anchor="ctr"/>
                </a:tc>
              </a:tr>
              <a:tr h="107207">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491</a:t>
                      </a:r>
                    </a:p>
                  </a:txBody>
                  <a:tcPr marL="9525" marR="9525" marT="9525" marB="0" anchor="b"/>
                </a:tc>
                <a:tc>
                  <a:txBody>
                    <a:bodyPr/>
                    <a:lstStyle/>
                    <a:p>
                      <a:pPr algn="ctr" fontAlgn="b"/>
                      <a:r>
                        <a:rPr lang="en-IE" sz="1100" b="0" i="0" u="none" strike="noStrike">
                          <a:solidFill>
                            <a:schemeClr val="bg1"/>
                          </a:solidFill>
                          <a:effectLst/>
                          <a:latin typeface="Calibri"/>
                        </a:rPr>
                        <a:t>511</a:t>
                      </a:r>
                    </a:p>
                  </a:txBody>
                  <a:tcPr marL="9525" marR="9525" marT="9525" marB="0" anchor="b"/>
                </a:tc>
                <a:tc>
                  <a:txBody>
                    <a:bodyPr/>
                    <a:lstStyle/>
                    <a:p>
                      <a:pPr algn="ctr" fontAlgn="b"/>
                      <a:r>
                        <a:rPr lang="en-IE" sz="1100" b="0" i="0" u="none" strike="noStrike">
                          <a:solidFill>
                            <a:schemeClr val="bg1"/>
                          </a:solidFill>
                          <a:effectLst/>
                          <a:latin typeface="Calibri"/>
                        </a:rPr>
                        <a:t>100</a:t>
                      </a:r>
                    </a:p>
                  </a:txBody>
                  <a:tcPr marL="9525" marR="9525" marT="9525" marB="0" anchor="b"/>
                </a:tc>
                <a:tc>
                  <a:txBody>
                    <a:bodyPr/>
                    <a:lstStyle/>
                    <a:p>
                      <a:pPr algn="ctr" fontAlgn="b"/>
                      <a:r>
                        <a:rPr lang="en-IE" sz="1100" b="0" i="0" u="none" strike="noStrike">
                          <a:solidFill>
                            <a:schemeClr val="bg1"/>
                          </a:solidFill>
                          <a:effectLst/>
                          <a:latin typeface="Calibri"/>
                        </a:rPr>
                        <a:t>190</a:t>
                      </a:r>
                    </a:p>
                  </a:txBody>
                  <a:tcPr marL="9525" marR="9525" marT="9525" marB="0" anchor="b"/>
                </a:tc>
                <a:tc>
                  <a:txBody>
                    <a:bodyPr/>
                    <a:lstStyle/>
                    <a:p>
                      <a:pPr algn="ctr" fontAlgn="b"/>
                      <a:r>
                        <a:rPr lang="en-IE" sz="1100" b="0" i="0" u="none" strike="noStrike">
                          <a:solidFill>
                            <a:schemeClr val="bg1"/>
                          </a:solidFill>
                          <a:effectLst/>
                          <a:latin typeface="Calibri"/>
                        </a:rPr>
                        <a:t>210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r>
                        <a:rPr lang="en-IE" sz="1100" b="0" i="0" u="none" strike="noStrike">
                          <a:solidFill>
                            <a:schemeClr val="bg1"/>
                          </a:solidFill>
                          <a:effectLst/>
                          <a:latin typeface="Calibri"/>
                        </a:rPr>
                        <a:t>140</a:t>
                      </a:r>
                    </a:p>
                  </a:txBody>
                  <a:tcPr marL="9525" marR="9525" marT="9525" marB="0" anchor="b"/>
                </a:tc>
                <a:tc>
                  <a:txBody>
                    <a:bodyPr/>
                    <a:lstStyle/>
                    <a:p>
                      <a:pPr algn="ctr" fontAlgn="b"/>
                      <a:r>
                        <a:rPr lang="en-IE" sz="1100" b="0" i="0" u="none" strike="noStrike">
                          <a:solidFill>
                            <a:schemeClr val="bg1"/>
                          </a:solidFill>
                          <a:effectLst/>
                          <a:latin typeface="Calibri"/>
                        </a:rPr>
                        <a:t>180</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321</a:t>
                      </a:r>
                    </a:p>
                  </a:txBody>
                  <a:tcPr marL="9525" marR="9525" marT="9525" marB="0" anchor="b"/>
                </a:tc>
              </a:tr>
              <a:tr h="98715">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42%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43%</a:t>
                      </a:r>
                    </a:p>
                  </a:txBody>
                  <a:tcPr marL="9525" marR="9525" marT="9525" marB="0" anchor="b"/>
                </a:tc>
                <a:tc>
                  <a:txBody>
                    <a:bodyPr/>
                    <a:lstStyle/>
                    <a:p>
                      <a:pPr algn="ctr" fontAlgn="b"/>
                      <a:r>
                        <a:rPr lang="en-IE" sz="1100" b="0" i="0" u="none" strike="noStrike" dirty="0">
                          <a:solidFill>
                            <a:schemeClr val="bg1"/>
                          </a:solidFill>
                          <a:effectLst/>
                          <a:latin typeface="Calibri"/>
                        </a:rPr>
                        <a:t>42%</a:t>
                      </a:r>
                    </a:p>
                  </a:txBody>
                  <a:tcPr marL="9525" marR="9525" marT="9525" marB="0" anchor="b"/>
                </a:tc>
                <a:tc>
                  <a:txBody>
                    <a:bodyPr/>
                    <a:lstStyle/>
                    <a:p>
                      <a:pPr algn="ctr" fontAlgn="b"/>
                      <a:r>
                        <a:rPr lang="en-IE" sz="1100" b="0" i="0" u="none" strike="noStrike">
                          <a:solidFill>
                            <a:schemeClr val="bg1"/>
                          </a:solidFill>
                          <a:effectLst/>
                          <a:latin typeface="Calibri"/>
                        </a:rPr>
                        <a:t>29%</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43%</a:t>
                      </a:r>
                    </a:p>
                  </a:txBody>
                  <a:tcPr marL="9525" marR="9525" marT="9525" marB="0" anchor="b"/>
                </a:tc>
                <a:tc>
                  <a:txBody>
                    <a:bodyPr/>
                    <a:lstStyle/>
                    <a:p>
                      <a:pPr algn="ctr" fontAlgn="b"/>
                      <a:r>
                        <a:rPr lang="en-IE" sz="1100" b="0" i="0" u="none" strike="noStrike">
                          <a:solidFill>
                            <a:schemeClr val="bg1"/>
                          </a:solidFill>
                          <a:effectLst/>
                          <a:latin typeface="Calibri"/>
                        </a:rPr>
                        <a:t>40%</a:t>
                      </a:r>
                    </a:p>
                  </a:txBody>
                  <a:tcPr marL="9525" marR="9525" marT="9525" marB="0" anchor="b"/>
                </a:tc>
                <a:tc>
                  <a:txBody>
                    <a:bodyPr/>
                    <a:lstStyle/>
                    <a:p>
                      <a:pPr algn="ctr" fontAlgn="b"/>
                      <a:r>
                        <a:rPr lang="en-IE" sz="1100" b="0" i="0" u="none" strike="noStrike">
                          <a:solidFill>
                            <a:schemeClr val="bg1"/>
                          </a:solidFill>
                          <a:effectLst/>
                          <a:latin typeface="Calibri"/>
                        </a:rPr>
                        <a:t>48%</a:t>
                      </a:r>
                    </a:p>
                  </a:txBody>
                  <a:tcPr marL="9525" marR="9525" marT="9525" marB="0" anchor="b"/>
                </a:tc>
                <a:tc>
                  <a:txBody>
                    <a:bodyPr/>
                    <a:lstStyle/>
                    <a:p>
                      <a:pPr algn="ctr" fontAlgn="b"/>
                      <a:r>
                        <a:rPr lang="en-IE" sz="1100" b="0" i="0" u="none" strike="noStrike">
                          <a:solidFill>
                            <a:schemeClr val="bg1"/>
                          </a:solidFill>
                          <a:effectLst/>
                          <a:latin typeface="Calibri"/>
                        </a:rPr>
                        <a:t>55%</a:t>
                      </a:r>
                    </a:p>
                  </a:txBody>
                  <a:tcPr marL="9525" marR="9525" marT="9525" marB="0" anchor="b">
                    <a:solidFill>
                      <a:schemeClr val="accent1"/>
                    </a:solidFill>
                  </a:tcPr>
                </a:tc>
                <a:tc>
                  <a:txBody>
                    <a:bodyPr/>
                    <a:lstStyle/>
                    <a:p>
                      <a:pPr algn="ctr" fontAlgn="b"/>
                      <a:r>
                        <a:rPr lang="en-IE" sz="1100" b="0" i="0" u="none" strike="noStrike">
                          <a:solidFill>
                            <a:schemeClr val="bg1"/>
                          </a:solidFill>
                          <a:effectLst/>
                          <a:latin typeface="Calibri"/>
                        </a:rPr>
                        <a:t>37%</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45%</a:t>
                      </a:r>
                    </a:p>
                  </a:txBody>
                  <a:tcPr marL="9525" marR="9525" marT="9525" marB="0" anchor="b"/>
                </a:tc>
              </a:tr>
              <a:tr h="186043">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13%</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13%</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r>
              <a:tr h="125181">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18%</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24%</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19%</a:t>
                      </a:r>
                    </a:p>
                  </a:txBody>
                  <a:tcPr marL="9525" marR="9525" marT="9525" marB="0" anchor="b"/>
                </a:tc>
              </a:tr>
              <a:tr h="98715">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9%</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11%</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dirty="0">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r>
                        <a:rPr lang="en-IE" sz="1100" b="0" i="0" u="none" strike="noStrike">
                          <a:solidFill>
                            <a:schemeClr val="bg1"/>
                          </a:solidFill>
                          <a:effectLst/>
                          <a:latin typeface="Calibri"/>
                        </a:rPr>
                        <a:t>4%</a:t>
                      </a:r>
                    </a:p>
                  </a:txBody>
                  <a:tcPr marL="9525" marR="9525" marT="9525" marB="0" anchor="b"/>
                </a:tc>
                <a:tc>
                  <a:txBody>
                    <a:bodyPr/>
                    <a:lstStyle/>
                    <a:p>
                      <a:pPr algn="ctr" fontAlgn="b"/>
                      <a:r>
                        <a:rPr lang="en-IE" sz="1100" b="0" i="0" u="none" strike="noStrike">
                          <a:solidFill>
                            <a:schemeClr val="bg1"/>
                          </a:solidFill>
                          <a:effectLst/>
                          <a:latin typeface="Calibri"/>
                        </a:rPr>
                        <a:t>7%</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6%</a:t>
                      </a:r>
                    </a:p>
                  </a:txBody>
                  <a:tcPr marL="9525" marR="9525" marT="9525" marB="0" anchor="b"/>
                </a:tc>
              </a:tr>
              <a:tr h="98715">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17%</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dirty="0">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24%</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19%</a:t>
                      </a:r>
                    </a:p>
                  </a:txBody>
                  <a:tcPr marL="9525" marR="9525" marT="9525" marB="0" anchor="b"/>
                </a:tc>
              </a:tr>
              <a:tr h="98715">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r>
                        <a:rPr lang="en-IE" sz="1100" b="0" i="0" u="none" strike="noStrike" dirty="0">
                          <a:solidFill>
                            <a:schemeClr val="bg1"/>
                          </a:solidFill>
                          <a:effectLst/>
                          <a:latin typeface="Calibri"/>
                        </a:rPr>
                        <a:t>1%</a:t>
                      </a:r>
                    </a:p>
                  </a:txBody>
                  <a:tcPr marL="9525" marR="9525" marT="9525" marB="0" anchor="b"/>
                </a:tc>
                <a:tc>
                  <a:txBody>
                    <a:bodyPr/>
                    <a:lstStyle/>
                    <a:p>
                      <a:pPr algn="ctr" fontAlgn="b"/>
                      <a:endParaRPr lang="en-IE" sz="1100" b="0" i="0" u="none" strike="noStrike" dirty="0">
                        <a:solidFill>
                          <a:schemeClr val="bg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1%</a:t>
                      </a:r>
                    </a:p>
                  </a:txBody>
                  <a:tcPr marL="9525" marR="9525" marT="9525" marB="0" anchor="b"/>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950044741"/>
              </p:ext>
            </p:extLst>
          </p:nvPr>
        </p:nvGraphicFramePr>
        <p:xfrm>
          <a:off x="158977" y="3412081"/>
          <a:ext cx="7383385" cy="1792605"/>
        </p:xfrm>
        <a:graphic>
          <a:graphicData uri="http://schemas.openxmlformats.org/drawingml/2006/table">
            <a:tbl>
              <a:tblPr firstRow="1" bandRow="1">
                <a:tableStyleId>{00A15C55-8517-42AA-B614-E9B94910E393}</a:tableStyleId>
              </a:tblPr>
              <a:tblGrid>
                <a:gridCol w="1617067"/>
                <a:gridCol w="804333"/>
                <a:gridCol w="708855"/>
                <a:gridCol w="708855"/>
                <a:gridCol w="708855"/>
                <a:gridCol w="708855"/>
                <a:gridCol w="708855"/>
                <a:gridCol w="708855"/>
                <a:gridCol w="708855"/>
              </a:tblGrid>
              <a:tr h="56038">
                <a:tc>
                  <a:txBody>
                    <a:bodyPr/>
                    <a:lstStyle/>
                    <a:p>
                      <a:pPr algn="l" fontAlgn="b"/>
                      <a:endParaRPr lang="en-IE" sz="1200" b="0" i="0" u="none" strike="noStrike" dirty="0">
                        <a:solidFill>
                          <a:schemeClr val="bg1"/>
                        </a:solidFill>
                        <a:effectLst/>
                        <a:latin typeface="+mn-lt"/>
                      </a:endParaRPr>
                    </a:p>
                  </a:txBody>
                  <a:tcPr marL="9525" marR="9525" marT="9525" marB="0" anchor="b"/>
                </a:tc>
                <a:tc>
                  <a:txBody>
                    <a:bodyPr/>
                    <a:lstStyle/>
                    <a:p>
                      <a:pPr algn="ctr" fontAlgn="b"/>
                      <a:r>
                        <a:rPr lang="en-IE" sz="1200" u="none" strike="noStrike" dirty="0" smtClean="0">
                          <a:solidFill>
                            <a:schemeClr val="tx1"/>
                          </a:solidFill>
                          <a:effectLst/>
                        </a:rPr>
                        <a:t> Total </a:t>
                      </a:r>
                      <a:endParaRPr lang="en-IE" sz="1200" b="1" i="0" u="none" strike="noStrike" dirty="0">
                        <a:solidFill>
                          <a:schemeClr val="tx1"/>
                        </a:solidFill>
                        <a:effectLst/>
                        <a:latin typeface="+mn-lt"/>
                      </a:endParaRPr>
                    </a:p>
                  </a:txBody>
                  <a:tcPr marL="9525" marR="9525" marT="9525" marB="0" anchor="ctr"/>
                </a:tc>
                <a:tc gridSpan="3">
                  <a:txBody>
                    <a:bodyPr/>
                    <a:lstStyle/>
                    <a:p>
                      <a:pPr algn="ctr" fontAlgn="b"/>
                      <a:r>
                        <a:rPr lang="en-IE" sz="1100" u="none" strike="noStrike" dirty="0" smtClean="0">
                          <a:effectLst/>
                        </a:rPr>
                        <a:t>Class</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gridSpan="4">
                  <a:txBody>
                    <a:bodyPr/>
                    <a:lstStyle/>
                    <a:p>
                      <a:pPr algn="ctr" fontAlgn="b"/>
                      <a:r>
                        <a:rPr lang="en-IE" sz="1100" u="none" strike="noStrike" dirty="0" smtClean="0">
                          <a:effectLst/>
                        </a:rPr>
                        <a:t>Region</a:t>
                      </a:r>
                      <a:endParaRPr lang="en-IE" sz="1100" b="1" i="0" u="none" strike="noStrike" dirty="0">
                        <a:solidFill>
                          <a:schemeClr val="tx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c hMerge="1">
                  <a:txBody>
                    <a:bodyPr/>
                    <a:lstStyle/>
                    <a:p>
                      <a:pPr algn="l" fontAlgn="b"/>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u="none" strike="noStrike" dirty="0">
                          <a:effectLst/>
                        </a:rPr>
                        <a:t> </a:t>
                      </a:r>
                      <a:endParaRPr lang="en-IE" sz="1200" b="0" i="0" u="none" strike="noStrike" dirty="0">
                        <a:solidFill>
                          <a:schemeClr val="bg1"/>
                        </a:solidFill>
                        <a:effectLst/>
                        <a:latin typeface="+mn-lt"/>
                      </a:endParaRPr>
                    </a:p>
                  </a:txBody>
                  <a:tcPr marL="9525" marR="9525" marT="9525" marB="0" anchor="b"/>
                </a:tc>
                <a:tc>
                  <a:txBody>
                    <a:bodyPr/>
                    <a:lstStyle/>
                    <a:p>
                      <a:pPr algn="ctr" fontAlgn="b"/>
                      <a:endParaRPr lang="en-IE" sz="1100" b="1" i="0" u="none" strike="noStrike" dirty="0">
                        <a:solidFill>
                          <a:schemeClr val="tx1"/>
                        </a:solidFill>
                        <a:effectLst/>
                        <a:latin typeface="+mn-lt"/>
                      </a:endParaRPr>
                    </a:p>
                  </a:txBody>
                  <a:tcPr marL="9525" marR="9525" marT="9525" marB="0" anchor="ctr">
                    <a:solidFill>
                      <a:schemeClr val="accent4"/>
                    </a:solidFill>
                  </a:tcPr>
                </a:tc>
                <a:tc>
                  <a:txBody>
                    <a:bodyPr/>
                    <a:lstStyle/>
                    <a:p>
                      <a:pPr algn="ctr" fontAlgn="b"/>
                      <a:r>
                        <a:rPr lang="en-IE" sz="1100" u="none" strike="noStrike" dirty="0">
                          <a:effectLst/>
                        </a:rPr>
                        <a:t> ABC1</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C2DE</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 F</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Dublin</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a:effectLst/>
                        </a:rPr>
                        <a:t>ROL</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Munster</a:t>
                      </a:r>
                      <a:endParaRPr lang="en-IE" sz="1100" b="1" i="0" u="none" strike="noStrike" dirty="0">
                        <a:solidFill>
                          <a:schemeClr val="bg1"/>
                        </a:solidFill>
                        <a:effectLst/>
                        <a:latin typeface="Calibri" panose="020F0502020204030204" pitchFamily="34" charset="0"/>
                      </a:endParaRPr>
                    </a:p>
                  </a:txBody>
                  <a:tcPr marL="9525" marR="9525" marT="9525" marB="0" anchor="b"/>
                </a:tc>
                <a:tc>
                  <a:txBody>
                    <a:bodyPr/>
                    <a:lstStyle/>
                    <a:p>
                      <a:pPr algn="ctr" fontAlgn="b"/>
                      <a:r>
                        <a:rPr lang="en-IE" sz="1100" u="none" strike="noStrike" dirty="0" smtClean="0">
                          <a:effectLst/>
                        </a:rPr>
                        <a:t>Conn</a:t>
                      </a:r>
                      <a:r>
                        <a:rPr lang="en-IE" sz="1100" u="none" strike="noStrike" dirty="0">
                          <a:effectLst/>
                        </a:rPr>
                        <a:t>/ Ulster</a:t>
                      </a:r>
                      <a:endParaRPr lang="en-IE" sz="1100" b="1" i="0" u="none" strike="noStrike" dirty="0">
                        <a:solidFill>
                          <a:schemeClr val="bg1"/>
                        </a:solidFill>
                        <a:effectLst/>
                        <a:latin typeface="Calibri" panose="020F0502020204030204" pitchFamily="34" charset="0"/>
                      </a:endParaRPr>
                    </a:p>
                  </a:txBody>
                  <a:tcPr marL="9525" marR="9525" marT="9525" marB="0" anchor="b"/>
                </a:tc>
              </a:tr>
              <a:tr h="56038">
                <a:tc>
                  <a:txBody>
                    <a:bodyPr/>
                    <a:lstStyle/>
                    <a:p>
                      <a:pPr algn="l" fontAlgn="b"/>
                      <a:r>
                        <a:rPr lang="en-IE" sz="1200" i="1" u="none" strike="noStrike" dirty="0" smtClean="0">
                          <a:effectLst/>
                        </a:rPr>
                        <a:t>Base</a:t>
                      </a:r>
                      <a:endParaRPr lang="en-IE" sz="1200" b="0" i="1" u="none" strike="noStrike" dirty="0">
                        <a:solidFill>
                          <a:schemeClr val="bg1"/>
                        </a:solidFill>
                        <a:effectLst/>
                        <a:latin typeface="+mn-lt"/>
                      </a:endParaRPr>
                    </a:p>
                  </a:txBody>
                  <a:tcPr marL="9525" marR="9525" marT="9525" marB="0" anchor="b"/>
                </a:tc>
                <a:tc>
                  <a:txBody>
                    <a:bodyPr/>
                    <a:lstStyle/>
                    <a:p>
                      <a:pPr algn="ctr" fontAlgn="b"/>
                      <a:r>
                        <a:rPr lang="en-IE" sz="1100" i="1" u="none" strike="noStrike" dirty="0" smtClean="0">
                          <a:solidFill>
                            <a:schemeClr val="tx1"/>
                          </a:solidFill>
                          <a:effectLst/>
                        </a:rPr>
                        <a:t>1,002</a:t>
                      </a:r>
                      <a:endParaRPr lang="en-IE" sz="1100" b="1" i="1" u="none" strike="noStrike" dirty="0">
                        <a:solidFill>
                          <a:schemeClr val="tx1"/>
                        </a:solidFill>
                        <a:effectLst/>
                        <a:latin typeface="+mn-lt"/>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409</a:t>
                      </a:r>
                    </a:p>
                  </a:txBody>
                  <a:tcPr marL="9525" marR="9525" marT="9525" marB="0" anchor="b"/>
                </a:tc>
                <a:tc>
                  <a:txBody>
                    <a:bodyPr/>
                    <a:lstStyle/>
                    <a:p>
                      <a:pPr algn="ctr" fontAlgn="b"/>
                      <a:r>
                        <a:rPr lang="en-IE" sz="1100" b="0" i="0" u="none" strike="noStrike">
                          <a:solidFill>
                            <a:schemeClr val="bg1"/>
                          </a:solidFill>
                          <a:effectLst/>
                          <a:latin typeface="Calibri"/>
                        </a:rPr>
                        <a:t>506</a:t>
                      </a:r>
                    </a:p>
                  </a:txBody>
                  <a:tcPr marL="9525" marR="9525" marT="9525" marB="0" anchor="b"/>
                </a:tc>
                <a:tc>
                  <a:txBody>
                    <a:bodyPr/>
                    <a:lstStyle/>
                    <a:p>
                      <a:pPr algn="ctr" fontAlgn="b"/>
                      <a:r>
                        <a:rPr lang="en-IE" sz="1100" b="0" i="0" u="none" strike="noStrike">
                          <a:solidFill>
                            <a:schemeClr val="bg1"/>
                          </a:solidFill>
                          <a:effectLst/>
                          <a:latin typeface="Calibri"/>
                        </a:rPr>
                        <a:t>58</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a:solidFill>
                            <a:schemeClr val="bg1"/>
                          </a:solidFill>
                          <a:effectLst/>
                          <a:latin typeface="Calibri"/>
                        </a:rPr>
                        <a:t>261</a:t>
                      </a:r>
                    </a:p>
                  </a:txBody>
                  <a:tcPr marL="9525" marR="9525" marT="9525" marB="0" anchor="b"/>
                </a:tc>
                <a:tc>
                  <a:txBody>
                    <a:bodyPr/>
                    <a:lstStyle/>
                    <a:p>
                      <a:pPr algn="ctr" fontAlgn="b"/>
                      <a:r>
                        <a:rPr lang="en-IE" sz="1100" b="0" i="0" u="none" strike="noStrike">
                          <a:solidFill>
                            <a:schemeClr val="bg1"/>
                          </a:solidFill>
                          <a:effectLst/>
                          <a:latin typeface="Calibri"/>
                        </a:rPr>
                        <a:t>281</a:t>
                      </a:r>
                    </a:p>
                  </a:txBody>
                  <a:tcPr marL="9525" marR="9525" marT="9525" marB="0" anchor="b"/>
                </a:tc>
                <a:tc>
                  <a:txBody>
                    <a:bodyPr/>
                    <a:lstStyle/>
                    <a:p>
                      <a:pPr algn="ctr" fontAlgn="b"/>
                      <a:r>
                        <a:rPr lang="en-IE" sz="1100" b="0" i="0" u="none" strike="noStrike" dirty="0">
                          <a:solidFill>
                            <a:schemeClr val="bg1"/>
                          </a:solidFill>
                          <a:effectLst/>
                          <a:latin typeface="Calibri"/>
                        </a:rPr>
                        <a:t>180</a:t>
                      </a:r>
                    </a:p>
                  </a:txBody>
                  <a:tcPr marL="9525" marR="9525" marT="9525" marB="0" anchor="b"/>
                </a:tc>
              </a:tr>
              <a:tr h="41506">
                <a:tc>
                  <a:txBody>
                    <a:bodyPr/>
                    <a:lstStyle/>
                    <a:p>
                      <a:pPr algn="r" fontAlgn="b"/>
                      <a:r>
                        <a:rPr lang="en-GB" sz="1100" b="0" u="none" strike="noStrike" dirty="0">
                          <a:solidFill>
                            <a:schemeClr val="bg1"/>
                          </a:solidFill>
                          <a:effectLst/>
                        </a:rPr>
                        <a:t>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42%</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dirty="0">
                          <a:solidFill>
                            <a:schemeClr val="bg1"/>
                          </a:solidFill>
                          <a:effectLst/>
                          <a:latin typeface="Calibri"/>
                        </a:rPr>
                        <a:t>39%</a:t>
                      </a:r>
                    </a:p>
                  </a:txBody>
                  <a:tcPr marL="9525" marR="9525" marT="9525" marB="0" anchor="b"/>
                </a:tc>
                <a:tc>
                  <a:txBody>
                    <a:bodyPr/>
                    <a:lstStyle/>
                    <a:p>
                      <a:pPr algn="ctr" fontAlgn="b"/>
                      <a:r>
                        <a:rPr lang="en-IE" sz="1100" b="0" i="0" u="none" strike="noStrike" dirty="0">
                          <a:solidFill>
                            <a:schemeClr val="bg1"/>
                          </a:solidFill>
                          <a:effectLst/>
                          <a:latin typeface="Calibri"/>
                        </a:rPr>
                        <a:t>46%</a:t>
                      </a:r>
                    </a:p>
                  </a:txBody>
                  <a:tcPr marL="9525" marR="9525" marT="9525" marB="0" anchor="b"/>
                </a:tc>
                <a:tc>
                  <a:txBody>
                    <a:bodyPr/>
                    <a:lstStyle/>
                    <a:p>
                      <a:pPr algn="ctr" fontAlgn="b"/>
                      <a:r>
                        <a:rPr lang="en-IE" sz="1100" b="0" i="0" u="none" strike="noStrike">
                          <a:solidFill>
                            <a:schemeClr val="bg1"/>
                          </a:solidFill>
                          <a:effectLst/>
                          <a:latin typeface="Calibri"/>
                        </a:rPr>
                        <a:t>33%</a:t>
                      </a:r>
                    </a:p>
                  </a:txBody>
                  <a:tcPr marL="9525" marR="9525" marT="9525" marB="0" anchor="b">
                    <a:solidFill>
                      <a:schemeClr val="bg2">
                        <a:lumMod val="40000"/>
                        <a:lumOff val="60000"/>
                      </a:schemeClr>
                    </a:solidFill>
                  </a:tcPr>
                </a:tc>
                <a:tc>
                  <a:txBody>
                    <a:bodyPr/>
                    <a:lstStyle/>
                    <a:p>
                      <a:pPr algn="ctr" fontAlgn="b"/>
                      <a:r>
                        <a:rPr lang="en-IE" sz="1100" b="0" i="0" u="none" strike="noStrike">
                          <a:solidFill>
                            <a:schemeClr val="bg1"/>
                          </a:solidFill>
                          <a:effectLst/>
                          <a:latin typeface="Calibri"/>
                        </a:rPr>
                        <a:t>49%</a:t>
                      </a:r>
                    </a:p>
                  </a:txBody>
                  <a:tcPr marL="9525" marR="9525" marT="9525" marB="0" anchor="b"/>
                </a:tc>
                <a:tc>
                  <a:txBody>
                    <a:bodyPr/>
                    <a:lstStyle/>
                    <a:p>
                      <a:pPr algn="ctr" fontAlgn="b"/>
                      <a:r>
                        <a:rPr lang="en-IE" sz="1100" b="0" i="0" u="none" strike="noStrike">
                          <a:solidFill>
                            <a:schemeClr val="bg1"/>
                          </a:solidFill>
                          <a:effectLst/>
                          <a:latin typeface="Calibri"/>
                        </a:rPr>
                        <a:t>44%</a:t>
                      </a:r>
                    </a:p>
                  </a:txBody>
                  <a:tcPr marL="9525" marR="9525" marT="9525" marB="0" anchor="b"/>
                </a:tc>
                <a:tc>
                  <a:txBody>
                    <a:bodyPr/>
                    <a:lstStyle/>
                    <a:p>
                      <a:pPr algn="ctr" fontAlgn="b"/>
                      <a:r>
                        <a:rPr lang="en-IE" sz="1100" b="0" i="0" u="none" strike="noStrike">
                          <a:solidFill>
                            <a:schemeClr val="bg1"/>
                          </a:solidFill>
                          <a:effectLst/>
                          <a:latin typeface="Calibri"/>
                        </a:rPr>
                        <a:t>38%</a:t>
                      </a:r>
                    </a:p>
                  </a:txBody>
                  <a:tcPr marL="9525" marR="9525" marT="9525" marB="0" anchor="b"/>
                </a:tc>
                <a:tc>
                  <a:txBody>
                    <a:bodyPr/>
                    <a:lstStyle/>
                    <a:p>
                      <a:pPr algn="ctr" fontAlgn="b"/>
                      <a:r>
                        <a:rPr lang="en-IE" sz="1100" b="0" i="0" u="none" strike="noStrike">
                          <a:solidFill>
                            <a:schemeClr val="bg1"/>
                          </a:solidFill>
                          <a:effectLst/>
                          <a:latin typeface="Calibri"/>
                        </a:rPr>
                        <a:t>36%</a:t>
                      </a:r>
                    </a:p>
                  </a:txBody>
                  <a:tcPr marL="9525" marR="9525" marT="9525" marB="0" anchor="b"/>
                </a:tc>
              </a:tr>
              <a:tr h="81866">
                <a:tc>
                  <a:txBody>
                    <a:bodyPr/>
                    <a:lstStyle/>
                    <a:p>
                      <a:pPr algn="r" fontAlgn="b"/>
                      <a:r>
                        <a:rPr lang="en-GB" sz="1100" b="0" u="none" strike="noStrike" dirty="0">
                          <a:solidFill>
                            <a:schemeClr val="bg1"/>
                          </a:solidFill>
                          <a:effectLst/>
                        </a:rPr>
                        <a:t>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13%</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11%</a:t>
                      </a:r>
                    </a:p>
                  </a:txBody>
                  <a:tcPr marL="9525" marR="9525" marT="9525" marB="0" anchor="b"/>
                </a:tc>
                <a:tc>
                  <a:txBody>
                    <a:bodyPr/>
                    <a:lstStyle/>
                    <a:p>
                      <a:pPr algn="ctr" fontAlgn="b"/>
                      <a:r>
                        <a:rPr lang="en-IE" sz="1100" b="0" i="0" u="none" strike="noStrike" dirty="0">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15%</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12%</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r>
              <a:tr h="41506">
                <a:tc>
                  <a:txBody>
                    <a:bodyPr/>
                    <a:lstStyle/>
                    <a:p>
                      <a:pPr algn="r" fontAlgn="b"/>
                      <a:r>
                        <a:rPr lang="en-GB" sz="1100" b="0" u="none" strike="noStrike" dirty="0">
                          <a:solidFill>
                            <a:schemeClr val="bg1"/>
                          </a:solidFill>
                          <a:effectLst/>
                        </a:rPr>
                        <a:t>Neither agree nor disagree</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smtClean="0">
                          <a:solidFill>
                            <a:schemeClr val="tx1"/>
                          </a:solidFill>
                          <a:effectLst/>
                        </a:rPr>
                        <a:t>18%</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17%</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34%</a:t>
                      </a:r>
                    </a:p>
                  </a:txBody>
                  <a:tcPr marL="9525" marR="9525" marT="9525" marB="0" anchor="b">
                    <a:solidFill>
                      <a:schemeClr val="accent1"/>
                    </a:solidFill>
                  </a:tcPr>
                </a:tc>
                <a:tc>
                  <a:txBody>
                    <a:bodyPr/>
                    <a:lstStyle/>
                    <a:p>
                      <a:pPr algn="ctr" fontAlgn="b"/>
                      <a:r>
                        <a:rPr lang="en-IE" sz="1100" b="0" i="0" u="none" strike="noStrike" dirty="0">
                          <a:solidFill>
                            <a:schemeClr val="bg1"/>
                          </a:solidFill>
                          <a:effectLst/>
                          <a:latin typeface="Calibri"/>
                        </a:rPr>
                        <a:t>14%</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dirty="0">
                          <a:solidFill>
                            <a:schemeClr val="bg1"/>
                          </a:solidFill>
                          <a:effectLst/>
                          <a:latin typeface="Calibri"/>
                        </a:rPr>
                        <a:t>19%</a:t>
                      </a:r>
                    </a:p>
                  </a:txBody>
                  <a:tcPr marL="9525" marR="9525" marT="9525" marB="0" anchor="b"/>
                </a:tc>
                <a:tc>
                  <a:txBody>
                    <a:bodyPr/>
                    <a:lstStyle/>
                    <a:p>
                      <a:pPr algn="ctr" fontAlgn="b"/>
                      <a:r>
                        <a:rPr lang="en-IE" sz="1100" b="0" i="0" u="none" strike="noStrike">
                          <a:solidFill>
                            <a:schemeClr val="bg1"/>
                          </a:solidFill>
                          <a:effectLst/>
                          <a:latin typeface="Calibri"/>
                        </a:rPr>
                        <a:t>21%</a:t>
                      </a:r>
                    </a:p>
                  </a:txBody>
                  <a:tcPr marL="9525" marR="9525" marT="9525" marB="0" anchor="b"/>
                </a:tc>
              </a:tr>
              <a:tr h="41506">
                <a:tc>
                  <a:txBody>
                    <a:bodyPr/>
                    <a:lstStyle/>
                    <a:p>
                      <a:pPr algn="r" fontAlgn="b"/>
                      <a:r>
                        <a:rPr lang="en-GB" sz="1100" b="0" u="none" strike="noStrike" dirty="0">
                          <a:solidFill>
                            <a:schemeClr val="bg1"/>
                          </a:solidFill>
                          <a:effectLst/>
                        </a:rPr>
                        <a:t>Disagree slightly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9%</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dirty="0">
                          <a:solidFill>
                            <a:schemeClr val="bg1"/>
                          </a:solidFill>
                          <a:effectLst/>
                          <a:latin typeface="Calibri"/>
                        </a:rPr>
                        <a:t>10%</a:t>
                      </a:r>
                    </a:p>
                  </a:txBody>
                  <a:tcPr marL="9525" marR="9525" marT="9525" marB="0" anchor="b"/>
                </a:tc>
                <a:tc>
                  <a:txBody>
                    <a:bodyPr/>
                    <a:lstStyle/>
                    <a:p>
                      <a:pPr algn="ctr" fontAlgn="b"/>
                      <a:r>
                        <a:rPr lang="en-IE" sz="1100" b="0" i="0" u="none" strike="noStrike">
                          <a:solidFill>
                            <a:schemeClr val="bg1"/>
                          </a:solidFill>
                          <a:effectLst/>
                          <a:latin typeface="Calibri"/>
                        </a:rPr>
                        <a:t>9%</a:t>
                      </a:r>
                    </a:p>
                  </a:txBody>
                  <a:tcPr marL="9525" marR="9525" marT="9525" marB="0" anchor="b"/>
                </a:tc>
              </a:tr>
              <a:tr h="0">
                <a:tc>
                  <a:txBody>
                    <a:bodyPr/>
                    <a:lstStyle/>
                    <a:p>
                      <a:pPr algn="r" fontAlgn="b"/>
                      <a:r>
                        <a:rPr lang="en-GB" sz="1100" b="0" u="none" strike="noStrike" dirty="0">
                          <a:solidFill>
                            <a:schemeClr val="bg1"/>
                          </a:solidFill>
                          <a:effectLst/>
                        </a:rPr>
                        <a:t>Disagree strongly</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u="none" strike="noStrike" dirty="0">
                          <a:solidFill>
                            <a:schemeClr val="tx1"/>
                          </a:solidFill>
                          <a:effectLst/>
                        </a:rPr>
                        <a:t>17%</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16%</a:t>
                      </a:r>
                    </a:p>
                  </a:txBody>
                  <a:tcPr marL="9525" marR="9525" marT="9525" marB="0" anchor="b"/>
                </a:tc>
                <a:tc>
                  <a:txBody>
                    <a:bodyPr/>
                    <a:lstStyle/>
                    <a:p>
                      <a:pPr algn="ctr" fontAlgn="b"/>
                      <a:r>
                        <a:rPr lang="en-IE" sz="1100" b="0" i="0" u="none" strike="noStrike">
                          <a:solidFill>
                            <a:schemeClr val="bg1"/>
                          </a:solidFill>
                          <a:effectLst/>
                          <a:latin typeface="Calibri"/>
                        </a:rPr>
                        <a:t>8%</a:t>
                      </a:r>
                    </a:p>
                  </a:txBody>
                  <a:tcPr marL="9525" marR="9525" marT="9525" marB="0" anchor="b"/>
                </a:tc>
                <a:tc>
                  <a:txBody>
                    <a:bodyPr/>
                    <a:lstStyle/>
                    <a:p>
                      <a:pPr algn="ctr" fontAlgn="b"/>
                      <a:r>
                        <a:rPr lang="en-IE" sz="1100" b="0" i="0" u="none" strike="noStrike">
                          <a:solidFill>
                            <a:schemeClr val="bg1"/>
                          </a:solidFill>
                          <a:effectLst/>
                          <a:latin typeface="Calibri"/>
                        </a:rPr>
                        <a:t>14%</a:t>
                      </a:r>
                    </a:p>
                  </a:txBody>
                  <a:tcPr marL="9525" marR="9525" marT="9525" marB="0" anchor="b"/>
                </a:tc>
                <a:tc>
                  <a:txBody>
                    <a:bodyPr/>
                    <a:lstStyle/>
                    <a:p>
                      <a:pPr algn="ctr" fontAlgn="b"/>
                      <a:r>
                        <a:rPr lang="en-IE" sz="1100" b="0" i="0" u="none" strike="noStrike">
                          <a:solidFill>
                            <a:schemeClr val="bg1"/>
                          </a:solidFill>
                          <a:effectLst/>
                          <a:latin typeface="Calibri"/>
                        </a:rPr>
                        <a:t>18%</a:t>
                      </a:r>
                    </a:p>
                  </a:txBody>
                  <a:tcPr marL="9525" marR="9525" marT="9525" marB="0" anchor="b"/>
                </a:tc>
                <a:tc>
                  <a:txBody>
                    <a:bodyPr/>
                    <a:lstStyle/>
                    <a:p>
                      <a:pPr algn="ctr" fontAlgn="b"/>
                      <a:r>
                        <a:rPr lang="en-IE" sz="1100" b="0" i="0" u="none" strike="noStrike" dirty="0">
                          <a:solidFill>
                            <a:schemeClr val="bg1"/>
                          </a:solidFill>
                          <a:effectLst/>
                          <a:latin typeface="Calibri"/>
                        </a:rPr>
                        <a:t>20%</a:t>
                      </a:r>
                    </a:p>
                  </a:txBody>
                  <a:tcPr marL="9525" marR="9525" marT="9525" marB="0" anchor="b"/>
                </a:tc>
                <a:tc>
                  <a:txBody>
                    <a:bodyPr/>
                    <a:lstStyle/>
                    <a:p>
                      <a:pPr algn="ctr" fontAlgn="b"/>
                      <a:r>
                        <a:rPr lang="en-IE" sz="1100" b="0" i="0" u="none" strike="noStrike">
                          <a:solidFill>
                            <a:schemeClr val="bg1"/>
                          </a:solidFill>
                          <a:effectLst/>
                          <a:latin typeface="Calibri"/>
                        </a:rPr>
                        <a:t>17%</a:t>
                      </a:r>
                    </a:p>
                  </a:txBody>
                  <a:tcPr marL="9525" marR="9525" marT="9525" marB="0" anchor="b"/>
                </a:tc>
              </a:tr>
              <a:tr h="0">
                <a:tc>
                  <a:txBody>
                    <a:bodyPr/>
                    <a:lstStyle/>
                    <a:p>
                      <a:pPr algn="r" fontAlgn="b"/>
                      <a:r>
                        <a:rPr lang="en-GB" sz="1100" b="0" i="0" u="none" strike="noStrike" dirty="0" smtClean="0">
                          <a:solidFill>
                            <a:schemeClr val="bg1"/>
                          </a:solidFill>
                          <a:effectLst/>
                          <a:latin typeface="Calibri" panose="020F0502020204030204" pitchFamily="34" charset="0"/>
                        </a:rPr>
                        <a:t>DK</a:t>
                      </a:r>
                      <a:endParaRPr lang="en-GB" sz="1100" b="0"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en-IE" sz="1100" b="1" i="0" u="none" strike="noStrike" dirty="0" smtClean="0">
                          <a:solidFill>
                            <a:schemeClr val="tx1"/>
                          </a:solidFill>
                          <a:effectLst/>
                          <a:latin typeface="Calibri"/>
                        </a:rPr>
                        <a:t>1%</a:t>
                      </a:r>
                      <a:endParaRPr lang="en-IE" sz="1100" b="1" i="0" u="none" strike="noStrike" dirty="0">
                        <a:solidFill>
                          <a:schemeClr val="tx1"/>
                        </a:solidFill>
                        <a:effectLst/>
                        <a:latin typeface="Calibri"/>
                      </a:endParaRPr>
                    </a:p>
                  </a:txBody>
                  <a:tcPr marL="9525" marR="9525" marT="9525" marB="0" anchor="b">
                    <a:solidFill>
                      <a:schemeClr val="accent4"/>
                    </a:solidFill>
                  </a:tcPr>
                </a:tc>
                <a:tc>
                  <a:txBody>
                    <a:bodyPr/>
                    <a:lstStyle/>
                    <a:p>
                      <a:pPr algn="ctr" fontAlgn="b"/>
                      <a:r>
                        <a:rPr lang="en-IE" sz="1100" b="0" i="0" u="none" strike="noStrike">
                          <a:solidFill>
                            <a:schemeClr val="bg1"/>
                          </a:solidFill>
                          <a:effectLst/>
                          <a:latin typeface="Calibri"/>
                        </a:rPr>
                        <a:t>0</a:t>
                      </a:r>
                    </a:p>
                  </a:txBody>
                  <a:tcPr marL="9525" marR="9525" marT="9525" marB="0" anchor="b"/>
                </a:tc>
                <a:tc>
                  <a:txBody>
                    <a:bodyPr/>
                    <a:lstStyle/>
                    <a:p>
                      <a:pPr algn="ctr" fontAlgn="b"/>
                      <a:r>
                        <a:rPr lang="en-IE" sz="1100" b="0" i="0" u="none" strike="noStrike">
                          <a:solidFill>
                            <a:schemeClr val="bg1"/>
                          </a:solidFill>
                          <a:effectLst/>
                          <a:latin typeface="Calibri"/>
                        </a:rPr>
                        <a:t>1%</a:t>
                      </a:r>
                    </a:p>
                  </a:txBody>
                  <a:tcPr marL="9525" marR="9525" marT="9525" marB="0" anchor="b"/>
                </a:tc>
                <a:tc>
                  <a:txBody>
                    <a:bodyPr/>
                    <a:lstStyle/>
                    <a:p>
                      <a:pPr algn="ctr" fontAlgn="b"/>
                      <a:r>
                        <a:rPr lang="en-IE" sz="1100" b="0" i="0" u="none" strike="noStrike" dirty="0" smtClean="0">
                          <a:solidFill>
                            <a:schemeClr val="bg1"/>
                          </a:solidFill>
                          <a:effectLst/>
                          <a:latin typeface="Calibri"/>
                        </a:rPr>
                        <a:t>0 </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dirty="0" smtClean="0">
                          <a:solidFill>
                            <a:schemeClr val="bg1"/>
                          </a:solidFill>
                          <a:effectLst/>
                          <a:latin typeface="Calibri"/>
                        </a:rPr>
                        <a:t>0</a:t>
                      </a:r>
                      <a:endParaRPr lang="en-IE" sz="1100" b="0" i="0" u="none" strike="noStrike" dirty="0">
                        <a:solidFill>
                          <a:schemeClr val="bg1"/>
                        </a:solidFill>
                        <a:effectLst/>
                        <a:latin typeface="Calibri"/>
                      </a:endParaRPr>
                    </a:p>
                  </a:txBody>
                  <a:tcPr marL="9525" marR="9525" marT="9525" marB="0" anchor="b"/>
                </a:tc>
                <a:tc>
                  <a:txBody>
                    <a:bodyPr/>
                    <a:lstStyle/>
                    <a:p>
                      <a:pPr algn="ctr" fontAlgn="b"/>
                      <a:r>
                        <a:rPr lang="en-IE" sz="1100" b="0" i="0" u="none" strike="noStrike">
                          <a:solidFill>
                            <a:schemeClr val="bg1"/>
                          </a:solidFill>
                          <a:effectLst/>
                          <a:latin typeface="Calibri"/>
                        </a:rPr>
                        <a:t>2%</a:t>
                      </a:r>
                    </a:p>
                  </a:txBody>
                  <a:tcPr marL="9525" marR="9525" marT="9525" marB="0" anchor="b"/>
                </a:tc>
                <a:tc>
                  <a:txBody>
                    <a:bodyPr/>
                    <a:lstStyle/>
                    <a:p>
                      <a:pPr algn="ctr" fontAlgn="b"/>
                      <a:r>
                        <a:rPr lang="en-IE" sz="1100" b="0" i="0" u="none" strike="noStrike" dirty="0">
                          <a:solidFill>
                            <a:schemeClr val="bg1"/>
                          </a:solidFill>
                          <a:effectLst/>
                          <a:latin typeface="Calibri"/>
                        </a:rPr>
                        <a:t>0</a:t>
                      </a:r>
                    </a:p>
                  </a:txBody>
                  <a:tcPr marL="9525" marR="9525" marT="9525" marB="0" anchor="b"/>
                </a:tc>
                <a:tc>
                  <a:txBody>
                    <a:bodyPr/>
                    <a:lstStyle/>
                    <a:p>
                      <a:pPr algn="ctr" fontAlgn="b"/>
                      <a:r>
                        <a:rPr lang="en-IE" sz="1100" b="0" i="0" u="none" strike="noStrike" dirty="0">
                          <a:solidFill>
                            <a:schemeClr val="bg1"/>
                          </a:solidFill>
                          <a:effectLst/>
                          <a:latin typeface="Calibri"/>
                        </a:rPr>
                        <a:t>0</a:t>
                      </a:r>
                    </a:p>
                  </a:txBody>
                  <a:tcPr marL="9525" marR="9525" marT="9525" marB="0" anchor="b"/>
                </a:tc>
              </a:tr>
            </a:tbl>
          </a:graphicData>
        </a:graphic>
      </p:graphicFrame>
    </p:spTree>
    <p:extLst>
      <p:ext uri="{BB962C8B-B14F-4D97-AF65-F5344CB8AC3E}">
        <p14:creationId xmlns:p14="http://schemas.microsoft.com/office/powerpoint/2010/main" val="3054249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Who We Spoke To?</a:t>
            </a:r>
            <a:endParaRPr lang="en-IE" dirty="0"/>
          </a:p>
        </p:txBody>
      </p:sp>
      <p:pic>
        <p:nvPicPr>
          <p:cNvPr id="4" name="Picture Placeholder 3"/>
          <p:cNvPicPr>
            <a:picLocks noGrp="1" noChangeAspect="1"/>
          </p:cNvPicPr>
          <p:nvPr>
            <p:ph type="pic" sz="quarter" idx="1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3630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Rechteck 92"/>
          <p:cNvSpPr/>
          <p:nvPr/>
        </p:nvSpPr>
        <p:spPr bwMode="gray">
          <a:xfrm>
            <a:off x="1376920" y="3634771"/>
            <a:ext cx="1032334" cy="430887"/>
          </a:xfrm>
          <a:prstGeom prst="rect">
            <a:avLst/>
          </a:prstGeom>
        </p:spPr>
        <p:txBody>
          <a:bodyPr wrap="none" lIns="0" tIns="0" rIns="0" bIns="0" anchor="ctr">
            <a:spAutoFit/>
          </a:bodyPr>
          <a:lstStyle/>
          <a:p>
            <a:pPr algn="ctr">
              <a:spcAft>
                <a:spcPts val="300"/>
              </a:spcAft>
              <a:defRPr/>
            </a:pPr>
            <a:r>
              <a:rPr lang="de-DE" sz="1200" kern="0" dirty="0" smtClean="0">
                <a:solidFill>
                  <a:srgbClr val="22505F"/>
                </a:solidFill>
                <a:cs typeface="Calibri" pitchFamily="34" charset="0"/>
              </a:rPr>
              <a:t>ABC1: </a:t>
            </a:r>
            <a:r>
              <a:rPr lang="de-DE" sz="2800" kern="0" dirty="0" smtClean="0">
                <a:solidFill>
                  <a:srgbClr val="C00000"/>
                </a:solidFill>
                <a:cs typeface="Calibri" pitchFamily="34" charset="0"/>
              </a:rPr>
              <a:t>42%</a:t>
            </a:r>
            <a:endParaRPr lang="de-DE" sz="2800" kern="0" dirty="0">
              <a:solidFill>
                <a:srgbClr val="C00000"/>
              </a:solidFill>
              <a:cs typeface="Calibri" pitchFamily="34" charset="0"/>
            </a:endParaRPr>
          </a:p>
        </p:txBody>
      </p:sp>
      <p:sp>
        <p:nvSpPr>
          <p:cNvPr id="259" name="Freeform 5"/>
          <p:cNvSpPr>
            <a:spLocks noChangeAspect="1" noEditPoints="1"/>
          </p:cNvSpPr>
          <p:nvPr/>
        </p:nvSpPr>
        <p:spPr bwMode="gray">
          <a:xfrm>
            <a:off x="938206"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60" name="Freeform 5"/>
          <p:cNvSpPr>
            <a:spLocks noChangeAspect="1" noEditPoints="1"/>
          </p:cNvSpPr>
          <p:nvPr/>
        </p:nvSpPr>
        <p:spPr bwMode="gray">
          <a:xfrm>
            <a:off x="1331432"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dirty="0">
              <a:solidFill>
                <a:sysClr val="windowText" lastClr="000000"/>
              </a:solidFill>
              <a:cs typeface="Calibri" pitchFamily="34" charset="0"/>
            </a:endParaRPr>
          </a:p>
        </p:txBody>
      </p:sp>
      <p:sp>
        <p:nvSpPr>
          <p:cNvPr id="261" name="Freeform 5"/>
          <p:cNvSpPr>
            <a:spLocks noChangeAspect="1" noEditPoints="1"/>
          </p:cNvSpPr>
          <p:nvPr/>
        </p:nvSpPr>
        <p:spPr bwMode="gray">
          <a:xfrm>
            <a:off x="1724658"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62" name="Freeform 5"/>
          <p:cNvSpPr>
            <a:spLocks noChangeAspect="1" noEditPoints="1"/>
          </p:cNvSpPr>
          <p:nvPr/>
        </p:nvSpPr>
        <p:spPr bwMode="gray">
          <a:xfrm>
            <a:off x="2117884"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63" name="Freeform 5"/>
          <p:cNvSpPr>
            <a:spLocks noChangeAspect="1" noEditPoints="1"/>
          </p:cNvSpPr>
          <p:nvPr/>
        </p:nvSpPr>
        <p:spPr bwMode="gray">
          <a:xfrm>
            <a:off x="1134819"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65" name="Freeform 5"/>
          <p:cNvSpPr>
            <a:spLocks noChangeAspect="1" noEditPoints="1"/>
          </p:cNvSpPr>
          <p:nvPr/>
        </p:nvSpPr>
        <p:spPr bwMode="gray">
          <a:xfrm>
            <a:off x="1921271"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1000">
                <a:schemeClr val="bg2"/>
              </a:gs>
              <a:gs pos="38000">
                <a:schemeClr val="accent6"/>
              </a:gs>
            </a:gsLst>
            <a:lin ang="5400000" scaled="1"/>
          </a:gradFill>
          <a:ln w="9525">
            <a:noFill/>
            <a:round/>
            <a:headEnd/>
            <a:tailEnd/>
          </a:ln>
          <a:effectLst/>
          <a:scene3d>
            <a:camera prst="orthographicFront"/>
            <a:lightRig rig="twoPt" dir="t">
              <a:rot lat="0" lon="0" rev="8400000"/>
            </a:lightRig>
          </a:scene3d>
          <a:sp3d extrusionH="63500" prstMaterial="matte"/>
        </p:spPr>
        <p:txBody>
          <a:bodyPr/>
          <a:lstStyle/>
          <a:p>
            <a:endParaRPr lang="de-DE" kern="0" dirty="0">
              <a:solidFill>
                <a:sysClr val="windowText" lastClr="000000"/>
              </a:solidFill>
              <a:cs typeface="Calibri" pitchFamily="34" charset="0"/>
            </a:endParaRPr>
          </a:p>
        </p:txBody>
      </p:sp>
      <p:sp>
        <p:nvSpPr>
          <p:cNvPr id="266" name="Freeform 5"/>
          <p:cNvSpPr>
            <a:spLocks noChangeAspect="1" noEditPoints="1"/>
          </p:cNvSpPr>
          <p:nvPr/>
        </p:nvSpPr>
        <p:spPr bwMode="gray">
          <a:xfrm>
            <a:off x="2314497"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67" name="Freeform 5"/>
          <p:cNvSpPr>
            <a:spLocks noChangeAspect="1" noEditPoints="1"/>
          </p:cNvSpPr>
          <p:nvPr/>
        </p:nvSpPr>
        <p:spPr bwMode="gray">
          <a:xfrm>
            <a:off x="2511110"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68" name="Freeform 5"/>
          <p:cNvSpPr>
            <a:spLocks noChangeAspect="1" noEditPoints="1"/>
          </p:cNvSpPr>
          <p:nvPr/>
        </p:nvSpPr>
        <p:spPr bwMode="gray">
          <a:xfrm>
            <a:off x="2707726"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299" name="Freeform 5"/>
          <p:cNvSpPr>
            <a:spLocks noChangeAspect="1" noEditPoints="1"/>
          </p:cNvSpPr>
          <p:nvPr/>
        </p:nvSpPr>
        <p:spPr bwMode="gray">
          <a:xfrm>
            <a:off x="1528045" y="4996438"/>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dirty="0">
              <a:solidFill>
                <a:sysClr val="windowText" lastClr="000000"/>
              </a:solidFill>
              <a:cs typeface="Calibri" pitchFamily="34" charset="0"/>
            </a:endParaRPr>
          </a:p>
        </p:txBody>
      </p:sp>
      <p:sp>
        <p:nvSpPr>
          <p:cNvPr id="300" name="Rechteck 92"/>
          <p:cNvSpPr/>
          <p:nvPr/>
        </p:nvSpPr>
        <p:spPr bwMode="gray">
          <a:xfrm>
            <a:off x="1378521" y="4569063"/>
            <a:ext cx="1029128" cy="430887"/>
          </a:xfrm>
          <a:prstGeom prst="rect">
            <a:avLst/>
          </a:prstGeom>
        </p:spPr>
        <p:txBody>
          <a:bodyPr wrap="none" lIns="0" tIns="0" rIns="0" bIns="0" anchor="ctr">
            <a:spAutoFit/>
          </a:bodyPr>
          <a:lstStyle/>
          <a:p>
            <a:pPr algn="ctr">
              <a:spcAft>
                <a:spcPts val="300"/>
              </a:spcAft>
              <a:defRPr/>
            </a:pPr>
            <a:r>
              <a:rPr lang="de-DE" sz="1200" kern="0" dirty="0" smtClean="0">
                <a:solidFill>
                  <a:srgbClr val="22505F"/>
                </a:solidFill>
                <a:cs typeface="Calibri" pitchFamily="34" charset="0"/>
              </a:rPr>
              <a:t>C2DE: </a:t>
            </a:r>
            <a:r>
              <a:rPr lang="de-DE" sz="2800" kern="0" dirty="0" smtClean="0">
                <a:solidFill>
                  <a:srgbClr val="C00000"/>
                </a:solidFill>
                <a:cs typeface="Calibri" pitchFamily="34" charset="0"/>
              </a:rPr>
              <a:t>52%</a:t>
            </a:r>
            <a:endParaRPr lang="de-DE" sz="2800" kern="0" dirty="0">
              <a:solidFill>
                <a:srgbClr val="C00000"/>
              </a:solidFill>
              <a:cs typeface="Calibri" pitchFamily="34" charset="0"/>
            </a:endParaRPr>
          </a:p>
        </p:txBody>
      </p:sp>
      <p:sp>
        <p:nvSpPr>
          <p:cNvPr id="303" name="Freeform 5"/>
          <p:cNvSpPr>
            <a:spLocks noChangeAspect="1" noEditPoints="1"/>
          </p:cNvSpPr>
          <p:nvPr/>
        </p:nvSpPr>
        <p:spPr bwMode="gray">
          <a:xfrm>
            <a:off x="931513"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05" name="Freeform 5"/>
          <p:cNvSpPr>
            <a:spLocks noChangeAspect="1" noEditPoints="1"/>
          </p:cNvSpPr>
          <p:nvPr/>
        </p:nvSpPr>
        <p:spPr bwMode="gray">
          <a:xfrm>
            <a:off x="1723905"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21000">
                <a:schemeClr val="bg2"/>
              </a:gs>
              <a:gs pos="38000">
                <a:schemeClr val="accent6"/>
              </a:gs>
            </a:gsLst>
            <a:lin ang="5400000" scaled="1"/>
          </a:gra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06" name="Freeform 5"/>
          <p:cNvSpPr>
            <a:spLocks noChangeAspect="1" noEditPoints="1"/>
          </p:cNvSpPr>
          <p:nvPr/>
        </p:nvSpPr>
        <p:spPr bwMode="gray">
          <a:xfrm>
            <a:off x="2120101"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07" name="Freeform 5"/>
          <p:cNvSpPr>
            <a:spLocks noChangeAspect="1" noEditPoints="1"/>
          </p:cNvSpPr>
          <p:nvPr/>
        </p:nvSpPr>
        <p:spPr bwMode="gray">
          <a:xfrm>
            <a:off x="1129611"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08" name="Freeform 5"/>
          <p:cNvSpPr>
            <a:spLocks noChangeAspect="1" noEditPoints="1"/>
          </p:cNvSpPr>
          <p:nvPr/>
        </p:nvSpPr>
        <p:spPr bwMode="gray">
          <a:xfrm>
            <a:off x="1922003"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09" name="Freeform 5"/>
          <p:cNvSpPr>
            <a:spLocks noChangeAspect="1" noEditPoints="1"/>
          </p:cNvSpPr>
          <p:nvPr/>
        </p:nvSpPr>
        <p:spPr bwMode="gray">
          <a:xfrm>
            <a:off x="2318199"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10" name="Freeform 5"/>
          <p:cNvSpPr>
            <a:spLocks noChangeAspect="1" noEditPoints="1"/>
          </p:cNvSpPr>
          <p:nvPr/>
        </p:nvSpPr>
        <p:spPr bwMode="gray">
          <a:xfrm>
            <a:off x="1327709"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11" name="Freeform 5"/>
          <p:cNvSpPr>
            <a:spLocks noChangeAspect="1" noEditPoints="1"/>
          </p:cNvSpPr>
          <p:nvPr/>
        </p:nvSpPr>
        <p:spPr bwMode="gray">
          <a:xfrm>
            <a:off x="2714399"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12" name="Freeform 5"/>
          <p:cNvSpPr>
            <a:spLocks noChangeAspect="1" noEditPoints="1"/>
          </p:cNvSpPr>
          <p:nvPr/>
        </p:nvSpPr>
        <p:spPr bwMode="gray">
          <a:xfrm>
            <a:off x="1525807"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bg2"/>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314" name="Freeform 5"/>
          <p:cNvSpPr>
            <a:spLocks noChangeAspect="1" noEditPoints="1"/>
          </p:cNvSpPr>
          <p:nvPr/>
        </p:nvSpPr>
        <p:spPr bwMode="gray">
          <a:xfrm>
            <a:off x="2516297" y="4084940"/>
            <a:ext cx="140262" cy="406018"/>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101" name="TextBox 100"/>
          <p:cNvSpPr txBox="1"/>
          <p:nvPr/>
        </p:nvSpPr>
        <p:spPr>
          <a:xfrm>
            <a:off x="1362493" y="3309069"/>
            <a:ext cx="1061188" cy="276999"/>
          </a:xfrm>
          <a:prstGeom prst="rect">
            <a:avLst/>
          </a:prstGeom>
          <a:noFill/>
        </p:spPr>
        <p:txBody>
          <a:bodyPr wrap="none" lIns="0" tIns="0" rIns="0" bIns="0" rtlCol="0" anchor="b" anchorCtr="1">
            <a:spAutoFit/>
          </a:bodyPr>
          <a:lstStyle/>
          <a:p>
            <a:pPr algn="ctr"/>
            <a:r>
              <a:rPr lang="en-GB" dirty="0" smtClean="0">
                <a:solidFill>
                  <a:srgbClr val="D0103A"/>
                </a:solidFill>
                <a:cs typeface="Calibri" pitchFamily="34" charset="0"/>
              </a:rPr>
              <a:t>Social Class</a:t>
            </a:r>
            <a:endParaRPr lang="en-US" dirty="0">
              <a:solidFill>
                <a:srgbClr val="D0103A"/>
              </a:solidFill>
              <a:cs typeface="Calibri" pitchFamily="34" charset="0"/>
            </a:endParaRPr>
          </a:p>
        </p:txBody>
      </p:sp>
      <p:pic>
        <p:nvPicPr>
          <p:cNvPr id="113" name="Picture 112" descr="Ireland provinc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77737" y="4051145"/>
            <a:ext cx="2238183" cy="2563200"/>
          </a:xfrm>
          <a:prstGeom prst="rect">
            <a:avLst/>
          </a:prstGeom>
        </p:spPr>
      </p:pic>
      <p:sp>
        <p:nvSpPr>
          <p:cNvPr id="31798" name="TextBox 9"/>
          <p:cNvSpPr txBox="1">
            <a:spLocks noChangeArrowheads="1"/>
          </p:cNvSpPr>
          <p:nvPr/>
        </p:nvSpPr>
        <p:spPr bwMode="auto">
          <a:xfrm>
            <a:off x="4772698" y="5155656"/>
            <a:ext cx="910808" cy="769441"/>
          </a:xfrm>
          <a:prstGeom prst="rect">
            <a:avLst/>
          </a:prstGeom>
          <a:noFill/>
          <a:ln w="9525">
            <a:noFill/>
            <a:miter lim="800000"/>
            <a:headEnd/>
            <a:tailEnd/>
          </a:ln>
        </p:spPr>
        <p:txBody>
          <a:bodyPr>
            <a:spAutoFit/>
          </a:bodyPr>
          <a:lstStyle/>
          <a:p>
            <a:r>
              <a:rPr lang="en-IE" sz="1000" dirty="0">
                <a:solidFill>
                  <a:srgbClr val="22505F"/>
                </a:solidFill>
                <a:cs typeface="Calibri" pitchFamily="34" charset="0"/>
              </a:rPr>
              <a:t>Rest of </a:t>
            </a:r>
            <a:r>
              <a:rPr lang="en-IE" sz="1000" dirty="0" smtClean="0">
                <a:solidFill>
                  <a:srgbClr val="22505F"/>
                </a:solidFill>
                <a:cs typeface="Calibri" pitchFamily="34" charset="0"/>
              </a:rPr>
              <a:t/>
            </a:r>
            <a:br>
              <a:rPr lang="en-IE" sz="1000" dirty="0" smtClean="0">
                <a:solidFill>
                  <a:srgbClr val="22505F"/>
                </a:solidFill>
                <a:cs typeface="Calibri" pitchFamily="34" charset="0"/>
              </a:rPr>
            </a:br>
            <a:r>
              <a:rPr lang="en-IE" sz="1000" dirty="0" smtClean="0">
                <a:solidFill>
                  <a:srgbClr val="22505F"/>
                </a:solidFill>
                <a:cs typeface="Calibri" pitchFamily="34" charset="0"/>
              </a:rPr>
              <a:t>Leinster </a:t>
            </a:r>
            <a:endParaRPr lang="en-IE" sz="1000" dirty="0">
              <a:solidFill>
                <a:srgbClr val="22505F"/>
              </a:solidFill>
              <a:cs typeface="Calibri" pitchFamily="34" charset="0"/>
            </a:endParaRPr>
          </a:p>
          <a:p>
            <a:r>
              <a:rPr lang="en-IE" sz="2400" dirty="0" smtClean="0">
                <a:solidFill>
                  <a:srgbClr val="22505F"/>
                </a:solidFill>
                <a:cs typeface="Calibri" pitchFamily="34" charset="0"/>
              </a:rPr>
              <a:t>26%</a:t>
            </a:r>
            <a:endParaRPr lang="en-IE" sz="2400" dirty="0">
              <a:solidFill>
                <a:srgbClr val="22505F"/>
              </a:solidFill>
              <a:cs typeface="Calibri" pitchFamily="34" charset="0"/>
            </a:endParaRPr>
          </a:p>
        </p:txBody>
      </p:sp>
      <p:sp>
        <p:nvSpPr>
          <p:cNvPr id="31799" name="TextBox 9"/>
          <p:cNvSpPr txBox="1">
            <a:spLocks noChangeArrowheads="1"/>
          </p:cNvSpPr>
          <p:nvPr/>
        </p:nvSpPr>
        <p:spPr bwMode="auto">
          <a:xfrm>
            <a:off x="4025430" y="5730151"/>
            <a:ext cx="910808" cy="615553"/>
          </a:xfrm>
          <a:prstGeom prst="rect">
            <a:avLst/>
          </a:prstGeom>
          <a:noFill/>
          <a:ln w="9525">
            <a:noFill/>
            <a:miter lim="800000"/>
            <a:headEnd/>
            <a:tailEnd/>
          </a:ln>
        </p:spPr>
        <p:txBody>
          <a:bodyPr>
            <a:spAutoFit/>
          </a:bodyPr>
          <a:lstStyle/>
          <a:p>
            <a:r>
              <a:rPr lang="en-IE" sz="1000" dirty="0">
                <a:solidFill>
                  <a:srgbClr val="FFFFFF"/>
                </a:solidFill>
                <a:cs typeface="Calibri" pitchFamily="34" charset="0"/>
              </a:rPr>
              <a:t>Munster</a:t>
            </a:r>
          </a:p>
          <a:p>
            <a:r>
              <a:rPr lang="en-IE" sz="2400" dirty="0" smtClean="0">
                <a:solidFill>
                  <a:srgbClr val="FFFFFF"/>
                </a:solidFill>
                <a:cs typeface="Calibri" pitchFamily="34" charset="0"/>
              </a:rPr>
              <a:t>28%</a:t>
            </a:r>
            <a:endParaRPr lang="en-IE" sz="2400" dirty="0">
              <a:solidFill>
                <a:srgbClr val="FFFFFF"/>
              </a:solidFill>
              <a:cs typeface="Calibri" pitchFamily="34" charset="0"/>
            </a:endParaRPr>
          </a:p>
        </p:txBody>
      </p:sp>
      <p:sp>
        <p:nvSpPr>
          <p:cNvPr id="31800" name="TextBox 9"/>
          <p:cNvSpPr txBox="1">
            <a:spLocks noChangeArrowheads="1"/>
          </p:cNvSpPr>
          <p:nvPr/>
        </p:nvSpPr>
        <p:spPr bwMode="auto">
          <a:xfrm>
            <a:off x="4021273" y="4849089"/>
            <a:ext cx="1038252" cy="615553"/>
          </a:xfrm>
          <a:prstGeom prst="rect">
            <a:avLst/>
          </a:prstGeom>
          <a:noFill/>
          <a:ln w="9525">
            <a:noFill/>
            <a:miter lim="800000"/>
            <a:headEnd/>
            <a:tailEnd/>
          </a:ln>
        </p:spPr>
        <p:txBody>
          <a:bodyPr>
            <a:spAutoFit/>
          </a:bodyPr>
          <a:lstStyle/>
          <a:p>
            <a:r>
              <a:rPr lang="en-IE" sz="1000" dirty="0">
                <a:solidFill>
                  <a:srgbClr val="22505F"/>
                </a:solidFill>
                <a:cs typeface="Calibri" pitchFamily="34" charset="0"/>
              </a:rPr>
              <a:t>Conn/ Ulster</a:t>
            </a:r>
          </a:p>
          <a:p>
            <a:r>
              <a:rPr lang="en-IE" sz="2400" dirty="0" smtClean="0">
                <a:solidFill>
                  <a:srgbClr val="22505F"/>
                </a:solidFill>
                <a:cs typeface="Calibri" pitchFamily="34" charset="0"/>
              </a:rPr>
              <a:t>18%</a:t>
            </a:r>
            <a:endParaRPr lang="en-IE" sz="2400" dirty="0">
              <a:solidFill>
                <a:srgbClr val="22505F"/>
              </a:solidFill>
              <a:cs typeface="Calibri" pitchFamily="34" charset="0"/>
            </a:endParaRPr>
          </a:p>
        </p:txBody>
      </p:sp>
      <p:sp>
        <p:nvSpPr>
          <p:cNvPr id="31801" name="TextBox 9"/>
          <p:cNvSpPr txBox="1">
            <a:spLocks noChangeArrowheads="1"/>
          </p:cNvSpPr>
          <p:nvPr/>
        </p:nvSpPr>
        <p:spPr bwMode="auto">
          <a:xfrm>
            <a:off x="5310178" y="4571019"/>
            <a:ext cx="770692" cy="615553"/>
          </a:xfrm>
          <a:prstGeom prst="rect">
            <a:avLst/>
          </a:prstGeom>
          <a:solidFill>
            <a:schemeClr val="tx1"/>
          </a:solidFill>
          <a:ln w="9525">
            <a:solidFill>
              <a:schemeClr val="bg1"/>
            </a:solidFill>
            <a:prstDash val="dash"/>
            <a:miter lim="800000"/>
            <a:headEnd/>
            <a:tailEnd/>
          </a:ln>
        </p:spPr>
        <p:txBody>
          <a:bodyPr rIns="0">
            <a:spAutoFit/>
          </a:bodyPr>
          <a:lstStyle/>
          <a:p>
            <a:r>
              <a:rPr lang="en-IE" sz="1000" dirty="0">
                <a:solidFill>
                  <a:srgbClr val="22505F"/>
                </a:solidFill>
                <a:cs typeface="Calibri" pitchFamily="34" charset="0"/>
              </a:rPr>
              <a:t>Dublin</a:t>
            </a:r>
          </a:p>
          <a:p>
            <a:r>
              <a:rPr lang="en-IE" sz="2400" dirty="0" smtClean="0">
                <a:solidFill>
                  <a:srgbClr val="22505F"/>
                </a:solidFill>
                <a:cs typeface="Calibri" pitchFamily="34" charset="0"/>
              </a:rPr>
              <a:t>28%</a:t>
            </a:r>
            <a:endParaRPr lang="en-IE" sz="2400" dirty="0">
              <a:solidFill>
                <a:srgbClr val="22505F"/>
              </a:solidFill>
              <a:cs typeface="Calibri" pitchFamily="34" charset="0"/>
            </a:endParaRPr>
          </a:p>
        </p:txBody>
      </p:sp>
      <p:cxnSp>
        <p:nvCxnSpPr>
          <p:cNvPr id="31796" name="Straight Connector 105"/>
          <p:cNvCxnSpPr>
            <a:cxnSpLocks noChangeShapeType="1"/>
            <a:stCxn id="31801" idx="2"/>
          </p:cNvCxnSpPr>
          <p:nvPr/>
        </p:nvCxnSpPr>
        <p:spPr bwMode="auto">
          <a:xfrm flipH="1">
            <a:off x="5421650" y="5186572"/>
            <a:ext cx="273874" cy="321233"/>
          </a:xfrm>
          <a:prstGeom prst="line">
            <a:avLst/>
          </a:prstGeom>
          <a:noFill/>
          <a:ln w="9525" algn="ctr">
            <a:solidFill>
              <a:schemeClr val="accent6"/>
            </a:solidFill>
            <a:round/>
            <a:headEnd/>
            <a:tailEnd/>
          </a:ln>
        </p:spPr>
      </p:cxnSp>
      <p:sp>
        <p:nvSpPr>
          <p:cNvPr id="102" name="TextBox 101"/>
          <p:cNvSpPr txBox="1"/>
          <p:nvPr/>
        </p:nvSpPr>
        <p:spPr>
          <a:xfrm>
            <a:off x="4458318" y="3584853"/>
            <a:ext cx="641971" cy="276999"/>
          </a:xfrm>
          <a:prstGeom prst="rect">
            <a:avLst/>
          </a:prstGeom>
          <a:noFill/>
        </p:spPr>
        <p:txBody>
          <a:bodyPr wrap="none" lIns="0" tIns="0" rIns="0" bIns="0" rtlCol="0" anchor="b" anchorCtr="1">
            <a:spAutoFit/>
          </a:bodyPr>
          <a:lstStyle/>
          <a:p>
            <a:pPr algn="ctr"/>
            <a:r>
              <a:rPr lang="en-GB" dirty="0" smtClean="0">
                <a:solidFill>
                  <a:srgbClr val="D0103A"/>
                </a:solidFill>
                <a:cs typeface="Calibri" pitchFamily="34" charset="0"/>
              </a:rPr>
              <a:t>Region</a:t>
            </a:r>
            <a:endParaRPr lang="en-US" dirty="0">
              <a:solidFill>
                <a:srgbClr val="D0103A"/>
              </a:solidFill>
              <a:cs typeface="Calibri" pitchFamily="34" charset="0"/>
            </a:endParaRPr>
          </a:p>
        </p:txBody>
      </p:sp>
      <p:sp>
        <p:nvSpPr>
          <p:cNvPr id="103" name="TextBox 102"/>
          <p:cNvSpPr txBox="1"/>
          <p:nvPr/>
        </p:nvSpPr>
        <p:spPr>
          <a:xfrm>
            <a:off x="6765868" y="564438"/>
            <a:ext cx="355546" cy="256711"/>
          </a:xfrm>
          <a:prstGeom prst="rect">
            <a:avLst/>
          </a:prstGeom>
          <a:noFill/>
        </p:spPr>
        <p:txBody>
          <a:bodyPr wrap="none" lIns="0" tIns="0" rIns="0" bIns="0" rtlCol="0" anchor="b" anchorCtr="1">
            <a:spAutoFit/>
          </a:bodyPr>
          <a:lstStyle/>
          <a:p>
            <a:pPr algn="ctr"/>
            <a:r>
              <a:rPr lang="en-GB" dirty="0" smtClean="0">
                <a:solidFill>
                  <a:srgbClr val="D0103A"/>
                </a:solidFill>
                <a:cs typeface="Calibri" pitchFamily="34" charset="0"/>
              </a:rPr>
              <a:t>Age</a:t>
            </a:r>
            <a:endParaRPr lang="en-US" dirty="0">
              <a:solidFill>
                <a:srgbClr val="D0103A"/>
              </a:solidFill>
              <a:cs typeface="Calibri" pitchFamily="34" charset="0"/>
            </a:endParaRPr>
          </a:p>
        </p:txBody>
      </p:sp>
      <p:graphicFrame>
        <p:nvGraphicFramePr>
          <p:cNvPr id="156" name="Chart 155"/>
          <p:cNvGraphicFramePr/>
          <p:nvPr>
            <p:extLst>
              <p:ext uri="{D42A27DB-BD31-4B8C-83A1-F6EECF244321}">
                <p14:modId xmlns:p14="http://schemas.microsoft.com/office/powerpoint/2010/main" val="692818154"/>
              </p:ext>
            </p:extLst>
          </p:nvPr>
        </p:nvGraphicFramePr>
        <p:xfrm>
          <a:off x="5821185" y="846137"/>
          <a:ext cx="2388781" cy="2847754"/>
        </p:xfrm>
        <a:graphic>
          <a:graphicData uri="http://schemas.openxmlformats.org/drawingml/2006/chart">
            <c:chart xmlns:c="http://schemas.openxmlformats.org/drawingml/2006/chart" xmlns:r="http://schemas.openxmlformats.org/officeDocument/2006/relationships" r:id="rId4"/>
          </a:graphicData>
        </a:graphic>
      </p:graphicFrame>
      <p:sp>
        <p:nvSpPr>
          <p:cNvPr id="157" name="Textfeld 1655"/>
          <p:cNvSpPr txBox="1">
            <a:spLocks noChangeArrowheads="1"/>
          </p:cNvSpPr>
          <p:nvPr/>
        </p:nvSpPr>
        <p:spPr bwMode="gray">
          <a:xfrm>
            <a:off x="5558587" y="1113944"/>
            <a:ext cx="360675" cy="171141"/>
          </a:xfrm>
          <a:prstGeom prst="rect">
            <a:avLst/>
          </a:prstGeom>
          <a:noFill/>
          <a:ln w="9525">
            <a:noFill/>
            <a:miter lim="800000"/>
            <a:headEnd/>
            <a:tailEnd/>
          </a:ln>
        </p:spPr>
        <p:txBody>
          <a:bodyPr wrap="none" lIns="0" tIns="0" rIns="0" bIns="0" anchor="ctr">
            <a:spAutoFit/>
          </a:bodyPr>
          <a:lstStyle/>
          <a:p>
            <a:pPr algn="r">
              <a:spcAft>
                <a:spcPts val="600"/>
              </a:spcAft>
            </a:pPr>
            <a:r>
              <a:rPr lang="de-DE" sz="1200" dirty="0">
                <a:solidFill>
                  <a:srgbClr val="22505F"/>
                </a:solidFill>
                <a:cs typeface="Calibri" pitchFamily="34" charset="0"/>
              </a:rPr>
              <a:t>18-24</a:t>
            </a:r>
          </a:p>
        </p:txBody>
      </p:sp>
      <p:sp>
        <p:nvSpPr>
          <p:cNvPr id="171" name="Textfeld 1656"/>
          <p:cNvSpPr txBox="1">
            <a:spLocks noChangeArrowheads="1"/>
          </p:cNvSpPr>
          <p:nvPr/>
        </p:nvSpPr>
        <p:spPr bwMode="gray">
          <a:xfrm>
            <a:off x="5558587" y="1542777"/>
            <a:ext cx="360675" cy="171141"/>
          </a:xfrm>
          <a:prstGeom prst="rect">
            <a:avLst/>
          </a:prstGeom>
          <a:noFill/>
          <a:ln w="9525">
            <a:noFill/>
            <a:miter lim="800000"/>
            <a:headEnd/>
            <a:tailEnd/>
          </a:ln>
        </p:spPr>
        <p:txBody>
          <a:bodyPr wrap="none" lIns="0" tIns="0" rIns="0" bIns="0" anchor="ctr">
            <a:spAutoFit/>
          </a:bodyPr>
          <a:lstStyle/>
          <a:p>
            <a:pPr algn="r">
              <a:spcAft>
                <a:spcPts val="600"/>
              </a:spcAft>
            </a:pPr>
            <a:r>
              <a:rPr lang="de-DE" sz="1200" dirty="0">
                <a:solidFill>
                  <a:srgbClr val="22505F"/>
                </a:solidFill>
                <a:cs typeface="Calibri" pitchFamily="34" charset="0"/>
              </a:rPr>
              <a:t>25-34</a:t>
            </a:r>
          </a:p>
        </p:txBody>
      </p:sp>
      <p:sp>
        <p:nvSpPr>
          <p:cNvPr id="183" name="Rechteckige Legende 1657"/>
          <p:cNvSpPr/>
          <p:nvPr/>
        </p:nvSpPr>
        <p:spPr bwMode="gray">
          <a:xfrm>
            <a:off x="5968535" y="776571"/>
            <a:ext cx="340405" cy="257369"/>
          </a:xfrm>
          <a:prstGeom prst="wedgeRectCallout">
            <a:avLst>
              <a:gd name="adj1" fmla="val 21881"/>
              <a:gd name="adj2" fmla="val 66274"/>
            </a:avLst>
          </a:prstGeom>
          <a:solidFill>
            <a:srgbClr val="FFFFFF"/>
          </a:solidFill>
          <a:ln w="6350">
            <a:solidFill>
              <a:srgbClr val="C0C0C0"/>
            </a:solidFill>
            <a:round/>
            <a:headEnd/>
            <a:tailEnd/>
          </a:ln>
          <a:effectLst>
            <a:outerShdw blurRad="50800" dist="12700" dir="2700000" algn="tl" rotWithShape="0">
              <a:prstClr val="black">
                <a:alpha val="30000"/>
              </a:prstClr>
            </a:outerShdw>
          </a:effectLst>
        </p:spPr>
        <p:txBody>
          <a:bodyPr wrap="none" lIns="36000" tIns="36000" rIns="36000" bIns="36000" anchor="ctr">
            <a:spAutoFit/>
          </a:bodyPr>
          <a:lstStyle/>
          <a:p>
            <a:pPr algn="ctr">
              <a:defRPr/>
            </a:pPr>
            <a:r>
              <a:rPr lang="de-DE" sz="1200" dirty="0" smtClean="0">
                <a:solidFill>
                  <a:srgbClr val="22505F"/>
                </a:solidFill>
                <a:cs typeface="Calibri" pitchFamily="34" charset="0"/>
              </a:rPr>
              <a:t>10%</a:t>
            </a:r>
            <a:endParaRPr lang="de-DE" sz="1200" dirty="0">
              <a:solidFill>
                <a:srgbClr val="22505F"/>
              </a:solidFill>
              <a:cs typeface="Calibri" pitchFamily="34" charset="0"/>
            </a:endParaRPr>
          </a:p>
        </p:txBody>
      </p:sp>
      <p:sp>
        <p:nvSpPr>
          <p:cNvPr id="184" name="Rechteckige Legende 1659"/>
          <p:cNvSpPr/>
          <p:nvPr/>
        </p:nvSpPr>
        <p:spPr bwMode="gray">
          <a:xfrm>
            <a:off x="6163060" y="1208246"/>
            <a:ext cx="340405" cy="257369"/>
          </a:xfrm>
          <a:prstGeom prst="wedgeRectCallout">
            <a:avLst>
              <a:gd name="adj1" fmla="val 21881"/>
              <a:gd name="adj2" fmla="val 66274"/>
            </a:avLst>
          </a:prstGeom>
          <a:solidFill>
            <a:srgbClr val="FFFFFF"/>
          </a:solidFill>
          <a:ln w="6350">
            <a:solidFill>
              <a:srgbClr val="C0C0C0"/>
            </a:solidFill>
            <a:round/>
            <a:headEnd/>
            <a:tailEnd/>
          </a:ln>
          <a:effectLst>
            <a:outerShdw blurRad="50800" dist="12700" dir="2700000" algn="tl" rotWithShape="0">
              <a:prstClr val="black">
                <a:alpha val="30000"/>
              </a:prstClr>
            </a:outerShdw>
          </a:effectLst>
        </p:spPr>
        <p:txBody>
          <a:bodyPr wrap="none" lIns="36000" tIns="36000" rIns="36000" bIns="36000" anchor="ctr">
            <a:spAutoFit/>
          </a:bodyPr>
          <a:lstStyle/>
          <a:p>
            <a:pPr algn="ctr">
              <a:defRPr/>
            </a:pPr>
            <a:r>
              <a:rPr lang="de-DE" sz="1200" dirty="0" smtClean="0">
                <a:solidFill>
                  <a:srgbClr val="22505F"/>
                </a:solidFill>
                <a:cs typeface="Calibri" pitchFamily="34" charset="0"/>
              </a:rPr>
              <a:t>19%</a:t>
            </a:r>
            <a:endParaRPr lang="de-DE" sz="1200" dirty="0">
              <a:solidFill>
                <a:srgbClr val="22505F"/>
              </a:solidFill>
              <a:cs typeface="Calibri" pitchFamily="34" charset="0"/>
            </a:endParaRPr>
          </a:p>
        </p:txBody>
      </p:sp>
      <p:sp>
        <p:nvSpPr>
          <p:cNvPr id="185" name="Textfeld 1681"/>
          <p:cNvSpPr txBox="1">
            <a:spLocks noChangeArrowheads="1"/>
          </p:cNvSpPr>
          <p:nvPr/>
        </p:nvSpPr>
        <p:spPr bwMode="gray">
          <a:xfrm>
            <a:off x="5558587" y="1971611"/>
            <a:ext cx="360675" cy="171141"/>
          </a:xfrm>
          <a:prstGeom prst="rect">
            <a:avLst/>
          </a:prstGeom>
          <a:noFill/>
          <a:ln w="9525">
            <a:noFill/>
            <a:miter lim="800000"/>
            <a:headEnd/>
            <a:tailEnd/>
          </a:ln>
        </p:spPr>
        <p:txBody>
          <a:bodyPr wrap="none" lIns="0" tIns="0" rIns="0" bIns="0" anchor="ctr">
            <a:spAutoFit/>
          </a:bodyPr>
          <a:lstStyle/>
          <a:p>
            <a:pPr algn="r">
              <a:spcAft>
                <a:spcPts val="600"/>
              </a:spcAft>
            </a:pPr>
            <a:r>
              <a:rPr lang="de-DE" sz="1200" dirty="0">
                <a:solidFill>
                  <a:srgbClr val="22505F"/>
                </a:solidFill>
                <a:cs typeface="Calibri" pitchFamily="34" charset="0"/>
              </a:rPr>
              <a:t>35-44</a:t>
            </a:r>
          </a:p>
        </p:txBody>
      </p:sp>
      <p:sp>
        <p:nvSpPr>
          <p:cNvPr id="186" name="Textfeld 1682"/>
          <p:cNvSpPr txBox="1">
            <a:spLocks noChangeArrowheads="1"/>
          </p:cNvSpPr>
          <p:nvPr/>
        </p:nvSpPr>
        <p:spPr bwMode="gray">
          <a:xfrm>
            <a:off x="5558587" y="2400445"/>
            <a:ext cx="360675" cy="171141"/>
          </a:xfrm>
          <a:prstGeom prst="rect">
            <a:avLst/>
          </a:prstGeom>
          <a:noFill/>
          <a:ln w="9525">
            <a:noFill/>
            <a:miter lim="800000"/>
            <a:headEnd/>
            <a:tailEnd/>
          </a:ln>
        </p:spPr>
        <p:txBody>
          <a:bodyPr wrap="none" lIns="0" tIns="0" rIns="0" bIns="0" anchor="ctr">
            <a:spAutoFit/>
          </a:bodyPr>
          <a:lstStyle/>
          <a:p>
            <a:pPr algn="r">
              <a:spcAft>
                <a:spcPts val="600"/>
              </a:spcAft>
            </a:pPr>
            <a:r>
              <a:rPr lang="de-DE" sz="1200" dirty="0">
                <a:solidFill>
                  <a:srgbClr val="22505F"/>
                </a:solidFill>
                <a:cs typeface="Calibri" pitchFamily="34" charset="0"/>
              </a:rPr>
              <a:t>45-54</a:t>
            </a:r>
          </a:p>
        </p:txBody>
      </p:sp>
      <p:sp>
        <p:nvSpPr>
          <p:cNvPr id="187" name="Textfeld 1683"/>
          <p:cNvSpPr txBox="1">
            <a:spLocks noChangeArrowheads="1"/>
          </p:cNvSpPr>
          <p:nvPr/>
        </p:nvSpPr>
        <p:spPr bwMode="gray">
          <a:xfrm>
            <a:off x="5558587" y="2829278"/>
            <a:ext cx="360675" cy="171141"/>
          </a:xfrm>
          <a:prstGeom prst="rect">
            <a:avLst/>
          </a:prstGeom>
          <a:noFill/>
          <a:ln w="9525">
            <a:noFill/>
            <a:miter lim="800000"/>
            <a:headEnd/>
            <a:tailEnd/>
          </a:ln>
        </p:spPr>
        <p:txBody>
          <a:bodyPr wrap="none" lIns="0" tIns="0" rIns="0" bIns="0" anchor="ctr">
            <a:spAutoFit/>
          </a:bodyPr>
          <a:lstStyle/>
          <a:p>
            <a:pPr algn="r">
              <a:spcAft>
                <a:spcPts val="600"/>
              </a:spcAft>
            </a:pPr>
            <a:r>
              <a:rPr lang="de-DE" sz="1200" dirty="0">
                <a:solidFill>
                  <a:srgbClr val="22505F"/>
                </a:solidFill>
                <a:cs typeface="Calibri" pitchFamily="34" charset="0"/>
              </a:rPr>
              <a:t>54-65</a:t>
            </a:r>
          </a:p>
        </p:txBody>
      </p:sp>
      <p:sp>
        <p:nvSpPr>
          <p:cNvPr id="188" name="Rechteckige Legende 1684"/>
          <p:cNvSpPr/>
          <p:nvPr/>
        </p:nvSpPr>
        <p:spPr bwMode="gray">
          <a:xfrm>
            <a:off x="6163060" y="1686104"/>
            <a:ext cx="340405" cy="238519"/>
          </a:xfrm>
          <a:prstGeom prst="wedgeRectCallout">
            <a:avLst>
              <a:gd name="adj1" fmla="val 21881"/>
              <a:gd name="adj2" fmla="val 66274"/>
            </a:avLst>
          </a:prstGeom>
          <a:solidFill>
            <a:srgbClr val="FFFFFF"/>
          </a:solidFill>
          <a:ln w="6350">
            <a:solidFill>
              <a:srgbClr val="C0C0C0"/>
            </a:solidFill>
            <a:round/>
            <a:headEnd/>
            <a:tailEnd/>
          </a:ln>
          <a:effectLst>
            <a:outerShdw blurRad="50800" dist="12700" dir="2700000" algn="tl" rotWithShape="0">
              <a:prstClr val="black">
                <a:alpha val="30000"/>
              </a:prstClr>
            </a:outerShdw>
          </a:effectLst>
        </p:spPr>
        <p:txBody>
          <a:bodyPr wrap="none" lIns="36000" tIns="36000" rIns="36000" bIns="36000" anchor="ctr">
            <a:spAutoFit/>
          </a:bodyPr>
          <a:lstStyle/>
          <a:p>
            <a:pPr algn="ctr">
              <a:defRPr/>
            </a:pPr>
            <a:r>
              <a:rPr lang="de-DE" sz="1200" dirty="0" smtClean="0">
                <a:solidFill>
                  <a:srgbClr val="22505F"/>
                </a:solidFill>
                <a:cs typeface="Calibri" pitchFamily="34" charset="0"/>
              </a:rPr>
              <a:t>21%</a:t>
            </a:r>
            <a:endParaRPr lang="de-DE" sz="1200" dirty="0">
              <a:solidFill>
                <a:srgbClr val="22505F"/>
              </a:solidFill>
              <a:cs typeface="Calibri" pitchFamily="34" charset="0"/>
            </a:endParaRPr>
          </a:p>
        </p:txBody>
      </p:sp>
      <p:sp>
        <p:nvSpPr>
          <p:cNvPr id="189" name="Rechteckige Legende 1685"/>
          <p:cNvSpPr/>
          <p:nvPr/>
        </p:nvSpPr>
        <p:spPr bwMode="gray">
          <a:xfrm>
            <a:off x="6107408" y="2091427"/>
            <a:ext cx="340405" cy="257369"/>
          </a:xfrm>
          <a:prstGeom prst="wedgeRectCallout">
            <a:avLst>
              <a:gd name="adj1" fmla="val 21881"/>
              <a:gd name="adj2" fmla="val 66274"/>
            </a:avLst>
          </a:prstGeom>
          <a:solidFill>
            <a:srgbClr val="FFFFFF"/>
          </a:solidFill>
          <a:ln w="6350">
            <a:solidFill>
              <a:srgbClr val="C0C0C0"/>
            </a:solidFill>
            <a:round/>
            <a:headEnd/>
            <a:tailEnd/>
          </a:ln>
          <a:effectLst>
            <a:outerShdw blurRad="50800" dist="12700" dir="2700000" algn="tl" rotWithShape="0">
              <a:prstClr val="black">
                <a:alpha val="30000"/>
              </a:prstClr>
            </a:outerShdw>
          </a:effectLst>
        </p:spPr>
        <p:txBody>
          <a:bodyPr wrap="none" lIns="36000" tIns="36000" rIns="36000" bIns="36000" anchor="ctr">
            <a:spAutoFit/>
          </a:bodyPr>
          <a:lstStyle/>
          <a:p>
            <a:pPr algn="ctr">
              <a:defRPr/>
            </a:pPr>
            <a:r>
              <a:rPr lang="de-DE" sz="1200" dirty="0" smtClean="0">
                <a:solidFill>
                  <a:srgbClr val="22505F"/>
                </a:solidFill>
                <a:cs typeface="Calibri" pitchFamily="34" charset="0"/>
              </a:rPr>
              <a:t>18%</a:t>
            </a:r>
            <a:endParaRPr lang="de-DE" sz="1200" dirty="0">
              <a:solidFill>
                <a:srgbClr val="22505F"/>
              </a:solidFill>
              <a:cs typeface="Calibri" pitchFamily="34" charset="0"/>
            </a:endParaRPr>
          </a:p>
        </p:txBody>
      </p:sp>
      <p:sp>
        <p:nvSpPr>
          <p:cNvPr id="190" name="Rechteckige Legende 1686"/>
          <p:cNvSpPr/>
          <p:nvPr/>
        </p:nvSpPr>
        <p:spPr bwMode="gray">
          <a:xfrm>
            <a:off x="6048090" y="2944881"/>
            <a:ext cx="340405" cy="257369"/>
          </a:xfrm>
          <a:prstGeom prst="wedgeRectCallout">
            <a:avLst>
              <a:gd name="adj1" fmla="val 15272"/>
              <a:gd name="adj2" fmla="val 78127"/>
            </a:avLst>
          </a:prstGeom>
          <a:solidFill>
            <a:srgbClr val="FFFFFF"/>
          </a:solidFill>
          <a:ln w="6350">
            <a:solidFill>
              <a:srgbClr val="C0C0C0"/>
            </a:solidFill>
            <a:round/>
            <a:headEnd/>
            <a:tailEnd/>
          </a:ln>
          <a:effectLst>
            <a:outerShdw blurRad="50800" dist="12700" dir="2700000" algn="tl" rotWithShape="0">
              <a:prstClr val="black">
                <a:alpha val="30000"/>
              </a:prstClr>
            </a:outerShdw>
          </a:effectLst>
        </p:spPr>
        <p:txBody>
          <a:bodyPr wrap="none" lIns="36000" tIns="36000" rIns="36000" bIns="36000" anchor="ctr">
            <a:spAutoFit/>
          </a:bodyPr>
          <a:lstStyle/>
          <a:p>
            <a:pPr algn="ctr">
              <a:defRPr/>
            </a:pPr>
            <a:r>
              <a:rPr lang="de-DE" sz="1200" dirty="0" smtClean="0">
                <a:solidFill>
                  <a:srgbClr val="22505F"/>
                </a:solidFill>
                <a:cs typeface="Calibri" pitchFamily="34" charset="0"/>
              </a:rPr>
              <a:t>18%</a:t>
            </a:r>
            <a:endParaRPr lang="de-DE" sz="1200" dirty="0">
              <a:solidFill>
                <a:srgbClr val="22505F"/>
              </a:solidFill>
              <a:cs typeface="Calibri" pitchFamily="34" charset="0"/>
            </a:endParaRPr>
          </a:p>
        </p:txBody>
      </p:sp>
      <p:sp>
        <p:nvSpPr>
          <p:cNvPr id="191" name="Rechteckige Legende 1686"/>
          <p:cNvSpPr/>
          <p:nvPr/>
        </p:nvSpPr>
        <p:spPr bwMode="gray">
          <a:xfrm>
            <a:off x="6003964" y="2514887"/>
            <a:ext cx="340405" cy="238519"/>
          </a:xfrm>
          <a:prstGeom prst="wedgeRectCallout">
            <a:avLst>
              <a:gd name="adj1" fmla="val 27049"/>
              <a:gd name="adj2" fmla="val 66022"/>
            </a:avLst>
          </a:prstGeom>
          <a:solidFill>
            <a:srgbClr val="FFFFFF"/>
          </a:solidFill>
          <a:ln w="6350">
            <a:solidFill>
              <a:srgbClr val="C0C0C0"/>
            </a:solidFill>
            <a:round/>
            <a:headEnd/>
            <a:tailEnd/>
          </a:ln>
          <a:effectLst>
            <a:outerShdw blurRad="50800" dist="12700" dir="2700000" algn="tl" rotWithShape="0">
              <a:prstClr val="black">
                <a:alpha val="30000"/>
              </a:prstClr>
            </a:outerShdw>
          </a:effectLst>
        </p:spPr>
        <p:txBody>
          <a:bodyPr wrap="none" lIns="36000" tIns="36000" rIns="36000" bIns="36000" anchor="ctr">
            <a:spAutoFit/>
          </a:bodyPr>
          <a:lstStyle/>
          <a:p>
            <a:pPr algn="ctr">
              <a:defRPr/>
            </a:pPr>
            <a:r>
              <a:rPr lang="de-DE" sz="1200" dirty="0" smtClean="0">
                <a:solidFill>
                  <a:srgbClr val="22505F"/>
                </a:solidFill>
                <a:cs typeface="Calibri" pitchFamily="34" charset="0"/>
              </a:rPr>
              <a:t>14%</a:t>
            </a:r>
            <a:endParaRPr lang="de-DE" sz="1200" dirty="0">
              <a:solidFill>
                <a:srgbClr val="22505F"/>
              </a:solidFill>
              <a:cs typeface="Calibri" pitchFamily="34" charset="0"/>
            </a:endParaRPr>
          </a:p>
        </p:txBody>
      </p:sp>
      <p:sp>
        <p:nvSpPr>
          <p:cNvPr id="192" name="Textfeld 1683"/>
          <p:cNvSpPr txBox="1">
            <a:spLocks noChangeArrowheads="1"/>
          </p:cNvSpPr>
          <p:nvPr/>
        </p:nvSpPr>
        <p:spPr bwMode="gray">
          <a:xfrm>
            <a:off x="5661010" y="3258112"/>
            <a:ext cx="234038" cy="171141"/>
          </a:xfrm>
          <a:prstGeom prst="rect">
            <a:avLst/>
          </a:prstGeom>
          <a:noFill/>
          <a:ln w="9525">
            <a:noFill/>
            <a:miter lim="800000"/>
            <a:headEnd/>
            <a:tailEnd/>
          </a:ln>
        </p:spPr>
        <p:txBody>
          <a:bodyPr wrap="none" lIns="0" tIns="0" rIns="0" bIns="0" anchor="ctr">
            <a:spAutoFit/>
          </a:bodyPr>
          <a:lstStyle/>
          <a:p>
            <a:pPr algn="r">
              <a:spcAft>
                <a:spcPts val="600"/>
              </a:spcAft>
            </a:pPr>
            <a:r>
              <a:rPr lang="de-DE" sz="1200" dirty="0">
                <a:solidFill>
                  <a:srgbClr val="22505F"/>
                </a:solidFill>
                <a:cs typeface="Calibri" pitchFamily="34" charset="0"/>
              </a:rPr>
              <a:t>65+</a:t>
            </a:r>
          </a:p>
        </p:txBody>
      </p:sp>
      <p:grpSp>
        <p:nvGrpSpPr>
          <p:cNvPr id="9" name="Group 8"/>
          <p:cNvGrpSpPr/>
          <p:nvPr/>
        </p:nvGrpSpPr>
        <p:grpSpPr>
          <a:xfrm>
            <a:off x="2942063" y="959135"/>
            <a:ext cx="1613493" cy="2264583"/>
            <a:chOff x="519434" y="593249"/>
            <a:chExt cx="1613493" cy="2264583"/>
          </a:xfrm>
        </p:grpSpPr>
        <p:sp>
          <p:nvSpPr>
            <p:cNvPr id="100" name="TextBox 99"/>
            <p:cNvSpPr txBox="1"/>
            <p:nvPr/>
          </p:nvSpPr>
          <p:spPr>
            <a:xfrm>
              <a:off x="975924" y="593249"/>
              <a:ext cx="700513" cy="276999"/>
            </a:xfrm>
            <a:prstGeom prst="rect">
              <a:avLst/>
            </a:prstGeom>
            <a:noFill/>
          </p:spPr>
          <p:txBody>
            <a:bodyPr wrap="none" lIns="0" tIns="0" rIns="0" bIns="0" rtlCol="0" anchor="b" anchorCtr="1">
              <a:spAutoFit/>
            </a:bodyPr>
            <a:lstStyle/>
            <a:p>
              <a:pPr algn="ctr"/>
              <a:r>
                <a:rPr lang="en-GB" dirty="0" smtClean="0">
                  <a:solidFill>
                    <a:srgbClr val="D0103A"/>
                  </a:solidFill>
                  <a:cs typeface="Calibri" pitchFamily="34" charset="0"/>
                </a:rPr>
                <a:t>Gender</a:t>
              </a:r>
              <a:endParaRPr lang="en-US" dirty="0">
                <a:solidFill>
                  <a:srgbClr val="D0103A"/>
                </a:solidFill>
                <a:cs typeface="Calibri" pitchFamily="34" charset="0"/>
              </a:endParaRPr>
            </a:p>
          </p:txBody>
        </p:sp>
        <p:grpSp>
          <p:nvGrpSpPr>
            <p:cNvPr id="6" name="Group 5"/>
            <p:cNvGrpSpPr/>
            <p:nvPr/>
          </p:nvGrpSpPr>
          <p:grpSpPr>
            <a:xfrm>
              <a:off x="519434" y="881697"/>
              <a:ext cx="1613493" cy="1976135"/>
              <a:chOff x="4457358" y="72525"/>
              <a:chExt cx="1613493" cy="1976135"/>
            </a:xfrm>
          </p:grpSpPr>
          <p:sp>
            <p:nvSpPr>
              <p:cNvPr id="112" name="Rechteck 31"/>
              <p:cNvSpPr/>
              <p:nvPr/>
            </p:nvSpPr>
            <p:spPr>
              <a:xfrm>
                <a:off x="4627746" y="1599143"/>
                <a:ext cx="442429" cy="307777"/>
              </a:xfrm>
              <a:prstGeom prst="rect">
                <a:avLst/>
              </a:prstGeom>
            </p:spPr>
            <p:txBody>
              <a:bodyPr wrap="none" lIns="0" tIns="0" rIns="0" bIns="0" anchor="ctr" anchorCtr="0">
                <a:spAutoFit/>
              </a:bodyPr>
              <a:lstStyle/>
              <a:p>
                <a:pPr algn="ctr"/>
                <a:r>
                  <a:rPr lang="en-US" sz="2000" dirty="0" smtClean="0">
                    <a:solidFill>
                      <a:schemeClr val="accent1">
                        <a:lumMod val="75000"/>
                      </a:schemeClr>
                    </a:solidFill>
                  </a:rPr>
                  <a:t>49%</a:t>
                </a:r>
                <a:endParaRPr lang="en-US" sz="2000" dirty="0">
                  <a:solidFill>
                    <a:schemeClr val="accent1">
                      <a:lumMod val="75000"/>
                    </a:schemeClr>
                  </a:solidFill>
                </a:endParaRPr>
              </a:p>
            </p:txBody>
          </p:sp>
          <p:sp>
            <p:nvSpPr>
              <p:cNvPr id="114" name="Rechteck 31"/>
              <p:cNvSpPr/>
              <p:nvPr/>
            </p:nvSpPr>
            <p:spPr>
              <a:xfrm>
                <a:off x="5461922" y="282573"/>
                <a:ext cx="442429" cy="307777"/>
              </a:xfrm>
              <a:prstGeom prst="rect">
                <a:avLst/>
              </a:prstGeom>
            </p:spPr>
            <p:txBody>
              <a:bodyPr wrap="none" lIns="0" tIns="0" rIns="0" bIns="0" anchor="ctr" anchorCtr="0">
                <a:spAutoFit/>
              </a:bodyPr>
              <a:lstStyle/>
              <a:p>
                <a:pPr algn="ctr"/>
                <a:r>
                  <a:rPr lang="en-US" sz="2000" dirty="0" smtClean="0">
                    <a:solidFill>
                      <a:srgbClr val="D0103A"/>
                    </a:solidFill>
                  </a:rPr>
                  <a:t>51%</a:t>
                </a:r>
                <a:endParaRPr lang="en-US" sz="2000" dirty="0">
                  <a:solidFill>
                    <a:srgbClr val="D0103A"/>
                  </a:solidFill>
                </a:endParaRPr>
              </a:p>
            </p:txBody>
          </p:sp>
          <p:grpSp>
            <p:nvGrpSpPr>
              <p:cNvPr id="115" name="Group 114"/>
              <p:cNvGrpSpPr/>
              <p:nvPr/>
            </p:nvGrpSpPr>
            <p:grpSpPr>
              <a:xfrm>
                <a:off x="5295422" y="673848"/>
                <a:ext cx="775429" cy="1374812"/>
                <a:chOff x="6566388" y="1799850"/>
                <a:chExt cx="775429" cy="1374812"/>
              </a:xfrm>
            </p:grpSpPr>
            <p:sp>
              <p:nvSpPr>
                <p:cNvPr id="116" name="Freeform 21"/>
                <p:cNvSpPr>
                  <a:spLocks/>
                </p:cNvSpPr>
                <p:nvPr/>
              </p:nvSpPr>
              <p:spPr bwMode="auto">
                <a:xfrm>
                  <a:off x="6566388" y="1799850"/>
                  <a:ext cx="775429" cy="1374812"/>
                </a:xfrm>
                <a:custGeom>
                  <a:avLst/>
                  <a:gdLst>
                    <a:gd name="T0" fmla="*/ 64 w 128"/>
                    <a:gd name="T1" fmla="*/ 0 h 314"/>
                    <a:gd name="T2" fmla="*/ 0 w 128"/>
                    <a:gd name="T3" fmla="*/ 0 h 314"/>
                    <a:gd name="T4" fmla="*/ 0 w 128"/>
                    <a:gd name="T5" fmla="*/ 64 h 314"/>
                    <a:gd name="T6" fmla="*/ 0 w 128"/>
                    <a:gd name="T7" fmla="*/ 72 h 314"/>
                    <a:gd name="T8" fmla="*/ 0 w 128"/>
                    <a:gd name="T9" fmla="*/ 250 h 314"/>
                    <a:gd name="T10" fmla="*/ 64 w 128"/>
                    <a:gd name="T11" fmla="*/ 314 h 314"/>
                    <a:gd name="T12" fmla="*/ 128 w 128"/>
                    <a:gd name="T13" fmla="*/ 250 h 314"/>
                    <a:gd name="T14" fmla="*/ 128 w 128"/>
                    <a:gd name="T15" fmla="*/ 64 h 314"/>
                    <a:gd name="T16" fmla="*/ 64 w 128"/>
                    <a:gd name="T17"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14">
                      <a:moveTo>
                        <a:pt x="64" y="0"/>
                      </a:moveTo>
                      <a:cubicBezTo>
                        <a:pt x="0" y="0"/>
                        <a:pt x="0" y="0"/>
                        <a:pt x="0" y="0"/>
                      </a:cubicBezTo>
                      <a:cubicBezTo>
                        <a:pt x="0" y="64"/>
                        <a:pt x="0" y="64"/>
                        <a:pt x="0" y="64"/>
                      </a:cubicBezTo>
                      <a:cubicBezTo>
                        <a:pt x="0" y="72"/>
                        <a:pt x="0" y="72"/>
                        <a:pt x="0" y="72"/>
                      </a:cubicBezTo>
                      <a:cubicBezTo>
                        <a:pt x="0" y="250"/>
                        <a:pt x="0" y="250"/>
                        <a:pt x="0" y="250"/>
                      </a:cubicBezTo>
                      <a:cubicBezTo>
                        <a:pt x="0" y="286"/>
                        <a:pt x="29" y="314"/>
                        <a:pt x="64" y="314"/>
                      </a:cubicBezTo>
                      <a:cubicBezTo>
                        <a:pt x="100" y="314"/>
                        <a:pt x="128" y="286"/>
                        <a:pt x="128" y="250"/>
                      </a:cubicBezTo>
                      <a:cubicBezTo>
                        <a:pt x="128" y="64"/>
                        <a:pt x="128" y="64"/>
                        <a:pt x="128" y="64"/>
                      </a:cubicBezTo>
                      <a:cubicBezTo>
                        <a:pt x="128" y="29"/>
                        <a:pt x="100" y="0"/>
                        <a:pt x="64" y="0"/>
                      </a:cubicBez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endParaRPr lang="de-DE">
                    <a:solidFill>
                      <a:srgbClr val="FFFFFF"/>
                    </a:solidFill>
                  </a:endParaRPr>
                </a:p>
              </p:txBody>
            </p:sp>
            <p:grpSp>
              <p:nvGrpSpPr>
                <p:cNvPr id="117" name="Group 116"/>
                <p:cNvGrpSpPr/>
                <p:nvPr/>
              </p:nvGrpSpPr>
              <p:grpSpPr>
                <a:xfrm>
                  <a:off x="6739613" y="2152086"/>
                  <a:ext cx="428978" cy="670341"/>
                  <a:chOff x="6744069" y="2107565"/>
                  <a:chExt cx="428978" cy="670341"/>
                </a:xfrm>
              </p:grpSpPr>
              <p:pic>
                <p:nvPicPr>
                  <p:cNvPr id="118" name="Picture 1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44069" y="2235315"/>
                    <a:ext cx="428978" cy="542591"/>
                  </a:xfrm>
                  <a:prstGeom prst="rect">
                    <a:avLst/>
                  </a:prstGeom>
                </p:spPr>
              </p:pic>
              <p:sp>
                <p:nvSpPr>
                  <p:cNvPr id="119" name="Oval 31"/>
                  <p:cNvSpPr>
                    <a:spLocks noChangeArrowheads="1"/>
                  </p:cNvSpPr>
                  <p:nvPr/>
                </p:nvSpPr>
                <p:spPr bwMode="auto">
                  <a:xfrm>
                    <a:off x="6861549" y="2107565"/>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solidFill>
                        <a:srgbClr val="FFFFFF"/>
                      </a:solidFill>
                    </a:endParaRPr>
                  </a:p>
                </p:txBody>
              </p:sp>
            </p:grpSp>
          </p:grpSp>
          <p:grpSp>
            <p:nvGrpSpPr>
              <p:cNvPr id="120" name="Group 119"/>
              <p:cNvGrpSpPr/>
              <p:nvPr/>
            </p:nvGrpSpPr>
            <p:grpSpPr>
              <a:xfrm>
                <a:off x="4457358" y="72525"/>
                <a:ext cx="783204" cy="1411919"/>
                <a:chOff x="5728324" y="1198527"/>
                <a:chExt cx="783204" cy="1411919"/>
              </a:xfrm>
            </p:grpSpPr>
            <p:sp>
              <p:nvSpPr>
                <p:cNvPr id="121" name="Freeform 27"/>
                <p:cNvSpPr>
                  <a:spLocks/>
                </p:cNvSpPr>
                <p:nvPr/>
              </p:nvSpPr>
              <p:spPr bwMode="auto">
                <a:xfrm>
                  <a:off x="5728324" y="1198527"/>
                  <a:ext cx="783204" cy="1411919"/>
                </a:xfrm>
                <a:custGeom>
                  <a:avLst/>
                  <a:gdLst>
                    <a:gd name="T0" fmla="*/ 64 w 128"/>
                    <a:gd name="T1" fmla="*/ 0 h 322"/>
                    <a:gd name="T2" fmla="*/ 0 w 128"/>
                    <a:gd name="T3" fmla="*/ 64 h 322"/>
                    <a:gd name="T4" fmla="*/ 0 w 128"/>
                    <a:gd name="T5" fmla="*/ 258 h 322"/>
                    <a:gd name="T6" fmla="*/ 64 w 128"/>
                    <a:gd name="T7" fmla="*/ 322 h 322"/>
                    <a:gd name="T8" fmla="*/ 128 w 128"/>
                    <a:gd name="T9" fmla="*/ 322 h 322"/>
                    <a:gd name="T10" fmla="*/ 128 w 128"/>
                    <a:gd name="T11" fmla="*/ 258 h 322"/>
                    <a:gd name="T12" fmla="*/ 128 w 128"/>
                    <a:gd name="T13" fmla="*/ 249 h 322"/>
                    <a:gd name="T14" fmla="*/ 128 w 128"/>
                    <a:gd name="T15" fmla="*/ 64 h 322"/>
                    <a:gd name="T16" fmla="*/ 64 w 128"/>
                    <a:gd name="T17" fmla="*/ 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322">
                      <a:moveTo>
                        <a:pt x="64" y="0"/>
                      </a:moveTo>
                      <a:cubicBezTo>
                        <a:pt x="29" y="0"/>
                        <a:pt x="0" y="28"/>
                        <a:pt x="0" y="64"/>
                      </a:cubicBezTo>
                      <a:cubicBezTo>
                        <a:pt x="0" y="258"/>
                        <a:pt x="0" y="258"/>
                        <a:pt x="0" y="258"/>
                      </a:cubicBezTo>
                      <a:cubicBezTo>
                        <a:pt x="0" y="293"/>
                        <a:pt x="29" y="322"/>
                        <a:pt x="64" y="322"/>
                      </a:cubicBezTo>
                      <a:cubicBezTo>
                        <a:pt x="128" y="322"/>
                        <a:pt x="128" y="322"/>
                        <a:pt x="128" y="322"/>
                      </a:cubicBezTo>
                      <a:cubicBezTo>
                        <a:pt x="128" y="258"/>
                        <a:pt x="128" y="258"/>
                        <a:pt x="128" y="258"/>
                      </a:cubicBezTo>
                      <a:cubicBezTo>
                        <a:pt x="128" y="249"/>
                        <a:pt x="128" y="249"/>
                        <a:pt x="128" y="249"/>
                      </a:cubicBezTo>
                      <a:cubicBezTo>
                        <a:pt x="128" y="64"/>
                        <a:pt x="128" y="64"/>
                        <a:pt x="128" y="64"/>
                      </a:cubicBezTo>
                      <a:cubicBezTo>
                        <a:pt x="128" y="28"/>
                        <a:pt x="99" y="0"/>
                        <a:pt x="6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solidFill>
                      <a:srgbClr val="FFFFFF"/>
                    </a:solidFill>
                  </a:endParaRPr>
                </a:p>
              </p:txBody>
            </p:sp>
            <p:grpSp>
              <p:nvGrpSpPr>
                <p:cNvPr id="122" name="Group 121"/>
                <p:cNvGrpSpPr/>
                <p:nvPr/>
              </p:nvGrpSpPr>
              <p:grpSpPr>
                <a:xfrm>
                  <a:off x="5912120" y="1509565"/>
                  <a:ext cx="415613" cy="789842"/>
                  <a:chOff x="5891442" y="1525281"/>
                  <a:chExt cx="415613" cy="789842"/>
                </a:xfrm>
              </p:grpSpPr>
              <p:sp>
                <p:nvSpPr>
                  <p:cNvPr id="123" name="Freeform 32"/>
                  <p:cNvSpPr>
                    <a:spLocks/>
                  </p:cNvSpPr>
                  <p:nvPr/>
                </p:nvSpPr>
                <p:spPr bwMode="auto">
                  <a:xfrm>
                    <a:off x="5891442" y="1676878"/>
                    <a:ext cx="415613" cy="638245"/>
                  </a:xfrm>
                  <a:custGeom>
                    <a:avLst/>
                    <a:gdLst>
                      <a:gd name="T0" fmla="*/ 64 w 64"/>
                      <a:gd name="T1" fmla="*/ 19 h 125"/>
                      <a:gd name="T2" fmla="*/ 45 w 64"/>
                      <a:gd name="T3" fmla="*/ 0 h 125"/>
                      <a:gd name="T4" fmla="*/ 27 w 64"/>
                      <a:gd name="T5" fmla="*/ 0 h 125"/>
                      <a:gd name="T6" fmla="*/ 26 w 64"/>
                      <a:gd name="T7" fmla="*/ 0 h 125"/>
                      <a:gd name="T8" fmla="*/ 18 w 64"/>
                      <a:gd name="T9" fmla="*/ 0 h 125"/>
                      <a:gd name="T10" fmla="*/ 0 w 64"/>
                      <a:gd name="T11" fmla="*/ 19 h 125"/>
                      <a:gd name="T12" fmla="*/ 0 w 64"/>
                      <a:gd name="T13" fmla="*/ 19 h 125"/>
                      <a:gd name="T14" fmla="*/ 0 w 64"/>
                      <a:gd name="T15" fmla="*/ 55 h 125"/>
                      <a:gd name="T16" fmla="*/ 6 w 64"/>
                      <a:gd name="T17" fmla="*/ 61 h 125"/>
                      <a:gd name="T18" fmla="*/ 12 w 64"/>
                      <a:gd name="T19" fmla="*/ 55 h 125"/>
                      <a:gd name="T20" fmla="*/ 12 w 64"/>
                      <a:gd name="T21" fmla="*/ 33 h 125"/>
                      <a:gd name="T22" fmla="*/ 12 w 64"/>
                      <a:gd name="T23" fmla="*/ 21 h 125"/>
                      <a:gd name="T24" fmla="*/ 15 w 64"/>
                      <a:gd name="T25" fmla="*/ 21 h 125"/>
                      <a:gd name="T26" fmla="*/ 15 w 64"/>
                      <a:gd name="T27" fmla="*/ 34 h 125"/>
                      <a:gd name="T28" fmla="*/ 15 w 64"/>
                      <a:gd name="T29" fmla="*/ 57 h 125"/>
                      <a:gd name="T30" fmla="*/ 15 w 64"/>
                      <a:gd name="T31" fmla="*/ 61 h 125"/>
                      <a:gd name="T32" fmla="*/ 15 w 64"/>
                      <a:gd name="T33" fmla="*/ 117 h 125"/>
                      <a:gd name="T34" fmla="*/ 22 w 64"/>
                      <a:gd name="T35" fmla="*/ 125 h 125"/>
                      <a:gd name="T36" fmla="*/ 30 w 64"/>
                      <a:gd name="T37" fmla="*/ 117 h 125"/>
                      <a:gd name="T38" fmla="*/ 30 w 64"/>
                      <a:gd name="T39" fmla="*/ 61 h 125"/>
                      <a:gd name="T40" fmla="*/ 33 w 64"/>
                      <a:gd name="T41" fmla="*/ 61 h 125"/>
                      <a:gd name="T42" fmla="*/ 33 w 64"/>
                      <a:gd name="T43" fmla="*/ 117 h 125"/>
                      <a:gd name="T44" fmla="*/ 41 w 64"/>
                      <a:gd name="T45" fmla="*/ 125 h 125"/>
                      <a:gd name="T46" fmla="*/ 49 w 64"/>
                      <a:gd name="T47" fmla="*/ 117 h 125"/>
                      <a:gd name="T48" fmla="*/ 49 w 64"/>
                      <a:gd name="T49" fmla="*/ 61 h 125"/>
                      <a:gd name="T50" fmla="*/ 49 w 64"/>
                      <a:gd name="T51" fmla="*/ 57 h 125"/>
                      <a:gd name="T52" fmla="*/ 49 w 64"/>
                      <a:gd name="T53" fmla="*/ 34 h 125"/>
                      <a:gd name="T54" fmla="*/ 49 w 64"/>
                      <a:gd name="T55" fmla="*/ 21 h 125"/>
                      <a:gd name="T56" fmla="*/ 52 w 64"/>
                      <a:gd name="T57" fmla="*/ 21 h 125"/>
                      <a:gd name="T58" fmla="*/ 52 w 64"/>
                      <a:gd name="T59" fmla="*/ 33 h 125"/>
                      <a:gd name="T60" fmla="*/ 52 w 64"/>
                      <a:gd name="T61" fmla="*/ 55 h 125"/>
                      <a:gd name="T62" fmla="*/ 58 w 64"/>
                      <a:gd name="T63" fmla="*/ 61 h 125"/>
                      <a:gd name="T64" fmla="*/ 64 w 64"/>
                      <a:gd name="T65" fmla="*/ 55 h 125"/>
                      <a:gd name="T66" fmla="*/ 64 w 64"/>
                      <a:gd name="T67" fmla="*/ 19 h 125"/>
                      <a:gd name="T68" fmla="*/ 64 w 64"/>
                      <a:gd name="T69"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125">
                        <a:moveTo>
                          <a:pt x="64" y="19"/>
                        </a:moveTo>
                        <a:cubicBezTo>
                          <a:pt x="64" y="8"/>
                          <a:pt x="56" y="0"/>
                          <a:pt x="45" y="0"/>
                        </a:cubicBezTo>
                        <a:cubicBezTo>
                          <a:pt x="27" y="0"/>
                          <a:pt x="27" y="0"/>
                          <a:pt x="27" y="0"/>
                        </a:cubicBezTo>
                        <a:cubicBezTo>
                          <a:pt x="26" y="0"/>
                          <a:pt x="26" y="0"/>
                          <a:pt x="26" y="0"/>
                        </a:cubicBezTo>
                        <a:cubicBezTo>
                          <a:pt x="18" y="0"/>
                          <a:pt x="18" y="0"/>
                          <a:pt x="18" y="0"/>
                        </a:cubicBezTo>
                        <a:cubicBezTo>
                          <a:pt x="8" y="0"/>
                          <a:pt x="0" y="8"/>
                          <a:pt x="0" y="19"/>
                        </a:cubicBezTo>
                        <a:cubicBezTo>
                          <a:pt x="0" y="19"/>
                          <a:pt x="0" y="19"/>
                          <a:pt x="0" y="19"/>
                        </a:cubicBezTo>
                        <a:cubicBezTo>
                          <a:pt x="0" y="55"/>
                          <a:pt x="0" y="55"/>
                          <a:pt x="0" y="55"/>
                        </a:cubicBezTo>
                        <a:cubicBezTo>
                          <a:pt x="0" y="58"/>
                          <a:pt x="3" y="61"/>
                          <a:pt x="6" y="61"/>
                        </a:cubicBezTo>
                        <a:cubicBezTo>
                          <a:pt x="9" y="61"/>
                          <a:pt x="12" y="58"/>
                          <a:pt x="12" y="55"/>
                        </a:cubicBezTo>
                        <a:cubicBezTo>
                          <a:pt x="12" y="33"/>
                          <a:pt x="12" y="33"/>
                          <a:pt x="12" y="33"/>
                        </a:cubicBezTo>
                        <a:cubicBezTo>
                          <a:pt x="12" y="21"/>
                          <a:pt x="12" y="21"/>
                          <a:pt x="12" y="21"/>
                        </a:cubicBezTo>
                        <a:cubicBezTo>
                          <a:pt x="15" y="21"/>
                          <a:pt x="15" y="21"/>
                          <a:pt x="15" y="21"/>
                        </a:cubicBezTo>
                        <a:cubicBezTo>
                          <a:pt x="15" y="34"/>
                          <a:pt x="15" y="34"/>
                          <a:pt x="15" y="34"/>
                        </a:cubicBezTo>
                        <a:cubicBezTo>
                          <a:pt x="15" y="57"/>
                          <a:pt x="15" y="57"/>
                          <a:pt x="15" y="57"/>
                        </a:cubicBezTo>
                        <a:cubicBezTo>
                          <a:pt x="15" y="61"/>
                          <a:pt x="15" y="61"/>
                          <a:pt x="15" y="61"/>
                        </a:cubicBezTo>
                        <a:cubicBezTo>
                          <a:pt x="15" y="117"/>
                          <a:pt x="15" y="117"/>
                          <a:pt x="15" y="117"/>
                        </a:cubicBezTo>
                        <a:cubicBezTo>
                          <a:pt x="15" y="121"/>
                          <a:pt x="18" y="125"/>
                          <a:pt x="22" y="125"/>
                        </a:cubicBezTo>
                        <a:cubicBezTo>
                          <a:pt x="27" y="125"/>
                          <a:pt x="30" y="121"/>
                          <a:pt x="30" y="117"/>
                        </a:cubicBezTo>
                        <a:cubicBezTo>
                          <a:pt x="30" y="61"/>
                          <a:pt x="30" y="61"/>
                          <a:pt x="30" y="61"/>
                        </a:cubicBezTo>
                        <a:cubicBezTo>
                          <a:pt x="33" y="61"/>
                          <a:pt x="33" y="61"/>
                          <a:pt x="33" y="61"/>
                        </a:cubicBezTo>
                        <a:cubicBezTo>
                          <a:pt x="33" y="117"/>
                          <a:pt x="33" y="117"/>
                          <a:pt x="33" y="117"/>
                        </a:cubicBezTo>
                        <a:cubicBezTo>
                          <a:pt x="33" y="121"/>
                          <a:pt x="37" y="125"/>
                          <a:pt x="41" y="125"/>
                        </a:cubicBezTo>
                        <a:cubicBezTo>
                          <a:pt x="46" y="125"/>
                          <a:pt x="49" y="121"/>
                          <a:pt x="49" y="117"/>
                        </a:cubicBezTo>
                        <a:cubicBezTo>
                          <a:pt x="49" y="61"/>
                          <a:pt x="49" y="61"/>
                          <a:pt x="49" y="61"/>
                        </a:cubicBezTo>
                        <a:cubicBezTo>
                          <a:pt x="49" y="57"/>
                          <a:pt x="49" y="57"/>
                          <a:pt x="49" y="57"/>
                        </a:cubicBezTo>
                        <a:cubicBezTo>
                          <a:pt x="49" y="34"/>
                          <a:pt x="49" y="34"/>
                          <a:pt x="49" y="34"/>
                        </a:cubicBezTo>
                        <a:cubicBezTo>
                          <a:pt x="49" y="21"/>
                          <a:pt x="49" y="21"/>
                          <a:pt x="49" y="21"/>
                        </a:cubicBezTo>
                        <a:cubicBezTo>
                          <a:pt x="52" y="21"/>
                          <a:pt x="52" y="21"/>
                          <a:pt x="52" y="21"/>
                        </a:cubicBezTo>
                        <a:cubicBezTo>
                          <a:pt x="52" y="33"/>
                          <a:pt x="52" y="33"/>
                          <a:pt x="52" y="33"/>
                        </a:cubicBezTo>
                        <a:cubicBezTo>
                          <a:pt x="52" y="55"/>
                          <a:pt x="52" y="55"/>
                          <a:pt x="52" y="55"/>
                        </a:cubicBezTo>
                        <a:cubicBezTo>
                          <a:pt x="52" y="58"/>
                          <a:pt x="55" y="61"/>
                          <a:pt x="58" y="61"/>
                        </a:cubicBezTo>
                        <a:cubicBezTo>
                          <a:pt x="61" y="61"/>
                          <a:pt x="64" y="58"/>
                          <a:pt x="64" y="55"/>
                        </a:cubicBezTo>
                        <a:cubicBezTo>
                          <a:pt x="64" y="19"/>
                          <a:pt x="64" y="19"/>
                          <a:pt x="64" y="19"/>
                        </a:cubicBezTo>
                        <a:cubicBezTo>
                          <a:pt x="64" y="19"/>
                          <a:pt x="64" y="19"/>
                          <a:pt x="64" y="19"/>
                        </a:cubicBez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solidFill>
                        <a:srgbClr val="FFFFFF"/>
                      </a:solidFill>
                    </a:endParaRPr>
                  </a:p>
                </p:txBody>
              </p:sp>
              <p:sp>
                <p:nvSpPr>
                  <p:cNvPr id="124" name="Oval 31"/>
                  <p:cNvSpPr>
                    <a:spLocks noChangeArrowheads="1"/>
                  </p:cNvSpPr>
                  <p:nvPr/>
                </p:nvSpPr>
                <p:spPr bwMode="auto">
                  <a:xfrm>
                    <a:off x="6008210" y="1525281"/>
                    <a:ext cx="182076" cy="148960"/>
                  </a:xfrm>
                  <a:prstGeom prst="ellipse">
                    <a:avLst/>
                  </a:pr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solidFill>
                        <a:srgbClr val="FFFFFF"/>
                      </a:solidFill>
                    </a:endParaRPr>
                  </a:p>
                </p:txBody>
              </p:sp>
            </p:grpSp>
          </p:grpSp>
        </p:grpSp>
      </p:grpSp>
      <p:sp>
        <p:nvSpPr>
          <p:cNvPr id="7" name="Title 6"/>
          <p:cNvSpPr>
            <a:spLocks noGrp="1"/>
          </p:cNvSpPr>
          <p:nvPr>
            <p:ph type="title"/>
          </p:nvPr>
        </p:nvSpPr>
        <p:spPr>
          <a:xfrm>
            <a:off x="356408" y="201239"/>
            <a:ext cx="5228354" cy="369332"/>
          </a:xfrm>
        </p:spPr>
        <p:txBody>
          <a:bodyPr/>
          <a:lstStyle/>
          <a:p>
            <a:r>
              <a:rPr lang="en-IE" dirty="0" smtClean="0"/>
              <a:t>Nationally Representative Sample Profile</a:t>
            </a:r>
            <a:endParaRPr lang="en-IE" dirty="0"/>
          </a:p>
        </p:txBody>
      </p:sp>
      <p:sp>
        <p:nvSpPr>
          <p:cNvPr id="72" name="Text Placeholder 4"/>
          <p:cNvSpPr txBox="1">
            <a:spLocks/>
          </p:cNvSpPr>
          <p:nvPr/>
        </p:nvSpPr>
        <p:spPr>
          <a:xfrm>
            <a:off x="356408" y="634446"/>
            <a:ext cx="2231380" cy="215444"/>
          </a:xfrm>
          <a:prstGeom prst="rect">
            <a:avLst/>
          </a:prstGeom>
        </p:spPr>
        <p:txBody>
          <a:bodyPr wrap="none" lIns="0" tIns="0" rIns="0" bIns="0">
            <a:spAutoFit/>
          </a:bodyPr>
          <a:lstStyle>
            <a:lvl1pPr marL="0" indent="0" algn="l" defTabSz="914400" rtl="0" eaLnBrk="1" latinLnBrk="0" hangingPunct="1">
              <a:lnSpc>
                <a:spcPct val="100000"/>
              </a:lnSpc>
              <a:spcBef>
                <a:spcPts val="0"/>
              </a:spcBef>
              <a:buFont typeface="Arial" pitchFamily="34" charset="0"/>
              <a:buNone/>
              <a:defRPr sz="1400" kern="1200">
                <a:solidFill>
                  <a:schemeClr val="accent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IE" dirty="0" smtClean="0">
                <a:solidFill>
                  <a:srgbClr val="532E60"/>
                </a:solidFill>
              </a:rPr>
              <a:t>(Base: All Adults 18+; n=1,002)</a:t>
            </a:r>
            <a:endParaRPr lang="en-IE" dirty="0">
              <a:solidFill>
                <a:srgbClr val="532E60"/>
              </a:solidFill>
            </a:endParaRPr>
          </a:p>
        </p:txBody>
      </p:sp>
      <p:sp>
        <p:nvSpPr>
          <p:cNvPr id="13" name="TextBox 12"/>
          <p:cNvSpPr txBox="1"/>
          <p:nvPr/>
        </p:nvSpPr>
        <p:spPr>
          <a:xfrm rot="741829">
            <a:off x="6524371" y="4293695"/>
            <a:ext cx="1800483"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IE" sz="1400" b="1" dirty="0" smtClean="0">
                <a:solidFill>
                  <a:srgbClr val="50C9B5">
                    <a:lumMod val="75000"/>
                  </a:srgbClr>
                </a:solidFill>
              </a:rPr>
              <a:t>Targets</a:t>
            </a:r>
            <a:r>
              <a:rPr lang="en-IE" sz="1400" dirty="0" smtClean="0">
                <a:solidFill>
                  <a:srgbClr val="50C9B5">
                    <a:lumMod val="75000"/>
                  </a:srgbClr>
                </a:solidFill>
              </a:rPr>
              <a:t> </a:t>
            </a:r>
            <a:r>
              <a:rPr lang="en-IE" sz="1400" dirty="0" smtClean="0">
                <a:solidFill>
                  <a:srgbClr val="22505F"/>
                </a:solidFill>
              </a:rPr>
              <a:t>were </a:t>
            </a:r>
            <a:r>
              <a:rPr lang="en-IE" sz="1400" b="1" dirty="0" smtClean="0">
                <a:solidFill>
                  <a:srgbClr val="50C9B5">
                    <a:lumMod val="75000"/>
                  </a:srgbClr>
                </a:solidFill>
              </a:rPr>
              <a:t>set</a:t>
            </a:r>
            <a:r>
              <a:rPr lang="en-IE" sz="1400" dirty="0" smtClean="0">
                <a:solidFill>
                  <a:srgbClr val="50C9B5">
                    <a:lumMod val="75000"/>
                  </a:srgbClr>
                </a:solidFill>
              </a:rPr>
              <a:t> </a:t>
            </a:r>
            <a:r>
              <a:rPr lang="en-IE" sz="1400" dirty="0" smtClean="0">
                <a:solidFill>
                  <a:srgbClr val="22505F"/>
                </a:solidFill>
              </a:rPr>
              <a:t>and </a:t>
            </a:r>
            <a:r>
              <a:rPr lang="en-IE" sz="1400" b="1" dirty="0" smtClean="0">
                <a:solidFill>
                  <a:srgbClr val="50C9B5">
                    <a:lumMod val="75000"/>
                  </a:srgbClr>
                </a:solidFill>
              </a:rPr>
              <a:t>data weighted </a:t>
            </a:r>
            <a:r>
              <a:rPr lang="en-IE" sz="1400" dirty="0" smtClean="0">
                <a:solidFill>
                  <a:srgbClr val="22505F"/>
                </a:solidFill>
              </a:rPr>
              <a:t>to ensure a </a:t>
            </a:r>
            <a:r>
              <a:rPr lang="en-IE" sz="1400" b="1" dirty="0" smtClean="0">
                <a:solidFill>
                  <a:srgbClr val="50C9B5">
                    <a:lumMod val="75000"/>
                  </a:srgbClr>
                </a:solidFill>
              </a:rPr>
              <a:t>nationally representative</a:t>
            </a:r>
            <a:r>
              <a:rPr lang="en-IE" sz="1400" dirty="0" smtClean="0">
                <a:solidFill>
                  <a:srgbClr val="22505F"/>
                </a:solidFill>
              </a:rPr>
              <a:t> sample was surveyed.</a:t>
            </a:r>
            <a:endParaRPr lang="en-IE" sz="1400" dirty="0">
              <a:solidFill>
                <a:srgbClr val="22505F"/>
              </a:solidFill>
            </a:endParaRPr>
          </a:p>
        </p:txBody>
      </p:sp>
      <p:sp>
        <p:nvSpPr>
          <p:cNvPr id="66" name="Freeform 5"/>
          <p:cNvSpPr>
            <a:spLocks noChangeAspect="1" noEditPoints="1"/>
          </p:cNvSpPr>
          <p:nvPr/>
        </p:nvSpPr>
        <p:spPr bwMode="gray">
          <a:xfrm>
            <a:off x="938206"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gradFill>
            <a:gsLst>
              <a:gs pos="53000">
                <a:schemeClr val="bg2"/>
              </a:gs>
              <a:gs pos="79000">
                <a:schemeClr val="accent6"/>
              </a:gs>
            </a:gsLst>
            <a:lin ang="5400000" scaled="1"/>
          </a:gradFill>
          <a:ln w="9525">
            <a:noFill/>
            <a:round/>
            <a:headEnd/>
            <a:tailEnd/>
          </a:ln>
          <a:effectLst/>
          <a:scene3d>
            <a:camera prst="orthographicFront"/>
            <a:lightRig rig="twoPt" dir="t">
              <a:rot lat="0" lon="0" rev="8400000"/>
            </a:lightRig>
          </a:scene3d>
          <a:sp3d extrusionH="63500" prstMaterial="matte"/>
        </p:spPr>
        <p:txBody>
          <a:bodyPr/>
          <a:lstStyle/>
          <a:p>
            <a:endParaRPr lang="de-DE" kern="0" dirty="0">
              <a:solidFill>
                <a:sysClr val="windowText" lastClr="000000"/>
              </a:solidFill>
              <a:cs typeface="Calibri" pitchFamily="34" charset="0"/>
            </a:endParaRPr>
          </a:p>
        </p:txBody>
      </p:sp>
      <p:sp>
        <p:nvSpPr>
          <p:cNvPr id="67" name="Freeform 5"/>
          <p:cNvSpPr>
            <a:spLocks noChangeAspect="1" noEditPoints="1"/>
          </p:cNvSpPr>
          <p:nvPr/>
        </p:nvSpPr>
        <p:spPr bwMode="gray">
          <a:xfrm>
            <a:off x="1331432"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dirty="0">
              <a:solidFill>
                <a:sysClr val="windowText" lastClr="000000"/>
              </a:solidFill>
              <a:cs typeface="Calibri" pitchFamily="34" charset="0"/>
            </a:endParaRPr>
          </a:p>
        </p:txBody>
      </p:sp>
      <p:sp>
        <p:nvSpPr>
          <p:cNvPr id="68" name="Freeform 5"/>
          <p:cNvSpPr>
            <a:spLocks noChangeAspect="1" noEditPoints="1"/>
          </p:cNvSpPr>
          <p:nvPr/>
        </p:nvSpPr>
        <p:spPr bwMode="gray">
          <a:xfrm>
            <a:off x="1724658"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69" name="Freeform 5"/>
          <p:cNvSpPr>
            <a:spLocks noChangeAspect="1" noEditPoints="1"/>
          </p:cNvSpPr>
          <p:nvPr/>
        </p:nvSpPr>
        <p:spPr bwMode="gray">
          <a:xfrm>
            <a:off x="2117884"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70" name="Freeform 5"/>
          <p:cNvSpPr>
            <a:spLocks noChangeAspect="1" noEditPoints="1"/>
          </p:cNvSpPr>
          <p:nvPr/>
        </p:nvSpPr>
        <p:spPr bwMode="gray">
          <a:xfrm>
            <a:off x="1134819"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71" name="Freeform 5"/>
          <p:cNvSpPr>
            <a:spLocks noChangeAspect="1" noEditPoints="1"/>
          </p:cNvSpPr>
          <p:nvPr/>
        </p:nvSpPr>
        <p:spPr bwMode="gray">
          <a:xfrm>
            <a:off x="1921271"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73" name="Freeform 5"/>
          <p:cNvSpPr>
            <a:spLocks noChangeAspect="1" noEditPoints="1"/>
          </p:cNvSpPr>
          <p:nvPr/>
        </p:nvSpPr>
        <p:spPr bwMode="gray">
          <a:xfrm>
            <a:off x="2314497"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74" name="Freeform 5"/>
          <p:cNvSpPr>
            <a:spLocks noChangeAspect="1" noEditPoints="1"/>
          </p:cNvSpPr>
          <p:nvPr/>
        </p:nvSpPr>
        <p:spPr bwMode="gray">
          <a:xfrm>
            <a:off x="2511110"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75" name="Freeform 5"/>
          <p:cNvSpPr>
            <a:spLocks noChangeAspect="1" noEditPoints="1"/>
          </p:cNvSpPr>
          <p:nvPr/>
        </p:nvSpPr>
        <p:spPr bwMode="gray">
          <a:xfrm>
            <a:off x="2707726"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pPr>
              <a:defRPr/>
            </a:pPr>
            <a:endParaRPr lang="de-DE" kern="0" dirty="0">
              <a:solidFill>
                <a:sysClr val="windowText" lastClr="000000"/>
              </a:solidFill>
              <a:cs typeface="Calibri" pitchFamily="34" charset="0"/>
            </a:endParaRPr>
          </a:p>
        </p:txBody>
      </p:sp>
      <p:sp>
        <p:nvSpPr>
          <p:cNvPr id="76" name="Freeform 5"/>
          <p:cNvSpPr>
            <a:spLocks noChangeAspect="1" noEditPoints="1"/>
          </p:cNvSpPr>
          <p:nvPr/>
        </p:nvSpPr>
        <p:spPr bwMode="gray">
          <a:xfrm>
            <a:off x="1528045" y="5921724"/>
            <a:ext cx="140243" cy="406400"/>
          </a:xfrm>
          <a:custGeom>
            <a:avLst/>
            <a:gdLst>
              <a:gd name="T0" fmla="*/ 195 w 721"/>
              <a:gd name="T1" fmla="*/ 161 h 1779"/>
              <a:gd name="T2" fmla="*/ 360 w 721"/>
              <a:gd name="T3" fmla="*/ 0 h 1779"/>
              <a:gd name="T4" fmla="*/ 526 w 721"/>
              <a:gd name="T5" fmla="*/ 161 h 1779"/>
              <a:gd name="T6" fmla="*/ 360 w 721"/>
              <a:gd name="T7" fmla="*/ 369 h 1779"/>
              <a:gd name="T8" fmla="*/ 195 w 721"/>
              <a:gd name="T9" fmla="*/ 161 h 1779"/>
              <a:gd name="T10" fmla="*/ 696 w 721"/>
              <a:gd name="T11" fmla="*/ 593 h 1779"/>
              <a:gd name="T12" fmla="*/ 497 w 721"/>
              <a:gd name="T13" fmla="*/ 393 h 1779"/>
              <a:gd name="T14" fmla="*/ 360 w 721"/>
              <a:gd name="T15" fmla="*/ 449 h 1779"/>
              <a:gd name="T16" fmla="*/ 223 w 721"/>
              <a:gd name="T17" fmla="*/ 393 h 1779"/>
              <a:gd name="T18" fmla="*/ 24 w 721"/>
              <a:gd name="T19" fmla="*/ 593 h 1779"/>
              <a:gd name="T20" fmla="*/ 0 w 721"/>
              <a:gd name="T21" fmla="*/ 1031 h 1779"/>
              <a:gd name="T22" fmla="*/ 65 w 721"/>
              <a:gd name="T23" fmla="*/ 1096 h 1779"/>
              <a:gd name="T24" fmla="*/ 130 w 721"/>
              <a:gd name="T25" fmla="*/ 1031 h 1779"/>
              <a:gd name="T26" fmla="*/ 141 w 721"/>
              <a:gd name="T27" fmla="*/ 614 h 1779"/>
              <a:gd name="T28" fmla="*/ 158 w 721"/>
              <a:gd name="T29" fmla="*/ 598 h 1779"/>
              <a:gd name="T30" fmla="*/ 174 w 721"/>
              <a:gd name="T31" fmla="*/ 614 h 1779"/>
              <a:gd name="T32" fmla="*/ 174 w 721"/>
              <a:gd name="T33" fmla="*/ 1084 h 1779"/>
              <a:gd name="T34" fmla="*/ 174 w 721"/>
              <a:gd name="T35" fmla="*/ 1122 h 1779"/>
              <a:gd name="T36" fmla="*/ 177 w 721"/>
              <a:gd name="T37" fmla="*/ 1707 h 1779"/>
              <a:gd name="T38" fmla="*/ 249 w 721"/>
              <a:gd name="T39" fmla="*/ 1779 h 1779"/>
              <a:gd name="T40" fmla="*/ 321 w 721"/>
              <a:gd name="T41" fmla="*/ 1707 h 1779"/>
              <a:gd name="T42" fmla="*/ 344 w 721"/>
              <a:gd name="T43" fmla="*/ 1122 h 1779"/>
              <a:gd name="T44" fmla="*/ 360 w 721"/>
              <a:gd name="T45" fmla="*/ 1106 h 1779"/>
              <a:gd name="T46" fmla="*/ 376 w 721"/>
              <a:gd name="T47" fmla="*/ 1122 h 1779"/>
              <a:gd name="T48" fmla="*/ 399 w 721"/>
              <a:gd name="T49" fmla="*/ 1707 h 1779"/>
              <a:gd name="T50" fmla="*/ 471 w 721"/>
              <a:gd name="T51" fmla="*/ 1779 h 1779"/>
              <a:gd name="T52" fmla="*/ 544 w 721"/>
              <a:gd name="T53" fmla="*/ 1707 h 1779"/>
              <a:gd name="T54" fmla="*/ 546 w 721"/>
              <a:gd name="T55" fmla="*/ 1122 h 1779"/>
              <a:gd name="T56" fmla="*/ 546 w 721"/>
              <a:gd name="T57" fmla="*/ 1084 h 1779"/>
              <a:gd name="T58" fmla="*/ 547 w 721"/>
              <a:gd name="T59" fmla="*/ 614 h 1779"/>
              <a:gd name="T60" fmla="*/ 563 w 721"/>
              <a:gd name="T61" fmla="*/ 598 h 1779"/>
              <a:gd name="T62" fmla="*/ 579 w 721"/>
              <a:gd name="T63" fmla="*/ 614 h 1779"/>
              <a:gd name="T64" fmla="*/ 590 w 721"/>
              <a:gd name="T65" fmla="*/ 1031 h 1779"/>
              <a:gd name="T66" fmla="*/ 655 w 721"/>
              <a:gd name="T67" fmla="*/ 1096 h 1779"/>
              <a:gd name="T68" fmla="*/ 721 w 721"/>
              <a:gd name="T69" fmla="*/ 1031 h 1779"/>
              <a:gd name="T70" fmla="*/ 696 w 721"/>
              <a:gd name="T71" fmla="*/ 593 h 1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1" h="1779">
                <a:moveTo>
                  <a:pt x="195" y="161"/>
                </a:moveTo>
                <a:cubicBezTo>
                  <a:pt x="195" y="59"/>
                  <a:pt x="269" y="0"/>
                  <a:pt x="360" y="0"/>
                </a:cubicBezTo>
                <a:cubicBezTo>
                  <a:pt x="452" y="0"/>
                  <a:pt x="526" y="59"/>
                  <a:pt x="526" y="161"/>
                </a:cubicBezTo>
                <a:cubicBezTo>
                  <a:pt x="526" y="263"/>
                  <a:pt x="446" y="369"/>
                  <a:pt x="360" y="369"/>
                </a:cubicBezTo>
                <a:cubicBezTo>
                  <a:pt x="275" y="369"/>
                  <a:pt x="195" y="263"/>
                  <a:pt x="195" y="161"/>
                </a:cubicBezTo>
                <a:close/>
                <a:moveTo>
                  <a:pt x="696" y="593"/>
                </a:moveTo>
                <a:cubicBezTo>
                  <a:pt x="696" y="474"/>
                  <a:pt x="572" y="393"/>
                  <a:pt x="497" y="393"/>
                </a:cubicBezTo>
                <a:cubicBezTo>
                  <a:pt x="421" y="393"/>
                  <a:pt x="420" y="449"/>
                  <a:pt x="360" y="449"/>
                </a:cubicBezTo>
                <a:cubicBezTo>
                  <a:pt x="301" y="449"/>
                  <a:pt x="283" y="393"/>
                  <a:pt x="223" y="393"/>
                </a:cubicBezTo>
                <a:cubicBezTo>
                  <a:pt x="164" y="393"/>
                  <a:pt x="24" y="474"/>
                  <a:pt x="24" y="593"/>
                </a:cubicBezTo>
                <a:cubicBezTo>
                  <a:pt x="0" y="1031"/>
                  <a:pt x="0" y="1031"/>
                  <a:pt x="0" y="1031"/>
                </a:cubicBezTo>
                <a:cubicBezTo>
                  <a:pt x="0" y="1067"/>
                  <a:pt x="29" y="1096"/>
                  <a:pt x="65" y="1096"/>
                </a:cubicBezTo>
                <a:cubicBezTo>
                  <a:pt x="101" y="1096"/>
                  <a:pt x="130" y="1067"/>
                  <a:pt x="130" y="1031"/>
                </a:cubicBezTo>
                <a:cubicBezTo>
                  <a:pt x="141" y="614"/>
                  <a:pt x="141" y="614"/>
                  <a:pt x="141" y="614"/>
                </a:cubicBezTo>
                <a:cubicBezTo>
                  <a:pt x="141" y="605"/>
                  <a:pt x="149" y="598"/>
                  <a:pt x="158" y="598"/>
                </a:cubicBezTo>
                <a:cubicBezTo>
                  <a:pt x="166" y="598"/>
                  <a:pt x="174" y="605"/>
                  <a:pt x="174" y="614"/>
                </a:cubicBezTo>
                <a:cubicBezTo>
                  <a:pt x="174" y="1084"/>
                  <a:pt x="174" y="1084"/>
                  <a:pt x="174" y="1084"/>
                </a:cubicBezTo>
                <a:cubicBezTo>
                  <a:pt x="174" y="1122"/>
                  <a:pt x="174" y="1122"/>
                  <a:pt x="174" y="1122"/>
                </a:cubicBezTo>
                <a:cubicBezTo>
                  <a:pt x="177" y="1707"/>
                  <a:pt x="177" y="1707"/>
                  <a:pt x="177" y="1707"/>
                </a:cubicBezTo>
                <a:cubicBezTo>
                  <a:pt x="177" y="1747"/>
                  <a:pt x="209" y="1779"/>
                  <a:pt x="249" y="1779"/>
                </a:cubicBezTo>
                <a:cubicBezTo>
                  <a:pt x="289" y="1779"/>
                  <a:pt x="321" y="1747"/>
                  <a:pt x="321" y="1707"/>
                </a:cubicBezTo>
                <a:cubicBezTo>
                  <a:pt x="344" y="1122"/>
                  <a:pt x="344" y="1122"/>
                  <a:pt x="344" y="1122"/>
                </a:cubicBezTo>
                <a:cubicBezTo>
                  <a:pt x="344" y="1113"/>
                  <a:pt x="351" y="1106"/>
                  <a:pt x="360" y="1106"/>
                </a:cubicBezTo>
                <a:cubicBezTo>
                  <a:pt x="369" y="1106"/>
                  <a:pt x="376" y="1113"/>
                  <a:pt x="376" y="1122"/>
                </a:cubicBezTo>
                <a:cubicBezTo>
                  <a:pt x="399" y="1707"/>
                  <a:pt x="399" y="1707"/>
                  <a:pt x="399" y="1707"/>
                </a:cubicBezTo>
                <a:cubicBezTo>
                  <a:pt x="399" y="1747"/>
                  <a:pt x="432" y="1779"/>
                  <a:pt x="471" y="1779"/>
                </a:cubicBezTo>
                <a:cubicBezTo>
                  <a:pt x="511" y="1779"/>
                  <a:pt x="544" y="1747"/>
                  <a:pt x="544" y="1707"/>
                </a:cubicBezTo>
                <a:cubicBezTo>
                  <a:pt x="546" y="1122"/>
                  <a:pt x="546" y="1122"/>
                  <a:pt x="546" y="1122"/>
                </a:cubicBezTo>
                <a:cubicBezTo>
                  <a:pt x="546" y="1084"/>
                  <a:pt x="546" y="1084"/>
                  <a:pt x="546" y="1084"/>
                </a:cubicBezTo>
                <a:cubicBezTo>
                  <a:pt x="547" y="614"/>
                  <a:pt x="547" y="614"/>
                  <a:pt x="547" y="614"/>
                </a:cubicBezTo>
                <a:cubicBezTo>
                  <a:pt x="547" y="605"/>
                  <a:pt x="554" y="598"/>
                  <a:pt x="563" y="598"/>
                </a:cubicBezTo>
                <a:cubicBezTo>
                  <a:pt x="572" y="598"/>
                  <a:pt x="579" y="605"/>
                  <a:pt x="579" y="614"/>
                </a:cubicBezTo>
                <a:cubicBezTo>
                  <a:pt x="590" y="1031"/>
                  <a:pt x="590" y="1031"/>
                  <a:pt x="590" y="1031"/>
                </a:cubicBezTo>
                <a:cubicBezTo>
                  <a:pt x="590" y="1067"/>
                  <a:pt x="619" y="1096"/>
                  <a:pt x="655" y="1096"/>
                </a:cubicBezTo>
                <a:cubicBezTo>
                  <a:pt x="691" y="1096"/>
                  <a:pt x="721" y="1067"/>
                  <a:pt x="721" y="1031"/>
                </a:cubicBezTo>
                <a:lnTo>
                  <a:pt x="696" y="593"/>
                </a:lnTo>
                <a:close/>
              </a:path>
            </a:pathLst>
          </a:custGeom>
          <a:solidFill>
            <a:schemeClr val="accent6"/>
          </a:solidFill>
          <a:ln w="9525">
            <a:noFill/>
            <a:round/>
            <a:headEnd/>
            <a:tailEnd/>
          </a:ln>
          <a:effectLst/>
          <a:scene3d>
            <a:camera prst="orthographicFront"/>
            <a:lightRig rig="twoPt" dir="t">
              <a:rot lat="0" lon="0" rev="8400000"/>
            </a:lightRig>
          </a:scene3d>
          <a:sp3d extrusionH="63500" prstMaterial="matte"/>
        </p:spPr>
        <p:txBody>
          <a:bodyPr/>
          <a:lstStyle/>
          <a:p>
            <a:endParaRPr lang="de-DE" kern="0" dirty="0">
              <a:solidFill>
                <a:sysClr val="windowText" lastClr="000000"/>
              </a:solidFill>
              <a:cs typeface="Calibri" pitchFamily="34" charset="0"/>
            </a:endParaRPr>
          </a:p>
        </p:txBody>
      </p:sp>
      <p:sp>
        <p:nvSpPr>
          <p:cNvPr id="77" name="Rechteck 92"/>
          <p:cNvSpPr/>
          <p:nvPr/>
        </p:nvSpPr>
        <p:spPr bwMode="gray">
          <a:xfrm>
            <a:off x="1599736" y="5494349"/>
            <a:ext cx="586699" cy="430887"/>
          </a:xfrm>
          <a:prstGeom prst="rect">
            <a:avLst/>
          </a:prstGeom>
        </p:spPr>
        <p:txBody>
          <a:bodyPr wrap="none" lIns="0" tIns="0" rIns="0" bIns="0" anchor="ctr">
            <a:spAutoFit/>
          </a:bodyPr>
          <a:lstStyle/>
          <a:p>
            <a:pPr algn="ctr">
              <a:spcAft>
                <a:spcPts val="300"/>
              </a:spcAft>
              <a:defRPr/>
            </a:pPr>
            <a:r>
              <a:rPr lang="de-DE" sz="1200" kern="0" dirty="0" smtClean="0">
                <a:solidFill>
                  <a:srgbClr val="22505F"/>
                </a:solidFill>
                <a:cs typeface="Calibri" pitchFamily="34" charset="0"/>
              </a:rPr>
              <a:t>F: </a:t>
            </a:r>
            <a:r>
              <a:rPr lang="de-DE" sz="2800" kern="0" dirty="0" smtClean="0">
                <a:solidFill>
                  <a:srgbClr val="C00000"/>
                </a:solidFill>
                <a:cs typeface="Calibri" pitchFamily="34" charset="0"/>
              </a:rPr>
              <a:t>6%</a:t>
            </a:r>
            <a:endParaRPr lang="de-DE" sz="2800" kern="0" dirty="0">
              <a:solidFill>
                <a:srgbClr val="C00000"/>
              </a:solidFill>
              <a:cs typeface="Calibri" pitchFamily="34" charset="0"/>
            </a:endParaRPr>
          </a:p>
        </p:txBody>
      </p:sp>
      <p:sp>
        <p:nvSpPr>
          <p:cNvPr id="2" name="TextBox 1"/>
          <p:cNvSpPr txBox="1"/>
          <p:nvPr/>
        </p:nvSpPr>
        <p:spPr>
          <a:xfrm>
            <a:off x="402119" y="1426772"/>
            <a:ext cx="1745885" cy="1323439"/>
          </a:xfrm>
          <a:prstGeom prst="rect">
            <a:avLst/>
          </a:prstGeom>
          <a:noFill/>
          <a:ln w="19050">
            <a:solidFill>
              <a:schemeClr val="bg2"/>
            </a:solidFill>
            <a:prstDash val="dash"/>
          </a:ln>
        </p:spPr>
        <p:txBody>
          <a:bodyPr wrap="square" rtlCol="0">
            <a:spAutoFit/>
          </a:bodyPr>
          <a:lstStyle/>
          <a:p>
            <a:pPr algn="ctr"/>
            <a:r>
              <a:rPr lang="en-IE" sz="2000" dirty="0" smtClean="0">
                <a:solidFill>
                  <a:schemeClr val="bg2"/>
                </a:solidFill>
              </a:rPr>
              <a:t>Same Sample Profile as May 2015 &amp; February 2016</a:t>
            </a:r>
            <a:endParaRPr lang="en-IE" sz="2000" dirty="0">
              <a:solidFill>
                <a:schemeClr val="bg2"/>
              </a:solidFill>
            </a:endParaRPr>
          </a:p>
        </p:txBody>
      </p:sp>
    </p:spTree>
    <p:extLst>
      <p:ext uri="{BB962C8B-B14F-4D97-AF65-F5344CB8AC3E}">
        <p14:creationId xmlns:p14="http://schemas.microsoft.com/office/powerpoint/2010/main" val="4165033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Attitudes to Abortion in Ireland</a:t>
            </a:r>
            <a:endParaRPr lang="en-IE" dirty="0"/>
          </a:p>
        </p:txBody>
      </p:sp>
      <p:pic>
        <p:nvPicPr>
          <p:cNvPr id="5" name="Picture Placeholder 4"/>
          <p:cNvPicPr>
            <a:picLocks noGrp="1" noChangeAspect="1"/>
          </p:cNvPicPr>
          <p:nvPr>
            <p:ph type="pic" sz="quarter" idx="1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18342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51766"/>
            <a:ext cx="3160417" cy="332399"/>
          </a:xfrm>
        </p:spPr>
        <p:txBody>
          <a:bodyPr/>
          <a:lstStyle/>
          <a:p>
            <a:r>
              <a:rPr lang="en-IE" dirty="0" smtClean="0"/>
              <a:t>Key Findings &amp; Summary</a:t>
            </a:r>
            <a:endParaRPr lang="en-IE" dirty="0"/>
          </a:p>
        </p:txBody>
      </p:sp>
      <p:sp>
        <p:nvSpPr>
          <p:cNvPr id="4" name="Text Placeholder 3"/>
          <p:cNvSpPr>
            <a:spLocks noGrp="1"/>
          </p:cNvSpPr>
          <p:nvPr>
            <p:ph type="body" sz="quarter" idx="13"/>
          </p:nvPr>
        </p:nvSpPr>
        <p:spPr>
          <a:xfrm>
            <a:off x="467544" y="908720"/>
            <a:ext cx="8352928" cy="4924425"/>
          </a:xfrm>
        </p:spPr>
        <p:txBody>
          <a:bodyPr/>
          <a:lstStyle/>
          <a:p>
            <a:r>
              <a:rPr lang="en-IE" dirty="0"/>
              <a:t>Just over half </a:t>
            </a:r>
            <a:r>
              <a:rPr lang="en-IE" dirty="0" smtClean="0"/>
              <a:t> (55%) agree </a:t>
            </a:r>
            <a:r>
              <a:rPr lang="en-IE" dirty="0"/>
              <a:t>that expanding access to abortion should be one of the priorities for the next </a:t>
            </a:r>
            <a:r>
              <a:rPr lang="en-IE" dirty="0" smtClean="0"/>
              <a:t>government. While some neither agree or disagree with this, 1 in 4 would disagree with the statement.</a:t>
            </a:r>
          </a:p>
          <a:p>
            <a:r>
              <a:rPr lang="en-IE" dirty="0" smtClean="0"/>
              <a:t>A </a:t>
            </a:r>
            <a:r>
              <a:rPr lang="en-IE" dirty="0"/>
              <a:t>slightly higher </a:t>
            </a:r>
            <a:r>
              <a:rPr lang="en-IE" dirty="0" smtClean="0"/>
              <a:t>proportion, almost 2 in 3 (63%) agree </a:t>
            </a:r>
            <a:r>
              <a:rPr lang="en-IE" dirty="0"/>
              <a:t>that politicians need </a:t>
            </a:r>
            <a:r>
              <a:rPr lang="en-IE" dirty="0" smtClean="0"/>
              <a:t>show leadership and deal proactively with widening access to abortion. </a:t>
            </a:r>
          </a:p>
          <a:p>
            <a:r>
              <a:rPr lang="en-IE" dirty="0" smtClean="0"/>
              <a:t>Strong agreement evident among </a:t>
            </a:r>
            <a:r>
              <a:rPr lang="en-IE" dirty="0"/>
              <a:t>8 in 10 </a:t>
            </a:r>
            <a:r>
              <a:rPr lang="en-IE" dirty="0" smtClean="0"/>
              <a:t>(80%) that </a:t>
            </a:r>
            <a:r>
              <a:rPr lang="en-IE" dirty="0"/>
              <a:t>a </a:t>
            </a:r>
            <a:r>
              <a:rPr lang="en-IE" dirty="0" smtClean="0"/>
              <a:t>woman's </a:t>
            </a:r>
            <a:r>
              <a:rPr lang="en-IE" dirty="0"/>
              <a:t>health should be </a:t>
            </a:r>
            <a:r>
              <a:rPr lang="en-IE" dirty="0" smtClean="0"/>
              <a:t>the priority in any reform of Irelands abortion law.</a:t>
            </a:r>
          </a:p>
          <a:p>
            <a:r>
              <a:rPr lang="en-IE" dirty="0" smtClean="0"/>
              <a:t>Almost three quarters (72%) </a:t>
            </a:r>
            <a:r>
              <a:rPr lang="en-IE" dirty="0"/>
              <a:t>agree that </a:t>
            </a:r>
            <a:r>
              <a:rPr lang="en-IE" dirty="0" smtClean="0"/>
              <a:t>the </a:t>
            </a:r>
            <a:r>
              <a:rPr lang="en-IE" dirty="0"/>
              <a:t>fact that women must travel abroad to access abortion unfairly discriminates against women who cannot afford or are unable to travel </a:t>
            </a:r>
            <a:r>
              <a:rPr lang="en-IE" dirty="0" smtClean="0"/>
              <a:t>abroad.</a:t>
            </a:r>
          </a:p>
          <a:p>
            <a:r>
              <a:rPr lang="en-IE" dirty="0" smtClean="0"/>
              <a:t>2 in 3 believe that it is </a:t>
            </a:r>
            <a:r>
              <a:rPr lang="en-IE" dirty="0"/>
              <a:t>hypocritical that Ireland’s constitution bans abortion in Ireland but allows women to travel abroad for </a:t>
            </a:r>
            <a:r>
              <a:rPr lang="en-IE" dirty="0" smtClean="0"/>
              <a:t>abortions.</a:t>
            </a:r>
          </a:p>
          <a:p>
            <a:r>
              <a:rPr lang="en-IE" dirty="0" smtClean="0"/>
              <a:t>While just over half (55%) agree that </a:t>
            </a:r>
            <a:r>
              <a:rPr lang="en-IE" dirty="0"/>
              <a:t>Ireland’s abortion ban is cruel and </a:t>
            </a:r>
            <a:r>
              <a:rPr lang="en-IE" dirty="0" smtClean="0"/>
              <a:t>inhumane – however 1 in 4 would disagree with statement. </a:t>
            </a:r>
          </a:p>
          <a:p>
            <a:r>
              <a:rPr lang="en-IE" dirty="0" smtClean="0"/>
              <a:t>Broadly speaking there are little variances in attitudes across demographics, whereby in terms of gender, little difference is note in agreement. Age shows some slightly larger differences, whereby those a little older are at times less likely to agree with a statements – such as politicians should deal with the issue of widening access to abortion. They are also less likely to agree that Irelands abortion laws discriminate against women who cannot afford, or simply are unable to travel abroad. They also show lower agreement that it is</a:t>
            </a:r>
            <a:r>
              <a:rPr lang="en-IE" dirty="0"/>
              <a:t> hypocritical that Ireland’s constitution bans abortion in Ireland </a:t>
            </a:r>
            <a:r>
              <a:rPr lang="en-IE" dirty="0" smtClean="0"/>
              <a:t>but </a:t>
            </a:r>
            <a:r>
              <a:rPr lang="en-IE" dirty="0"/>
              <a:t>allows women to travel abroad for abortions.</a:t>
            </a:r>
          </a:p>
        </p:txBody>
      </p:sp>
    </p:spTree>
    <p:extLst>
      <p:ext uri="{BB962C8B-B14F-4D97-AF65-F5344CB8AC3E}">
        <p14:creationId xmlns:p14="http://schemas.microsoft.com/office/powerpoint/2010/main" val="3484530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Attitudes to Abortion in Ireland</a:t>
            </a:r>
            <a:endParaRPr lang="en-IE" sz="3200" dirty="0"/>
          </a:p>
        </p:txBody>
      </p:sp>
      <p:pic>
        <p:nvPicPr>
          <p:cNvPr id="5" name="Picture Placeholder 4"/>
          <p:cNvPicPr>
            <a:picLocks noGrp="1" noChangeAspect="1"/>
          </p:cNvPicPr>
          <p:nvPr>
            <p:ph type="pic" sz="quarter" idx="1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39859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2514596545"/>
              </p:ext>
            </p:extLst>
          </p:nvPr>
        </p:nvGraphicFramePr>
        <p:xfrm>
          <a:off x="1490132" y="2616200"/>
          <a:ext cx="7181998" cy="365571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210240" y="156945"/>
            <a:ext cx="4359270" cy="369332"/>
          </a:xfrm>
        </p:spPr>
        <p:txBody>
          <a:bodyPr/>
          <a:lstStyle/>
          <a:p>
            <a:r>
              <a:rPr lang="en-IE" dirty="0" smtClean="0"/>
              <a:t>Public Attitudes Towards Abortion</a:t>
            </a:r>
            <a:endParaRPr lang="en-IE" dirty="0"/>
          </a:p>
        </p:txBody>
      </p:sp>
      <p:sp>
        <p:nvSpPr>
          <p:cNvPr id="3" name="Text Placeholder 2"/>
          <p:cNvSpPr>
            <a:spLocks noGrp="1"/>
          </p:cNvSpPr>
          <p:nvPr>
            <p:ph type="body" sz="quarter" idx="13"/>
          </p:nvPr>
        </p:nvSpPr>
        <p:spPr>
          <a:xfrm>
            <a:off x="210240" y="524714"/>
            <a:ext cx="2093522" cy="215444"/>
          </a:xfrm>
        </p:spPr>
        <p:txBody>
          <a:bodyPr/>
          <a:lstStyle/>
          <a:p>
            <a:r>
              <a:rPr lang="en-IE" dirty="0"/>
              <a:t>(Base: All Adults 18</a:t>
            </a:r>
            <a:r>
              <a:rPr lang="en-IE" dirty="0" smtClean="0"/>
              <a:t>+ - 1,002)</a:t>
            </a:r>
            <a:endParaRPr lang="en-IE" dirty="0"/>
          </a:p>
        </p:txBody>
      </p:sp>
      <p:sp>
        <p:nvSpPr>
          <p:cNvPr id="4" name="Text Placeholder 3"/>
          <p:cNvSpPr>
            <a:spLocks noGrp="1"/>
          </p:cNvSpPr>
          <p:nvPr>
            <p:ph type="body" sz="quarter" idx="14"/>
          </p:nvPr>
        </p:nvSpPr>
        <p:spPr>
          <a:xfrm>
            <a:off x="338839" y="5733002"/>
            <a:ext cx="6480000" cy="492443"/>
          </a:xfrm>
        </p:spPr>
        <p:txBody>
          <a:bodyPr/>
          <a:lstStyle/>
          <a:p>
            <a:pPr>
              <a:lnSpc>
                <a:spcPct val="100000"/>
              </a:lnSpc>
            </a:pPr>
            <a:r>
              <a:rPr lang="en-IE" dirty="0"/>
              <a:t>Agreement is strongest that a </a:t>
            </a:r>
            <a:r>
              <a:rPr lang="en-IE" dirty="0" smtClean="0"/>
              <a:t>woman's </a:t>
            </a:r>
            <a:r>
              <a:rPr lang="en-IE" dirty="0"/>
              <a:t>health should be the priority in any reform of Ireland’s abortion </a:t>
            </a:r>
            <a:r>
              <a:rPr lang="en-IE" dirty="0" smtClean="0"/>
              <a:t>law</a:t>
            </a:r>
            <a:endParaRPr lang="en-IE" dirty="0"/>
          </a:p>
        </p:txBody>
      </p:sp>
      <p:sp>
        <p:nvSpPr>
          <p:cNvPr id="5" name="Rectangle 4"/>
          <p:cNvSpPr/>
          <p:nvPr/>
        </p:nvSpPr>
        <p:spPr>
          <a:xfrm>
            <a:off x="381764" y="810435"/>
            <a:ext cx="8634436"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0215" indent="-450215">
              <a:spcAft>
                <a:spcPts val="0"/>
              </a:spcAft>
            </a:pPr>
            <a:r>
              <a:rPr lang="en-GB" sz="1000" dirty="0" err="1" smtClean="0"/>
              <a:t>Q.1</a:t>
            </a:r>
            <a:r>
              <a:rPr lang="en-GB" sz="1000" dirty="0"/>
              <a:t>	In Ireland, access to abortion is banned unless the woman’s life is at risk. Can you tell me on a scale of 1 to 5 where 1 is disagree strongly and 5 is agree strongly, how much you agree or disagree that these statements reflect how you personally feel about Ireland’s restrictions on access to abortion</a:t>
            </a:r>
            <a:endParaRPr lang="en-IE"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ext Box 3"/>
          <p:cNvSpPr txBox="1">
            <a:spLocks noChangeArrowheads="1"/>
          </p:cNvSpPr>
          <p:nvPr/>
        </p:nvSpPr>
        <p:spPr bwMode="auto">
          <a:xfrm>
            <a:off x="8705998" y="6278473"/>
            <a:ext cx="444352" cy="246221"/>
          </a:xfrm>
          <a:prstGeom prst="rect">
            <a:avLst/>
          </a:prstGeom>
          <a:noFill/>
          <a:ln w="9525">
            <a:noFill/>
            <a:miter lim="800000"/>
            <a:headEnd/>
            <a:tailEnd/>
          </a:ln>
        </p:spPr>
        <p:txBody>
          <a:bodyPr wrap="none">
            <a:spAutoFit/>
          </a:bodyPr>
          <a:lstStyle/>
          <a:p>
            <a:pPr algn="r"/>
            <a:r>
              <a:rPr lang="en-IE" sz="1000" i="1" dirty="0" smtClean="0">
                <a:solidFill>
                  <a:srgbClr val="22505F"/>
                </a:solidFill>
                <a:cs typeface="Calibri" pitchFamily="34" charset="0"/>
              </a:rPr>
              <a:t>(Q.5)</a:t>
            </a:r>
            <a:endParaRPr lang="en-GB" sz="1000" i="1" dirty="0">
              <a:solidFill>
                <a:srgbClr val="22505F"/>
              </a:solidFill>
              <a:cs typeface="Calibri" pitchFamily="34" charset="0"/>
            </a:endParaRPr>
          </a:p>
        </p:txBody>
      </p:sp>
      <p:sp>
        <p:nvSpPr>
          <p:cNvPr id="11" name="TextBox 10"/>
          <p:cNvSpPr txBox="1"/>
          <p:nvPr/>
        </p:nvSpPr>
        <p:spPr>
          <a:xfrm>
            <a:off x="2118351" y="4336333"/>
            <a:ext cx="182742" cy="215444"/>
          </a:xfrm>
          <a:prstGeom prst="rect">
            <a:avLst/>
          </a:prstGeom>
          <a:solidFill>
            <a:schemeClr val="accent6"/>
          </a:solidFill>
        </p:spPr>
        <p:txBody>
          <a:bodyPr wrap="none" lIns="0" tIns="0" rIns="0" bIns="0" rtlCol="0">
            <a:spAutoFit/>
          </a:bodyPr>
          <a:lstStyle/>
          <a:p>
            <a:pPr algn="ctr"/>
            <a:r>
              <a:rPr lang="en-IE" sz="1400" dirty="0" smtClean="0">
                <a:solidFill>
                  <a:schemeClr val="bg1"/>
                </a:solidFill>
              </a:rPr>
              <a:t>19</a:t>
            </a:r>
            <a:endParaRPr lang="en-IE" sz="1400" dirty="0">
              <a:solidFill>
                <a:schemeClr val="bg1"/>
              </a:solidFill>
            </a:endParaRPr>
          </a:p>
        </p:txBody>
      </p:sp>
      <p:sp>
        <p:nvSpPr>
          <p:cNvPr id="12" name="TextBox 11"/>
          <p:cNvSpPr txBox="1"/>
          <p:nvPr/>
        </p:nvSpPr>
        <p:spPr>
          <a:xfrm>
            <a:off x="3250657" y="4336333"/>
            <a:ext cx="182742" cy="215444"/>
          </a:xfrm>
          <a:prstGeom prst="rect">
            <a:avLst/>
          </a:prstGeom>
          <a:solidFill>
            <a:schemeClr val="accent6"/>
          </a:solidFill>
        </p:spPr>
        <p:txBody>
          <a:bodyPr wrap="none" lIns="0" tIns="0" rIns="0" bIns="0" rtlCol="0">
            <a:spAutoFit/>
          </a:bodyPr>
          <a:lstStyle/>
          <a:p>
            <a:pPr algn="ctr"/>
            <a:r>
              <a:rPr lang="en-IE" sz="1400" dirty="0" smtClean="0">
                <a:solidFill>
                  <a:schemeClr val="bg1"/>
                </a:solidFill>
              </a:rPr>
              <a:t>16</a:t>
            </a:r>
            <a:endParaRPr lang="en-IE" sz="1400" dirty="0">
              <a:solidFill>
                <a:schemeClr val="bg1"/>
              </a:solidFill>
            </a:endParaRPr>
          </a:p>
        </p:txBody>
      </p:sp>
      <p:sp>
        <p:nvSpPr>
          <p:cNvPr id="13" name="TextBox 12"/>
          <p:cNvSpPr txBox="1"/>
          <p:nvPr/>
        </p:nvSpPr>
        <p:spPr>
          <a:xfrm>
            <a:off x="4430726" y="4336333"/>
            <a:ext cx="182742" cy="215444"/>
          </a:xfrm>
          <a:prstGeom prst="rect">
            <a:avLst/>
          </a:prstGeom>
          <a:solidFill>
            <a:schemeClr val="accent6"/>
          </a:solidFill>
        </p:spPr>
        <p:txBody>
          <a:bodyPr wrap="none" lIns="0" tIns="0" rIns="0" bIns="0" rtlCol="0">
            <a:spAutoFit/>
          </a:bodyPr>
          <a:lstStyle/>
          <a:p>
            <a:pPr algn="ctr"/>
            <a:r>
              <a:rPr lang="en-IE" sz="1400" dirty="0" smtClean="0">
                <a:solidFill>
                  <a:schemeClr val="bg1"/>
                </a:solidFill>
              </a:rPr>
              <a:t>10</a:t>
            </a:r>
            <a:endParaRPr lang="en-IE" sz="1400" dirty="0">
              <a:solidFill>
                <a:schemeClr val="bg1"/>
              </a:solidFill>
            </a:endParaRPr>
          </a:p>
        </p:txBody>
      </p:sp>
      <p:sp>
        <p:nvSpPr>
          <p:cNvPr id="14" name="TextBox 13"/>
          <p:cNvSpPr txBox="1"/>
          <p:nvPr/>
        </p:nvSpPr>
        <p:spPr>
          <a:xfrm>
            <a:off x="7860049" y="4336333"/>
            <a:ext cx="182742" cy="215444"/>
          </a:xfrm>
          <a:prstGeom prst="rect">
            <a:avLst/>
          </a:prstGeom>
          <a:solidFill>
            <a:schemeClr val="accent6"/>
          </a:solidFill>
        </p:spPr>
        <p:txBody>
          <a:bodyPr wrap="none" lIns="0" tIns="0" rIns="0" bIns="0" rtlCol="0">
            <a:spAutoFit/>
          </a:bodyPr>
          <a:lstStyle/>
          <a:p>
            <a:pPr algn="ctr"/>
            <a:r>
              <a:rPr lang="en-IE" sz="1400" dirty="0" smtClean="0">
                <a:solidFill>
                  <a:schemeClr val="bg1"/>
                </a:solidFill>
              </a:rPr>
              <a:t>18</a:t>
            </a:r>
            <a:endParaRPr lang="en-IE" sz="1400" dirty="0">
              <a:solidFill>
                <a:schemeClr val="bg1"/>
              </a:solidFill>
            </a:endParaRPr>
          </a:p>
        </p:txBody>
      </p:sp>
      <p:sp>
        <p:nvSpPr>
          <p:cNvPr id="19" name="Rectangle 18"/>
          <p:cNvSpPr/>
          <p:nvPr/>
        </p:nvSpPr>
        <p:spPr>
          <a:xfrm>
            <a:off x="466827" y="3241091"/>
            <a:ext cx="1095620" cy="215444"/>
          </a:xfrm>
          <a:prstGeom prst="rect">
            <a:avLst/>
          </a:prstGeom>
        </p:spPr>
        <p:txBody>
          <a:bodyPr wrap="none" lIns="0" tIns="0" rIns="0" bIns="0" anchor="ctr" anchorCtr="0">
            <a:spAutoFit/>
          </a:bodyPr>
          <a:lstStyle/>
          <a:p>
            <a:pPr algn="r"/>
            <a:r>
              <a:rPr lang="en-IE" sz="1400" dirty="0">
                <a:solidFill>
                  <a:schemeClr val="bg1"/>
                </a:solidFill>
              </a:rPr>
              <a:t> Agree </a:t>
            </a:r>
            <a:r>
              <a:rPr lang="en-IE" sz="1400" dirty="0" smtClean="0">
                <a:solidFill>
                  <a:schemeClr val="bg1"/>
                </a:solidFill>
              </a:rPr>
              <a:t>strongly</a:t>
            </a:r>
            <a:endParaRPr lang="en-IE" sz="1400" dirty="0">
              <a:solidFill>
                <a:schemeClr val="bg1"/>
              </a:solidFill>
            </a:endParaRPr>
          </a:p>
        </p:txBody>
      </p:sp>
      <p:sp>
        <p:nvSpPr>
          <p:cNvPr id="20" name="Rectangle 19"/>
          <p:cNvSpPr/>
          <p:nvPr/>
        </p:nvSpPr>
        <p:spPr>
          <a:xfrm>
            <a:off x="497283" y="3980446"/>
            <a:ext cx="1065164" cy="215444"/>
          </a:xfrm>
          <a:prstGeom prst="rect">
            <a:avLst/>
          </a:prstGeom>
        </p:spPr>
        <p:txBody>
          <a:bodyPr wrap="none" lIns="0" tIns="0" rIns="0" bIns="0" anchor="ctr" anchorCtr="0">
            <a:spAutoFit/>
          </a:bodyPr>
          <a:lstStyle/>
          <a:p>
            <a:pPr algn="r"/>
            <a:r>
              <a:rPr lang="en-IE" sz="1400" dirty="0">
                <a:solidFill>
                  <a:schemeClr val="bg1"/>
                </a:solidFill>
              </a:rPr>
              <a:t> </a:t>
            </a:r>
            <a:r>
              <a:rPr lang="en-IE" sz="1400" dirty="0" smtClean="0">
                <a:solidFill>
                  <a:schemeClr val="bg1"/>
                </a:solidFill>
              </a:rPr>
              <a:t>Agree slightly</a:t>
            </a:r>
            <a:endParaRPr lang="en-IE" sz="1400" dirty="0">
              <a:solidFill>
                <a:schemeClr val="bg1"/>
              </a:solidFill>
            </a:endParaRPr>
          </a:p>
        </p:txBody>
      </p:sp>
      <p:sp>
        <p:nvSpPr>
          <p:cNvPr id="21" name="Rectangle 20"/>
          <p:cNvSpPr/>
          <p:nvPr/>
        </p:nvSpPr>
        <p:spPr>
          <a:xfrm>
            <a:off x="1007808" y="4336333"/>
            <a:ext cx="554639" cy="215444"/>
          </a:xfrm>
          <a:prstGeom prst="rect">
            <a:avLst/>
          </a:prstGeom>
        </p:spPr>
        <p:txBody>
          <a:bodyPr wrap="none" lIns="0" tIns="0" rIns="0" bIns="0" anchor="ctr" anchorCtr="0">
            <a:spAutoFit/>
          </a:bodyPr>
          <a:lstStyle/>
          <a:p>
            <a:pPr algn="r"/>
            <a:r>
              <a:rPr lang="en-IE" sz="1400" dirty="0" smtClean="0">
                <a:solidFill>
                  <a:schemeClr val="bg1"/>
                </a:solidFill>
              </a:rPr>
              <a:t>Neither</a:t>
            </a:r>
            <a:endParaRPr lang="en-IE" sz="1400" dirty="0">
              <a:solidFill>
                <a:schemeClr val="bg1"/>
              </a:solidFill>
            </a:endParaRPr>
          </a:p>
        </p:txBody>
      </p:sp>
      <p:sp>
        <p:nvSpPr>
          <p:cNvPr id="22" name="Rectangle 21"/>
          <p:cNvSpPr/>
          <p:nvPr/>
        </p:nvSpPr>
        <p:spPr>
          <a:xfrm>
            <a:off x="332174" y="4563125"/>
            <a:ext cx="1230273" cy="215444"/>
          </a:xfrm>
          <a:prstGeom prst="rect">
            <a:avLst/>
          </a:prstGeom>
        </p:spPr>
        <p:txBody>
          <a:bodyPr wrap="none" lIns="0" tIns="0" rIns="0" bIns="0" anchor="ctr" anchorCtr="0">
            <a:spAutoFit/>
          </a:bodyPr>
          <a:lstStyle/>
          <a:p>
            <a:pPr algn="r"/>
            <a:r>
              <a:rPr lang="en-IE" sz="1400" dirty="0" smtClean="0">
                <a:solidFill>
                  <a:schemeClr val="bg1"/>
                </a:solidFill>
              </a:rPr>
              <a:t>Disagree slightly</a:t>
            </a:r>
            <a:endParaRPr lang="en-IE" sz="1400" dirty="0">
              <a:solidFill>
                <a:schemeClr val="bg1"/>
              </a:solidFill>
            </a:endParaRPr>
          </a:p>
        </p:txBody>
      </p:sp>
      <p:sp>
        <p:nvSpPr>
          <p:cNvPr id="23" name="Rectangle 22"/>
          <p:cNvSpPr/>
          <p:nvPr/>
        </p:nvSpPr>
        <p:spPr>
          <a:xfrm>
            <a:off x="261642" y="4786148"/>
            <a:ext cx="1300805" cy="215444"/>
          </a:xfrm>
          <a:prstGeom prst="rect">
            <a:avLst/>
          </a:prstGeom>
        </p:spPr>
        <p:txBody>
          <a:bodyPr wrap="none" lIns="0" tIns="0" rIns="0" bIns="0" anchor="ctr" anchorCtr="0">
            <a:spAutoFit/>
          </a:bodyPr>
          <a:lstStyle/>
          <a:p>
            <a:pPr algn="r"/>
            <a:r>
              <a:rPr lang="en-IE" sz="1400" dirty="0" smtClean="0">
                <a:solidFill>
                  <a:schemeClr val="bg1"/>
                </a:solidFill>
              </a:rPr>
              <a:t>Disagree strongly</a:t>
            </a:r>
            <a:endParaRPr lang="en-IE" sz="1400" dirty="0">
              <a:solidFill>
                <a:schemeClr val="bg1"/>
              </a:solidFill>
            </a:endParaRPr>
          </a:p>
        </p:txBody>
      </p:sp>
      <p:sp>
        <p:nvSpPr>
          <p:cNvPr id="7" name="TextBox 6"/>
          <p:cNvSpPr txBox="1"/>
          <p:nvPr/>
        </p:nvSpPr>
        <p:spPr>
          <a:xfrm>
            <a:off x="7518218" y="1733417"/>
            <a:ext cx="965385" cy="923330"/>
          </a:xfrm>
          <a:prstGeom prst="rect">
            <a:avLst/>
          </a:prstGeom>
          <a:noFill/>
        </p:spPr>
        <p:txBody>
          <a:bodyPr wrap="square" rtlCol="0">
            <a:spAutoFit/>
          </a:bodyPr>
          <a:lstStyle/>
          <a:p>
            <a:pPr algn="ctr" fontAlgn="b"/>
            <a:r>
              <a:rPr lang="en-IE" sz="900" dirty="0">
                <a:solidFill>
                  <a:schemeClr val="bg1"/>
                </a:solidFill>
              </a:rPr>
              <a:t>Ireland’s abortion ban is cruel and </a:t>
            </a:r>
            <a:r>
              <a:rPr lang="en-IE" sz="900" dirty="0" smtClean="0">
                <a:solidFill>
                  <a:schemeClr val="bg1"/>
                </a:solidFill>
              </a:rPr>
              <a:t>inhumane</a:t>
            </a:r>
          </a:p>
          <a:p>
            <a:pPr algn="ctr" fontAlgn="b"/>
            <a:r>
              <a:rPr lang="en-IE" sz="900" dirty="0">
                <a:solidFill>
                  <a:schemeClr val="bg1"/>
                </a:solidFill>
              </a:rPr>
              <a:t>(</a:t>
            </a:r>
            <a:r>
              <a:rPr lang="en-IE" sz="900" dirty="0" smtClean="0">
                <a:solidFill>
                  <a:schemeClr val="bg1"/>
                </a:solidFill>
              </a:rPr>
              <a:t>n=1,002)</a:t>
            </a:r>
            <a:endParaRPr lang="en-IE" sz="900" dirty="0">
              <a:solidFill>
                <a:schemeClr val="bg1"/>
              </a:solidFill>
            </a:endParaRPr>
          </a:p>
          <a:p>
            <a:pPr algn="ctr" fontAlgn="b"/>
            <a:r>
              <a:rPr lang="en-IE" sz="900" dirty="0" smtClean="0">
                <a:solidFill>
                  <a:schemeClr val="bg1"/>
                </a:solidFill>
              </a:rPr>
              <a:t>%</a:t>
            </a:r>
            <a:endParaRPr lang="en-IE" sz="900" dirty="0">
              <a:solidFill>
                <a:schemeClr val="bg1"/>
              </a:solidFill>
            </a:endParaRPr>
          </a:p>
        </p:txBody>
      </p:sp>
      <p:sp>
        <p:nvSpPr>
          <p:cNvPr id="25" name="TextBox 24"/>
          <p:cNvSpPr txBox="1"/>
          <p:nvPr/>
        </p:nvSpPr>
        <p:spPr>
          <a:xfrm>
            <a:off x="2779754" y="1317918"/>
            <a:ext cx="1205987" cy="1338828"/>
          </a:xfrm>
          <a:prstGeom prst="rect">
            <a:avLst/>
          </a:prstGeom>
          <a:noFill/>
        </p:spPr>
        <p:txBody>
          <a:bodyPr wrap="square" rtlCol="0">
            <a:spAutoFit/>
          </a:bodyPr>
          <a:lstStyle/>
          <a:p>
            <a:pPr algn="ctr" fontAlgn="b"/>
            <a:r>
              <a:rPr lang="en-IE" sz="900" dirty="0">
                <a:solidFill>
                  <a:schemeClr val="bg1"/>
                </a:solidFill>
              </a:rPr>
              <a:t>Irish politicians should show leadership and deal proactively with the issue of widening access to abortion in </a:t>
            </a:r>
            <a:r>
              <a:rPr lang="en-IE" sz="900" dirty="0" smtClean="0">
                <a:solidFill>
                  <a:schemeClr val="bg1"/>
                </a:solidFill>
              </a:rPr>
              <a:t>Ireland</a:t>
            </a:r>
          </a:p>
          <a:p>
            <a:pPr algn="ctr" fontAlgn="b"/>
            <a:r>
              <a:rPr lang="en-IE" sz="900" dirty="0">
                <a:solidFill>
                  <a:schemeClr val="bg1"/>
                </a:solidFill>
              </a:rPr>
              <a:t>(</a:t>
            </a:r>
            <a:r>
              <a:rPr lang="en-IE" sz="900" dirty="0" smtClean="0">
                <a:solidFill>
                  <a:schemeClr val="bg1"/>
                </a:solidFill>
              </a:rPr>
              <a:t>n=1,002)</a:t>
            </a:r>
            <a:endParaRPr lang="en-IE" sz="900" dirty="0">
              <a:solidFill>
                <a:schemeClr val="bg1"/>
              </a:solidFill>
            </a:endParaRPr>
          </a:p>
          <a:p>
            <a:pPr algn="ctr" fontAlgn="b"/>
            <a:r>
              <a:rPr lang="en-IE" sz="900" dirty="0" smtClean="0">
                <a:solidFill>
                  <a:schemeClr val="bg1"/>
                </a:solidFill>
              </a:rPr>
              <a:t>%</a:t>
            </a:r>
            <a:endParaRPr lang="en-IE" sz="900" b="0" i="0" u="none" strike="noStrike" dirty="0">
              <a:solidFill>
                <a:schemeClr val="bg1"/>
              </a:solidFill>
              <a:effectLst/>
              <a:latin typeface="Arial"/>
            </a:endParaRPr>
          </a:p>
        </p:txBody>
      </p:sp>
      <p:sp>
        <p:nvSpPr>
          <p:cNvPr id="26" name="TextBox 25"/>
          <p:cNvSpPr txBox="1"/>
          <p:nvPr/>
        </p:nvSpPr>
        <p:spPr>
          <a:xfrm>
            <a:off x="1532472" y="1594917"/>
            <a:ext cx="1276543" cy="1061829"/>
          </a:xfrm>
          <a:prstGeom prst="rect">
            <a:avLst/>
          </a:prstGeom>
          <a:noFill/>
        </p:spPr>
        <p:txBody>
          <a:bodyPr wrap="square" rtlCol="0">
            <a:spAutoFit/>
          </a:bodyPr>
          <a:lstStyle/>
          <a:p>
            <a:pPr algn="ctr" fontAlgn="b"/>
            <a:r>
              <a:rPr lang="en-IE" sz="900" dirty="0">
                <a:solidFill>
                  <a:schemeClr val="bg1"/>
                </a:solidFill>
              </a:rPr>
              <a:t>Expanding access to abortion should be one of the priority issues for the next </a:t>
            </a:r>
            <a:r>
              <a:rPr lang="en-IE" sz="900" dirty="0" smtClean="0">
                <a:solidFill>
                  <a:schemeClr val="bg1"/>
                </a:solidFill>
              </a:rPr>
              <a:t>government</a:t>
            </a:r>
          </a:p>
          <a:p>
            <a:pPr algn="ctr" fontAlgn="b"/>
            <a:r>
              <a:rPr lang="en-IE" sz="900" dirty="0" smtClean="0">
                <a:solidFill>
                  <a:schemeClr val="bg1"/>
                </a:solidFill>
              </a:rPr>
              <a:t>(n=1,002)</a:t>
            </a:r>
            <a:endParaRPr lang="en-IE" sz="900" dirty="0">
              <a:solidFill>
                <a:schemeClr val="bg1"/>
              </a:solidFill>
            </a:endParaRPr>
          </a:p>
          <a:p>
            <a:pPr algn="ctr" fontAlgn="b"/>
            <a:r>
              <a:rPr lang="en-IE" sz="900" dirty="0" smtClean="0">
                <a:solidFill>
                  <a:schemeClr val="bg1"/>
                </a:solidFill>
              </a:rPr>
              <a:t>%</a:t>
            </a:r>
            <a:endParaRPr lang="en-IE" sz="900" b="0" i="0" u="none" strike="noStrike" dirty="0">
              <a:solidFill>
                <a:schemeClr val="bg1"/>
              </a:solidFill>
              <a:effectLst/>
              <a:latin typeface="Arial"/>
            </a:endParaRPr>
          </a:p>
        </p:txBody>
      </p:sp>
      <p:sp>
        <p:nvSpPr>
          <p:cNvPr id="27" name="TextBox 26"/>
          <p:cNvSpPr txBox="1"/>
          <p:nvPr/>
        </p:nvSpPr>
        <p:spPr>
          <a:xfrm>
            <a:off x="3987530" y="1594917"/>
            <a:ext cx="1092474" cy="1061829"/>
          </a:xfrm>
          <a:prstGeom prst="rect">
            <a:avLst/>
          </a:prstGeom>
          <a:noFill/>
        </p:spPr>
        <p:txBody>
          <a:bodyPr wrap="square" rtlCol="0">
            <a:spAutoFit/>
          </a:bodyPr>
          <a:lstStyle/>
          <a:p>
            <a:pPr algn="ctr" fontAlgn="b"/>
            <a:r>
              <a:rPr lang="en-IE" sz="900" dirty="0">
                <a:solidFill>
                  <a:schemeClr val="bg1"/>
                </a:solidFill>
              </a:rPr>
              <a:t> Women’s health should be the priority in any reform of Ireland’s abortion </a:t>
            </a:r>
            <a:r>
              <a:rPr lang="en-IE" sz="900" dirty="0" smtClean="0">
                <a:solidFill>
                  <a:schemeClr val="bg1"/>
                </a:solidFill>
              </a:rPr>
              <a:t>law</a:t>
            </a:r>
          </a:p>
          <a:p>
            <a:pPr algn="ctr" fontAlgn="b"/>
            <a:r>
              <a:rPr lang="en-IE" sz="900" dirty="0">
                <a:solidFill>
                  <a:schemeClr val="bg1"/>
                </a:solidFill>
              </a:rPr>
              <a:t>(</a:t>
            </a:r>
            <a:r>
              <a:rPr lang="en-IE" sz="900" dirty="0" smtClean="0">
                <a:solidFill>
                  <a:schemeClr val="bg1"/>
                </a:solidFill>
              </a:rPr>
              <a:t>n=1,002)</a:t>
            </a:r>
            <a:endParaRPr lang="en-IE" sz="900" dirty="0">
              <a:solidFill>
                <a:schemeClr val="bg1"/>
              </a:solidFill>
            </a:endParaRPr>
          </a:p>
          <a:p>
            <a:pPr algn="ctr" fontAlgn="b"/>
            <a:r>
              <a:rPr lang="en-IE" sz="900" dirty="0" smtClean="0">
                <a:solidFill>
                  <a:schemeClr val="bg1"/>
                </a:solidFill>
              </a:rPr>
              <a:t>%</a:t>
            </a:r>
            <a:endParaRPr lang="en-IE" sz="900" b="0" i="0" u="none" strike="noStrike" dirty="0">
              <a:solidFill>
                <a:schemeClr val="bg1"/>
              </a:solidFill>
              <a:effectLst/>
              <a:latin typeface="Arial"/>
            </a:endParaRPr>
          </a:p>
        </p:txBody>
      </p:sp>
      <p:sp>
        <p:nvSpPr>
          <p:cNvPr id="36" name="TextBox 35"/>
          <p:cNvSpPr txBox="1"/>
          <p:nvPr/>
        </p:nvSpPr>
        <p:spPr>
          <a:xfrm>
            <a:off x="5579650" y="4336333"/>
            <a:ext cx="182742" cy="215444"/>
          </a:xfrm>
          <a:prstGeom prst="rect">
            <a:avLst/>
          </a:prstGeom>
          <a:solidFill>
            <a:schemeClr val="accent6"/>
          </a:solidFill>
        </p:spPr>
        <p:txBody>
          <a:bodyPr wrap="none" lIns="0" tIns="0" rIns="0" bIns="0" rtlCol="0">
            <a:spAutoFit/>
          </a:bodyPr>
          <a:lstStyle/>
          <a:p>
            <a:pPr algn="ctr"/>
            <a:r>
              <a:rPr lang="en-IE" sz="1400" dirty="0" smtClean="0">
                <a:solidFill>
                  <a:schemeClr val="bg1"/>
                </a:solidFill>
              </a:rPr>
              <a:t>11</a:t>
            </a:r>
            <a:endParaRPr lang="en-IE" sz="1400" dirty="0">
              <a:solidFill>
                <a:schemeClr val="bg1"/>
              </a:solidFill>
            </a:endParaRPr>
          </a:p>
        </p:txBody>
      </p:sp>
      <p:sp>
        <p:nvSpPr>
          <p:cNvPr id="37" name="TextBox 36"/>
          <p:cNvSpPr txBox="1"/>
          <p:nvPr/>
        </p:nvSpPr>
        <p:spPr>
          <a:xfrm>
            <a:off x="4919134" y="1317918"/>
            <a:ext cx="1413936" cy="1338828"/>
          </a:xfrm>
          <a:prstGeom prst="rect">
            <a:avLst/>
          </a:prstGeom>
          <a:noFill/>
        </p:spPr>
        <p:txBody>
          <a:bodyPr wrap="square" rtlCol="0">
            <a:spAutoFit/>
          </a:bodyPr>
          <a:lstStyle/>
          <a:p>
            <a:pPr algn="ctr" fontAlgn="b"/>
            <a:r>
              <a:rPr lang="en-IE" sz="900" dirty="0">
                <a:solidFill>
                  <a:schemeClr val="bg1"/>
                </a:solidFill>
              </a:rPr>
              <a:t>The fact that women must travel abroad to access abortion unfairly discriminates against women who cannot afford or are unable to travel </a:t>
            </a:r>
            <a:r>
              <a:rPr lang="en-IE" sz="900" dirty="0" smtClean="0">
                <a:solidFill>
                  <a:schemeClr val="bg1"/>
                </a:solidFill>
              </a:rPr>
              <a:t>abroad</a:t>
            </a:r>
          </a:p>
          <a:p>
            <a:pPr algn="ctr" fontAlgn="b"/>
            <a:r>
              <a:rPr lang="en-IE" sz="900" dirty="0">
                <a:solidFill>
                  <a:schemeClr val="bg1"/>
                </a:solidFill>
              </a:rPr>
              <a:t>(</a:t>
            </a:r>
            <a:r>
              <a:rPr lang="en-IE" sz="900" dirty="0" smtClean="0">
                <a:solidFill>
                  <a:schemeClr val="bg1"/>
                </a:solidFill>
              </a:rPr>
              <a:t>n=1,002)</a:t>
            </a:r>
          </a:p>
          <a:p>
            <a:pPr algn="ctr" fontAlgn="b"/>
            <a:r>
              <a:rPr lang="en-IE" sz="900" dirty="0" smtClean="0">
                <a:solidFill>
                  <a:schemeClr val="bg1"/>
                </a:solidFill>
              </a:rPr>
              <a:t>%</a:t>
            </a:r>
            <a:endParaRPr lang="en-IE" sz="900" dirty="0">
              <a:solidFill>
                <a:schemeClr val="bg1"/>
              </a:solidFill>
            </a:endParaRPr>
          </a:p>
        </p:txBody>
      </p:sp>
      <p:sp>
        <p:nvSpPr>
          <p:cNvPr id="43" name="TextBox 42"/>
          <p:cNvSpPr txBox="1"/>
          <p:nvPr/>
        </p:nvSpPr>
        <p:spPr>
          <a:xfrm>
            <a:off x="6725509" y="4328288"/>
            <a:ext cx="182742" cy="215444"/>
          </a:xfrm>
          <a:prstGeom prst="rect">
            <a:avLst/>
          </a:prstGeom>
          <a:solidFill>
            <a:schemeClr val="accent6"/>
          </a:solidFill>
        </p:spPr>
        <p:txBody>
          <a:bodyPr wrap="none" lIns="0" tIns="0" rIns="0" bIns="0" rtlCol="0">
            <a:spAutoFit/>
          </a:bodyPr>
          <a:lstStyle/>
          <a:p>
            <a:pPr algn="ctr"/>
            <a:r>
              <a:rPr lang="en-IE" sz="1400" dirty="0" smtClean="0">
                <a:solidFill>
                  <a:schemeClr val="bg1"/>
                </a:solidFill>
              </a:rPr>
              <a:t>12</a:t>
            </a:r>
            <a:endParaRPr lang="en-IE" sz="1400" dirty="0">
              <a:solidFill>
                <a:schemeClr val="bg1"/>
              </a:solidFill>
            </a:endParaRPr>
          </a:p>
        </p:txBody>
      </p:sp>
      <p:sp>
        <p:nvSpPr>
          <p:cNvPr id="44" name="TextBox 43"/>
          <p:cNvSpPr txBox="1"/>
          <p:nvPr/>
        </p:nvSpPr>
        <p:spPr>
          <a:xfrm>
            <a:off x="6197405" y="1456418"/>
            <a:ext cx="1227864" cy="1200329"/>
          </a:xfrm>
          <a:prstGeom prst="rect">
            <a:avLst/>
          </a:prstGeom>
          <a:noFill/>
        </p:spPr>
        <p:txBody>
          <a:bodyPr wrap="square" rtlCol="0">
            <a:spAutoFit/>
          </a:bodyPr>
          <a:lstStyle/>
          <a:p>
            <a:pPr algn="ctr" fontAlgn="b"/>
            <a:r>
              <a:rPr lang="en-IE" sz="900" dirty="0">
                <a:solidFill>
                  <a:schemeClr val="bg1"/>
                </a:solidFill>
              </a:rPr>
              <a:t>It is hypocritical that Ireland’s constitution bans abortion in Ireland but allows women to travel abroad for </a:t>
            </a:r>
            <a:r>
              <a:rPr lang="en-IE" sz="900" dirty="0" smtClean="0">
                <a:solidFill>
                  <a:schemeClr val="bg1"/>
                </a:solidFill>
              </a:rPr>
              <a:t>abortions</a:t>
            </a:r>
          </a:p>
          <a:p>
            <a:pPr algn="ctr" fontAlgn="b"/>
            <a:r>
              <a:rPr lang="en-IE" sz="900" dirty="0">
                <a:solidFill>
                  <a:schemeClr val="bg1"/>
                </a:solidFill>
              </a:rPr>
              <a:t>(</a:t>
            </a:r>
            <a:r>
              <a:rPr lang="en-IE" sz="900" dirty="0" smtClean="0">
                <a:solidFill>
                  <a:schemeClr val="bg1"/>
                </a:solidFill>
              </a:rPr>
              <a:t>n=1,002)</a:t>
            </a:r>
            <a:endParaRPr lang="en-IE" sz="900" dirty="0">
              <a:solidFill>
                <a:schemeClr val="bg1"/>
              </a:solidFill>
            </a:endParaRPr>
          </a:p>
          <a:p>
            <a:pPr algn="ctr" fontAlgn="b"/>
            <a:r>
              <a:rPr lang="en-IE" sz="900" dirty="0" smtClean="0">
                <a:solidFill>
                  <a:schemeClr val="bg1"/>
                </a:solidFill>
              </a:rPr>
              <a:t>%</a:t>
            </a:r>
            <a:endParaRPr lang="en-IE" sz="900" dirty="0">
              <a:solidFill>
                <a:schemeClr val="bg1"/>
              </a:solidFill>
            </a:endParaRPr>
          </a:p>
        </p:txBody>
      </p:sp>
      <p:sp>
        <p:nvSpPr>
          <p:cNvPr id="28" name="TextBox 27"/>
          <p:cNvSpPr txBox="1"/>
          <p:nvPr/>
        </p:nvSpPr>
        <p:spPr>
          <a:xfrm>
            <a:off x="2089052" y="5272505"/>
            <a:ext cx="91371" cy="215444"/>
          </a:xfrm>
          <a:prstGeom prst="rect">
            <a:avLst/>
          </a:prstGeom>
          <a:noFill/>
        </p:spPr>
        <p:txBody>
          <a:bodyPr wrap="none" lIns="0" tIns="0" rIns="0" bIns="0" rtlCol="0">
            <a:spAutoFit/>
          </a:bodyPr>
          <a:lstStyle/>
          <a:p>
            <a:pPr algn="ctr"/>
            <a:r>
              <a:rPr lang="en-IE" sz="1400" dirty="0" smtClean="0">
                <a:solidFill>
                  <a:schemeClr val="bg1"/>
                </a:solidFill>
              </a:rPr>
              <a:t>1</a:t>
            </a:r>
            <a:endParaRPr lang="en-IE" sz="1400" dirty="0">
              <a:solidFill>
                <a:schemeClr val="bg1"/>
              </a:solidFill>
            </a:endParaRPr>
          </a:p>
        </p:txBody>
      </p:sp>
      <p:sp>
        <p:nvSpPr>
          <p:cNvPr id="29" name="TextBox 28"/>
          <p:cNvSpPr txBox="1"/>
          <p:nvPr/>
        </p:nvSpPr>
        <p:spPr>
          <a:xfrm>
            <a:off x="3221358" y="5272505"/>
            <a:ext cx="91371" cy="215444"/>
          </a:xfrm>
          <a:prstGeom prst="rect">
            <a:avLst/>
          </a:prstGeom>
          <a:noFill/>
        </p:spPr>
        <p:txBody>
          <a:bodyPr wrap="none" lIns="0" tIns="0" rIns="0" bIns="0" rtlCol="0">
            <a:spAutoFit/>
          </a:bodyPr>
          <a:lstStyle/>
          <a:p>
            <a:pPr algn="ctr"/>
            <a:r>
              <a:rPr lang="en-IE" sz="1400" dirty="0" smtClean="0">
                <a:solidFill>
                  <a:schemeClr val="bg1"/>
                </a:solidFill>
              </a:rPr>
              <a:t>1</a:t>
            </a:r>
            <a:endParaRPr lang="en-IE" sz="1400" dirty="0">
              <a:solidFill>
                <a:schemeClr val="bg1"/>
              </a:solidFill>
            </a:endParaRPr>
          </a:p>
        </p:txBody>
      </p:sp>
      <p:sp>
        <p:nvSpPr>
          <p:cNvPr id="30" name="TextBox 29"/>
          <p:cNvSpPr txBox="1"/>
          <p:nvPr/>
        </p:nvSpPr>
        <p:spPr>
          <a:xfrm>
            <a:off x="4401426" y="5272505"/>
            <a:ext cx="91372" cy="215444"/>
          </a:xfrm>
          <a:prstGeom prst="rect">
            <a:avLst/>
          </a:prstGeom>
          <a:noFill/>
        </p:spPr>
        <p:txBody>
          <a:bodyPr wrap="none" lIns="0" tIns="0" rIns="0" bIns="0" rtlCol="0">
            <a:spAutoFit/>
          </a:bodyPr>
          <a:lstStyle/>
          <a:p>
            <a:pPr algn="ctr"/>
            <a:r>
              <a:rPr lang="en-IE" sz="1400" dirty="0">
                <a:solidFill>
                  <a:schemeClr val="bg1"/>
                </a:solidFill>
              </a:rPr>
              <a:t>2</a:t>
            </a:r>
          </a:p>
        </p:txBody>
      </p:sp>
      <p:sp>
        <p:nvSpPr>
          <p:cNvPr id="31" name="TextBox 30"/>
          <p:cNvSpPr txBox="1"/>
          <p:nvPr/>
        </p:nvSpPr>
        <p:spPr>
          <a:xfrm>
            <a:off x="7830750" y="5272505"/>
            <a:ext cx="91371" cy="215444"/>
          </a:xfrm>
          <a:prstGeom prst="rect">
            <a:avLst/>
          </a:prstGeom>
          <a:noFill/>
        </p:spPr>
        <p:txBody>
          <a:bodyPr wrap="none" lIns="0" tIns="0" rIns="0" bIns="0" rtlCol="0">
            <a:spAutoFit/>
          </a:bodyPr>
          <a:lstStyle/>
          <a:p>
            <a:pPr algn="ctr"/>
            <a:r>
              <a:rPr lang="en-IE" sz="1400" dirty="0" smtClean="0">
                <a:solidFill>
                  <a:schemeClr val="bg1"/>
                </a:solidFill>
              </a:rPr>
              <a:t>1</a:t>
            </a:r>
            <a:endParaRPr lang="en-IE" sz="1400" dirty="0">
              <a:solidFill>
                <a:schemeClr val="bg1"/>
              </a:solidFill>
            </a:endParaRPr>
          </a:p>
        </p:txBody>
      </p:sp>
      <p:sp>
        <p:nvSpPr>
          <p:cNvPr id="32" name="Rectangle 31"/>
          <p:cNvSpPr/>
          <p:nvPr/>
        </p:nvSpPr>
        <p:spPr>
          <a:xfrm>
            <a:off x="634986" y="5272505"/>
            <a:ext cx="852477" cy="215444"/>
          </a:xfrm>
          <a:prstGeom prst="rect">
            <a:avLst/>
          </a:prstGeom>
          <a:noFill/>
        </p:spPr>
        <p:txBody>
          <a:bodyPr wrap="none" lIns="0" tIns="0" rIns="0" bIns="0" anchor="ctr" anchorCtr="0">
            <a:spAutoFit/>
          </a:bodyPr>
          <a:lstStyle/>
          <a:p>
            <a:pPr algn="r"/>
            <a:r>
              <a:rPr lang="en-IE" sz="1400" dirty="0" smtClean="0">
                <a:solidFill>
                  <a:schemeClr val="bg1"/>
                </a:solidFill>
              </a:rPr>
              <a:t>Don’t Know</a:t>
            </a:r>
            <a:endParaRPr lang="en-IE" sz="1400" dirty="0">
              <a:solidFill>
                <a:schemeClr val="bg1"/>
              </a:solidFill>
            </a:endParaRPr>
          </a:p>
        </p:txBody>
      </p:sp>
      <p:sp>
        <p:nvSpPr>
          <p:cNvPr id="33" name="TextBox 32"/>
          <p:cNvSpPr txBox="1"/>
          <p:nvPr/>
        </p:nvSpPr>
        <p:spPr>
          <a:xfrm>
            <a:off x="5550350" y="5272505"/>
            <a:ext cx="91372" cy="215444"/>
          </a:xfrm>
          <a:prstGeom prst="rect">
            <a:avLst/>
          </a:prstGeom>
          <a:noFill/>
        </p:spPr>
        <p:txBody>
          <a:bodyPr wrap="none" lIns="0" tIns="0" rIns="0" bIns="0" rtlCol="0">
            <a:spAutoFit/>
          </a:bodyPr>
          <a:lstStyle/>
          <a:p>
            <a:pPr algn="ctr"/>
            <a:r>
              <a:rPr lang="en-IE" sz="1400" dirty="0">
                <a:solidFill>
                  <a:schemeClr val="bg1"/>
                </a:solidFill>
              </a:rPr>
              <a:t>2</a:t>
            </a:r>
          </a:p>
        </p:txBody>
      </p:sp>
      <p:sp>
        <p:nvSpPr>
          <p:cNvPr id="34" name="TextBox 33"/>
          <p:cNvSpPr txBox="1"/>
          <p:nvPr/>
        </p:nvSpPr>
        <p:spPr>
          <a:xfrm>
            <a:off x="6696209" y="5264460"/>
            <a:ext cx="91372" cy="215444"/>
          </a:xfrm>
          <a:prstGeom prst="rect">
            <a:avLst/>
          </a:prstGeom>
          <a:noFill/>
        </p:spPr>
        <p:txBody>
          <a:bodyPr wrap="none" lIns="0" tIns="0" rIns="0" bIns="0" rtlCol="0">
            <a:spAutoFit/>
          </a:bodyPr>
          <a:lstStyle/>
          <a:p>
            <a:pPr algn="ctr"/>
            <a:r>
              <a:rPr lang="en-IE" sz="1400" dirty="0">
                <a:solidFill>
                  <a:schemeClr val="bg1"/>
                </a:solidFill>
              </a:rPr>
              <a:t>2</a:t>
            </a:r>
          </a:p>
        </p:txBody>
      </p:sp>
      <p:sp>
        <p:nvSpPr>
          <p:cNvPr id="8" name="Right Brace 7"/>
          <p:cNvSpPr/>
          <p:nvPr/>
        </p:nvSpPr>
        <p:spPr>
          <a:xfrm>
            <a:off x="2566001" y="3102545"/>
            <a:ext cx="106878" cy="1093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9" name="TextBox 8"/>
          <p:cNvSpPr txBox="1"/>
          <p:nvPr/>
        </p:nvSpPr>
        <p:spPr>
          <a:xfrm>
            <a:off x="2601626" y="3495328"/>
            <a:ext cx="452368" cy="276999"/>
          </a:xfrm>
          <a:prstGeom prst="rect">
            <a:avLst/>
          </a:prstGeom>
          <a:noFill/>
        </p:spPr>
        <p:txBody>
          <a:bodyPr wrap="none" rtlCol="0">
            <a:spAutoFit/>
          </a:bodyPr>
          <a:lstStyle/>
          <a:p>
            <a:r>
              <a:rPr lang="en-IE" sz="1200" b="1" dirty="0" smtClean="0">
                <a:solidFill>
                  <a:schemeClr val="bg1"/>
                </a:solidFill>
              </a:rPr>
              <a:t>55%</a:t>
            </a:r>
            <a:endParaRPr lang="en-IE" sz="1200" b="1" dirty="0">
              <a:solidFill>
                <a:schemeClr val="bg1"/>
              </a:solidFill>
            </a:endParaRPr>
          </a:p>
        </p:txBody>
      </p:sp>
      <p:sp>
        <p:nvSpPr>
          <p:cNvPr id="35" name="Right Brace 34"/>
          <p:cNvSpPr/>
          <p:nvPr/>
        </p:nvSpPr>
        <p:spPr>
          <a:xfrm>
            <a:off x="3725721" y="3117934"/>
            <a:ext cx="106878" cy="1093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8" name="TextBox 37"/>
          <p:cNvSpPr txBox="1"/>
          <p:nvPr/>
        </p:nvSpPr>
        <p:spPr>
          <a:xfrm>
            <a:off x="3761346" y="3510717"/>
            <a:ext cx="453970" cy="276999"/>
          </a:xfrm>
          <a:prstGeom prst="rect">
            <a:avLst/>
          </a:prstGeom>
          <a:noFill/>
        </p:spPr>
        <p:txBody>
          <a:bodyPr wrap="none" rtlCol="0">
            <a:spAutoFit/>
          </a:bodyPr>
          <a:lstStyle/>
          <a:p>
            <a:r>
              <a:rPr lang="en-IE" sz="1200" b="1" dirty="0" smtClean="0">
                <a:solidFill>
                  <a:schemeClr val="bg1"/>
                </a:solidFill>
              </a:rPr>
              <a:t>63%</a:t>
            </a:r>
            <a:endParaRPr lang="en-IE" sz="1200" b="1" dirty="0">
              <a:solidFill>
                <a:schemeClr val="bg1"/>
              </a:solidFill>
            </a:endParaRPr>
          </a:p>
        </p:txBody>
      </p:sp>
      <p:sp>
        <p:nvSpPr>
          <p:cNvPr id="39" name="Right Brace 38"/>
          <p:cNvSpPr/>
          <p:nvPr/>
        </p:nvSpPr>
        <p:spPr>
          <a:xfrm>
            <a:off x="4883509" y="2885457"/>
            <a:ext cx="106878" cy="1312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0" name="TextBox 39"/>
          <p:cNvSpPr txBox="1"/>
          <p:nvPr/>
        </p:nvSpPr>
        <p:spPr>
          <a:xfrm>
            <a:off x="4919134" y="3408865"/>
            <a:ext cx="453970" cy="276999"/>
          </a:xfrm>
          <a:prstGeom prst="rect">
            <a:avLst/>
          </a:prstGeom>
          <a:noFill/>
        </p:spPr>
        <p:txBody>
          <a:bodyPr wrap="none" rtlCol="0">
            <a:spAutoFit/>
          </a:bodyPr>
          <a:lstStyle/>
          <a:p>
            <a:r>
              <a:rPr lang="en-IE" sz="1200" b="1" dirty="0" smtClean="0">
                <a:solidFill>
                  <a:schemeClr val="bg1"/>
                </a:solidFill>
              </a:rPr>
              <a:t>80%</a:t>
            </a:r>
            <a:endParaRPr lang="en-IE" sz="1200" b="1" dirty="0">
              <a:solidFill>
                <a:schemeClr val="bg1"/>
              </a:solidFill>
            </a:endParaRPr>
          </a:p>
        </p:txBody>
      </p:sp>
      <p:sp>
        <p:nvSpPr>
          <p:cNvPr id="41" name="Right Brace 40"/>
          <p:cNvSpPr/>
          <p:nvPr/>
        </p:nvSpPr>
        <p:spPr>
          <a:xfrm>
            <a:off x="6031155" y="2892309"/>
            <a:ext cx="106878" cy="1312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2" name="TextBox 41"/>
          <p:cNvSpPr txBox="1"/>
          <p:nvPr/>
        </p:nvSpPr>
        <p:spPr>
          <a:xfrm>
            <a:off x="6066780" y="3415717"/>
            <a:ext cx="453970" cy="276999"/>
          </a:xfrm>
          <a:prstGeom prst="rect">
            <a:avLst/>
          </a:prstGeom>
          <a:noFill/>
        </p:spPr>
        <p:txBody>
          <a:bodyPr wrap="none" rtlCol="0">
            <a:spAutoFit/>
          </a:bodyPr>
          <a:lstStyle/>
          <a:p>
            <a:r>
              <a:rPr lang="en-IE" sz="1200" b="1" dirty="0" smtClean="0">
                <a:solidFill>
                  <a:schemeClr val="bg1"/>
                </a:solidFill>
              </a:rPr>
              <a:t>72%</a:t>
            </a:r>
            <a:endParaRPr lang="en-IE" sz="1200" b="1" dirty="0">
              <a:solidFill>
                <a:schemeClr val="bg1"/>
              </a:solidFill>
            </a:endParaRPr>
          </a:p>
        </p:txBody>
      </p:sp>
      <p:sp>
        <p:nvSpPr>
          <p:cNvPr id="45" name="Right Brace 44"/>
          <p:cNvSpPr/>
          <p:nvPr/>
        </p:nvSpPr>
        <p:spPr>
          <a:xfrm>
            <a:off x="7174534" y="2960044"/>
            <a:ext cx="106878" cy="1312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6" name="TextBox 45"/>
          <p:cNvSpPr txBox="1"/>
          <p:nvPr/>
        </p:nvSpPr>
        <p:spPr>
          <a:xfrm>
            <a:off x="7210159" y="3483452"/>
            <a:ext cx="453970" cy="276999"/>
          </a:xfrm>
          <a:prstGeom prst="rect">
            <a:avLst/>
          </a:prstGeom>
          <a:noFill/>
        </p:spPr>
        <p:txBody>
          <a:bodyPr wrap="none" rtlCol="0">
            <a:spAutoFit/>
          </a:bodyPr>
          <a:lstStyle/>
          <a:p>
            <a:r>
              <a:rPr lang="en-IE" sz="1200" b="1" dirty="0" smtClean="0">
                <a:solidFill>
                  <a:schemeClr val="bg1"/>
                </a:solidFill>
              </a:rPr>
              <a:t>66%</a:t>
            </a:r>
            <a:endParaRPr lang="en-IE" sz="1200" b="1" dirty="0">
              <a:solidFill>
                <a:schemeClr val="bg1"/>
              </a:solidFill>
            </a:endParaRPr>
          </a:p>
        </p:txBody>
      </p:sp>
      <p:sp>
        <p:nvSpPr>
          <p:cNvPr id="47" name="Right Brace 46"/>
          <p:cNvSpPr/>
          <p:nvPr/>
        </p:nvSpPr>
        <p:spPr>
          <a:xfrm>
            <a:off x="8343154" y="3063752"/>
            <a:ext cx="106878" cy="1093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48" name="TextBox 47"/>
          <p:cNvSpPr txBox="1"/>
          <p:nvPr/>
        </p:nvSpPr>
        <p:spPr>
          <a:xfrm>
            <a:off x="8414404" y="3456535"/>
            <a:ext cx="453970" cy="276999"/>
          </a:xfrm>
          <a:prstGeom prst="rect">
            <a:avLst/>
          </a:prstGeom>
          <a:noFill/>
        </p:spPr>
        <p:txBody>
          <a:bodyPr wrap="none" rtlCol="0">
            <a:spAutoFit/>
          </a:bodyPr>
          <a:lstStyle/>
          <a:p>
            <a:r>
              <a:rPr lang="en-IE" sz="1200" b="1" dirty="0" smtClean="0">
                <a:solidFill>
                  <a:schemeClr val="bg1"/>
                </a:solidFill>
              </a:rPr>
              <a:t>55%</a:t>
            </a:r>
            <a:endParaRPr lang="en-IE" sz="1200" b="1" dirty="0">
              <a:solidFill>
                <a:schemeClr val="bg1"/>
              </a:solidFill>
            </a:endParaRPr>
          </a:p>
        </p:txBody>
      </p:sp>
      <p:sp>
        <p:nvSpPr>
          <p:cNvPr id="49" name="Right Brace 48"/>
          <p:cNvSpPr/>
          <p:nvPr/>
        </p:nvSpPr>
        <p:spPr>
          <a:xfrm>
            <a:off x="2585850" y="4710445"/>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0" name="TextBox 49"/>
          <p:cNvSpPr txBox="1"/>
          <p:nvPr/>
        </p:nvSpPr>
        <p:spPr>
          <a:xfrm>
            <a:off x="2621475" y="4758853"/>
            <a:ext cx="453970" cy="276999"/>
          </a:xfrm>
          <a:prstGeom prst="rect">
            <a:avLst/>
          </a:prstGeom>
          <a:noFill/>
        </p:spPr>
        <p:txBody>
          <a:bodyPr wrap="none" rtlCol="0">
            <a:spAutoFit/>
          </a:bodyPr>
          <a:lstStyle/>
          <a:p>
            <a:r>
              <a:rPr lang="en-IE" sz="1200" b="1" dirty="0">
                <a:solidFill>
                  <a:schemeClr val="bg1"/>
                </a:solidFill>
              </a:rPr>
              <a:t>2</a:t>
            </a:r>
            <a:r>
              <a:rPr lang="en-IE" sz="1200" b="1" dirty="0" smtClean="0">
                <a:solidFill>
                  <a:schemeClr val="bg1"/>
                </a:solidFill>
              </a:rPr>
              <a:t>5%</a:t>
            </a:r>
            <a:endParaRPr lang="en-IE" sz="1200" b="1" dirty="0">
              <a:solidFill>
                <a:schemeClr val="bg1"/>
              </a:solidFill>
            </a:endParaRPr>
          </a:p>
        </p:txBody>
      </p:sp>
      <p:sp>
        <p:nvSpPr>
          <p:cNvPr id="51" name="Right Brace 50"/>
          <p:cNvSpPr/>
          <p:nvPr/>
        </p:nvSpPr>
        <p:spPr>
          <a:xfrm>
            <a:off x="3715881" y="4622439"/>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2" name="TextBox 51"/>
          <p:cNvSpPr txBox="1"/>
          <p:nvPr/>
        </p:nvSpPr>
        <p:spPr>
          <a:xfrm>
            <a:off x="3751506" y="4670847"/>
            <a:ext cx="453970" cy="276999"/>
          </a:xfrm>
          <a:prstGeom prst="rect">
            <a:avLst/>
          </a:prstGeom>
          <a:noFill/>
        </p:spPr>
        <p:txBody>
          <a:bodyPr wrap="none" rtlCol="0">
            <a:spAutoFit/>
          </a:bodyPr>
          <a:lstStyle/>
          <a:p>
            <a:r>
              <a:rPr lang="en-IE" sz="1200" b="1" dirty="0" smtClean="0">
                <a:solidFill>
                  <a:schemeClr val="bg1"/>
                </a:solidFill>
              </a:rPr>
              <a:t>2</a:t>
            </a:r>
            <a:r>
              <a:rPr lang="en-IE" sz="1200" b="1" dirty="0">
                <a:solidFill>
                  <a:schemeClr val="bg1"/>
                </a:solidFill>
              </a:rPr>
              <a:t>0</a:t>
            </a:r>
            <a:r>
              <a:rPr lang="en-IE" sz="1200" b="1" dirty="0" smtClean="0">
                <a:solidFill>
                  <a:schemeClr val="bg1"/>
                </a:solidFill>
              </a:rPr>
              <a:t>%</a:t>
            </a:r>
            <a:endParaRPr lang="en-IE" sz="1200" b="1" dirty="0">
              <a:solidFill>
                <a:schemeClr val="bg1"/>
              </a:solidFill>
            </a:endParaRPr>
          </a:p>
        </p:txBody>
      </p:sp>
      <p:sp>
        <p:nvSpPr>
          <p:cNvPr id="53" name="Right Brace 52"/>
          <p:cNvSpPr/>
          <p:nvPr/>
        </p:nvSpPr>
        <p:spPr>
          <a:xfrm>
            <a:off x="4875953" y="4554342"/>
            <a:ext cx="114434" cy="224227"/>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4" name="TextBox 53"/>
          <p:cNvSpPr txBox="1"/>
          <p:nvPr/>
        </p:nvSpPr>
        <p:spPr>
          <a:xfrm>
            <a:off x="4911578" y="4543375"/>
            <a:ext cx="375424" cy="276999"/>
          </a:xfrm>
          <a:prstGeom prst="rect">
            <a:avLst/>
          </a:prstGeom>
          <a:noFill/>
        </p:spPr>
        <p:txBody>
          <a:bodyPr wrap="none" rtlCol="0">
            <a:spAutoFit/>
          </a:bodyPr>
          <a:lstStyle/>
          <a:p>
            <a:r>
              <a:rPr lang="en-IE" sz="1200" b="1" dirty="0">
                <a:solidFill>
                  <a:schemeClr val="bg1"/>
                </a:solidFill>
              </a:rPr>
              <a:t>8</a:t>
            </a:r>
            <a:r>
              <a:rPr lang="en-IE" sz="1200" b="1" dirty="0" smtClean="0">
                <a:solidFill>
                  <a:schemeClr val="bg1"/>
                </a:solidFill>
              </a:rPr>
              <a:t>%</a:t>
            </a:r>
            <a:endParaRPr lang="en-IE" sz="1200" b="1" dirty="0">
              <a:solidFill>
                <a:schemeClr val="bg1"/>
              </a:solidFill>
            </a:endParaRPr>
          </a:p>
        </p:txBody>
      </p:sp>
      <p:sp>
        <p:nvSpPr>
          <p:cNvPr id="55" name="Right Brace 54"/>
          <p:cNvSpPr/>
          <p:nvPr/>
        </p:nvSpPr>
        <p:spPr>
          <a:xfrm>
            <a:off x="6007140" y="4514717"/>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6" name="TextBox 55"/>
          <p:cNvSpPr txBox="1"/>
          <p:nvPr/>
        </p:nvSpPr>
        <p:spPr>
          <a:xfrm>
            <a:off x="6042765" y="4563125"/>
            <a:ext cx="453970" cy="276999"/>
          </a:xfrm>
          <a:prstGeom prst="rect">
            <a:avLst/>
          </a:prstGeom>
          <a:noFill/>
        </p:spPr>
        <p:txBody>
          <a:bodyPr wrap="none" rtlCol="0">
            <a:spAutoFit/>
          </a:bodyPr>
          <a:lstStyle/>
          <a:p>
            <a:r>
              <a:rPr lang="en-IE" sz="1200" b="1" dirty="0" smtClean="0">
                <a:solidFill>
                  <a:schemeClr val="bg1"/>
                </a:solidFill>
              </a:rPr>
              <a:t>15%</a:t>
            </a:r>
            <a:endParaRPr lang="en-IE" sz="1200" b="1" dirty="0">
              <a:solidFill>
                <a:schemeClr val="bg1"/>
              </a:solidFill>
            </a:endParaRPr>
          </a:p>
        </p:txBody>
      </p:sp>
      <p:sp>
        <p:nvSpPr>
          <p:cNvPr id="57" name="Right Brace 56"/>
          <p:cNvSpPr/>
          <p:nvPr/>
        </p:nvSpPr>
        <p:spPr>
          <a:xfrm>
            <a:off x="7174269" y="4569554"/>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8" name="TextBox 57"/>
          <p:cNvSpPr txBox="1"/>
          <p:nvPr/>
        </p:nvSpPr>
        <p:spPr>
          <a:xfrm>
            <a:off x="7209894" y="4617962"/>
            <a:ext cx="453970" cy="276999"/>
          </a:xfrm>
          <a:prstGeom prst="rect">
            <a:avLst/>
          </a:prstGeom>
          <a:noFill/>
        </p:spPr>
        <p:txBody>
          <a:bodyPr wrap="none" rtlCol="0">
            <a:spAutoFit/>
          </a:bodyPr>
          <a:lstStyle/>
          <a:p>
            <a:r>
              <a:rPr lang="en-IE" sz="1200" b="1" dirty="0" smtClean="0">
                <a:solidFill>
                  <a:schemeClr val="bg1"/>
                </a:solidFill>
              </a:rPr>
              <a:t>20%</a:t>
            </a:r>
            <a:endParaRPr lang="en-IE" sz="1200" b="1" dirty="0">
              <a:solidFill>
                <a:schemeClr val="bg1"/>
              </a:solidFill>
            </a:endParaRPr>
          </a:p>
        </p:txBody>
      </p:sp>
      <p:sp>
        <p:nvSpPr>
          <p:cNvPr id="59" name="Right Brace 58"/>
          <p:cNvSpPr/>
          <p:nvPr/>
        </p:nvSpPr>
        <p:spPr>
          <a:xfrm>
            <a:off x="8354764" y="4653216"/>
            <a:ext cx="106878" cy="392783"/>
          </a:xfrm>
          <a:prstGeom prst="rightBrace">
            <a:avLst/>
          </a:prstGeom>
          <a:ln>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60" name="TextBox 59"/>
          <p:cNvSpPr txBox="1"/>
          <p:nvPr/>
        </p:nvSpPr>
        <p:spPr>
          <a:xfrm>
            <a:off x="8390389" y="4701624"/>
            <a:ext cx="453970" cy="276999"/>
          </a:xfrm>
          <a:prstGeom prst="rect">
            <a:avLst/>
          </a:prstGeom>
          <a:noFill/>
        </p:spPr>
        <p:txBody>
          <a:bodyPr wrap="none" rtlCol="0">
            <a:spAutoFit/>
          </a:bodyPr>
          <a:lstStyle/>
          <a:p>
            <a:r>
              <a:rPr lang="en-IE" sz="1200" b="1" dirty="0" smtClean="0">
                <a:solidFill>
                  <a:schemeClr val="bg1"/>
                </a:solidFill>
              </a:rPr>
              <a:t>26%</a:t>
            </a:r>
            <a:endParaRPr lang="en-IE" sz="1200" b="1" dirty="0">
              <a:solidFill>
                <a:schemeClr val="bg1"/>
              </a:solidFill>
            </a:endParaRPr>
          </a:p>
        </p:txBody>
      </p:sp>
    </p:spTree>
    <p:extLst>
      <p:ext uri="{BB962C8B-B14F-4D97-AF65-F5344CB8AC3E}">
        <p14:creationId xmlns:p14="http://schemas.microsoft.com/office/powerpoint/2010/main" val="1148427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RED C 2013">
      <a:dk1>
        <a:srgbClr val="22505F"/>
      </a:dk1>
      <a:lt1>
        <a:srgbClr val="FFFFFF"/>
      </a:lt1>
      <a:dk2>
        <a:srgbClr val="D0103A"/>
      </a:dk2>
      <a:lt2>
        <a:srgbClr val="3095B4"/>
      </a:lt2>
      <a:accent1>
        <a:srgbClr val="50C9B5"/>
      </a:accent1>
      <a:accent2>
        <a:srgbClr val="E37222"/>
      </a:accent2>
      <a:accent3>
        <a:srgbClr val="EAE900"/>
      </a:accent3>
      <a:accent4>
        <a:srgbClr val="C7B37F"/>
      </a:accent4>
      <a:accent5>
        <a:srgbClr val="532E60"/>
      </a:accent5>
      <a:accent6>
        <a:srgbClr val="CEC7BA"/>
      </a:accent6>
      <a:hlink>
        <a:srgbClr val="3FCFD5"/>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C_MSPPT_MasterTemplate_V4_LR150" id="{0B547B65-85DD-4901-B1BC-3FD5B3790A6D}" vid="{2164E8F8-B7B9-427A-AA28-2DB695F31270}"/>
    </a:ext>
  </a:extLst>
</a:theme>
</file>

<file path=ppt/theme/theme2.xml><?xml version="1.0" encoding="utf-8"?>
<a:theme xmlns:a="http://schemas.openxmlformats.org/drawingml/2006/main" name="RedC_Secondary  Colours">
  <a:themeElements>
    <a:clrScheme name="RED C 2013">
      <a:dk1>
        <a:srgbClr val="22505F"/>
      </a:dk1>
      <a:lt1>
        <a:srgbClr val="FFFFFF"/>
      </a:lt1>
      <a:dk2>
        <a:srgbClr val="D0103A"/>
      </a:dk2>
      <a:lt2>
        <a:srgbClr val="3095B4"/>
      </a:lt2>
      <a:accent1>
        <a:srgbClr val="50C9B5"/>
      </a:accent1>
      <a:accent2>
        <a:srgbClr val="E37222"/>
      </a:accent2>
      <a:accent3>
        <a:srgbClr val="EAE900"/>
      </a:accent3>
      <a:accent4>
        <a:srgbClr val="C7B37F"/>
      </a:accent4>
      <a:accent5>
        <a:srgbClr val="532E60"/>
      </a:accent5>
      <a:accent6>
        <a:srgbClr val="CEC7BA"/>
      </a:accent6>
      <a:hlink>
        <a:srgbClr val="3FCFD5"/>
      </a:hlink>
      <a:folHlink>
        <a:srgbClr val="7030A0"/>
      </a:folHlink>
    </a:clrScheme>
    <a:fontScheme name="Red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C_MSPPT_MasterTemplate_V4_LR150" id="{0B547B65-85DD-4901-B1BC-3FD5B3790A6D}" vid="{2E076CBB-A33F-41BE-8CBF-932BF7A2798A}"/>
    </a:ext>
  </a:extLst>
</a:theme>
</file>

<file path=ppt/theme/theme3.xml><?xml version="1.0" encoding="utf-8"?>
<a:theme xmlns:a="http://schemas.openxmlformats.org/drawingml/2006/main" name="1_Custom Design">
  <a:themeElements>
    <a:clrScheme name="RED C 2013">
      <a:dk1>
        <a:srgbClr val="22505F"/>
      </a:dk1>
      <a:lt1>
        <a:srgbClr val="FFFFFF"/>
      </a:lt1>
      <a:dk2>
        <a:srgbClr val="D0103A"/>
      </a:dk2>
      <a:lt2>
        <a:srgbClr val="3095B4"/>
      </a:lt2>
      <a:accent1>
        <a:srgbClr val="50C9B5"/>
      </a:accent1>
      <a:accent2>
        <a:srgbClr val="E37222"/>
      </a:accent2>
      <a:accent3>
        <a:srgbClr val="EAE900"/>
      </a:accent3>
      <a:accent4>
        <a:srgbClr val="C7B37F"/>
      </a:accent4>
      <a:accent5>
        <a:srgbClr val="532E60"/>
      </a:accent5>
      <a:accent6>
        <a:srgbClr val="CEC7BA"/>
      </a:accent6>
      <a:hlink>
        <a:srgbClr val="3FCFD5"/>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C_MSPPT_MasterTemplate_V4_LR150" id="{0B547B65-85DD-4901-B1BC-3FD5B3790A6D}" vid="{2164E8F8-B7B9-427A-AA28-2DB695F31270}"/>
    </a:ext>
  </a:extLst>
</a:theme>
</file>

<file path=ppt/theme/theme4.xml><?xml version="1.0" encoding="utf-8"?>
<a:theme xmlns:a="http://schemas.openxmlformats.org/drawingml/2006/main" name="1_RedC_Secondary  Colours">
  <a:themeElements>
    <a:clrScheme name="RED C 2013">
      <a:dk1>
        <a:srgbClr val="22505F"/>
      </a:dk1>
      <a:lt1>
        <a:srgbClr val="FFFFFF"/>
      </a:lt1>
      <a:dk2>
        <a:srgbClr val="D0103A"/>
      </a:dk2>
      <a:lt2>
        <a:srgbClr val="3095B4"/>
      </a:lt2>
      <a:accent1>
        <a:srgbClr val="50C9B5"/>
      </a:accent1>
      <a:accent2>
        <a:srgbClr val="E37222"/>
      </a:accent2>
      <a:accent3>
        <a:srgbClr val="EAE900"/>
      </a:accent3>
      <a:accent4>
        <a:srgbClr val="C7B37F"/>
      </a:accent4>
      <a:accent5>
        <a:srgbClr val="532E60"/>
      </a:accent5>
      <a:accent6>
        <a:srgbClr val="CEC7BA"/>
      </a:accent6>
      <a:hlink>
        <a:srgbClr val="3FCFD5"/>
      </a:hlink>
      <a:folHlink>
        <a:srgbClr val="7030A0"/>
      </a:folHlink>
    </a:clrScheme>
    <a:fontScheme name="Red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C_MSPPT_MasterTemplate_V4_LR150" id="{0B547B65-85DD-4901-B1BC-3FD5B3790A6D}" vid="{2E076CBB-A33F-41BE-8CBF-932BF7A2798A}"/>
    </a:ext>
  </a:extLst>
</a:theme>
</file>

<file path=ppt/theme/theme5.xml><?xml version="1.0" encoding="utf-8"?>
<a:theme xmlns:a="http://schemas.openxmlformats.org/drawingml/2006/main" name="2_RedC_Secondary  Colours">
  <a:themeElements>
    <a:clrScheme name="RED C 2013">
      <a:dk1>
        <a:srgbClr val="22505F"/>
      </a:dk1>
      <a:lt1>
        <a:srgbClr val="FFFFFF"/>
      </a:lt1>
      <a:dk2>
        <a:srgbClr val="D0103A"/>
      </a:dk2>
      <a:lt2>
        <a:srgbClr val="3095B4"/>
      </a:lt2>
      <a:accent1>
        <a:srgbClr val="50C9B5"/>
      </a:accent1>
      <a:accent2>
        <a:srgbClr val="E37222"/>
      </a:accent2>
      <a:accent3>
        <a:srgbClr val="EAE900"/>
      </a:accent3>
      <a:accent4>
        <a:srgbClr val="C7B37F"/>
      </a:accent4>
      <a:accent5>
        <a:srgbClr val="532E60"/>
      </a:accent5>
      <a:accent6>
        <a:srgbClr val="CEC7BA"/>
      </a:accent6>
      <a:hlink>
        <a:srgbClr val="3FCFD5"/>
      </a:hlink>
      <a:folHlink>
        <a:srgbClr val="7030A0"/>
      </a:folHlink>
    </a:clrScheme>
    <a:fontScheme name="Red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C_MSPPT_MasterTemplate_V4_LR150" id="{0B547B65-85DD-4901-B1BC-3FD5B3790A6D}" vid="{2E076CBB-A33F-41BE-8CBF-932BF7A2798A}"/>
    </a:ext>
  </a:extLst>
</a:theme>
</file>

<file path=ppt/theme/theme6.xml><?xml version="1.0" encoding="utf-8"?>
<a:theme xmlns:a="http://schemas.openxmlformats.org/drawingml/2006/main" name="3_RedC_Secondary  Colours">
  <a:themeElements>
    <a:clrScheme name="RED C 2013">
      <a:dk1>
        <a:srgbClr val="22505F"/>
      </a:dk1>
      <a:lt1>
        <a:srgbClr val="FFFFFF"/>
      </a:lt1>
      <a:dk2>
        <a:srgbClr val="D0103A"/>
      </a:dk2>
      <a:lt2>
        <a:srgbClr val="3095B4"/>
      </a:lt2>
      <a:accent1>
        <a:srgbClr val="50C9B5"/>
      </a:accent1>
      <a:accent2>
        <a:srgbClr val="E37222"/>
      </a:accent2>
      <a:accent3>
        <a:srgbClr val="EAE900"/>
      </a:accent3>
      <a:accent4>
        <a:srgbClr val="C7B37F"/>
      </a:accent4>
      <a:accent5>
        <a:srgbClr val="532E60"/>
      </a:accent5>
      <a:accent6>
        <a:srgbClr val="CEC7BA"/>
      </a:accent6>
      <a:hlink>
        <a:srgbClr val="3FCFD5"/>
      </a:hlink>
      <a:folHlink>
        <a:srgbClr val="7030A0"/>
      </a:folHlink>
    </a:clrScheme>
    <a:fontScheme name="Red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edC_MSPPT_MasterTemplate_V4_LR150" id="{0B547B65-85DD-4901-B1BC-3FD5B3790A6D}" vid="{2E076CBB-A33F-41BE-8CBF-932BF7A2798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5755</TotalTime>
  <Words>5463</Words>
  <Application>Microsoft Office PowerPoint</Application>
  <PresentationFormat>On-screen Show (4:3)</PresentationFormat>
  <Paragraphs>2101</Paragraphs>
  <Slides>31</Slides>
  <Notes>8</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31</vt:i4>
      </vt:variant>
    </vt:vector>
  </HeadingPairs>
  <TitlesOfParts>
    <vt:vector size="41" baseType="lpstr">
      <vt:lpstr>Arial</vt:lpstr>
      <vt:lpstr>Calibri</vt:lpstr>
      <vt:lpstr>Palatino</vt:lpstr>
      <vt:lpstr>Times New Roman</vt:lpstr>
      <vt:lpstr>Custom Design</vt:lpstr>
      <vt:lpstr>RedC_Secondary  Colours</vt:lpstr>
      <vt:lpstr>1_Custom Design</vt:lpstr>
      <vt:lpstr>1_RedC_Secondary  Colours</vt:lpstr>
      <vt:lpstr>2_RedC_Secondary  Colours</vt:lpstr>
      <vt:lpstr>3_RedC_Secondary  Colours</vt:lpstr>
      <vt:lpstr>Public Attitudes Towards  Abortion in Ireland</vt:lpstr>
      <vt:lpstr>Research Methodology</vt:lpstr>
      <vt:lpstr>To Be Included in Press Release</vt:lpstr>
      <vt:lpstr>Who We Spoke To?</vt:lpstr>
      <vt:lpstr>Nationally Representative Sample Profile</vt:lpstr>
      <vt:lpstr>Attitudes to Abortion in Ireland</vt:lpstr>
      <vt:lpstr>Key Findings &amp; Summary</vt:lpstr>
      <vt:lpstr>Attitudes to Abortion in Ireland</vt:lpstr>
      <vt:lpstr>Public Attitudes Towards Abortion</vt:lpstr>
      <vt:lpstr>PowerPoint Presentation</vt:lpstr>
      <vt:lpstr>PowerPoint Presentation</vt:lpstr>
      <vt:lpstr>PowerPoint Presentation</vt:lpstr>
      <vt:lpstr>PowerPoint Presentation</vt:lpstr>
      <vt:lpstr>PowerPoint Presentation</vt:lpstr>
      <vt:lpstr>PowerPoint Presentation</vt:lpstr>
      <vt:lpstr>Attitudes to Abortion in Ireland –  Excluding ‘Neither Agree/ Disagree’ &amp; ‘Don’t Know’</vt:lpstr>
      <vt:lpstr>Key Findings &amp; Summary</vt:lpstr>
      <vt:lpstr>Public Attitudes Towards Abortion – Excluding ‘Neither’ and ‘DK’s</vt:lpstr>
      <vt:lpstr>Expanding access to abortion should be one of the priority  issues for the next government.</vt:lpstr>
      <vt:lpstr>Irish politicians should show leadership and deal proactively  with the issue of widening access to abortion in Ireland.</vt:lpstr>
      <vt:lpstr>Women’s health should be the priority in any reform of  Ireland’s abortion law.</vt:lpstr>
      <vt:lpstr>The fact that women must travel abroad to access abortion  unfairly discriminates against women who cannot afford or  are unable to travel abroad.</vt:lpstr>
      <vt:lpstr>It is hypocritical that Ireland’s constitution bans abortion in Ireland  but allows women to travel abroad for abortions.</vt:lpstr>
      <vt:lpstr>Ireland’s abortion ban is cruel and inhumane.</vt:lpstr>
      <vt:lpstr>Appendix</vt:lpstr>
      <vt:lpstr>Expanding access to abortion should be one of the priority  issues for the next government.</vt:lpstr>
      <vt:lpstr>Irish politicians should show leadership and deal proactively  with the issue of widening access to abortion in Ireland.</vt:lpstr>
      <vt:lpstr>Women’s health should be the priority in any reform of  Ireland’s abortion law.</vt:lpstr>
      <vt:lpstr>The fact that women must travel abroad to access abortion  unfairly discriminates against women who cannot afford or  are unable to travel abroad.</vt:lpstr>
      <vt:lpstr>It is hypocritical that Ireland’s constitution bans abortion in Ireland  but allows women to travel abroad for abortions.</vt:lpstr>
      <vt:lpstr>Ireland’s abortion ban is cruel and inhumane.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 Haslam</dc:creator>
  <cp:lastModifiedBy>Clare Herbert</cp:lastModifiedBy>
  <cp:revision>583</cp:revision>
  <cp:lastPrinted>2016-03-02T08:45:43Z</cp:lastPrinted>
  <dcterms:created xsi:type="dcterms:W3CDTF">2013-06-14T09:58:40Z</dcterms:created>
  <dcterms:modified xsi:type="dcterms:W3CDTF">2016-03-02T11:56:44Z</dcterms:modified>
</cp:coreProperties>
</file>